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73" r:id="rId3"/>
    <p:sldId id="283" r:id="rId4"/>
    <p:sldId id="282" r:id="rId5"/>
    <p:sldId id="274" r:id="rId6"/>
    <p:sldId id="277" r:id="rId7"/>
    <p:sldId id="278" r:id="rId8"/>
    <p:sldId id="285" r:id="rId9"/>
    <p:sldId id="280" r:id="rId10"/>
    <p:sldId id="286" r:id="rId11"/>
    <p:sldId id="284" r:id="rId12"/>
    <p:sldId id="275" r:id="rId13"/>
    <p:sldId id="269" r:id="rId14"/>
    <p:sldId id="266" r:id="rId15"/>
    <p:sldId id="268" r:id="rId16"/>
    <p:sldId id="267"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5C91"/>
    <a:srgbClr val="FCB852"/>
    <a:srgbClr val="F69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13" autoAdjust="0"/>
    <p:restoredTop sz="73678" autoAdjust="0"/>
  </p:normalViewPr>
  <p:slideViewPr>
    <p:cSldViewPr>
      <p:cViewPr varScale="1">
        <p:scale>
          <a:sx n="63" d="100"/>
          <a:sy n="63" d="100"/>
        </p:scale>
        <p:origin x="-1051"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2CDF60-274B-4B34-9AF2-7431BD30C32C}" type="datetimeFigureOut">
              <a:rPr lang="en-US" smtClean="0"/>
              <a:t>3/31/2016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92D66-9522-47DA-ACEC-BEEAA1BC8E8D}" type="slidenum">
              <a:rPr lang="en-US" smtClean="0"/>
              <a:t>‹#›</a:t>
            </a:fld>
            <a:endParaRPr lang="en-US"/>
          </a:p>
        </p:txBody>
      </p:sp>
    </p:spTree>
    <p:extLst>
      <p:ext uri="{BB962C8B-B14F-4D97-AF65-F5344CB8AC3E}">
        <p14:creationId xmlns:p14="http://schemas.microsoft.com/office/powerpoint/2010/main" val="358798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10-15 mins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ProvPlan</a:t>
            </a:r>
            <a:r>
              <a:rPr lang="en-US" sz="1200" b="0" i="0" u="none" strike="noStrike" kern="1200" baseline="0" dirty="0" smtClean="0">
                <a:solidFill>
                  <a:schemeClr val="tx1"/>
                </a:solidFill>
                <a:latin typeface="+mn-lt"/>
                <a:ea typeface="+mn-ea"/>
                <a:cs typeface="+mn-cs"/>
              </a:rPr>
              <a:t>, a partner in the National Neighborhood Indicators Partnership (NNIP), participated in the “Connecting People to Place: Improving Communities through Integrated Data Systems” (IDS) demonstration project. The goal of the national cross-site project, funded by the Casey Foundation, was to connect IDS data to place-based and neighborhood indicators to inform decision-making at the local level and to support solutions in neighborhoods. </a:t>
            </a:r>
          </a:p>
          <a:p>
            <a:endParaRPr lang="en-US" sz="1200" b="0" i="0" u="none" strike="noStrike" kern="1200" baseline="0" dirty="0" smtClean="0">
              <a:solidFill>
                <a:schemeClr val="tx1"/>
              </a:solidFill>
              <a:latin typeface="+mn-lt"/>
              <a:ea typeface="+mn-ea"/>
              <a:cs typeface="+mn-cs"/>
            </a:endParaRPr>
          </a:p>
          <a:p>
            <a:r>
              <a:rPr lang="en-US" sz="1200" kern="1200" dirty="0" err="1" smtClean="0">
                <a:solidFill>
                  <a:schemeClr val="tx1"/>
                </a:solidFill>
                <a:effectLst/>
                <a:latin typeface="+mn-lt"/>
                <a:ea typeface="+mn-ea"/>
                <a:cs typeface="+mn-cs"/>
              </a:rPr>
              <a:t>ProvPlan</a:t>
            </a:r>
            <a:r>
              <a:rPr lang="en-US" sz="1200" kern="1200" dirty="0" smtClean="0">
                <a:solidFill>
                  <a:schemeClr val="tx1"/>
                </a:solidFill>
                <a:effectLst/>
                <a:latin typeface="+mn-lt"/>
                <a:ea typeface="+mn-ea"/>
                <a:cs typeface="+mn-cs"/>
              </a:rPr>
              <a:t> studied civic engagement levels and trends in the city of Providence. Existing data from Rhode Island’s IDS, the RI </a:t>
            </a:r>
            <a:r>
              <a:rPr lang="en-US" sz="1200" kern="1200" dirty="0" err="1" smtClean="0">
                <a:solidFill>
                  <a:schemeClr val="tx1"/>
                </a:solidFill>
                <a:effectLst/>
                <a:latin typeface="+mn-lt"/>
                <a:ea typeface="+mn-ea"/>
                <a:cs typeface="+mn-cs"/>
              </a:rPr>
              <a:t>DataHUB</a:t>
            </a:r>
            <a:r>
              <a:rPr lang="en-US" sz="1200" kern="1200" dirty="0" smtClean="0">
                <a:solidFill>
                  <a:schemeClr val="tx1"/>
                </a:solidFill>
                <a:effectLst/>
                <a:latin typeface="+mn-lt"/>
                <a:ea typeface="+mn-ea"/>
                <a:cs typeface="+mn-cs"/>
              </a:rPr>
              <a:t>, was linked at the individual level to historic voting records from the Rhode Island Secretary of State’s Office as well as to volunteer (AmeriCorps) data. Linking these datasets allowed </a:t>
            </a:r>
            <a:r>
              <a:rPr lang="en-US" sz="1200" kern="1200" dirty="0" err="1" smtClean="0">
                <a:solidFill>
                  <a:schemeClr val="tx1"/>
                </a:solidFill>
                <a:effectLst/>
                <a:latin typeface="+mn-lt"/>
                <a:ea typeface="+mn-ea"/>
                <a:cs typeface="+mn-cs"/>
              </a:rPr>
              <a:t>ProvPlan</a:t>
            </a:r>
            <a:r>
              <a:rPr lang="en-US" sz="1200" kern="1200" dirty="0" smtClean="0">
                <a:solidFill>
                  <a:schemeClr val="tx1"/>
                </a:solidFill>
                <a:effectLst/>
                <a:latin typeface="+mn-lt"/>
                <a:ea typeface="+mn-ea"/>
                <a:cs typeface="+mn-cs"/>
              </a:rPr>
              <a:t> to explore innovative civic engagement indicators over time and understand how civic engagement levels are impacted by such factors as education level, participation in the workforce, and neighborhood factors. </a:t>
            </a:r>
            <a:r>
              <a:rPr lang="en-US" sz="1200" kern="1200" dirty="0" err="1" smtClean="0">
                <a:solidFill>
                  <a:schemeClr val="tx1"/>
                </a:solidFill>
                <a:effectLst/>
                <a:latin typeface="+mn-lt"/>
                <a:ea typeface="+mn-ea"/>
                <a:cs typeface="+mn-cs"/>
              </a:rPr>
              <a:t>ProvPlan</a:t>
            </a:r>
            <a:r>
              <a:rPr lang="en-US" sz="1200" kern="1200" dirty="0" smtClean="0">
                <a:solidFill>
                  <a:schemeClr val="tx1"/>
                </a:solidFill>
                <a:effectLst/>
                <a:latin typeface="+mn-lt"/>
                <a:ea typeface="+mn-ea"/>
                <a:cs typeface="+mn-cs"/>
              </a:rPr>
              <a:t> also looked at whether voter disenfranchisement is concentrated in particular neighborhoods and how voting trends varied by neighborhood.</a:t>
            </a:r>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1</a:t>
            </a:fld>
            <a:endParaRPr lang="en-US"/>
          </a:p>
        </p:txBody>
      </p:sp>
    </p:spTree>
    <p:extLst>
      <p:ext uri="{BB962C8B-B14F-4D97-AF65-F5344CB8AC3E}">
        <p14:creationId xmlns:p14="http://schemas.microsoft.com/office/powerpoint/2010/main" val="36314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Direct economic benefit of AC investment: drawing skilled workers to remain in state</a:t>
            </a:r>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10</a:t>
            </a:fld>
            <a:endParaRPr lang="en-US"/>
          </a:p>
        </p:txBody>
      </p:sp>
    </p:spTree>
    <p:extLst>
      <p:ext uri="{BB962C8B-B14F-4D97-AF65-F5344CB8AC3E}">
        <p14:creationId xmlns:p14="http://schemas.microsoft.com/office/powerpoint/2010/main" val="2146222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The AC volunteers also contribute to the state’s long-term economic and civic health by remaining in state for college and careers and acting as engaged members of the community. </a:t>
            </a:r>
            <a:r>
              <a:rPr lang="en-US" sz="1200" b="0" i="0" kern="1200" dirty="0" smtClean="0">
                <a:solidFill>
                  <a:schemeClr val="tx1"/>
                </a:solidFill>
                <a:effectLst/>
                <a:latin typeface="+mn-lt"/>
                <a:ea typeface="+mn-ea"/>
                <a:cs typeface="+mn-cs"/>
              </a:rPr>
              <a:t>There are many measures of engagement in one’s community. AmeriCorps volunteers have engaged in direct service to some of the highest need areas in Rhode Island. Voting is another measure of community engagement. </a:t>
            </a:r>
            <a:r>
              <a:rPr lang="en-US" sz="1200" dirty="0" smtClean="0"/>
              <a:t>The numbers in non-presidential general election of 2014 dropped for both groups which mirrors national elections trends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recent years, hundreds of young volunteers from financially and academically disadvantaged backgrounds have gained resources, training, and motivation to succeed in school and become productive members of the workforce.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high-intensity volunteers who serve through AmeriCorps provide valuable services in neighborhoods that are most in need. They also contribute to the state’s long-term economic and civic health by going to college in the state, persisting in college through graduation, remaining in the state to work, and acting as engaged members of the community.</a:t>
            </a:r>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11</a:t>
            </a:fld>
            <a:endParaRPr lang="en-US"/>
          </a:p>
        </p:txBody>
      </p:sp>
    </p:spTree>
    <p:extLst>
      <p:ext uri="{BB962C8B-B14F-4D97-AF65-F5344CB8AC3E}">
        <p14:creationId xmlns:p14="http://schemas.microsoft.com/office/powerpoint/2010/main" val="214622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800" kern="1200" dirty="0" err="1" smtClean="0">
                <a:solidFill>
                  <a:schemeClr val="tx1"/>
                </a:solidFill>
                <a:latin typeface="+mn-lt"/>
                <a:ea typeface="Adobe Fan Heiti Std B" pitchFamily="34" charset="-128"/>
                <a:cs typeface="+mn-cs"/>
              </a:rPr>
              <a:t>ServeRI</a:t>
            </a:r>
            <a:r>
              <a:rPr lang="en-US" sz="2800" kern="1200" dirty="0" smtClean="0">
                <a:solidFill>
                  <a:schemeClr val="tx1"/>
                </a:solidFill>
                <a:latin typeface="+mn-lt"/>
                <a:ea typeface="Adobe Fan Heiti Std B" pitchFamily="34" charset="-128"/>
                <a:cs typeface="+mn-cs"/>
              </a:rPr>
              <a:t> (AmeriCorps):</a:t>
            </a:r>
          </a:p>
          <a:p>
            <a:pPr marL="742950" lvl="1" indent="-285750">
              <a:buFont typeface="Arial" panose="020B0604020202020204" pitchFamily="34" charset="0"/>
              <a:buChar char="•"/>
            </a:pPr>
            <a:r>
              <a:rPr lang="en-US" sz="2800" dirty="0" smtClean="0"/>
              <a:t>Advocate for sustained </a:t>
            </a:r>
            <a:r>
              <a:rPr lang="en-US" sz="2800" b="1" dirty="0" smtClean="0"/>
              <a:t>funding</a:t>
            </a:r>
            <a:r>
              <a:rPr lang="en-US" sz="2800" dirty="0" smtClean="0"/>
              <a:t> for AC in RI</a:t>
            </a:r>
          </a:p>
          <a:p>
            <a:pPr marL="742950" lvl="1" indent="-285750">
              <a:buFont typeface="Arial" panose="020B0604020202020204" pitchFamily="34" charset="0"/>
              <a:buChar char="•"/>
            </a:pPr>
            <a:r>
              <a:rPr lang="en-US" sz="2800" dirty="0" smtClean="0"/>
              <a:t>Build relationships with local colleges and universities particularly around </a:t>
            </a:r>
            <a:r>
              <a:rPr lang="en-US" sz="2800" b="1" dirty="0" smtClean="0"/>
              <a:t>Ed Award matching</a:t>
            </a:r>
          </a:p>
          <a:p>
            <a:pPr marL="742950" lvl="1" indent="-285750">
              <a:buFont typeface="Arial" panose="020B0604020202020204" pitchFamily="34" charset="0"/>
              <a:buChar char="•"/>
            </a:pPr>
            <a:r>
              <a:rPr lang="en-US" sz="2800" dirty="0" smtClean="0"/>
              <a:t>Tailor their volunteerism experience for </a:t>
            </a:r>
            <a:r>
              <a:rPr lang="en-US" sz="2800" b="1" dirty="0" smtClean="0"/>
              <a:t>workforce development </a:t>
            </a:r>
            <a:r>
              <a:rPr lang="en-US" sz="2800" dirty="0" smtClean="0"/>
              <a:t>based on the employment and industry trends of former AC volunteers in RI</a:t>
            </a:r>
          </a:p>
          <a:p>
            <a:pPr marL="742950" lvl="1" indent="-285750">
              <a:buFont typeface="Arial" panose="020B0604020202020204" pitchFamily="34" charset="0"/>
              <a:buChar char="•"/>
            </a:pPr>
            <a:r>
              <a:rPr lang="en-US" sz="2800" kern="1200" dirty="0" smtClean="0">
                <a:solidFill>
                  <a:schemeClr val="tx1"/>
                </a:solidFill>
                <a:latin typeface="+mn-lt"/>
                <a:ea typeface="Adobe Fan Heiti Std B" pitchFamily="34" charset="-128"/>
                <a:cs typeface="+mn-cs"/>
              </a:rPr>
              <a:t>Work with </a:t>
            </a:r>
            <a:r>
              <a:rPr lang="en-US" sz="2800" b="1" kern="1200" dirty="0" smtClean="0">
                <a:solidFill>
                  <a:schemeClr val="tx1"/>
                </a:solidFill>
                <a:latin typeface="+mn-lt"/>
                <a:ea typeface="Adobe Fan Heiti Std B" pitchFamily="34" charset="-128"/>
                <a:cs typeface="+mn-cs"/>
              </a:rPr>
              <a:t>K12 leaders </a:t>
            </a:r>
            <a:r>
              <a:rPr lang="en-US" sz="2800" kern="1200" dirty="0" smtClean="0">
                <a:solidFill>
                  <a:schemeClr val="tx1"/>
                </a:solidFill>
                <a:latin typeface="+mn-lt"/>
                <a:ea typeface="Adobe Fan Heiti Std B" pitchFamily="34" charset="-128"/>
                <a:cs typeface="+mn-cs"/>
              </a:rPr>
              <a:t>to encourage participation</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Expanded access to the RI </a:t>
            </a:r>
            <a:r>
              <a:rPr lang="en-US" sz="2800" dirty="0" err="1" smtClean="0"/>
              <a:t>DataHUB</a:t>
            </a:r>
            <a:r>
              <a:rPr lang="en-US" sz="2800" dirty="0" smtClean="0"/>
              <a:t> for community-based partners through the integration of their data and neighborhoods data into the IDS</a:t>
            </a:r>
            <a:endParaRPr lang="en-US" sz="2800" kern="1200" dirty="0" smtClean="0">
              <a:solidFill>
                <a:schemeClr val="tx1"/>
              </a:solidFill>
              <a:latin typeface="+mn-lt"/>
              <a:ea typeface="Adobe Fan Heiti Std B" pitchFamily="34" charset="-128"/>
              <a:cs typeface="+mn-cs"/>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volunteerism data story team was eager to link the data in an effort to learn more about the characteristics and post-service experiences of their volunteers. They intend to use the information garnered from the linked profiles of their AmeriCorps (AC) members to advocate for sustained funding for AC in RI, to build relationships with local colleges and universities particularly around Ed Award matching, and to tailor their volunteerism experience for workforce development based on the employment and industry trends of former AC volunteers in RI.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ServeRI</a:t>
            </a:r>
            <a:r>
              <a:rPr lang="en-US" sz="1200" kern="1200" dirty="0" smtClean="0">
                <a:solidFill>
                  <a:schemeClr val="tx1"/>
                </a:solidFill>
                <a:effectLst/>
                <a:latin typeface="+mn-lt"/>
                <a:ea typeface="+mn-ea"/>
                <a:cs typeface="+mn-cs"/>
              </a:rPr>
              <a:t> plans to affect neighborhood-level change by 1) working with K-12 leaders to inform students of available AmeriCorps programs and encourage them to participate; 2) encouraging higher education leaders to match the federal Ed Award to help make in-state education affordable for dedicated students; and 3) proposing preferential criterion employers can implement to elevate candidates who have national service participation which benefits the employers as well as employees who have served.</a:t>
            </a:r>
          </a:p>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12</a:t>
            </a:fld>
            <a:endParaRPr lang="en-US"/>
          </a:p>
        </p:txBody>
      </p:sp>
    </p:spTree>
    <p:extLst>
      <p:ext uri="{BB962C8B-B14F-4D97-AF65-F5344CB8AC3E}">
        <p14:creationId xmlns:p14="http://schemas.microsoft.com/office/powerpoint/2010/main" val="307369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Overall Takeaways for Greatest Impact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Although we were successful in reaching out to key youth development programs and obtaining their buy-in for the project during the first phase of the project, when it came time to sign MOUs, share data, and participate in the Data Story process, the programs struggled with leadership transitions, limited internal capacity, and data systems and quality issues. In the end, just two of the five youth development programs and both of the volunteer programs we initially identified as data partners for this project contributed their data for integration into the IDS.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Inspiring Minds data, while integrated into the RI </a:t>
            </a:r>
            <a:r>
              <a:rPr lang="en-US" sz="1200" kern="1200" dirty="0" err="1" smtClean="0">
                <a:solidFill>
                  <a:schemeClr val="tx1"/>
                </a:solidFill>
                <a:effectLst/>
                <a:latin typeface="+mn-lt"/>
                <a:ea typeface="+mn-ea"/>
                <a:cs typeface="+mn-cs"/>
              </a:rPr>
              <a:t>DataHUB</a:t>
            </a:r>
            <a:r>
              <a:rPr lang="en-US" sz="1200" kern="1200" dirty="0" smtClean="0">
                <a:solidFill>
                  <a:schemeClr val="tx1"/>
                </a:solidFill>
                <a:effectLst/>
                <a:latin typeface="+mn-lt"/>
                <a:ea typeface="+mn-ea"/>
                <a:cs typeface="+mn-cs"/>
              </a:rPr>
              <a:t>, were not ultimately included in the story because the sporadic engagement from the organization prohibited us from getting enough clarity on particular interpretations of their data.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In addition, the department that handles the election and candidate data was also undergoing staff transition and suffered from long vacancies.  </a:t>
            </a:r>
          </a:p>
          <a:p>
            <a:endParaRPr lang="en-US" dirty="0" smtClean="0"/>
          </a:p>
          <a:p>
            <a:r>
              <a:rPr lang="en-US" dirty="0" smtClean="0"/>
              <a:t>-Without our actionable</a:t>
            </a:r>
            <a:r>
              <a:rPr lang="en-US" baseline="0" dirty="0" smtClean="0"/>
              <a:t> partner at the table, application and impact of this work fell flat. </a:t>
            </a:r>
            <a:endParaRPr lang="en-US" dirty="0" smtClean="0"/>
          </a:p>
          <a:p>
            <a:endParaRPr lang="en-US" dirty="0" smtClean="0"/>
          </a:p>
          <a:p>
            <a:r>
              <a:rPr lang="en-US" sz="1200" kern="1200" dirty="0" smtClean="0">
                <a:solidFill>
                  <a:schemeClr val="tx1"/>
                </a:solidFill>
                <a:effectLst/>
                <a:latin typeface="+mn-lt"/>
                <a:ea typeface="+mn-ea"/>
                <a:cs typeface="+mn-cs"/>
              </a:rPr>
              <a:t>stronger relationship with the RISOS and conversations have led to more conversations about obtaining DMV data, which would be very useful as we seek to understand which individuals are still in the state. The DMV and Voter data also provide helpful attributes for matching datasets without as many linking variables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the work with both data story teams, we think there is very real support for this type of work in the future. That said, the trust established during the project is more precarious with some stakeholders than others.  It seems clear that if these efforts to engage a wider group than have been “at the table” in the past are not continued, that trust earned over the course of this project will dissolve. In addition, it will be very important to address data limitations before engaging some stakeholders who may have less patience for and experience with data projects.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two biggest obstacles for our project were the lack of capacity and staff turnover in organizations most interested in the neighborhood-level data (Inspiring Minds, New Urban Arts, Youth in Action, and Year Up). As the IDS and data intermediary, we’re just far enough removed that we couldn’t drive this work to the same extent as the stakeholders could have, and for those who were able to participate, did. Similar to the DLT issue (page 2), if the community partners were not engaged, we had little leverage to motivate their staff to participate or provide the promised data.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key obstacle that isn’t new to the neighborhood indicators world was that many of the data providers had questionable address data and no address history. We also ran into data quality issues with the voter datasets that could have been addressed if we had been able to work with the RISOS systems staff earlier in the project.  Overall, for IDS data to address a neighborhood-level issue, it is critical that the data be relatively timely (which may mean that it needs to already be integrated; the DLT data integration really set us back which also created a queue putting the Voter, AmeriCorps and other necessary datasets behind that), easily aggregated to a neighborhood level, and trusted by the stakeholders involved.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Knowing what we know now, we would have approached this project differently in several respects.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Politics matter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 youth development angle was of great interest to community stakeholders we really wanted to engage, we were unable to overcome the challenges of staff turnover and lack of capacity at key data partners. </a:t>
            </a:r>
            <a:r>
              <a:rPr lang="en-US" sz="1200" b="1" kern="1200" dirty="0" smtClean="0">
                <a:solidFill>
                  <a:schemeClr val="tx1"/>
                </a:solidFill>
                <a:effectLst/>
                <a:latin typeface="+mn-lt"/>
                <a:ea typeface="+mn-ea"/>
                <a:cs typeface="+mn-cs"/>
              </a:rPr>
              <a:t>Therefore, we would probably have reached out to different partners more directly interested in the political engagement aspect of civic engagement</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Adobe Fan Heiti Std B" pitchFamily="34" charset="-128"/>
                <a:cs typeface="+mn-cs"/>
              </a:rPr>
              <a:t>Don’t overcommit, especially when wading into unchartered waters for your organization</a:t>
            </a: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we might have limited the scope of the project to a single thread of civic engagement rather than trying to tackle both volunteerism and youth development/youth political engagement. It proved too difficult to weave the two threads together and </a:t>
            </a:r>
            <a:r>
              <a:rPr lang="en-US" sz="1200" b="1" kern="1200" dirty="0" smtClean="0">
                <a:solidFill>
                  <a:schemeClr val="tx1"/>
                </a:solidFill>
                <a:effectLst/>
                <a:latin typeface="+mn-lt"/>
                <a:ea typeface="+mn-ea"/>
                <a:cs typeface="+mn-cs"/>
              </a:rPr>
              <a:t>spread our own internal capacity more thin that it would have otherwise. </a:t>
            </a:r>
            <a:r>
              <a:rPr lang="en-US" sz="1200" kern="1200" dirty="0" smtClean="0">
                <a:solidFill>
                  <a:schemeClr val="tx1"/>
                </a:solidFill>
                <a:effectLst/>
                <a:latin typeface="+mn-lt"/>
                <a:ea typeface="+mn-ea"/>
                <a:cs typeface="+mn-cs"/>
              </a:rPr>
              <a:t>Even with the smaller number of new datasets to integrate we ran into bottlenecks and comp</a:t>
            </a:r>
            <a:r>
              <a:rPr lang="en-US" sz="1200" b="1" kern="1200" dirty="0" smtClean="0">
                <a:solidFill>
                  <a:schemeClr val="tx1"/>
                </a:solidFill>
                <a:effectLst/>
                <a:latin typeface="+mn-lt"/>
                <a:ea typeface="+mn-ea"/>
                <a:cs typeface="+mn-cs"/>
              </a:rPr>
              <a:t>eting priorities for internal application development and 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Benefits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Enabled us to enhance the IDS to more easily generate neighborhood data, as well as the opportunity to obtain neighborhood level data from other non-IDS sources that we can publish to our Community Profiles site</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A92D66-9522-47DA-ACEC-BEEAA1BC8E8D}" type="slidenum">
              <a:rPr lang="en-US" smtClean="0"/>
              <a:t>13</a:t>
            </a:fld>
            <a:endParaRPr lang="en-US"/>
          </a:p>
        </p:txBody>
      </p:sp>
    </p:spTree>
    <p:extLst>
      <p:ext uri="{BB962C8B-B14F-4D97-AF65-F5344CB8AC3E}">
        <p14:creationId xmlns:p14="http://schemas.microsoft.com/office/powerpoint/2010/main" val="413224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issue brief data analyses use individuals ages 18 to 24 in the voter registration datasets from the 2012 and 2014 elections.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Their addresses were geocoded and linked to other neighborhood level variables. We used these two groups because we wanted to ensure timely data and be able to say something about both a presidential and non-presidential election.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18 to 24 population was of great interest to the stakeholders gathered for the youth development data story as well as the Secretary of State’s office. Youth who were not registered to vote were not included in the analyses. The majority of analyses were simple descriptive statistics for comparisons, choropleth mapping, and scatterplots. The issue brief included some correlations as well (education, income and unemployment are all directly correlated with voter turnout). </a:t>
            </a:r>
          </a:p>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14</a:t>
            </a:fld>
            <a:endParaRPr lang="en-US"/>
          </a:p>
        </p:txBody>
      </p:sp>
    </p:spTree>
    <p:extLst>
      <p:ext uri="{BB962C8B-B14F-4D97-AF65-F5344CB8AC3E}">
        <p14:creationId xmlns:p14="http://schemas.microsoft.com/office/powerpoint/2010/main" val="391189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dirty="0" smtClean="0"/>
              <a:t>Factors such as </a:t>
            </a:r>
            <a:r>
              <a:rPr lang="en-US" sz="2000" b="1" dirty="0" smtClean="0"/>
              <a:t>language</a:t>
            </a:r>
            <a:r>
              <a:rPr lang="en-US" sz="2000" dirty="0" smtClean="0"/>
              <a:t>, </a:t>
            </a:r>
            <a:r>
              <a:rPr lang="en-US" sz="2000" b="1" dirty="0" smtClean="0"/>
              <a:t>education attainment</a:t>
            </a:r>
            <a:r>
              <a:rPr lang="en-US" sz="2000" dirty="0" smtClean="0"/>
              <a:t>, and </a:t>
            </a:r>
            <a:r>
              <a:rPr lang="en-US" sz="2000" b="1" dirty="0" smtClean="0"/>
              <a:t>poverty</a:t>
            </a:r>
            <a:r>
              <a:rPr lang="en-US" sz="2000" dirty="0" smtClean="0"/>
              <a:t> do not affect turnout among Providence’s </a:t>
            </a:r>
            <a:r>
              <a:rPr lang="en-US" sz="2000" i="1" dirty="0" smtClean="0"/>
              <a:t>18- to 24-years-olds </a:t>
            </a:r>
            <a:r>
              <a:rPr lang="en-US" sz="2000" dirty="0" smtClean="0"/>
              <a:t>as strongly as they do among </a:t>
            </a:r>
            <a:r>
              <a:rPr lang="en-US" sz="2000" i="1" dirty="0" smtClean="0"/>
              <a:t>adults over age 25</a:t>
            </a:r>
            <a:r>
              <a:rPr lang="en-US" sz="2000" dirty="0" smtClean="0"/>
              <a:t>. </a:t>
            </a:r>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smtClean="0"/>
              <a:t>Low income </a:t>
            </a:r>
            <a:r>
              <a:rPr lang="en-US" sz="2000" dirty="0" smtClean="0"/>
              <a:t>and </a:t>
            </a:r>
            <a:r>
              <a:rPr lang="en-US" sz="2000" b="1" dirty="0" smtClean="0"/>
              <a:t>poverty</a:t>
            </a:r>
            <a:r>
              <a:rPr lang="en-US" sz="2000" dirty="0" smtClean="0"/>
              <a:t> were associated with lower turnout among youth voters at the neighborhood level in both the 2012 and 2014 elections. </a:t>
            </a:r>
          </a:p>
          <a:p>
            <a:pPr marL="742950" lvl="1" indent="-285750">
              <a:buFont typeface="Arial" panose="020B0604020202020204" pitchFamily="34" charset="0"/>
              <a:buChar char="•"/>
            </a:pPr>
            <a:r>
              <a:rPr lang="en-US" sz="2000" i="1" dirty="0" smtClean="0"/>
              <a:t>Recommendation</a:t>
            </a:r>
            <a:r>
              <a:rPr lang="en-US" sz="2000" dirty="0" smtClean="0"/>
              <a:t>: Measures such as online registration and expansion of early voting options, which make voting easier for those with work and family obligations, may impact young voters in low-income areas.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b="1" dirty="0" smtClean="0"/>
              <a:t>Mail-in ballots</a:t>
            </a:r>
            <a:r>
              <a:rPr lang="en-US" sz="2000" dirty="0" smtClean="0"/>
              <a:t>, used by RI voters who are not able to be in present on Election Day, have </a:t>
            </a:r>
            <a:r>
              <a:rPr lang="en-US" sz="2000" b="1" dirty="0" smtClean="0"/>
              <a:t>lingual, educational, and economic correlations</a:t>
            </a:r>
            <a:r>
              <a:rPr lang="en-US" sz="2000" dirty="0" smtClean="0"/>
              <a:t>. Most notably, young voters with </a:t>
            </a:r>
            <a:r>
              <a:rPr lang="en-US" sz="2000" b="1" dirty="0" smtClean="0"/>
              <a:t>low-income indicators-</a:t>
            </a:r>
            <a:r>
              <a:rPr lang="en-US" sz="2000" dirty="0" smtClean="0"/>
              <a:t>-especially those who had ever qualified for </a:t>
            </a:r>
            <a:r>
              <a:rPr lang="en-US" sz="2000" b="1" dirty="0" smtClean="0"/>
              <a:t>free/reduced lunch-</a:t>
            </a:r>
            <a:r>
              <a:rPr lang="en-US" sz="2000" dirty="0" smtClean="0"/>
              <a:t>-are less likely to cast ballots by mail. </a:t>
            </a:r>
          </a:p>
          <a:p>
            <a:pPr marL="742950" lvl="1" indent="-285750">
              <a:buFont typeface="Arial" panose="020B0604020202020204" pitchFamily="34" charset="0"/>
              <a:buChar char="•"/>
            </a:pPr>
            <a:r>
              <a:rPr lang="en-US" sz="2000" dirty="0" smtClean="0"/>
              <a:t>Recommendation: Educating students about the ability to vote early may help reduce this gap.</a:t>
            </a:r>
          </a:p>
          <a:p>
            <a:pPr marL="285750" indent="-285750">
              <a:buFont typeface="Arial" panose="020B0604020202020204" pitchFamily="34" charset="0"/>
              <a:buChar char="•"/>
            </a:pPr>
            <a:endParaRPr lang="en-US" sz="2000" kern="1200" dirty="0" smtClean="0">
              <a:solidFill>
                <a:schemeClr val="tx1"/>
              </a:solidFill>
              <a:latin typeface="+mn-lt"/>
              <a:ea typeface="Adobe Fan Heiti Std B" pitchFamily="34" charset="-128"/>
              <a:cs typeface="+mn-cs"/>
            </a:endParaRPr>
          </a:p>
          <a:p>
            <a:pPr algn="ctr"/>
            <a:endParaRPr lang="en-US" sz="2000" dirty="0" smtClean="0">
              <a:latin typeface="Adobe Fan Heiti Std B" pitchFamily="34" charset="-128"/>
              <a:ea typeface="Adobe Fan Heiti Std B" pitchFamily="34" charset="-128"/>
            </a:endParaRPr>
          </a:p>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15</a:t>
            </a:fld>
            <a:endParaRPr lang="en-US"/>
          </a:p>
        </p:txBody>
      </p:sp>
    </p:spTree>
    <p:extLst>
      <p:ext uri="{BB962C8B-B14F-4D97-AF65-F5344CB8AC3E}">
        <p14:creationId xmlns:p14="http://schemas.microsoft.com/office/powerpoint/2010/main" val="1982006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Target voter turnout efforts to specific neighborhoods and neighborhood characteristics. Providing election information in </a:t>
            </a:r>
            <a:r>
              <a:rPr lang="en-US" sz="1200" b="1" dirty="0" smtClean="0"/>
              <a:t>multiple languages </a:t>
            </a:r>
            <a:r>
              <a:rPr lang="en-US" sz="1200" dirty="0" smtClean="0"/>
              <a:t>will help engage young voters in areas with a large number of limited-English households. Information on </a:t>
            </a:r>
            <a:r>
              <a:rPr lang="en-US" sz="1200" b="1" dirty="0" smtClean="0"/>
              <a:t>polling times </a:t>
            </a:r>
            <a:r>
              <a:rPr lang="en-US" sz="1200" dirty="0" smtClean="0"/>
              <a:t>and </a:t>
            </a:r>
            <a:r>
              <a:rPr lang="en-US" sz="1200" b="1" dirty="0" smtClean="0"/>
              <a:t>locations</a:t>
            </a:r>
            <a:r>
              <a:rPr lang="en-US" sz="1200" dirty="0" smtClean="0"/>
              <a:t> and voting </a:t>
            </a:r>
            <a:r>
              <a:rPr lang="en-US" sz="1200" b="1" dirty="0" smtClean="0"/>
              <a:t>procedures</a:t>
            </a:r>
            <a:r>
              <a:rPr lang="en-US" sz="1200" dirty="0" smtClean="0"/>
              <a:t> may benefit those in neighborhoods with factors tied to high provisional ballot rates and low use of mail-in ballots.</a:t>
            </a:r>
            <a:endParaRPr lang="en-US" sz="1200" kern="1200" dirty="0" smtClean="0">
              <a:solidFill>
                <a:schemeClr val="tx1"/>
              </a:solidFill>
              <a:latin typeface="+mn-lt"/>
              <a:ea typeface="Adobe Fan Heiti Std B" pitchFamily="34" charset="-128"/>
              <a:cs typeface="+mn-cs"/>
            </a:endParaRP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t>school-based information campaigns offer a consistent way to reach young voters.</a:t>
            </a:r>
            <a:r>
              <a:rPr lang="en-US" sz="20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The </a:t>
            </a:r>
            <a:r>
              <a:rPr lang="en-US" sz="2000" b="1" dirty="0" smtClean="0"/>
              <a:t>lack of association between turnout and attainment of a bachelor’s degree </a:t>
            </a:r>
            <a:r>
              <a:rPr lang="en-US" sz="2000" dirty="0" smtClean="0"/>
              <a:t>means there’s plenty of room at the college level to boost turnout.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High provisional ballot rates among those who attended a RI public school similarly offer an opportunity to educate students about election procedures. </a:t>
            </a:r>
            <a:endParaRPr lang="en-US" sz="2000" dirty="0" smtClean="0">
              <a:latin typeface="Adobe Fan Heiti Std B" pitchFamily="34" charset="-128"/>
              <a:ea typeface="Adobe Fan Heiti Std B" pitchFamily="34" charset="-128"/>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Increase access to early voting options. Rhode Island is one of just 14 states that do not offer early in-person voting,[9] which allows voters to cast ballots up to 45 days before an election, often on weekends or at “satellite” locations that may be more convenient. Among young adults surveyed who were registered but didn’t vote in the 2010 election, being too busy / work conflict was the most common reason cited. </a:t>
            </a:r>
            <a:endParaRPr lang="en-US" sz="1200" dirty="0" smtClean="0">
              <a:latin typeface="Adobe Fan Heiti Std B" pitchFamily="34" charset="-128"/>
              <a:ea typeface="Adobe Fan Heiti Std B" pitchFamily="34" charset="-128"/>
            </a:endParaRPr>
          </a:p>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16</a:t>
            </a:fld>
            <a:endParaRPr lang="en-US"/>
          </a:p>
        </p:txBody>
      </p:sp>
    </p:spTree>
    <p:extLst>
      <p:ext uri="{BB962C8B-B14F-4D97-AF65-F5344CB8AC3E}">
        <p14:creationId xmlns:p14="http://schemas.microsoft.com/office/powerpoint/2010/main" val="341864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17</a:t>
            </a:fld>
            <a:endParaRPr lang="en-US"/>
          </a:p>
        </p:txBody>
      </p:sp>
    </p:spTree>
    <p:extLst>
      <p:ext uri="{BB962C8B-B14F-4D97-AF65-F5344CB8AC3E}">
        <p14:creationId xmlns:p14="http://schemas.microsoft.com/office/powerpoint/2010/main" val="341864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project initially targeting two initiatives with “high intensity volunteers” – AmeriCorps and Inspiring Minds – became an AmeriCorps only project.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Inspiring Minds was not ultimately included in the story because the sporadic engagement from the organization and data quality issues.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worked out okay because we were having a tough time defining a cohort</a:t>
            </a:r>
            <a:r>
              <a:rPr lang="en-US" sz="1200" kern="1200" baseline="0" dirty="0" smtClean="0">
                <a:solidFill>
                  <a:schemeClr val="tx1"/>
                </a:solidFill>
                <a:effectLst/>
                <a:latin typeface="+mn-lt"/>
                <a:ea typeface="+mn-ea"/>
                <a:cs typeface="+mn-cs"/>
              </a:rPr>
              <a:t> when the two programs were so different and when they were only a fraction of “volunteer” opportunities in Providence/Rhode Island.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Adobe Fan Heiti Std B" pitchFamily="34" charset="-128"/>
                <a:cs typeface="+mn-cs"/>
              </a:rPr>
              <a:t>The AmeriCorps program, </a:t>
            </a:r>
            <a:r>
              <a:rPr lang="en-US" sz="1200" b="1" kern="1200" dirty="0" smtClean="0">
                <a:solidFill>
                  <a:schemeClr val="tx1"/>
                </a:solidFill>
                <a:latin typeface="+mn-lt"/>
                <a:ea typeface="Adobe Fan Heiti Std B" pitchFamily="34" charset="-128"/>
                <a:cs typeface="+mn-cs"/>
              </a:rPr>
              <a:t>funded</a:t>
            </a:r>
            <a:r>
              <a:rPr lang="en-US" sz="1200" kern="1200" dirty="0" smtClean="0">
                <a:solidFill>
                  <a:schemeClr val="tx1"/>
                </a:solidFill>
                <a:latin typeface="+mn-lt"/>
                <a:ea typeface="Adobe Fan Heiti Std B" pitchFamily="34" charset="-128"/>
                <a:cs typeface="+mn-cs"/>
              </a:rPr>
              <a:t> by the federal </a:t>
            </a:r>
            <a:r>
              <a:rPr lang="en-US" sz="1200" b="1" kern="1200" dirty="0" smtClean="0">
                <a:solidFill>
                  <a:schemeClr val="tx1"/>
                </a:solidFill>
                <a:latin typeface="+mn-lt"/>
                <a:ea typeface="Adobe Fan Heiti Std B" pitchFamily="34" charset="-128"/>
                <a:cs typeface="+mn-cs"/>
              </a:rPr>
              <a:t>Corporation for National and Community Service </a:t>
            </a:r>
            <a:r>
              <a:rPr lang="en-US" sz="1200" kern="1200" dirty="0" smtClean="0">
                <a:solidFill>
                  <a:schemeClr val="tx1"/>
                </a:solidFill>
                <a:latin typeface="+mn-lt"/>
                <a:ea typeface="Adobe Fan Heiti Std B" pitchFamily="34" charset="-128"/>
                <a:cs typeface="+mn-cs"/>
              </a:rPr>
              <a:t>(CNCS) and </a:t>
            </a:r>
            <a:r>
              <a:rPr lang="en-US" sz="1200" b="1" kern="1200" dirty="0" smtClean="0">
                <a:solidFill>
                  <a:schemeClr val="tx1"/>
                </a:solidFill>
                <a:latin typeface="+mn-lt"/>
                <a:ea typeface="Adobe Fan Heiti Std B" pitchFamily="34" charset="-128"/>
                <a:cs typeface="+mn-cs"/>
              </a:rPr>
              <a:t>administered</a:t>
            </a:r>
            <a:r>
              <a:rPr lang="en-US" sz="1200" kern="1200" dirty="0" smtClean="0">
                <a:solidFill>
                  <a:schemeClr val="tx1"/>
                </a:solidFill>
                <a:latin typeface="+mn-lt"/>
                <a:ea typeface="Adobe Fan Heiti Std B" pitchFamily="34" charset="-128"/>
                <a:cs typeface="+mn-cs"/>
              </a:rPr>
              <a:t> in the state by </a:t>
            </a:r>
            <a:r>
              <a:rPr lang="en-US" sz="1200" b="1" kern="1200" dirty="0" smtClean="0">
                <a:solidFill>
                  <a:schemeClr val="tx1"/>
                </a:solidFill>
                <a:latin typeface="+mn-lt"/>
                <a:ea typeface="Adobe Fan Heiti Std B" pitchFamily="34" charset="-128"/>
                <a:cs typeface="+mn-cs"/>
              </a:rPr>
              <a:t>Serve Rhode Island</a:t>
            </a:r>
            <a:r>
              <a:rPr lang="en-US" sz="1200" kern="1200" dirty="0" smtClean="0">
                <a:solidFill>
                  <a:schemeClr val="tx1"/>
                </a:solidFill>
                <a:latin typeface="+mn-lt"/>
                <a:ea typeface="Adobe Fan Heiti Std B" pitchFamily="34" charset="-128"/>
                <a:cs typeface="+mn-cs"/>
              </a:rPr>
              <a:t>, is designed to meet critical needs in areas such as </a:t>
            </a:r>
            <a:r>
              <a:rPr lang="en-US" sz="1200" b="1" kern="1200" dirty="0" smtClean="0">
                <a:solidFill>
                  <a:schemeClr val="tx1"/>
                </a:solidFill>
                <a:latin typeface="+mn-lt"/>
                <a:ea typeface="Adobe Fan Heiti Std B" pitchFamily="34" charset="-128"/>
                <a:cs typeface="+mn-cs"/>
              </a:rPr>
              <a:t>education, the environment, and public safety</a:t>
            </a:r>
            <a:r>
              <a:rPr lang="en-US" sz="1200" kern="1200" dirty="0" smtClean="0">
                <a:solidFill>
                  <a:schemeClr val="tx1"/>
                </a:solidFill>
                <a:latin typeface="+mn-lt"/>
                <a:ea typeface="Adobe Fan Heiti Std B" pitchFamily="34" charset="-128"/>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Adobe Fan Heiti Std B" pitchFamily="34"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Adobe Fan Heiti Std B" pitchFamily="34" charset="-128"/>
                <a:cs typeface="+mn-cs"/>
              </a:rPr>
              <a:t>RI</a:t>
            </a:r>
            <a:r>
              <a:rPr lang="en-US" sz="1200" kern="1200" dirty="0" smtClean="0">
                <a:solidFill>
                  <a:schemeClr val="tx1"/>
                </a:solidFill>
                <a:latin typeface="+mn-lt"/>
                <a:ea typeface="Adobe Fan Heiti Std B" pitchFamily="34" charset="-128"/>
                <a:cs typeface="+mn-cs"/>
              </a:rPr>
              <a:t> ranks </a:t>
            </a:r>
            <a:r>
              <a:rPr lang="en-US" sz="1200" b="1" kern="1200" dirty="0" smtClean="0">
                <a:solidFill>
                  <a:schemeClr val="tx1"/>
                </a:solidFill>
                <a:latin typeface="+mn-lt"/>
                <a:ea typeface="Adobe Fan Heiti Std B" pitchFamily="34" charset="-128"/>
                <a:cs typeface="+mn-cs"/>
              </a:rPr>
              <a:t>6th</a:t>
            </a:r>
            <a:r>
              <a:rPr lang="en-US" sz="1200" kern="1200" dirty="0" smtClean="0">
                <a:solidFill>
                  <a:schemeClr val="tx1"/>
                </a:solidFill>
                <a:latin typeface="+mn-lt"/>
                <a:ea typeface="Adobe Fan Heiti Std B" pitchFamily="34" charset="-128"/>
                <a:cs typeface="+mn-cs"/>
              </a:rPr>
              <a:t> among the 50 states for per capita AmeriCorps participation, and </a:t>
            </a:r>
            <a:r>
              <a:rPr lang="en-US" sz="1200" b="1" kern="1200" dirty="0" smtClean="0">
                <a:solidFill>
                  <a:schemeClr val="tx1"/>
                </a:solidFill>
                <a:latin typeface="+mn-lt"/>
                <a:ea typeface="Adobe Fan Heiti Std B" pitchFamily="34" charset="-128"/>
                <a:cs typeface="+mn-cs"/>
              </a:rPr>
              <a:t>Providence</a:t>
            </a:r>
            <a:r>
              <a:rPr lang="en-US" sz="1200" kern="1200" dirty="0" smtClean="0">
                <a:solidFill>
                  <a:schemeClr val="tx1"/>
                </a:solidFill>
                <a:latin typeface="+mn-lt"/>
                <a:ea typeface="Adobe Fan Heiti Std B" pitchFamily="34" charset="-128"/>
                <a:cs typeface="+mn-cs"/>
              </a:rPr>
              <a:t> ranks </a:t>
            </a:r>
            <a:r>
              <a:rPr lang="en-US" sz="1200" b="1" kern="1200" dirty="0" smtClean="0">
                <a:solidFill>
                  <a:schemeClr val="tx1"/>
                </a:solidFill>
                <a:latin typeface="+mn-lt"/>
                <a:ea typeface="Adobe Fan Heiti Std B" pitchFamily="34" charset="-128"/>
                <a:cs typeface="+mn-cs"/>
              </a:rPr>
              <a:t>2nd</a:t>
            </a:r>
            <a:r>
              <a:rPr lang="en-US" sz="1200" kern="1200" dirty="0" smtClean="0">
                <a:solidFill>
                  <a:schemeClr val="tx1"/>
                </a:solidFill>
                <a:latin typeface="+mn-lt"/>
                <a:ea typeface="Adobe Fan Heiti Std B" pitchFamily="34" charset="-128"/>
                <a:cs typeface="+mn-cs"/>
              </a:rPr>
              <a:t> in the nation among midsize cities (1). Since the state's program began in 1994, more than 4,600 AmeriCorps volunteers have provided </a:t>
            </a:r>
            <a:r>
              <a:rPr lang="en-US" sz="1200" b="1" kern="1200" dirty="0" smtClean="0">
                <a:solidFill>
                  <a:schemeClr val="tx1"/>
                </a:solidFill>
                <a:latin typeface="+mn-lt"/>
                <a:ea typeface="Adobe Fan Heiti Std B" pitchFamily="34" charset="-128"/>
                <a:cs typeface="+mn-cs"/>
              </a:rPr>
              <a:t>5.2 million hours </a:t>
            </a:r>
            <a:r>
              <a:rPr lang="en-US" sz="1200" kern="1200" dirty="0" smtClean="0">
                <a:solidFill>
                  <a:schemeClr val="tx1"/>
                </a:solidFill>
                <a:latin typeface="+mn-lt"/>
                <a:ea typeface="Adobe Fan Heiti Std B" pitchFamily="34" charset="-128"/>
                <a:cs typeface="+mn-cs"/>
              </a:rPr>
              <a:t>of service to </a:t>
            </a:r>
            <a:r>
              <a:rPr lang="en-US" sz="1200" b="1" kern="1200" dirty="0" smtClean="0">
                <a:solidFill>
                  <a:schemeClr val="tx1"/>
                </a:solidFill>
                <a:latin typeface="+mn-lt"/>
                <a:ea typeface="Adobe Fan Heiti Std B" pitchFamily="34" charset="-128"/>
                <a:cs typeface="+mn-cs"/>
              </a:rPr>
              <a:t>RI</a:t>
            </a:r>
            <a:r>
              <a:rPr lang="en-US" sz="1200" kern="1200" dirty="0" smtClean="0">
                <a:solidFill>
                  <a:schemeClr val="tx1"/>
                </a:solidFill>
                <a:latin typeface="+mn-lt"/>
                <a:ea typeface="Adobe Fan Heiti Std B" pitchFamily="34" charset="-128"/>
                <a:cs typeface="+mn-cs"/>
              </a:rPr>
              <a:t> communities, valued at $</a:t>
            </a:r>
            <a:r>
              <a:rPr lang="en-US" sz="1200" b="1" kern="1200" dirty="0" smtClean="0">
                <a:solidFill>
                  <a:schemeClr val="tx1"/>
                </a:solidFill>
                <a:latin typeface="+mn-lt"/>
                <a:ea typeface="Adobe Fan Heiti Std B" pitchFamily="34" charset="-128"/>
                <a:cs typeface="+mn-cs"/>
              </a:rPr>
              <a:t>122 million. </a:t>
            </a:r>
            <a:endParaRPr lang="en-US" sz="1200" b="1" dirty="0" smtClean="0">
              <a:latin typeface="Adobe Fan Heiti Std B" pitchFamily="34" charset="-128"/>
              <a:ea typeface="Adobe Fan Heiti Std B" pitchFamily="34" charset="-128"/>
            </a:endParaRPr>
          </a:p>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2</a:t>
            </a:fld>
            <a:endParaRPr lang="en-US"/>
          </a:p>
        </p:txBody>
      </p:sp>
    </p:spTree>
    <p:extLst>
      <p:ext uri="{BB962C8B-B14F-4D97-AF65-F5344CB8AC3E}">
        <p14:creationId xmlns:p14="http://schemas.microsoft.com/office/powerpoint/2010/main" val="307369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Why concentrate on AmeriCorps volunteers in Rhode Island? </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Although any form of volunteerism is valuable, national service programs like AmeriCorps offer several features that set them apart:</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-They make use of federal funding to address issues facing local neighborhoods.</a:t>
            </a:r>
          </a:p>
          <a:p>
            <a:pPr fontAlgn="base"/>
            <a:r>
              <a:rPr lang="en-US" sz="1200" b="0" i="0" kern="1200" dirty="0" smtClean="0">
                <a:solidFill>
                  <a:schemeClr val="tx1"/>
                </a:solidFill>
                <a:effectLst/>
                <a:latin typeface="+mn-lt"/>
                <a:ea typeface="+mn-ea"/>
                <a:cs typeface="+mn-cs"/>
              </a:rPr>
              <a:t>-They offer training and structure to build skills and help ensure effectiveness.</a:t>
            </a:r>
          </a:p>
          <a:p>
            <a:pPr fontAlgn="base"/>
            <a:r>
              <a:rPr lang="en-US" sz="1200" b="0" i="0" kern="1200" dirty="0" smtClean="0">
                <a:solidFill>
                  <a:schemeClr val="tx1"/>
                </a:solidFill>
                <a:effectLst/>
                <a:latin typeface="+mn-lt"/>
                <a:ea typeface="+mn-ea"/>
                <a:cs typeface="+mn-cs"/>
              </a:rPr>
              <a:t>-In addition to a living allowance, AmeriCorps offers an Education Award--funding that volunteers can use toward college tuition.</a:t>
            </a:r>
          </a:p>
          <a:p>
            <a:pPr fontAlgn="base"/>
            <a:r>
              <a:rPr lang="en-US" sz="1200" b="0" i="0" kern="1200" dirty="0" smtClean="0">
                <a:solidFill>
                  <a:schemeClr val="tx1"/>
                </a:solidFill>
                <a:effectLst/>
                <a:latin typeface="+mn-lt"/>
                <a:ea typeface="+mn-ea"/>
                <a:cs typeface="+mn-cs"/>
              </a:rPr>
              <a:t>-AmeriCorps offers programs requiring varying levels of service, but the minimum is 300 hours; volunteers who serve at that level (termed high-intensity volunteers) are more likely to provide value and to reap the benefits of service.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A92D66-9522-47DA-ACEC-BEEAA1BC8E8D}" type="slidenum">
              <a:rPr lang="en-US" smtClean="0"/>
              <a:t>3</a:t>
            </a:fld>
            <a:endParaRPr lang="en-US"/>
          </a:p>
        </p:txBody>
      </p:sp>
    </p:spTree>
    <p:extLst>
      <p:ext uri="{BB962C8B-B14F-4D97-AF65-F5344CB8AC3E}">
        <p14:creationId xmlns:p14="http://schemas.microsoft.com/office/powerpoint/2010/main" val="307369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community outreach efforts began in Spring 2015 with the launch of two data story teams. The first was organized around the original youth development thread and the second was around the volunteer thread. Separately, each team held four meetings, on April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May 13</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June 17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July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Both groups were instrumental at informing the shape and format of the analyses and products. They provided essential context as well as feedback about what could and couldn’t be said about certain populations. When we presented data that ran counter to their assumptions, they were receptive and it even appeared to increase their engagement and interest in the project and products.</a:t>
            </a:r>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4</a:t>
            </a:fld>
            <a:endParaRPr lang="en-US"/>
          </a:p>
        </p:txBody>
      </p:sp>
    </p:spTree>
    <p:extLst>
      <p:ext uri="{BB962C8B-B14F-4D97-AF65-F5344CB8AC3E}">
        <p14:creationId xmlns:p14="http://schemas.microsoft.com/office/powerpoint/2010/main" val="307369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volunteer data story, we linked the volunteer data set (ultimately AmeriCorps volunteers) with data from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RI Department of Education (RIDE),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-National Student Clearinghouse (NSC),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 Department of Labor and Training (DLT),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RI Secretary of State (RISOS).</a:t>
            </a:r>
          </a:p>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5</a:t>
            </a:fld>
            <a:endParaRPr lang="en-US"/>
          </a:p>
        </p:txBody>
      </p:sp>
    </p:spTree>
    <p:extLst>
      <p:ext uri="{BB962C8B-B14F-4D97-AF65-F5344CB8AC3E}">
        <p14:creationId xmlns:p14="http://schemas.microsoft.com/office/powerpoint/2010/main" val="99389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800" b="0" dirty="0" smtClean="0">
                <a:solidFill>
                  <a:schemeClr val="bg1"/>
                </a:solidFill>
              </a:rPr>
              <a:t>After much discussion, this cohort was chosen because it had </a:t>
            </a:r>
            <a:r>
              <a:rPr lang="en-US" sz="2800" b="1" dirty="0" smtClean="0">
                <a:solidFill>
                  <a:schemeClr val="bg1"/>
                </a:solidFill>
              </a:rPr>
              <a:t>the best linkage opportunities with postsecondary and workforce data</a:t>
            </a:r>
            <a:r>
              <a:rPr lang="en-US" sz="2800" b="0" dirty="0" smtClean="0">
                <a:solidFill>
                  <a:schemeClr val="bg1"/>
                </a:solidFill>
              </a:rPr>
              <a:t>. </a:t>
            </a:r>
          </a:p>
          <a:p>
            <a:pPr marL="0" lvl="0" indent="0">
              <a:buFont typeface="Arial" panose="020B0604020202020204" pitchFamily="34" charset="0"/>
              <a:buNone/>
            </a:pPr>
            <a:endParaRPr lang="en-US" sz="2800" b="0" dirty="0" smtClean="0">
              <a:solidFill>
                <a:schemeClr val="bg1"/>
              </a:solidFill>
            </a:endParaRPr>
          </a:p>
          <a:p>
            <a:pPr marL="0" lvl="0" indent="0">
              <a:buFont typeface="Arial" panose="020B0604020202020204" pitchFamily="34" charset="0"/>
              <a:buNone/>
            </a:pPr>
            <a:r>
              <a:rPr lang="en-US" sz="2800" b="0" dirty="0" smtClean="0">
                <a:solidFill>
                  <a:schemeClr val="bg1"/>
                </a:solidFill>
              </a:rPr>
              <a:t>The minimum of 300 hours was selected because it is the “</a:t>
            </a:r>
            <a:r>
              <a:rPr lang="en-US" sz="2800" b="1" dirty="0" smtClean="0">
                <a:solidFill>
                  <a:schemeClr val="bg1"/>
                </a:solidFill>
              </a:rPr>
              <a:t>minimum” time for AmeriCorps education awards </a:t>
            </a:r>
            <a:r>
              <a:rPr lang="en-US" sz="2800" b="0" dirty="0" smtClean="0">
                <a:solidFill>
                  <a:schemeClr val="bg1"/>
                </a:solidFill>
              </a:rPr>
              <a:t>and the data story group agreed that it </a:t>
            </a:r>
            <a:r>
              <a:rPr lang="en-US" sz="2800" b="1" dirty="0" smtClean="0">
                <a:solidFill>
                  <a:schemeClr val="bg1"/>
                </a:solidFill>
              </a:rPr>
              <a:t>represented a substantial time commitment </a:t>
            </a:r>
            <a:r>
              <a:rPr lang="en-US" sz="2800" b="0" dirty="0" smtClean="0">
                <a:solidFill>
                  <a:schemeClr val="bg1"/>
                </a:solidFill>
              </a:rPr>
              <a:t>worthy of distinction from Inspiring Minds volunteers (which ended up being dropped anyway).</a:t>
            </a:r>
            <a:endParaRPr lang="en-US" sz="2800" b="0" dirty="0">
              <a:solidFill>
                <a:schemeClr val="bg1"/>
              </a:solidFill>
              <a:latin typeface="Adobe Fan Heiti Std B" pitchFamily="34" charset="-128"/>
              <a:ea typeface="Adobe Fan Heiti Std B" pitchFamily="34" charset="-128"/>
            </a:endParaRPr>
          </a:p>
        </p:txBody>
      </p:sp>
      <p:sp>
        <p:nvSpPr>
          <p:cNvPr id="4" name="Slide Number Placeholder 3"/>
          <p:cNvSpPr>
            <a:spLocks noGrp="1"/>
          </p:cNvSpPr>
          <p:nvPr>
            <p:ph type="sldNum" sz="quarter" idx="10"/>
          </p:nvPr>
        </p:nvSpPr>
        <p:spPr/>
        <p:txBody>
          <a:bodyPr/>
          <a:lstStyle/>
          <a:p>
            <a:fld id="{41A92D66-9522-47DA-ACEC-BEEAA1BC8E8D}" type="slidenum">
              <a:rPr lang="en-US" smtClean="0"/>
              <a:t>6</a:t>
            </a:fld>
            <a:endParaRPr lang="en-US"/>
          </a:p>
        </p:txBody>
      </p:sp>
    </p:spTree>
    <p:extLst>
      <p:ext uri="{BB962C8B-B14F-4D97-AF65-F5344CB8AC3E}">
        <p14:creationId xmlns:p14="http://schemas.microsoft.com/office/powerpoint/2010/main" val="307369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Linkage to Providence neighborhoods was of particular interest because it countered a prevailing assumption that the program runs into that the volunteers come from relatively wealthy college-educated backgrounds.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volunteers grew up in Providence, served in Providence, and stayed in the area after service or returned after college.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53% of the AC volunteers from RI were from 1 of the 4 urban core cities (Providence, Pawtucket, Central Falls, or Woonsocket). </a:t>
            </a:r>
            <a:r>
              <a:rPr lang="en-US" sz="1200" b="1" kern="1200" dirty="0" smtClean="0">
                <a:solidFill>
                  <a:schemeClr val="tx1"/>
                </a:solidFill>
                <a:effectLst/>
                <a:latin typeface="+mn-lt"/>
                <a:ea typeface="+mn-ea"/>
                <a:cs typeface="+mn-cs"/>
              </a:rPr>
              <a:t>Many of these AC volunteers came from impoverished Providence neighborhoods and served in these same neighborhoods providing valuable services in areas that are most in need</a:t>
            </a:r>
            <a:r>
              <a:rPr lang="en-US" sz="1200" kern="1200" dirty="0" smtClean="0">
                <a:solidFill>
                  <a:schemeClr val="tx1"/>
                </a:solidFill>
                <a:effectLst/>
                <a:latin typeface="+mn-lt"/>
                <a:ea typeface="+mn-ea"/>
                <a:cs typeface="+mn-cs"/>
              </a:rPr>
              <a:t>. By focusing their recruitment strategy on these neighborhoods, AmeriCorps hopes to employ volunteers who are </a:t>
            </a:r>
            <a:r>
              <a:rPr lang="en-US" sz="1200" b="1" kern="1200" dirty="0" smtClean="0">
                <a:solidFill>
                  <a:schemeClr val="tx1"/>
                </a:solidFill>
                <a:effectLst/>
                <a:latin typeface="+mn-lt"/>
                <a:ea typeface="+mn-ea"/>
                <a:cs typeface="+mn-cs"/>
              </a:rPr>
              <a:t>uniquely qualified to address local issues</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1A92D66-9522-47DA-ACEC-BEEAA1BC8E8D}" type="slidenum">
              <a:rPr lang="en-US" smtClean="0"/>
              <a:t>7</a:t>
            </a:fld>
            <a:endParaRPr lang="en-US"/>
          </a:p>
        </p:txBody>
      </p:sp>
    </p:spTree>
    <p:extLst>
      <p:ext uri="{BB962C8B-B14F-4D97-AF65-F5344CB8AC3E}">
        <p14:creationId xmlns:p14="http://schemas.microsoft.com/office/powerpoint/2010/main" val="214622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Far from the stereotype of well-off volunteers with time on their hands, </a:t>
            </a:r>
            <a:r>
              <a:rPr lang="en-US" sz="1200" b="1" kern="1200" dirty="0" smtClean="0">
                <a:solidFill>
                  <a:schemeClr val="tx1"/>
                </a:solidFill>
                <a:effectLst/>
                <a:latin typeface="+mn-lt"/>
                <a:ea typeface="+mn-ea"/>
                <a:cs typeface="+mn-cs"/>
              </a:rPr>
              <a:t>these volunteers are the very people most likely to benefit from the training and funding AmeriCorps provides</a:t>
            </a:r>
            <a:r>
              <a:rPr lang="en-US" sz="1200" kern="1200" dirty="0" smtClean="0">
                <a:solidFill>
                  <a:schemeClr val="tx1"/>
                </a:solidFill>
                <a:effectLst/>
                <a:latin typeface="+mn-lt"/>
                <a:ea typeface="+mn-ea"/>
                <a:cs typeface="+mn-cs"/>
              </a:rPr>
              <a:t>. Of our millennial cohort,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-46% attended an urban school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-nearly 30% attended a Title I school (with at least 40% of students from low-income families).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-53% qualified for free or reduced-price lunch while they were in school--higher than the statewide rate (48% in 2012).</a:t>
            </a:r>
          </a:p>
          <a:p>
            <a:endParaRPr lang="en-US" dirty="0" smtClean="0"/>
          </a:p>
        </p:txBody>
      </p:sp>
      <p:sp>
        <p:nvSpPr>
          <p:cNvPr id="4" name="Slide Number Placeholder 3"/>
          <p:cNvSpPr>
            <a:spLocks noGrp="1"/>
          </p:cNvSpPr>
          <p:nvPr>
            <p:ph type="sldNum" sz="quarter" idx="10"/>
          </p:nvPr>
        </p:nvSpPr>
        <p:spPr/>
        <p:txBody>
          <a:bodyPr/>
          <a:lstStyle/>
          <a:p>
            <a:fld id="{41A92D66-9522-47DA-ACEC-BEEAA1BC8E8D}" type="slidenum">
              <a:rPr lang="en-US" smtClean="0"/>
              <a:t>8</a:t>
            </a:fld>
            <a:endParaRPr lang="en-US"/>
          </a:p>
        </p:txBody>
      </p:sp>
    </p:spTree>
    <p:extLst>
      <p:ext uri="{BB962C8B-B14F-4D97-AF65-F5344CB8AC3E}">
        <p14:creationId xmlns:p14="http://schemas.microsoft.com/office/powerpoint/2010/main" val="214622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9</a:t>
            </a:fld>
            <a:endParaRPr lang="en-US"/>
          </a:p>
        </p:txBody>
      </p:sp>
    </p:spTree>
    <p:extLst>
      <p:ext uri="{BB962C8B-B14F-4D97-AF65-F5344CB8AC3E}">
        <p14:creationId xmlns:p14="http://schemas.microsoft.com/office/powerpoint/2010/main" val="214622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FCA7E0-A9E2-4E30-876F-A35942294349}"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71919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CA7E0-A9E2-4E30-876F-A35942294349}"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246775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CA7E0-A9E2-4E30-876F-A35942294349}"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131116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CA7E0-A9E2-4E30-876F-A35942294349}"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367740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CA7E0-A9E2-4E30-876F-A35942294349}"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230182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FCA7E0-A9E2-4E30-876F-A35942294349}"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302429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FCA7E0-A9E2-4E30-876F-A35942294349}" type="datetimeFigureOut">
              <a:rPr lang="en-US" smtClean="0"/>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208791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FCA7E0-A9E2-4E30-876F-A35942294349}" type="datetimeFigureOut">
              <a:rPr lang="en-US" smtClean="0"/>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280277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CA7E0-A9E2-4E30-876F-A35942294349}" type="datetimeFigureOut">
              <a:rPr lang="en-US" smtClean="0"/>
              <a:t>3/31/2016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100878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CA7E0-A9E2-4E30-876F-A35942294349}"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326638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CA7E0-A9E2-4E30-876F-A35942294349}"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33510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CA7E0-A9E2-4E30-876F-A35942294349}" type="datetimeFigureOut">
              <a:rPr lang="en-US" smtClean="0"/>
              <a:t>3/31/2016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DB180-5209-4746-AC82-E4F42B187EED}" type="slidenum">
              <a:rPr lang="en-US" smtClean="0"/>
              <a:t>‹#›</a:t>
            </a:fld>
            <a:endParaRPr lang="en-US"/>
          </a:p>
        </p:txBody>
      </p:sp>
    </p:spTree>
    <p:extLst>
      <p:ext uri="{BB962C8B-B14F-4D97-AF65-F5344CB8AC3E}">
        <p14:creationId xmlns:p14="http://schemas.microsoft.com/office/powerpoint/2010/main" val="2694986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www.ridatahub.org/" TargetMode="External"/><Relationship Id="rId4" Type="http://schemas.openxmlformats.org/officeDocument/2006/relationships/hyperlink" Target="http://www.datasparkri.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38264" y="2086012"/>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1">
                    <a:lumMod val="65000"/>
                    <a:lumOff val="35000"/>
                  </a:schemeClr>
                </a:solidFill>
                <a:latin typeface="Adobe Fan Heiti Std B" pitchFamily="34" charset="-128"/>
                <a:ea typeface="Adobe Fan Heiti Std B" pitchFamily="34" charset="-128"/>
              </a:rPr>
              <a:t>The Impact of </a:t>
            </a:r>
            <a:r>
              <a:rPr lang="en-US" b="1" dirty="0" smtClean="0">
                <a:solidFill>
                  <a:schemeClr val="tx1">
                    <a:lumMod val="65000"/>
                    <a:lumOff val="35000"/>
                  </a:schemeClr>
                </a:solidFill>
                <a:latin typeface="Adobe Fan Heiti Std B" pitchFamily="34" charset="-128"/>
                <a:ea typeface="Adobe Fan Heiti Std B" pitchFamily="34" charset="-128"/>
              </a:rPr>
              <a:t>High </a:t>
            </a:r>
            <a:r>
              <a:rPr lang="en-US" b="1" dirty="0" smtClean="0">
                <a:solidFill>
                  <a:schemeClr val="tx1">
                    <a:lumMod val="65000"/>
                    <a:lumOff val="35000"/>
                  </a:schemeClr>
                </a:solidFill>
                <a:latin typeface="Adobe Fan Heiti Std B" pitchFamily="34" charset="-128"/>
                <a:ea typeface="Adobe Fan Heiti Std B" pitchFamily="34" charset="-128"/>
              </a:rPr>
              <a:t>Intensity </a:t>
            </a:r>
            <a:r>
              <a:rPr lang="en-US" b="1" dirty="0" smtClean="0">
                <a:solidFill>
                  <a:schemeClr val="tx1">
                    <a:lumMod val="65000"/>
                    <a:lumOff val="35000"/>
                  </a:schemeClr>
                </a:solidFill>
                <a:latin typeface="Adobe Fan Heiti Std B" pitchFamily="34" charset="-128"/>
                <a:ea typeface="Adobe Fan Heiti Std B" pitchFamily="34" charset="-128"/>
              </a:rPr>
              <a:t>Volunteers in RI</a:t>
            </a:r>
            <a:endParaRPr lang="en-US" b="1" dirty="0">
              <a:solidFill>
                <a:schemeClr val="tx1">
                  <a:lumMod val="65000"/>
                  <a:lumOff val="35000"/>
                </a:schemeClr>
              </a:solidFill>
              <a:latin typeface="Adobe Fan Heiti Std B" pitchFamily="34" charset="-128"/>
              <a:ea typeface="Adobe Fan Heiti Std B" pitchFamily="34" charset="-128"/>
            </a:endParaRPr>
          </a:p>
        </p:txBody>
      </p:sp>
      <p:cxnSp>
        <p:nvCxnSpPr>
          <p:cNvPr id="5" name="Straight Connector 4"/>
          <p:cNvCxnSpPr/>
          <p:nvPr/>
        </p:nvCxnSpPr>
        <p:spPr>
          <a:xfrm>
            <a:off x="576364" y="28194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81400" y="4138136"/>
            <a:ext cx="2113079" cy="369332"/>
          </a:xfrm>
          <a:prstGeom prst="rect">
            <a:avLst/>
          </a:prstGeom>
          <a:noFill/>
        </p:spPr>
        <p:txBody>
          <a:bodyPr wrap="none" rtlCol="0">
            <a:spAutoFit/>
          </a:bodyPr>
          <a:lstStyle/>
          <a:p>
            <a:r>
              <a:rPr lang="en-US" dirty="0" smtClean="0">
                <a:solidFill>
                  <a:schemeClr val="tx1">
                    <a:lumMod val="65000"/>
                    <a:lumOff val="35000"/>
                  </a:schemeClr>
                </a:solidFill>
                <a:latin typeface="Adobe Fan Heiti Std B" pitchFamily="34" charset="-128"/>
                <a:ea typeface="Adobe Fan Heiti Std B" pitchFamily="34" charset="-128"/>
              </a:rPr>
              <a:t>NNIP – San Antonio</a:t>
            </a:r>
            <a:endParaRPr lang="en-US" dirty="0">
              <a:solidFill>
                <a:schemeClr val="tx1">
                  <a:lumMod val="65000"/>
                  <a:lumOff val="35000"/>
                </a:schemeClr>
              </a:solidFill>
              <a:latin typeface="Adobe Fan Heiti Std B" pitchFamily="34" charset="-128"/>
              <a:ea typeface="Adobe Fan Heiti Std B" pitchFamily="34" charset="-128"/>
            </a:endParaRPr>
          </a:p>
        </p:txBody>
      </p:sp>
      <p:sp>
        <p:nvSpPr>
          <p:cNvPr id="7" name="TextBox 6"/>
          <p:cNvSpPr txBox="1"/>
          <p:nvPr/>
        </p:nvSpPr>
        <p:spPr>
          <a:xfrm>
            <a:off x="3857116" y="4507468"/>
            <a:ext cx="1291572" cy="369332"/>
          </a:xfrm>
          <a:prstGeom prst="rect">
            <a:avLst/>
          </a:prstGeom>
          <a:noFill/>
        </p:spPr>
        <p:txBody>
          <a:bodyPr wrap="none" rtlCol="0">
            <a:spAutoFit/>
          </a:bodyPr>
          <a:lstStyle/>
          <a:p>
            <a:r>
              <a:rPr lang="en-US" dirty="0" smtClean="0">
                <a:solidFill>
                  <a:schemeClr val="tx1">
                    <a:lumMod val="65000"/>
                    <a:lumOff val="35000"/>
                  </a:schemeClr>
                </a:solidFill>
              </a:rPr>
              <a:t>Kim Pierson</a:t>
            </a:r>
            <a:endParaRPr lang="en-US" dirty="0">
              <a:solidFill>
                <a:schemeClr val="tx1">
                  <a:lumMod val="65000"/>
                  <a:lumOff val="35000"/>
                </a:schemeClr>
              </a:solidFill>
            </a:endParaRPr>
          </a:p>
        </p:txBody>
      </p:sp>
      <p:pic>
        <p:nvPicPr>
          <p:cNvPr id="8"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56518" y="5105400"/>
            <a:ext cx="2106168" cy="1155824"/>
          </a:xfrm>
        </p:spPr>
      </p:pic>
      <p:sp>
        <p:nvSpPr>
          <p:cNvPr id="9" name="Title 3"/>
          <p:cNvSpPr txBox="1">
            <a:spLocks/>
          </p:cNvSpPr>
          <p:nvPr/>
        </p:nvSpPr>
        <p:spPr>
          <a:xfrm>
            <a:off x="588805" y="2971800"/>
            <a:ext cx="8229600" cy="762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i="1" dirty="0" smtClean="0">
                <a:solidFill>
                  <a:schemeClr val="tx1">
                    <a:lumMod val="65000"/>
                    <a:lumOff val="35000"/>
                  </a:schemeClr>
                </a:solidFill>
              </a:rPr>
              <a:t>An NNIP </a:t>
            </a:r>
            <a:r>
              <a:rPr lang="en-US" i="1" dirty="0">
                <a:solidFill>
                  <a:schemeClr val="tx1">
                    <a:lumMod val="65000"/>
                    <a:lumOff val="35000"/>
                  </a:schemeClr>
                </a:solidFill>
              </a:rPr>
              <a:t>cross-site project on Integrated Data </a:t>
            </a:r>
            <a:r>
              <a:rPr lang="en-US" i="1" dirty="0" smtClean="0">
                <a:solidFill>
                  <a:schemeClr val="tx1">
                    <a:lumMod val="65000"/>
                    <a:lumOff val="35000"/>
                  </a:schemeClr>
                </a:solidFill>
              </a:rPr>
              <a:t>Systems</a:t>
            </a:r>
          </a:p>
          <a:p>
            <a:pPr>
              <a:lnSpc>
                <a:spcPct val="120000"/>
              </a:lnSpc>
            </a:pPr>
            <a:r>
              <a:rPr lang="en-US" i="1" dirty="0" smtClean="0">
                <a:solidFill>
                  <a:schemeClr val="tx1">
                    <a:lumMod val="65000"/>
                    <a:lumOff val="35000"/>
                  </a:schemeClr>
                </a:solidFill>
              </a:rPr>
              <a:t>funded </a:t>
            </a:r>
            <a:r>
              <a:rPr lang="en-US" i="1" dirty="0">
                <a:solidFill>
                  <a:schemeClr val="tx1">
                    <a:lumMod val="65000"/>
                    <a:lumOff val="35000"/>
                  </a:schemeClr>
                </a:solidFill>
              </a:rPr>
              <a:t>by the Annie E. Casey Foundation</a:t>
            </a:r>
            <a:endParaRPr lang="en-US" b="1" i="1" dirty="0">
              <a:solidFill>
                <a:schemeClr val="tx1">
                  <a:lumMod val="65000"/>
                  <a:lumOff val="35000"/>
                </a:schemeClr>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18123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Findings</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41" y="1143000"/>
            <a:ext cx="8262691" cy="400110"/>
          </a:xfrm>
          <a:prstGeom prst="rect">
            <a:avLst/>
          </a:prstGeom>
          <a:noFill/>
        </p:spPr>
        <p:txBody>
          <a:bodyPr wrap="square" rtlCol="0">
            <a:spAutoFit/>
          </a:bodyPr>
          <a:lstStyle/>
          <a:p>
            <a:pPr fontAlgn="b"/>
            <a:r>
              <a:rPr lang="en-US" sz="2000" dirty="0"/>
              <a:t>Workforce Implications: Drawing Skilled Workers to Remain in </a:t>
            </a:r>
            <a:r>
              <a:rPr lang="en-US" sz="2000" dirty="0" smtClean="0"/>
              <a:t>RI</a:t>
            </a:r>
            <a:endParaRPr lang="en-US" sz="2000" dirty="0"/>
          </a:p>
        </p:txBody>
      </p:sp>
      <p:pic>
        <p:nvPicPr>
          <p:cNvPr id="12290" name="Picture 2" descr="story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07" y="1771710"/>
            <a:ext cx="7967558" cy="45528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Tree>
    <p:extLst>
      <p:ext uri="{BB962C8B-B14F-4D97-AF65-F5344CB8AC3E}">
        <p14:creationId xmlns:p14="http://schemas.microsoft.com/office/powerpoint/2010/main" val="2457186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Findings</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91000" y="1384280"/>
            <a:ext cx="4953000" cy="3416320"/>
          </a:xfrm>
          <a:prstGeom prst="rect">
            <a:avLst/>
          </a:prstGeom>
        </p:spPr>
        <p:txBody>
          <a:bodyPr wrap="square">
            <a:spAutoFit/>
          </a:bodyPr>
          <a:lstStyle/>
          <a:p>
            <a:pPr marL="285750" indent="-285750">
              <a:buFont typeface="Arial" panose="020B0604020202020204" pitchFamily="34" charset="0"/>
              <a:buChar char="•"/>
            </a:pPr>
            <a:r>
              <a:rPr lang="en-US" sz="2400" dirty="0" smtClean="0"/>
              <a:t>The AmeriCorps cohort was more engaged than their peers in the general population for voting</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For </a:t>
            </a:r>
            <a:r>
              <a:rPr lang="en-US" sz="2400" dirty="0"/>
              <a:t>those cohort members that were registered to vote 63% turned out to vote in 2012 compared to 42% turnout of voter of the same age. </a:t>
            </a:r>
            <a:endParaRPr lang="en-US" sz="24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213538"/>
            <a:ext cx="2830685" cy="5484452"/>
          </a:xfrm>
          <a:prstGeom prst="rect">
            <a:avLst/>
          </a:prstGeom>
        </p:spPr>
      </p:pic>
      <p:pic>
        <p:nvPicPr>
          <p:cNvPr id="13314" name="Picture 2" descr="http://ridatahub.org/media/datastory_page_images/Cohort_Databases_Voter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450" y="5401234"/>
            <a:ext cx="4781550"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927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a:t>Implications of Our Finding on Partners’ Work</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8600" y="1295400"/>
            <a:ext cx="8686800" cy="4401205"/>
          </a:xfrm>
          <a:prstGeom prst="rect">
            <a:avLst/>
          </a:prstGeom>
        </p:spPr>
        <p:txBody>
          <a:bodyPr wrap="square">
            <a:spAutoFit/>
          </a:bodyPr>
          <a:lstStyle/>
          <a:p>
            <a:pPr marL="285750" indent="-285750">
              <a:buFont typeface="Arial" panose="020B0604020202020204" pitchFamily="34" charset="0"/>
              <a:buChar char="•"/>
            </a:pPr>
            <a:r>
              <a:rPr lang="en-US" sz="2800" dirty="0" err="1" smtClean="0">
                <a:latin typeface="+mj-lt"/>
                <a:ea typeface="Adobe Fan Heiti Std B" pitchFamily="34" charset="-128"/>
              </a:rPr>
              <a:t>ServeRI</a:t>
            </a:r>
            <a:r>
              <a:rPr lang="en-US" sz="2800" dirty="0" smtClean="0">
                <a:latin typeface="+mj-lt"/>
                <a:ea typeface="Adobe Fan Heiti Std B" pitchFamily="34" charset="-128"/>
              </a:rPr>
              <a:t> (AmeriCorps):</a:t>
            </a:r>
          </a:p>
          <a:p>
            <a:pPr marL="742950" lvl="1" indent="-285750">
              <a:lnSpc>
                <a:spcPct val="150000"/>
              </a:lnSpc>
              <a:buFont typeface="Arial" panose="020B0604020202020204" pitchFamily="34" charset="0"/>
              <a:buChar char="•"/>
            </a:pPr>
            <a:r>
              <a:rPr lang="en-US" sz="2800" b="1" dirty="0" smtClean="0"/>
              <a:t>Sustained</a:t>
            </a:r>
            <a:r>
              <a:rPr lang="en-US" sz="2800" dirty="0" smtClean="0"/>
              <a:t> </a:t>
            </a:r>
            <a:r>
              <a:rPr lang="en-US" sz="2800" b="1" dirty="0"/>
              <a:t>funding</a:t>
            </a:r>
            <a:r>
              <a:rPr lang="en-US" sz="2800" dirty="0"/>
              <a:t> </a:t>
            </a:r>
            <a:endParaRPr lang="en-US" sz="2800" dirty="0" smtClean="0"/>
          </a:p>
          <a:p>
            <a:pPr marL="742950" lvl="1" indent="-285750">
              <a:lnSpc>
                <a:spcPct val="150000"/>
              </a:lnSpc>
              <a:buFont typeface="Arial" panose="020B0604020202020204" pitchFamily="34" charset="0"/>
              <a:buChar char="•"/>
            </a:pPr>
            <a:r>
              <a:rPr lang="en-US" sz="2800" b="1" dirty="0" smtClean="0"/>
              <a:t>Ed </a:t>
            </a:r>
            <a:r>
              <a:rPr lang="en-US" sz="2800" b="1" dirty="0"/>
              <a:t>Award </a:t>
            </a:r>
            <a:r>
              <a:rPr lang="en-US" sz="2800" b="1" dirty="0" smtClean="0"/>
              <a:t>matching</a:t>
            </a:r>
          </a:p>
          <a:p>
            <a:pPr marL="742950" lvl="1" indent="-285750">
              <a:lnSpc>
                <a:spcPct val="150000"/>
              </a:lnSpc>
              <a:buFont typeface="Arial" panose="020B0604020202020204" pitchFamily="34" charset="0"/>
              <a:buChar char="•"/>
            </a:pPr>
            <a:r>
              <a:rPr lang="en-US" sz="2800" dirty="0" smtClean="0"/>
              <a:t>Tailor towards </a:t>
            </a:r>
            <a:r>
              <a:rPr lang="en-US" sz="2800" b="1" dirty="0" smtClean="0"/>
              <a:t>workforce </a:t>
            </a:r>
            <a:r>
              <a:rPr lang="en-US" sz="2800" b="1" dirty="0"/>
              <a:t>development </a:t>
            </a:r>
          </a:p>
          <a:p>
            <a:pPr marL="742950" lvl="1" indent="-285750">
              <a:lnSpc>
                <a:spcPct val="150000"/>
              </a:lnSpc>
              <a:buFont typeface="Arial" panose="020B0604020202020204" pitchFamily="34" charset="0"/>
              <a:buChar char="•"/>
            </a:pPr>
            <a:r>
              <a:rPr lang="en-US" sz="2800" b="1" dirty="0" smtClean="0">
                <a:latin typeface="+mj-lt"/>
                <a:ea typeface="Adobe Fan Heiti Std B" pitchFamily="34" charset="-128"/>
              </a:rPr>
              <a:t>K12 leaders </a:t>
            </a:r>
            <a:r>
              <a:rPr lang="en-US" sz="2800" dirty="0" smtClean="0">
                <a:latin typeface="+mj-lt"/>
                <a:ea typeface="Adobe Fan Heiti Std B" pitchFamily="34" charset="-128"/>
              </a:rPr>
              <a:t>to encourage participation</a:t>
            </a:r>
            <a:endParaRPr lang="en-US" sz="2800" dirty="0">
              <a:latin typeface="+mj-lt"/>
              <a:ea typeface="Adobe Fan Heiti Std B" pitchFamily="34" charset="-128"/>
            </a:endParaRP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Expanded </a:t>
            </a:r>
            <a:r>
              <a:rPr lang="en-US" sz="2800" dirty="0"/>
              <a:t>access to the RI </a:t>
            </a:r>
            <a:r>
              <a:rPr lang="en-US" sz="2800" dirty="0" err="1"/>
              <a:t>DataHUB</a:t>
            </a:r>
            <a:r>
              <a:rPr lang="en-US" sz="2800" dirty="0"/>
              <a:t> for community-based partners through the </a:t>
            </a:r>
            <a:r>
              <a:rPr lang="en-US" sz="2800" b="1" dirty="0"/>
              <a:t>integration of their </a:t>
            </a:r>
            <a:r>
              <a:rPr lang="en-US" sz="2800" b="1" dirty="0" smtClean="0"/>
              <a:t>data</a:t>
            </a:r>
            <a:endParaRPr lang="en-US" sz="28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223509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Challenges Faced/Lessons Learned</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2115" y="1295400"/>
            <a:ext cx="8174182" cy="4401205"/>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mj-lt"/>
                <a:ea typeface="Adobe Fan Heiti Std B" pitchFamily="34" charset="-128"/>
              </a:rPr>
              <a:t>A commitment to collaboration and data sharing does not always mean a commitment…</a:t>
            </a:r>
          </a:p>
          <a:p>
            <a:pPr marL="742950" lvl="1" indent="-285750">
              <a:buFont typeface="Arial" panose="020B0604020202020204" pitchFamily="34" charset="0"/>
              <a:buChar char="•"/>
            </a:pPr>
            <a:r>
              <a:rPr lang="en-US" sz="2800" dirty="0" smtClean="0">
                <a:latin typeface="+mj-lt"/>
                <a:ea typeface="Adobe Fan Heiti Std B" pitchFamily="34" charset="-128"/>
              </a:rPr>
              <a:t>Relationships are </a:t>
            </a:r>
            <a:r>
              <a:rPr lang="en-US" sz="2800" b="1" dirty="0" smtClean="0">
                <a:latin typeface="+mj-lt"/>
                <a:ea typeface="Adobe Fan Heiti Std B" pitchFamily="34" charset="-128"/>
              </a:rPr>
              <a:t>key</a:t>
            </a:r>
          </a:p>
          <a:p>
            <a:pPr marL="285750" indent="-285750">
              <a:buFont typeface="Arial" panose="020B0604020202020204" pitchFamily="34" charset="0"/>
              <a:buChar char="•"/>
            </a:pPr>
            <a:endParaRPr lang="en-US" sz="2800" dirty="0" smtClean="0">
              <a:latin typeface="+mj-lt"/>
              <a:ea typeface="Adobe Fan Heiti Std B" pitchFamily="34" charset="-128"/>
            </a:endParaRPr>
          </a:p>
          <a:p>
            <a:pPr marL="285750" indent="-285750">
              <a:buFont typeface="Arial" panose="020B0604020202020204" pitchFamily="34" charset="0"/>
              <a:buChar char="•"/>
            </a:pPr>
            <a:r>
              <a:rPr lang="en-US" sz="2800" dirty="0" smtClean="0">
                <a:latin typeface="+mj-lt"/>
                <a:ea typeface="Adobe Fan Heiti Std B" pitchFamily="34" charset="-128"/>
              </a:rPr>
              <a:t>Imperative to have actionable partners at the table</a:t>
            </a:r>
          </a:p>
          <a:p>
            <a:pPr marL="742950" lvl="1" indent="-285750">
              <a:buFont typeface="Arial" panose="020B0604020202020204" pitchFamily="34" charset="0"/>
              <a:buChar char="•"/>
            </a:pPr>
            <a:r>
              <a:rPr lang="en-US" sz="2800" dirty="0">
                <a:ea typeface="Adobe Fan Heiti Std B" pitchFamily="34" charset="-128"/>
              </a:rPr>
              <a:t>Relationships are </a:t>
            </a:r>
            <a:r>
              <a:rPr lang="en-US" sz="2800" b="1" dirty="0">
                <a:ea typeface="Adobe Fan Heiti Std B" pitchFamily="34" charset="-128"/>
              </a:rPr>
              <a:t>key</a:t>
            </a:r>
          </a:p>
          <a:p>
            <a:pPr marL="742950" lvl="1" indent="-285750">
              <a:buFont typeface="Arial" panose="020B0604020202020204" pitchFamily="34" charset="0"/>
              <a:buChar char="•"/>
            </a:pPr>
            <a:endParaRPr lang="en-US" sz="2800" dirty="0" smtClean="0">
              <a:latin typeface="+mj-lt"/>
              <a:ea typeface="Adobe Fan Heiti Std B" pitchFamily="34" charset="-128"/>
            </a:endParaRPr>
          </a:p>
          <a:p>
            <a:pPr marL="285750" indent="-285750">
              <a:buFont typeface="Arial" panose="020B0604020202020204" pitchFamily="34" charset="0"/>
              <a:buChar char="•"/>
            </a:pPr>
            <a:r>
              <a:rPr lang="en-US" sz="2800" dirty="0" smtClean="0">
                <a:ea typeface="Adobe Fan Heiti Std B" pitchFamily="34" charset="-128"/>
              </a:rPr>
              <a:t>Partners can facilitate new partnerships</a:t>
            </a:r>
            <a:endParaRPr lang="en-US" sz="2800" dirty="0">
              <a:ea typeface="Adobe Fan Heiti Std B" pitchFamily="34" charset="-128"/>
            </a:endParaRPr>
          </a:p>
          <a:p>
            <a:pPr marL="742950" lvl="1" indent="-285750">
              <a:buFont typeface="Arial" panose="020B0604020202020204" pitchFamily="34" charset="0"/>
              <a:buChar char="•"/>
            </a:pPr>
            <a:r>
              <a:rPr lang="en-US" sz="2800" dirty="0">
                <a:ea typeface="Adobe Fan Heiti Std B" pitchFamily="34" charset="-128"/>
              </a:rPr>
              <a:t>Relationships are </a:t>
            </a:r>
            <a:r>
              <a:rPr lang="en-US" sz="2800" b="1" dirty="0" smtClean="0">
                <a:ea typeface="Adobe Fan Heiti Std B" pitchFamily="34" charset="-128"/>
              </a:rPr>
              <a:t>key</a:t>
            </a:r>
            <a:endParaRPr lang="en-US" sz="2800" dirty="0" smtClean="0">
              <a:latin typeface="+mj-lt"/>
              <a:ea typeface="Adobe Fan Heiti Std B" pitchFamily="34" charset="-128"/>
            </a:endParaRPr>
          </a:p>
          <a:p>
            <a:pPr algn="ctr"/>
            <a:endParaRPr lang="en-US" sz="28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1312792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a:t>Other Civic Engagement </a:t>
            </a:r>
            <a:r>
              <a:rPr lang="en-US" sz="2800" dirty="0" smtClean="0"/>
              <a:t>Work -- Voting</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5" name="Rectangle 4"/>
          <p:cNvSpPr/>
          <p:nvPr/>
        </p:nvSpPr>
        <p:spPr>
          <a:xfrm>
            <a:off x="428625" y="3168402"/>
            <a:ext cx="8486775" cy="2877711"/>
          </a:xfrm>
          <a:prstGeom prst="rect">
            <a:avLst/>
          </a:prstGeom>
        </p:spPr>
        <p:txBody>
          <a:bodyPr wrap="square">
            <a:spAutoFit/>
          </a:bodyPr>
          <a:lstStyle/>
          <a:p>
            <a:r>
              <a:rPr lang="en-US" sz="2800" dirty="0">
                <a:ea typeface="Adobe Fan Heiti Std B" pitchFamily="34" charset="-128"/>
              </a:rPr>
              <a:t>Neighborhood Young Voter Participation in </a:t>
            </a:r>
            <a:r>
              <a:rPr lang="en-US" sz="2800" dirty="0" err="1" smtClean="0">
                <a:ea typeface="Adobe Fan Heiti Std B" pitchFamily="34" charset="-128"/>
              </a:rPr>
              <a:t>Prov</a:t>
            </a:r>
            <a:r>
              <a:rPr lang="en-US" sz="2800" dirty="0" smtClean="0">
                <a:ea typeface="Adobe Fan Heiti Std B" pitchFamily="34" charset="-128"/>
              </a:rPr>
              <a:t> </a:t>
            </a:r>
            <a:r>
              <a:rPr lang="en-US" sz="2800" dirty="0">
                <a:ea typeface="Adobe Fan Heiti Std B" pitchFamily="34" charset="-128"/>
              </a:rPr>
              <a:t>brief </a:t>
            </a:r>
            <a:br>
              <a:rPr lang="en-US" sz="2800" dirty="0">
                <a:ea typeface="Adobe Fan Heiti Std B" pitchFamily="34" charset="-128"/>
              </a:rPr>
            </a:br>
            <a:endParaRPr lang="en-US" sz="2800" dirty="0" smtClean="0">
              <a:ea typeface="Adobe Fan Heiti Std B" pitchFamily="34" charset="-128"/>
            </a:endParaRPr>
          </a:p>
          <a:p>
            <a:r>
              <a:rPr lang="en-US" sz="2800" dirty="0" smtClean="0">
                <a:ea typeface="Adobe Fan Heiti Std B" pitchFamily="34" charset="-128"/>
              </a:rPr>
              <a:t>Voting </a:t>
            </a:r>
            <a:r>
              <a:rPr lang="en-US" sz="2800" dirty="0">
                <a:ea typeface="Adobe Fan Heiti Std B" pitchFamily="34" charset="-128"/>
              </a:rPr>
              <a:t>Habits of Rhode Island’s Young Adults</a:t>
            </a:r>
          </a:p>
          <a:p>
            <a:pPr marL="285750" indent="-285750">
              <a:buFont typeface="Arial" panose="020B0604020202020204" pitchFamily="34" charset="0"/>
              <a:buChar char="•"/>
            </a:pPr>
            <a:r>
              <a:rPr lang="en-US" sz="2800" dirty="0">
                <a:ea typeface="Adobe Fan Heiti Std B" pitchFamily="34" charset="-128"/>
              </a:rPr>
              <a:t>Data </a:t>
            </a:r>
            <a:r>
              <a:rPr lang="en-US" sz="2800" dirty="0" smtClean="0">
                <a:ea typeface="Adobe Fan Heiti Std B" pitchFamily="34" charset="-128"/>
              </a:rPr>
              <a:t>Story</a:t>
            </a:r>
            <a:br>
              <a:rPr lang="en-US" sz="2800" dirty="0" smtClean="0">
                <a:ea typeface="Adobe Fan Heiti Std B" pitchFamily="34" charset="-128"/>
              </a:rPr>
            </a:br>
            <a:endParaRPr lang="en-US" sz="2800" dirty="0" smtClean="0">
              <a:latin typeface="+mj-lt"/>
              <a:ea typeface="Adobe Fan Heiti Std B" pitchFamily="34" charset="-128"/>
            </a:endParaRPr>
          </a:p>
          <a:p>
            <a:pPr marL="285750" indent="-285750">
              <a:buFont typeface="Arial" panose="020B0604020202020204" pitchFamily="34" charset="0"/>
              <a:buChar char="•"/>
            </a:pPr>
            <a:r>
              <a:rPr lang="en-US" sz="2800" dirty="0" smtClean="0">
                <a:latin typeface="+mj-lt"/>
                <a:ea typeface="Adobe Fan Heiti Std B" pitchFamily="34" charset="-128"/>
              </a:rPr>
              <a:t>Quiz</a:t>
            </a:r>
            <a:br>
              <a:rPr lang="en-US" sz="2800" dirty="0" smtClean="0">
                <a:latin typeface="+mj-lt"/>
                <a:ea typeface="Adobe Fan Heiti Std B" pitchFamily="34" charset="-128"/>
              </a:rPr>
            </a:br>
            <a:endParaRPr lang="en-US" sz="1300" dirty="0">
              <a:latin typeface="Adobe Fan Heiti Std B" pitchFamily="34" charset="-128"/>
              <a:ea typeface="Adobe Fan Heiti Std B" pitchFamily="34" charset="-128"/>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61"/>
          <a:stretch/>
        </p:blipFill>
        <p:spPr bwMode="auto">
          <a:xfrm>
            <a:off x="0" y="1143000"/>
            <a:ext cx="9220200" cy="188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867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a:t>Youth </a:t>
            </a:r>
            <a:r>
              <a:rPr lang="en-US" sz="2800" dirty="0" smtClean="0"/>
              <a:t>Voting - Summary</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7200" y="1295400"/>
            <a:ext cx="8393285" cy="4832092"/>
          </a:xfrm>
          <a:prstGeom prst="rect">
            <a:avLst/>
          </a:prstGeom>
        </p:spPr>
        <p:txBody>
          <a:bodyPr wrap="square">
            <a:spAutoFit/>
          </a:bodyPr>
          <a:lstStyle/>
          <a:p>
            <a:pPr marL="285750" indent="-285750">
              <a:buFont typeface="Arial" panose="020B0604020202020204" pitchFamily="34" charset="0"/>
              <a:buChar char="•"/>
            </a:pPr>
            <a:r>
              <a:rPr lang="en-US" sz="2200" dirty="0"/>
              <a:t>Factors such as </a:t>
            </a:r>
            <a:r>
              <a:rPr lang="en-US" sz="2200" b="1" dirty="0"/>
              <a:t>language</a:t>
            </a:r>
            <a:r>
              <a:rPr lang="en-US" sz="2200" dirty="0"/>
              <a:t>, </a:t>
            </a:r>
            <a:r>
              <a:rPr lang="en-US" sz="2200" b="1" dirty="0"/>
              <a:t>education attainment</a:t>
            </a:r>
            <a:r>
              <a:rPr lang="en-US" sz="2200" dirty="0"/>
              <a:t>, and </a:t>
            </a:r>
            <a:r>
              <a:rPr lang="en-US" sz="2200" b="1" dirty="0"/>
              <a:t>poverty</a:t>
            </a:r>
            <a:r>
              <a:rPr lang="en-US" sz="2200" dirty="0"/>
              <a:t> do not affect turnout among Providence’s </a:t>
            </a:r>
            <a:r>
              <a:rPr lang="en-US" sz="2200" i="1" dirty="0"/>
              <a:t>18- to 24-years-olds </a:t>
            </a:r>
            <a:r>
              <a:rPr lang="en-US" sz="2200" dirty="0"/>
              <a:t>as strongly as they do among </a:t>
            </a:r>
            <a:r>
              <a:rPr lang="en-US" sz="2200" i="1" dirty="0"/>
              <a:t>adults over age 25</a:t>
            </a:r>
            <a:r>
              <a:rPr lang="en-US" sz="2200" dirty="0"/>
              <a:t>. </a:t>
            </a:r>
            <a:endParaRPr lang="en-US" sz="2200" dirty="0" smtClean="0"/>
          </a:p>
          <a:p>
            <a:pPr marL="285750" indent="-285750">
              <a:buFont typeface="Arial" panose="020B0604020202020204" pitchFamily="34" charset="0"/>
              <a:buChar char="•"/>
            </a:pPr>
            <a:endParaRPr lang="en-US" sz="2200" b="1" dirty="0"/>
          </a:p>
          <a:p>
            <a:pPr marL="285750" indent="-285750">
              <a:buFont typeface="Arial" panose="020B0604020202020204" pitchFamily="34" charset="0"/>
              <a:buChar char="•"/>
            </a:pPr>
            <a:r>
              <a:rPr lang="en-US" sz="2200" b="1" dirty="0" smtClean="0"/>
              <a:t>Low </a:t>
            </a:r>
            <a:r>
              <a:rPr lang="en-US" sz="2200" b="1" dirty="0"/>
              <a:t>income </a:t>
            </a:r>
            <a:r>
              <a:rPr lang="en-US" sz="2200" dirty="0"/>
              <a:t>and </a:t>
            </a:r>
            <a:r>
              <a:rPr lang="en-US" sz="2200" b="1" dirty="0"/>
              <a:t>poverty</a:t>
            </a:r>
            <a:r>
              <a:rPr lang="en-US" sz="2200" dirty="0"/>
              <a:t> were associated with lower turnout among youth voters </a:t>
            </a:r>
            <a:endParaRPr lang="en-US" sz="2200" dirty="0" smtClean="0"/>
          </a:p>
          <a:p>
            <a:pPr marL="742950" lvl="1" indent="-285750">
              <a:buFont typeface="Arial" panose="020B0604020202020204" pitchFamily="34" charset="0"/>
              <a:buChar char="•"/>
            </a:pPr>
            <a:r>
              <a:rPr lang="en-US" sz="2200" i="1" dirty="0" smtClean="0"/>
              <a:t>Recommendation</a:t>
            </a:r>
            <a:r>
              <a:rPr lang="en-US" sz="2200" dirty="0" smtClean="0"/>
              <a:t>: Online </a:t>
            </a:r>
            <a:r>
              <a:rPr lang="en-US" sz="2200" dirty="0"/>
              <a:t>registration and expansion of early </a:t>
            </a:r>
            <a:r>
              <a:rPr lang="en-US" sz="2200" dirty="0" smtClean="0"/>
              <a:t>voting</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b="1" dirty="0"/>
              <a:t>Mail-in </a:t>
            </a:r>
            <a:r>
              <a:rPr lang="en-US" sz="2200" b="1" dirty="0" smtClean="0"/>
              <a:t>ballots</a:t>
            </a:r>
            <a:r>
              <a:rPr lang="en-US" sz="2200" dirty="0"/>
              <a:t> </a:t>
            </a:r>
            <a:r>
              <a:rPr lang="en-US" sz="2200" dirty="0" smtClean="0"/>
              <a:t>have </a:t>
            </a:r>
            <a:r>
              <a:rPr lang="en-US" sz="2200" b="1" dirty="0"/>
              <a:t>lingual, educational, </a:t>
            </a:r>
            <a:r>
              <a:rPr lang="en-US" sz="2200" dirty="0"/>
              <a:t>and</a:t>
            </a:r>
            <a:r>
              <a:rPr lang="en-US" sz="2200" b="1" dirty="0"/>
              <a:t> economic </a:t>
            </a:r>
            <a:r>
              <a:rPr lang="en-US" sz="2200" dirty="0"/>
              <a:t>correlations. Most notably, young voters with low-income indicators-</a:t>
            </a:r>
            <a:r>
              <a:rPr lang="en-US" sz="2200" dirty="0" smtClean="0"/>
              <a:t>-ever </a:t>
            </a:r>
            <a:r>
              <a:rPr lang="en-US" sz="2200" dirty="0"/>
              <a:t>qualified for </a:t>
            </a:r>
            <a:r>
              <a:rPr lang="en-US" sz="2200" b="1" dirty="0"/>
              <a:t>free/reduced lunch-</a:t>
            </a:r>
            <a:r>
              <a:rPr lang="en-US" sz="2200" dirty="0"/>
              <a:t>-are less likely to cast ballots by mail. </a:t>
            </a:r>
            <a:endParaRPr lang="en-US" sz="2200" dirty="0" smtClean="0"/>
          </a:p>
          <a:p>
            <a:pPr marL="742950" lvl="1" indent="-285750">
              <a:buFont typeface="Arial" panose="020B0604020202020204" pitchFamily="34" charset="0"/>
              <a:buChar char="•"/>
            </a:pPr>
            <a:r>
              <a:rPr lang="en-US" sz="2200" i="1" dirty="0" smtClean="0"/>
              <a:t>Recommendation</a:t>
            </a:r>
            <a:r>
              <a:rPr lang="en-US" sz="2200" dirty="0" smtClean="0"/>
              <a:t>: Educating </a:t>
            </a:r>
            <a:r>
              <a:rPr lang="en-US" sz="2200" dirty="0"/>
              <a:t>students about the ability to vote </a:t>
            </a:r>
            <a:r>
              <a:rPr lang="en-US" sz="2200" dirty="0" smtClean="0"/>
              <a:t>early</a:t>
            </a:r>
            <a:endParaRPr lang="en-US" sz="2200" dirty="0" smtClean="0">
              <a:latin typeface="+mj-lt"/>
              <a:ea typeface="Adobe Fan Heiti Std B" pitchFamily="34" charset="-128"/>
            </a:endParaRPr>
          </a:p>
        </p:txBody>
      </p:sp>
    </p:spTree>
    <p:extLst>
      <p:ext uri="{BB962C8B-B14F-4D97-AF65-F5344CB8AC3E}">
        <p14:creationId xmlns:p14="http://schemas.microsoft.com/office/powerpoint/2010/main" val="2764441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Recommendations for Engaging RI Young Adults</a:t>
            </a:r>
            <a:endParaRPr lang="en-US" sz="2800" b="1" dirty="0">
              <a:latin typeface="Adobe Fan Heiti Std B" pitchFamily="34" charset="-128"/>
              <a:ea typeface="Adobe Fan Heiti Std B" pitchFamily="34" charset="-128"/>
            </a:endParaRPr>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2115" y="1295400"/>
            <a:ext cx="8174182" cy="5047536"/>
          </a:xfrm>
          <a:prstGeom prst="rect">
            <a:avLst/>
          </a:prstGeom>
        </p:spPr>
        <p:txBody>
          <a:bodyPr wrap="square">
            <a:spAutoFit/>
          </a:bodyPr>
          <a:lstStyle/>
          <a:p>
            <a:pPr marL="285750" indent="-285750">
              <a:buFont typeface="Arial" panose="020B0604020202020204" pitchFamily="34" charset="0"/>
              <a:buChar char="•"/>
            </a:pPr>
            <a:r>
              <a:rPr lang="en-US" sz="2300" dirty="0"/>
              <a:t>Target voter turnout efforts </a:t>
            </a:r>
            <a:r>
              <a:rPr lang="en-US" sz="2300" dirty="0" smtClean="0"/>
              <a:t>by neighborhood </a:t>
            </a:r>
            <a:r>
              <a:rPr lang="en-US" sz="2300" dirty="0"/>
              <a:t>characteristics. </a:t>
            </a:r>
            <a:endParaRPr lang="en-US" sz="2300" dirty="0" smtClean="0"/>
          </a:p>
          <a:p>
            <a:pPr marL="742950" lvl="1" indent="-285750">
              <a:buFont typeface="Arial" panose="020B0604020202020204" pitchFamily="34" charset="0"/>
              <a:buChar char="•"/>
            </a:pPr>
            <a:r>
              <a:rPr lang="en-US" sz="2300" dirty="0" smtClean="0"/>
              <a:t>Multiple </a:t>
            </a:r>
            <a:r>
              <a:rPr lang="en-US" sz="2300" b="1" dirty="0"/>
              <a:t>languages </a:t>
            </a:r>
            <a:endParaRPr lang="en-US" sz="2300" b="1" dirty="0"/>
          </a:p>
          <a:p>
            <a:pPr marL="742950" lvl="1" indent="-285750">
              <a:buFont typeface="Arial" panose="020B0604020202020204" pitchFamily="34" charset="0"/>
              <a:buChar char="•"/>
            </a:pPr>
            <a:r>
              <a:rPr lang="en-US" sz="2300" dirty="0" smtClean="0"/>
              <a:t>Polling </a:t>
            </a:r>
            <a:r>
              <a:rPr lang="en-US" sz="2300" b="1" dirty="0"/>
              <a:t>times</a:t>
            </a:r>
            <a:r>
              <a:rPr lang="en-US" sz="2300" dirty="0"/>
              <a:t> and </a:t>
            </a:r>
            <a:r>
              <a:rPr lang="en-US" sz="2300" b="1" dirty="0" smtClean="0"/>
              <a:t>locations</a:t>
            </a:r>
          </a:p>
          <a:p>
            <a:pPr marL="742950" lvl="1" indent="-285750">
              <a:buFont typeface="Arial" panose="020B0604020202020204" pitchFamily="34" charset="0"/>
              <a:buChar char="•"/>
            </a:pPr>
            <a:r>
              <a:rPr lang="en-US" sz="2300" dirty="0" smtClean="0"/>
              <a:t>Voting </a:t>
            </a:r>
            <a:r>
              <a:rPr lang="en-US" sz="2300" b="1" dirty="0" smtClean="0"/>
              <a:t>procedures</a:t>
            </a:r>
          </a:p>
          <a:p>
            <a:pPr marL="742950" lvl="1"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School-based education</a:t>
            </a:r>
          </a:p>
          <a:p>
            <a:pPr marL="742950" lvl="1" indent="-285750">
              <a:buFont typeface="Arial" panose="020B0604020202020204" pitchFamily="34" charset="0"/>
              <a:buChar char="•"/>
            </a:pPr>
            <a:r>
              <a:rPr lang="en-US" sz="2300" dirty="0" smtClean="0"/>
              <a:t>Voter </a:t>
            </a:r>
            <a:r>
              <a:rPr lang="en-US" sz="2300" dirty="0"/>
              <a:t>education campaigns at schools and colleges. </a:t>
            </a:r>
            <a:endParaRPr lang="en-US" sz="2300" dirty="0" smtClean="0"/>
          </a:p>
          <a:p>
            <a:pPr marL="1200150" lvl="2" indent="-285750">
              <a:buFont typeface="Arial" panose="020B0604020202020204" pitchFamily="34" charset="0"/>
              <a:buChar char="•"/>
            </a:pPr>
            <a:r>
              <a:rPr lang="en-US" sz="2300" dirty="0" smtClean="0"/>
              <a:t>The </a:t>
            </a:r>
            <a:r>
              <a:rPr lang="en-US" sz="2300" dirty="0"/>
              <a:t>lack of association between turnout and attainment of a </a:t>
            </a:r>
            <a:r>
              <a:rPr lang="en-US" sz="2300" b="1" dirty="0"/>
              <a:t>bachelor’s degree </a:t>
            </a:r>
            <a:endParaRPr lang="en-US" sz="2300" b="1" dirty="0" smtClean="0"/>
          </a:p>
          <a:p>
            <a:pPr marL="1200150" lvl="2" indent="-285750">
              <a:buFont typeface="Arial" panose="020B0604020202020204" pitchFamily="34" charset="0"/>
              <a:buChar char="•"/>
            </a:pPr>
            <a:r>
              <a:rPr lang="en-US" sz="2300" dirty="0" smtClean="0"/>
              <a:t>High </a:t>
            </a:r>
            <a:r>
              <a:rPr lang="en-US" sz="2300" dirty="0"/>
              <a:t>provisional ballot rates among those who attended a RI </a:t>
            </a:r>
            <a:r>
              <a:rPr lang="en-US" sz="2300" b="1" dirty="0"/>
              <a:t>public </a:t>
            </a:r>
            <a:r>
              <a:rPr lang="en-US" sz="2300" b="1" dirty="0" smtClean="0"/>
              <a:t>school</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smtClean="0"/>
              <a:t>Increase </a:t>
            </a:r>
            <a:r>
              <a:rPr lang="en-US" sz="2300" dirty="0"/>
              <a:t>access to </a:t>
            </a:r>
            <a:r>
              <a:rPr lang="en-US" sz="2300" b="1" dirty="0"/>
              <a:t>early voting options</a:t>
            </a:r>
            <a:r>
              <a:rPr lang="en-US" sz="2300" dirty="0"/>
              <a:t>. Rhode Island is </a:t>
            </a:r>
            <a:r>
              <a:rPr lang="en-US" sz="2300" b="1" dirty="0"/>
              <a:t>one of just 14 </a:t>
            </a:r>
            <a:r>
              <a:rPr lang="en-US" sz="2300" dirty="0"/>
              <a:t>states that </a:t>
            </a:r>
            <a:r>
              <a:rPr lang="en-US" sz="2300" dirty="0" smtClean="0"/>
              <a:t>do </a:t>
            </a:r>
            <a:r>
              <a:rPr lang="en-US" sz="2300" dirty="0"/>
              <a:t>not offer early in-person </a:t>
            </a:r>
            <a:r>
              <a:rPr lang="en-US" sz="2300" dirty="0" smtClean="0"/>
              <a:t>voting</a:t>
            </a:r>
            <a:endParaRPr lang="en-US" sz="23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308699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38157" y="1828800"/>
            <a:ext cx="8174182" cy="3539430"/>
          </a:xfrm>
          <a:prstGeom prst="rect">
            <a:avLst/>
          </a:prstGeom>
        </p:spPr>
        <p:txBody>
          <a:bodyPr wrap="square">
            <a:spAutoFit/>
          </a:bodyPr>
          <a:lstStyle/>
          <a:p>
            <a:pPr algn="ctr"/>
            <a:r>
              <a:rPr lang="en-US" sz="2800" dirty="0" smtClean="0">
                <a:latin typeface="+mj-lt"/>
                <a:ea typeface="Adobe Fan Heiti Std B" pitchFamily="34" charset="-128"/>
                <a:hlinkClick r:id="rId4"/>
              </a:rPr>
              <a:t>www.DataSparkRI.org</a:t>
            </a:r>
            <a:endParaRPr lang="en-US" sz="2800" dirty="0" smtClean="0">
              <a:latin typeface="+mj-lt"/>
              <a:ea typeface="Adobe Fan Heiti Std B" pitchFamily="34" charset="-128"/>
            </a:endParaRPr>
          </a:p>
          <a:p>
            <a:pPr marL="285750" indent="-285750" algn="ctr">
              <a:buFont typeface="Arial" panose="020B0604020202020204" pitchFamily="34" charset="0"/>
              <a:buChar char="•"/>
            </a:pPr>
            <a:endParaRPr lang="en-US" sz="2800" dirty="0">
              <a:latin typeface="+mj-lt"/>
              <a:ea typeface="Adobe Fan Heiti Std B" pitchFamily="34" charset="-128"/>
            </a:endParaRPr>
          </a:p>
          <a:p>
            <a:pPr algn="ctr"/>
            <a:r>
              <a:rPr lang="en-US" sz="2800" dirty="0" smtClean="0">
                <a:latin typeface="+mj-lt"/>
                <a:ea typeface="Adobe Fan Heiti Std B" pitchFamily="34" charset="-128"/>
                <a:hlinkClick r:id="rId5"/>
              </a:rPr>
              <a:t>www.RIDataHUB.org</a:t>
            </a:r>
            <a:endParaRPr lang="en-US" sz="2800" dirty="0" smtClean="0">
              <a:latin typeface="+mj-lt"/>
              <a:ea typeface="Adobe Fan Heiti Std B" pitchFamily="34" charset="-128"/>
            </a:endParaRPr>
          </a:p>
          <a:p>
            <a:pPr marL="285750" indent="-285750" algn="ctr">
              <a:buFont typeface="Arial" panose="020B0604020202020204" pitchFamily="34" charset="0"/>
              <a:buChar char="•"/>
            </a:pPr>
            <a:endParaRPr lang="en-US" sz="2800" dirty="0" smtClean="0">
              <a:latin typeface="+mj-lt"/>
              <a:ea typeface="Adobe Fan Heiti Std B" pitchFamily="34" charset="-128"/>
            </a:endParaRPr>
          </a:p>
          <a:p>
            <a:pPr marL="285750" indent="-285750" algn="ctr">
              <a:buFont typeface="Arial" panose="020B0604020202020204" pitchFamily="34" charset="0"/>
              <a:buChar char="•"/>
            </a:pPr>
            <a:endParaRPr lang="en-US" sz="2800" dirty="0">
              <a:latin typeface="+mj-lt"/>
              <a:ea typeface="Adobe Fan Heiti Std B" pitchFamily="34" charset="-128"/>
            </a:endParaRPr>
          </a:p>
          <a:p>
            <a:pPr algn="ctr"/>
            <a:r>
              <a:rPr lang="en-US" sz="2800" dirty="0" smtClean="0">
                <a:latin typeface="+mj-lt"/>
                <a:ea typeface="Adobe Fan Heiti Std B" pitchFamily="34" charset="-128"/>
              </a:rPr>
              <a:t>Kim Pierson</a:t>
            </a:r>
            <a:br>
              <a:rPr lang="en-US" sz="2800" dirty="0" smtClean="0">
                <a:latin typeface="+mj-lt"/>
                <a:ea typeface="Adobe Fan Heiti Std B" pitchFamily="34" charset="-128"/>
              </a:rPr>
            </a:br>
            <a:r>
              <a:rPr lang="en-US" sz="2800" dirty="0" smtClean="0">
                <a:latin typeface="+mj-lt"/>
                <a:ea typeface="Adobe Fan Heiti Std B" pitchFamily="34" charset="-128"/>
              </a:rPr>
              <a:t>kpierson@provplan.org</a:t>
            </a:r>
            <a:endParaRPr lang="en-US" sz="2800" dirty="0" smtClean="0">
              <a:latin typeface="+mj-lt"/>
              <a:ea typeface="Adobe Fan Heiti Std B" pitchFamily="34" charset="-128"/>
            </a:endParaRPr>
          </a:p>
          <a:p>
            <a:pPr algn="ctr"/>
            <a:endParaRPr lang="en-US" sz="28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566940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Volunteerism through </a:t>
            </a:r>
            <a:r>
              <a:rPr lang="en-US" sz="2800" dirty="0"/>
              <a:t>AmeriCorps</a:t>
            </a:r>
            <a:r>
              <a:rPr lang="en-US" sz="2800" dirty="0" smtClean="0"/>
              <a:t>  </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pic>
        <p:nvPicPr>
          <p:cNvPr id="6146" name="Picture 2" descr="http://ridatahub.org/media/datastory_page_images/AC_Ranking-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232647"/>
            <a:ext cx="611505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793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Volunteerism through </a:t>
            </a:r>
            <a:r>
              <a:rPr lang="en-US" sz="2800" dirty="0"/>
              <a:t>AmeriCorps</a:t>
            </a:r>
            <a:r>
              <a:rPr lang="en-US" sz="2800" dirty="0" smtClean="0"/>
              <a:t>  </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22115" y="1295400"/>
            <a:ext cx="8174182" cy="3970318"/>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mj-lt"/>
                <a:ea typeface="Adobe Fan Heiti Std B" pitchFamily="34" charset="-128"/>
              </a:rPr>
              <a:t>Why AmeriCorps? N</a:t>
            </a:r>
            <a:r>
              <a:rPr lang="en-US" sz="2800" dirty="0" smtClean="0"/>
              <a:t>ational </a:t>
            </a:r>
            <a:r>
              <a:rPr lang="en-US" sz="2800" dirty="0"/>
              <a:t>service programs like AmeriCorps offer several features that set them </a:t>
            </a:r>
            <a:r>
              <a:rPr lang="en-US" sz="2800" dirty="0" smtClean="0"/>
              <a:t>apart:</a:t>
            </a:r>
          </a:p>
          <a:p>
            <a:pPr marL="742950" lvl="1" indent="-285750">
              <a:lnSpc>
                <a:spcPct val="150000"/>
              </a:lnSpc>
              <a:buFont typeface="Arial" panose="020B0604020202020204" pitchFamily="34" charset="0"/>
              <a:buChar char="•"/>
            </a:pPr>
            <a:r>
              <a:rPr lang="en-US" sz="2800" dirty="0" smtClean="0"/>
              <a:t>Federal </a:t>
            </a:r>
            <a:r>
              <a:rPr lang="en-US" sz="2800" dirty="0"/>
              <a:t>funding to address </a:t>
            </a:r>
            <a:r>
              <a:rPr lang="en-US" sz="2800" dirty="0" smtClean="0"/>
              <a:t>local issues</a:t>
            </a:r>
          </a:p>
          <a:p>
            <a:pPr marL="742950" lvl="1" indent="-285750">
              <a:lnSpc>
                <a:spcPct val="150000"/>
              </a:lnSpc>
              <a:buFont typeface="Arial" panose="020B0604020202020204" pitchFamily="34" charset="0"/>
              <a:buChar char="•"/>
            </a:pPr>
            <a:r>
              <a:rPr lang="en-US" sz="2800" dirty="0" smtClean="0"/>
              <a:t>Training </a:t>
            </a:r>
            <a:r>
              <a:rPr lang="en-US" sz="2800" dirty="0"/>
              <a:t>and structure </a:t>
            </a:r>
            <a:endParaRPr lang="en-US" sz="2800" dirty="0" smtClean="0"/>
          </a:p>
          <a:p>
            <a:pPr marL="742950" lvl="1" indent="-285750">
              <a:lnSpc>
                <a:spcPct val="150000"/>
              </a:lnSpc>
              <a:buFont typeface="Arial" panose="020B0604020202020204" pitchFamily="34" charset="0"/>
              <a:buChar char="•"/>
            </a:pPr>
            <a:r>
              <a:rPr lang="en-US" sz="2800" dirty="0" smtClean="0"/>
              <a:t>AmeriCorps </a:t>
            </a:r>
            <a:r>
              <a:rPr lang="en-US" sz="2800" dirty="0"/>
              <a:t>offers an </a:t>
            </a:r>
            <a:r>
              <a:rPr lang="en-US" sz="2800" dirty="0" smtClean="0"/>
              <a:t>Education</a:t>
            </a:r>
          </a:p>
          <a:p>
            <a:pPr marL="742950" lvl="1" indent="-285750">
              <a:lnSpc>
                <a:spcPct val="150000"/>
              </a:lnSpc>
              <a:buFont typeface="Arial" panose="020B0604020202020204" pitchFamily="34" charset="0"/>
              <a:buChar char="•"/>
            </a:pPr>
            <a:r>
              <a:rPr lang="en-US" sz="2800" dirty="0" smtClean="0"/>
              <a:t>Minimum service is </a:t>
            </a:r>
            <a:r>
              <a:rPr lang="en-US" sz="2800" dirty="0"/>
              <a:t>300 </a:t>
            </a:r>
            <a:r>
              <a:rPr lang="en-US" sz="2800" dirty="0" smtClean="0"/>
              <a:t>hours</a:t>
            </a:r>
            <a:endParaRPr lang="en-US" sz="2800" dirty="0"/>
          </a:p>
        </p:txBody>
      </p:sp>
    </p:spTree>
    <p:extLst>
      <p:ext uri="{BB962C8B-B14F-4D97-AF65-F5344CB8AC3E}">
        <p14:creationId xmlns:p14="http://schemas.microsoft.com/office/powerpoint/2010/main" val="1633329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Our </a:t>
            </a:r>
            <a:r>
              <a:rPr lang="en-US" sz="2800" dirty="0"/>
              <a:t>Work</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1000" y="1143000"/>
            <a:ext cx="8610600" cy="526297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smtClean="0">
                <a:latin typeface="+mj-lt"/>
                <a:ea typeface="Adobe Fan Heiti Std B" pitchFamily="34" charset="-128"/>
              </a:rPr>
              <a:t>Secure MOUs</a:t>
            </a:r>
            <a:endParaRPr lang="en-US" sz="2800" dirty="0" smtClean="0">
              <a:latin typeface="+mj-lt"/>
              <a:ea typeface="Adobe Fan Heiti Std B" pitchFamily="34" charset="-128"/>
            </a:endParaRPr>
          </a:p>
          <a:p>
            <a:pPr marL="285750" indent="-285750">
              <a:lnSpc>
                <a:spcPct val="150000"/>
              </a:lnSpc>
              <a:buFont typeface="Arial" panose="020B0604020202020204" pitchFamily="34" charset="0"/>
              <a:buChar char="•"/>
            </a:pPr>
            <a:r>
              <a:rPr lang="en-US" sz="2800" dirty="0" smtClean="0">
                <a:latin typeface="+mj-lt"/>
                <a:ea typeface="Adobe Fan Heiti Std B" pitchFamily="34" charset="-128"/>
              </a:rPr>
              <a:t>Obtain data (</a:t>
            </a:r>
            <a:r>
              <a:rPr lang="en-US" sz="2800" dirty="0" err="1" smtClean="0">
                <a:latin typeface="+mj-lt"/>
                <a:ea typeface="Adobe Fan Heiti Std B" pitchFamily="34" charset="-128"/>
              </a:rPr>
              <a:t>ServeRI</a:t>
            </a:r>
            <a:r>
              <a:rPr lang="en-US" sz="2800" dirty="0" smtClean="0">
                <a:latin typeface="+mj-lt"/>
                <a:ea typeface="Adobe Fan Heiti Std B" pitchFamily="34" charset="-128"/>
              </a:rPr>
              <a:t>)</a:t>
            </a:r>
          </a:p>
          <a:p>
            <a:pPr marL="285750" indent="-285750">
              <a:lnSpc>
                <a:spcPct val="150000"/>
              </a:lnSpc>
              <a:buFont typeface="Arial" panose="020B0604020202020204" pitchFamily="34" charset="0"/>
              <a:buChar char="•"/>
            </a:pPr>
            <a:r>
              <a:rPr lang="en-US" sz="2800" dirty="0" smtClean="0">
                <a:latin typeface="+mj-lt"/>
                <a:ea typeface="Adobe Fan Heiti Std B" pitchFamily="34" charset="-128"/>
              </a:rPr>
              <a:t>Integrate data into our IDS</a:t>
            </a:r>
          </a:p>
          <a:p>
            <a:pPr marL="285750" indent="-285750">
              <a:lnSpc>
                <a:spcPct val="150000"/>
              </a:lnSpc>
              <a:buFont typeface="Arial" panose="020B0604020202020204" pitchFamily="34" charset="0"/>
              <a:buChar char="•"/>
            </a:pPr>
            <a:r>
              <a:rPr lang="en-US" sz="2800" dirty="0" smtClean="0">
                <a:latin typeface="+mj-lt"/>
                <a:ea typeface="Adobe Fan Heiti Std B" pitchFamily="34" charset="-128"/>
              </a:rPr>
              <a:t>Analyze data</a:t>
            </a:r>
          </a:p>
          <a:p>
            <a:pPr marL="285750" indent="-285750">
              <a:lnSpc>
                <a:spcPct val="150000"/>
              </a:lnSpc>
              <a:buFont typeface="Arial" panose="020B0604020202020204" pitchFamily="34" charset="0"/>
              <a:buChar char="•"/>
            </a:pPr>
            <a:r>
              <a:rPr lang="en-US" sz="2800" dirty="0" smtClean="0">
                <a:latin typeface="+mj-lt"/>
                <a:ea typeface="Adobe Fan Heiti Std B" pitchFamily="34" charset="-128"/>
              </a:rPr>
              <a:t>Iterative process with stakeholder meetings to sift out meaningful content and story trajectory (“Data Story” process)</a:t>
            </a:r>
          </a:p>
          <a:p>
            <a:pPr marL="285750" indent="-285750">
              <a:lnSpc>
                <a:spcPct val="150000"/>
              </a:lnSpc>
              <a:buFont typeface="Arial" panose="020B0604020202020204" pitchFamily="34" charset="0"/>
              <a:buChar char="•"/>
            </a:pPr>
            <a:r>
              <a:rPr lang="en-US" sz="2800" dirty="0" smtClean="0">
                <a:latin typeface="+mj-lt"/>
                <a:ea typeface="Adobe Fan Heiti Std B" pitchFamily="34" charset="-128"/>
              </a:rPr>
              <a:t>Collaborative process for finalization and dissemination</a:t>
            </a:r>
            <a:endParaRPr lang="en-US" sz="28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485388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2115" y="304800"/>
            <a:ext cx="8262691" cy="523220"/>
          </a:xfrm>
          <a:prstGeom prst="rect">
            <a:avLst/>
          </a:prstGeom>
          <a:noFill/>
        </p:spPr>
        <p:txBody>
          <a:bodyPr wrap="square" rtlCol="0">
            <a:spAutoFit/>
          </a:bodyPr>
          <a:lstStyle/>
          <a:p>
            <a:pPr algn="ctr"/>
            <a:r>
              <a:rPr lang="en-US" sz="2800" dirty="0" smtClean="0"/>
              <a:t>The </a:t>
            </a:r>
            <a:r>
              <a:rPr lang="en-US" sz="2800" dirty="0" err="1" smtClean="0"/>
              <a:t>RIDataHUB</a:t>
            </a:r>
            <a:endParaRPr lang="en-US" sz="2800" dirty="0"/>
          </a:p>
        </p:txBody>
      </p:sp>
      <p:cxnSp>
        <p:nvCxnSpPr>
          <p:cNvPr id="13" name="Straight Connector 12"/>
          <p:cNvCxnSpPr/>
          <p:nvPr/>
        </p:nvCxnSpPr>
        <p:spPr>
          <a:xfrm>
            <a:off x="522115" y="8382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34" t="2019" r="8794" b="1412"/>
          <a:stretch/>
        </p:blipFill>
        <p:spPr bwMode="auto">
          <a:xfrm>
            <a:off x="457200" y="914400"/>
            <a:ext cx="8403772" cy="595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2" name="Oval 1"/>
          <p:cNvSpPr/>
          <p:nvPr/>
        </p:nvSpPr>
        <p:spPr>
          <a:xfrm>
            <a:off x="587827" y="2607128"/>
            <a:ext cx="1154285" cy="5334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14400" y="3505200"/>
            <a:ext cx="1371600" cy="7620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71600" y="5845629"/>
            <a:ext cx="1143000" cy="54620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67200" y="4833257"/>
            <a:ext cx="762000" cy="4572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58646" y="5572526"/>
            <a:ext cx="1110343" cy="54620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4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1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6056416"/>
          </a:xfrm>
          <a:prstGeom prst="rect">
            <a:avLst/>
          </a:prstGeom>
        </p:spPr>
      </p:pic>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Our Cohort – Millennial “High Intensity” Volunteers</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1143000"/>
            <a:ext cx="9144000" cy="6056416"/>
          </a:xfrm>
          <a:prstGeom prst="rect">
            <a:avLst/>
          </a:prstGeom>
          <a:solidFill>
            <a:schemeClr val="bg1">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9201" y="1828800"/>
            <a:ext cx="7696200" cy="3693319"/>
          </a:xfrm>
          <a:prstGeom prst="rect">
            <a:avLst/>
          </a:prstGeom>
        </p:spPr>
        <p:txBody>
          <a:bodyPr wrap="square">
            <a:spAutoFit/>
          </a:bodyPr>
          <a:lstStyle/>
          <a:p>
            <a:pPr marL="285750" indent="-285750">
              <a:buFont typeface="Arial" panose="020B0604020202020204" pitchFamily="34" charset="0"/>
              <a:buChar char="•"/>
            </a:pPr>
            <a:r>
              <a:rPr lang="en-US" sz="3600" b="1" dirty="0">
                <a:solidFill>
                  <a:schemeClr val="bg1"/>
                </a:solidFill>
              </a:rPr>
              <a:t>This story focuses on 1,247 volunteers who have</a:t>
            </a:r>
            <a:r>
              <a:rPr lang="en-US" sz="3600" b="1" dirty="0" smtClean="0">
                <a:solidFill>
                  <a:schemeClr val="bg1"/>
                </a:solidFill>
              </a:rPr>
              <a:t>:</a:t>
            </a:r>
            <a:endParaRPr lang="en-US" sz="3600" b="1" dirty="0">
              <a:solidFill>
                <a:schemeClr val="bg1"/>
              </a:solidFill>
            </a:endParaRPr>
          </a:p>
          <a:p>
            <a:pPr marL="285750" indent="-285750">
              <a:lnSpc>
                <a:spcPct val="150000"/>
              </a:lnSpc>
              <a:buFont typeface="Arial" panose="020B0604020202020204" pitchFamily="34" charset="0"/>
              <a:buChar char="•"/>
            </a:pPr>
            <a:r>
              <a:rPr lang="en-US" sz="3600" b="1" dirty="0">
                <a:solidFill>
                  <a:schemeClr val="bg1"/>
                </a:solidFill>
              </a:rPr>
              <a:t>Served in RI within the past 10 years</a:t>
            </a:r>
          </a:p>
          <a:p>
            <a:pPr marL="285750" indent="-285750">
              <a:lnSpc>
                <a:spcPct val="150000"/>
              </a:lnSpc>
              <a:buFont typeface="Arial" panose="020B0604020202020204" pitchFamily="34" charset="0"/>
              <a:buChar char="•"/>
            </a:pPr>
            <a:r>
              <a:rPr lang="en-US" sz="3600" b="1" dirty="0">
                <a:solidFill>
                  <a:schemeClr val="bg1"/>
                </a:solidFill>
              </a:rPr>
              <a:t>Were born in 1985 or later</a:t>
            </a:r>
          </a:p>
          <a:p>
            <a:pPr marL="285750" indent="-285750">
              <a:lnSpc>
                <a:spcPct val="150000"/>
              </a:lnSpc>
              <a:buFont typeface="Arial" panose="020B0604020202020204" pitchFamily="34" charset="0"/>
              <a:buChar char="•"/>
            </a:pPr>
            <a:r>
              <a:rPr lang="en-US" sz="3600" b="1" dirty="0">
                <a:solidFill>
                  <a:schemeClr val="bg1"/>
                </a:solidFill>
              </a:rPr>
              <a:t>Have served at least 300 hours</a:t>
            </a:r>
            <a:endParaRPr lang="en-US" sz="3600" b="1" dirty="0">
              <a:solidFill>
                <a:schemeClr val="bg1"/>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477563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Findings</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1000" y="1147011"/>
            <a:ext cx="8064286" cy="415498"/>
          </a:xfrm>
          <a:prstGeom prst="rect">
            <a:avLst/>
          </a:prstGeom>
        </p:spPr>
        <p:txBody>
          <a:bodyPr wrap="square">
            <a:spAutoFit/>
          </a:bodyPr>
          <a:lstStyle/>
          <a:p>
            <a:pPr marL="285750" indent="-285750">
              <a:buFont typeface="Arial" panose="020B0604020202020204" pitchFamily="34" charset="0"/>
              <a:buChar char="•"/>
            </a:pPr>
            <a:r>
              <a:rPr lang="en-US" sz="2100" dirty="0" smtClean="0"/>
              <a:t>55% </a:t>
            </a:r>
            <a:r>
              <a:rPr lang="en-US" sz="2100" dirty="0"/>
              <a:t>of the </a:t>
            </a:r>
            <a:r>
              <a:rPr lang="en-US" sz="2100" dirty="0" smtClean="0"/>
              <a:t>AmeriCorps from </a:t>
            </a:r>
            <a:r>
              <a:rPr lang="en-US" sz="2100" dirty="0"/>
              <a:t>RI were from 1 of the 4 urban core cities </a:t>
            </a:r>
          </a:p>
        </p:txBody>
      </p:sp>
      <p:pic>
        <p:nvPicPr>
          <p:cNvPr id="8" name="Picture 2" descr="http://ridatahub.org/media/datastory_page_images/Poverty_and_Service_Locations_1000x772.png"/>
          <p:cNvPicPr>
            <a:picLocks noChangeAspect="1" noChangeArrowheads="1"/>
          </p:cNvPicPr>
          <p:nvPr/>
        </p:nvPicPr>
        <p:blipFill rotWithShape="1">
          <a:blip r:embed="rId4">
            <a:extLst>
              <a:ext uri="{28A0092B-C50C-407E-A947-70E740481C1C}">
                <a14:useLocalDpi xmlns:a14="http://schemas.microsoft.com/office/drawing/2010/main" val="0"/>
              </a:ext>
            </a:extLst>
          </a:blip>
          <a:srcRect l="3076" t="4191" r="4850" b="2703"/>
          <a:stretch/>
        </p:blipFill>
        <p:spPr bwMode="auto">
          <a:xfrm>
            <a:off x="963273" y="1771509"/>
            <a:ext cx="6504327" cy="507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186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Findings</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2115" y="1295400"/>
            <a:ext cx="8174182" cy="954107"/>
          </a:xfrm>
          <a:prstGeom prst="rect">
            <a:avLst/>
          </a:prstGeom>
        </p:spPr>
        <p:txBody>
          <a:bodyPr wrap="square">
            <a:spAutoFit/>
          </a:bodyPr>
          <a:lstStyle/>
          <a:p>
            <a:pPr marL="285750" indent="-285750">
              <a:buFont typeface="Arial" panose="020B0604020202020204" pitchFamily="34" charset="0"/>
              <a:buChar char="•"/>
            </a:pPr>
            <a:r>
              <a:rPr lang="en-US" sz="2800" dirty="0" smtClean="0"/>
              <a:t>Countered the stereotype of well-off volunteers with time on their hands (“gap year”)</a:t>
            </a:r>
          </a:p>
        </p:txBody>
      </p:sp>
      <p:pic>
        <p:nvPicPr>
          <p:cNvPr id="6" name="Picture 2" descr="http://ridatahub.org/media/datastory_page_images/Cohort_vs_Pop__Placeholder_600x4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691" y="2590801"/>
            <a:ext cx="595370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spTree>
    <p:extLst>
      <p:ext uri="{BB962C8B-B14F-4D97-AF65-F5344CB8AC3E}">
        <p14:creationId xmlns:p14="http://schemas.microsoft.com/office/powerpoint/2010/main" val="2659193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2115" y="467380"/>
            <a:ext cx="8262691" cy="523220"/>
          </a:xfrm>
          <a:prstGeom prst="rect">
            <a:avLst/>
          </a:prstGeom>
          <a:noFill/>
        </p:spPr>
        <p:txBody>
          <a:bodyPr wrap="square" rtlCol="0">
            <a:spAutoFit/>
          </a:bodyPr>
          <a:lstStyle/>
          <a:p>
            <a:pPr algn="ctr"/>
            <a:r>
              <a:rPr lang="en-US" sz="2800" dirty="0" smtClean="0"/>
              <a:t>Findings</a:t>
            </a:r>
            <a:endParaRPr lang="en-US" sz="2800" dirty="0"/>
          </a:p>
        </p:txBody>
      </p:sp>
      <p:cxnSp>
        <p:nvCxnSpPr>
          <p:cNvPr id="13" name="Straight Connector 12"/>
          <p:cNvCxnSpPr/>
          <p:nvPr/>
        </p:nvCxnSpPr>
        <p:spPr>
          <a:xfrm>
            <a:off x="522115" y="990600"/>
            <a:ext cx="8153400" cy="0"/>
          </a:xfrm>
          <a:prstGeom prst="line">
            <a:avLst/>
          </a:prstGeom>
          <a:ln w="15875">
            <a:solidFill>
              <a:srgbClr val="FCB85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585" t="15215" r="9657"/>
          <a:stretch/>
        </p:blipFill>
        <p:spPr>
          <a:xfrm>
            <a:off x="7368989" y="5934635"/>
            <a:ext cx="1775011" cy="914400"/>
          </a:xfrm>
          <a:prstGeom prst="rect">
            <a:avLst/>
          </a:prstGeom>
        </p:spPr>
      </p:pic>
      <p:pic>
        <p:nvPicPr>
          <p:cNvPr id="9220" name="Picture 4" descr="story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244" y="1828800"/>
            <a:ext cx="7334250" cy="4191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4041" y="1143000"/>
            <a:ext cx="8262691" cy="400110"/>
          </a:xfrm>
          <a:prstGeom prst="rect">
            <a:avLst/>
          </a:prstGeom>
          <a:noFill/>
        </p:spPr>
        <p:txBody>
          <a:bodyPr wrap="square" rtlCol="0">
            <a:spAutoFit/>
          </a:bodyPr>
          <a:lstStyle/>
          <a:p>
            <a:pPr fontAlgn="b"/>
            <a:r>
              <a:rPr lang="en-US" sz="2000" dirty="0"/>
              <a:t>Workforce Implications: Drawing Skilled Workers to Remain in RI</a:t>
            </a:r>
            <a:endParaRPr lang="en-US" sz="2000" dirty="0"/>
          </a:p>
        </p:txBody>
      </p:sp>
    </p:spTree>
    <p:extLst>
      <p:ext uri="{BB962C8B-B14F-4D97-AF65-F5344CB8AC3E}">
        <p14:creationId xmlns:p14="http://schemas.microsoft.com/office/powerpoint/2010/main" val="3497116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1919</TotalTime>
  <Words>2787</Words>
  <Application>Microsoft Office PowerPoint</Application>
  <PresentationFormat>On-screen Show (4:3)</PresentationFormat>
  <Paragraphs>208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Pierson</dc:creator>
  <cp:lastModifiedBy>Kimberly Pierson</cp:lastModifiedBy>
  <cp:revision>46</cp:revision>
  <dcterms:created xsi:type="dcterms:W3CDTF">2016-03-15T18:51:31Z</dcterms:created>
  <dcterms:modified xsi:type="dcterms:W3CDTF">2016-04-01T04:16:57Z</dcterms:modified>
</cp:coreProperties>
</file>