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6"/>
  </p:notesMasterIdLst>
  <p:sldIdLst>
    <p:sldId id="256" r:id="rId2"/>
    <p:sldId id="276" r:id="rId3"/>
    <p:sldId id="282" r:id="rId4"/>
    <p:sldId id="283" r:id="rId5"/>
    <p:sldId id="291" r:id="rId6"/>
    <p:sldId id="284" r:id="rId7"/>
    <p:sldId id="285" r:id="rId8"/>
    <p:sldId id="292" r:id="rId9"/>
    <p:sldId id="293" r:id="rId10"/>
    <p:sldId id="294" r:id="rId11"/>
    <p:sldId id="289" r:id="rId12"/>
    <p:sldId id="295" r:id="rId13"/>
    <p:sldId id="290" r:id="rId14"/>
    <p:sldId id="278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33" autoAdjust="0"/>
  </p:normalViewPr>
  <p:slideViewPr>
    <p:cSldViewPr>
      <p:cViewPr varScale="1">
        <p:scale>
          <a:sx n="93" d="100"/>
          <a:sy n="93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100" b="0" i="0" u="none" strike="noStrike" cap="none" baseline="0"/>
            </a:lvl1pPr>
            <a:lvl2pPr marL="0" marR="0" indent="0" algn="l" rtl="0">
              <a:defRPr sz="1100" b="0" i="0" u="none" strike="noStrike" cap="none" baseline="0"/>
            </a:lvl2pPr>
            <a:lvl3pPr marL="0" marR="0" indent="0" algn="l" rtl="0">
              <a:defRPr sz="1100" b="0" i="0" u="none" strike="noStrike" cap="none" baseline="0"/>
            </a:lvl3pPr>
            <a:lvl4pPr marL="0" marR="0" indent="0" algn="l" rtl="0">
              <a:defRPr sz="1100" b="0" i="0" u="none" strike="noStrike" cap="none" baseline="0"/>
            </a:lvl4pPr>
            <a:lvl5pPr marL="0" marR="0" indent="0" algn="l" rtl="0">
              <a:defRPr sz="1100" b="0" i="0" u="none" strike="noStrike" cap="none" baseline="0"/>
            </a:lvl5pPr>
            <a:lvl6pPr marL="0" marR="0" indent="0" algn="l" rtl="0">
              <a:defRPr sz="1100" b="0" i="0" u="none" strike="noStrike" cap="none" baseline="0"/>
            </a:lvl6pPr>
            <a:lvl7pPr marL="0" marR="0" indent="0" algn="l" rtl="0">
              <a:defRPr sz="1100" b="0" i="0" u="none" strike="noStrike" cap="none" baseline="0"/>
            </a:lvl7pPr>
            <a:lvl8pPr marL="0" marR="0" indent="0" algn="l" rtl="0">
              <a:defRPr sz="1100" b="0" i="0" u="none" strike="noStrike" cap="none" baseline="0"/>
            </a:lvl8pPr>
            <a:lvl9pPr marL="0" marR="0" indent="0" algn="l" rtl="0"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8795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Additions</a:t>
            </a:r>
            <a:r>
              <a:rPr lang="en-US" baseline="0" dirty="0" smtClean="0"/>
              <a:t> to the web map include: summing data by Ward and state house and senate district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Within weeks of the caucus two</a:t>
            </a:r>
            <a:r>
              <a:rPr lang="en-US" baseline="0" dirty="0" smtClean="0"/>
              <a:t> resolutions are already moving through the political system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Within weeks of the caucus two</a:t>
            </a:r>
            <a:r>
              <a:rPr lang="en-US" baseline="0" dirty="0" smtClean="0"/>
              <a:t> resolutions are already moving through the political system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Build support for organizing</a:t>
            </a:r>
            <a:r>
              <a:rPr lang="en-US" baseline="0" dirty="0" smtClean="0"/>
              <a:t> campaign, help with outreach, hold elected officials accountable, transparency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Good organizing and engagement strategy, results belong to the community</a:t>
            </a:r>
          </a:p>
          <a:p>
            <a:r>
              <a:rPr lang="en-US" baseline="0" dirty="0" smtClean="0"/>
              <a:t>Good example of crowdsourcing data collection and use of social media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Advantage of being part of a larger center is that we can bring many resources to bear on an issue:</a:t>
            </a:r>
          </a:p>
          <a:p>
            <a:r>
              <a:rPr lang="en-US" baseline="0" dirty="0" smtClean="0"/>
              <a:t>organizers, data </a:t>
            </a:r>
            <a:r>
              <a:rPr lang="en-US" baseline="0" dirty="0" err="1" smtClean="0"/>
              <a:t>viz</a:t>
            </a:r>
            <a:r>
              <a:rPr lang="en-US" baseline="0" dirty="0" smtClean="0"/>
              <a:t> and mapping people, student-led research (if any should out of this),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 for all of </a:t>
            </a:r>
            <a:r>
              <a:rPr lang="en-US" baseline="0" smtClean="0"/>
              <a:t>you: Where </a:t>
            </a:r>
            <a:r>
              <a:rPr lang="en-US" baseline="0" dirty="0" smtClean="0"/>
              <a:t>else can we apply this strategy? 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Organizing Campaign around Democratic Caucuses </a:t>
            </a:r>
          </a:p>
          <a:p>
            <a:r>
              <a:rPr lang="en-US" sz="2400" dirty="0" smtClean="0"/>
              <a:t>Increase participation and delegates of color</a:t>
            </a:r>
          </a:p>
          <a:p>
            <a:r>
              <a:rPr lang="en-US" sz="2400" dirty="0" smtClean="0"/>
              <a:t>People’s Platform (progressive equity-based agenda)</a:t>
            </a:r>
          </a:p>
          <a:p>
            <a:pPr marL="457200" lvl="1" indent="0">
              <a:buNone/>
            </a:pPr>
            <a:endParaRPr lang="en-US" dirty="0" smtClean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dirty="0" smtClean="0"/>
              <a:t>Nice</a:t>
            </a:r>
            <a:r>
              <a:rPr lang="en-US" sz="1100" baseline="0" dirty="0" smtClean="0"/>
              <a:t> convergence of events – just days after the caucus, we co-sponsored a code-a-thon</a:t>
            </a:r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CURA </a:t>
            </a:r>
            <a:r>
              <a:rPr lang="en-US" sz="1100" dirty="0" smtClean="0"/>
              <a:t>&amp; Metro Counties sponsored hack-a-thon</a:t>
            </a:r>
          </a:p>
          <a:p>
            <a:r>
              <a:rPr lang="en-US" sz="1100" dirty="0" smtClean="0"/>
              <a:t>Twitter-based data collection (#</a:t>
            </a:r>
            <a:r>
              <a:rPr lang="en-US" sz="1100" dirty="0" err="1" smtClean="0"/>
              <a:t>NOCthecaucus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Led to discovery of Google Form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dirty="0" smtClean="0"/>
              <a:t>Nice</a:t>
            </a:r>
            <a:r>
              <a:rPr lang="en-US" sz="1100" baseline="0" dirty="0" smtClean="0"/>
              <a:t> convergence of events – just days after the caucus, we co-sponsored a code-a-thon</a:t>
            </a:r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CURA </a:t>
            </a:r>
            <a:r>
              <a:rPr lang="en-US" sz="1100" dirty="0" smtClean="0"/>
              <a:t>&amp; Metro Counties sponsored hack-a-thon</a:t>
            </a:r>
          </a:p>
          <a:p>
            <a:r>
              <a:rPr lang="en-US" sz="1100" dirty="0" smtClean="0"/>
              <a:t>Twitter-based data collection (#</a:t>
            </a:r>
            <a:r>
              <a:rPr lang="en-US" sz="1100" dirty="0" err="1" smtClean="0"/>
              <a:t>NOCthecaucus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Led to discovery of Google Form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76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matson@um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matson@umn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21920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 smtClean="0">
                <a:solidFill>
                  <a:srgbClr val="7A0019"/>
                </a:solidFill>
              </a:rPr>
              <a:t>Civic Engagement &amp; Participation</a:t>
            </a:r>
            <a:endParaRPr lang="en" sz="3600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762000" y="44196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sym typeface="Arial"/>
                <a:rtl val="0"/>
              </a:rPr>
              <a:t>Jeff </a:t>
            </a:r>
            <a:r>
              <a:rPr lang="en" sz="1800" b="0" i="0" u="none" strike="noStrike" cap="none" baseline="0" dirty="0" smtClean="0">
                <a:solidFill>
                  <a:schemeClr val="dk2"/>
                </a:solidFill>
                <a:sym typeface="Arial"/>
                <a:rtl val="0"/>
              </a:rPr>
              <a:t>Matson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>
                <a:hlinkClick r:id="rId4"/>
              </a:rPr>
              <a:t>jmatson@umn.edu</a:t>
            </a:r>
            <a:endParaRPr lang="en" sz="18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dirty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/>
              <a:t>NNIP San Antonio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/>
              <a:t>4/7/16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b="0" i="0" u="none" strike="noStrike" cap="none" baseline="0" dirty="0">
              <a:solidFill>
                <a:schemeClr val="dk2"/>
              </a:solidFill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2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46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76201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7A0019"/>
                </a:solidFill>
                <a:rtl val="0"/>
              </a:rPr>
              <a:t>Immediate Impact</a:t>
            </a:r>
            <a:endParaRPr lang="en" sz="3200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2" y="852053"/>
            <a:ext cx="8613957" cy="58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20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76201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7A0019"/>
                </a:solidFill>
                <a:rtl val="0"/>
              </a:rPr>
              <a:t>Immediate Impact</a:t>
            </a:r>
            <a:endParaRPr lang="en" sz="3200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60644"/>
            <a:ext cx="5884217" cy="59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31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209800" y="15240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7A0019"/>
                </a:solidFill>
                <a:rtl val="0"/>
              </a:rPr>
              <a:t>So What? / Next Steps</a:t>
            </a:r>
            <a:endParaRPr lang="en" sz="3200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893640"/>
            <a:ext cx="6875042" cy="583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047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dirty="0" smtClean="0">
                <a:solidFill>
                  <a:srgbClr val="7A0019"/>
                </a:solidFill>
              </a:rPr>
              <a:t>Thank you!</a:t>
            </a:r>
            <a:endParaRPr lang="en" sz="4000" b="1" i="0" u="none" strike="noStrike" cap="none" baseline="0" dirty="0">
              <a:solidFill>
                <a:srgbClr val="7A001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762000" y="50292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sym typeface="Arial"/>
                <a:rtl val="0"/>
              </a:rPr>
              <a:t>Jeff </a:t>
            </a:r>
            <a:r>
              <a:rPr lang="en" sz="1800" b="0" i="0" u="none" strike="noStrike" cap="none" baseline="0" dirty="0" smtClean="0">
                <a:solidFill>
                  <a:schemeClr val="dk2"/>
                </a:solidFill>
                <a:sym typeface="Arial"/>
                <a:rtl val="0"/>
              </a:rPr>
              <a:t>Matson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>
                <a:hlinkClick r:id="rId4"/>
              </a:rPr>
              <a:t>jmatson@umn.edu</a:t>
            </a:r>
            <a:endParaRPr lang="en" sz="18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5890980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Outline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 smtClean="0"/>
          </a:p>
          <a:p>
            <a:r>
              <a:rPr lang="en-US" dirty="0" smtClean="0"/>
              <a:t>MN Presidential Primary Caucus (March 1)</a:t>
            </a:r>
          </a:p>
          <a:p>
            <a:endParaRPr lang="en-US" dirty="0"/>
          </a:p>
          <a:p>
            <a:r>
              <a:rPr lang="en-US" dirty="0" err="1" smtClean="0"/>
              <a:t>Geo:Code</a:t>
            </a:r>
            <a:r>
              <a:rPr lang="en-US" dirty="0" smtClean="0"/>
              <a:t> 2.0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Social Media and Open Source web mapping</a:t>
            </a:r>
          </a:p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15415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7A0019"/>
                </a:solidFill>
              </a:rPr>
              <a:t>Neighborhoods Organizing for Change</a:t>
            </a:r>
            <a:endParaRPr lang="en" sz="3200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42817"/>
            <a:ext cx="7086601" cy="5433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5486400" cy="45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84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err="1" smtClean="0">
                <a:solidFill>
                  <a:srgbClr val="7A0019"/>
                </a:solidFill>
                <a:rtl val="0"/>
              </a:rPr>
              <a:t>Geo:Code</a:t>
            </a:r>
            <a:r>
              <a:rPr lang="en-US" dirty="0" smtClean="0">
                <a:solidFill>
                  <a:srgbClr val="7A0019"/>
                </a:solidFill>
                <a:rtl val="0"/>
              </a:rPr>
              <a:t> 2.0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477000" cy="47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122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41148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7A0019"/>
                </a:solidFill>
                <a:rtl val="0"/>
              </a:rPr>
              <a:t>#</a:t>
            </a:r>
            <a:r>
              <a:rPr lang="en-US" sz="3200" dirty="0" err="1" smtClean="0">
                <a:solidFill>
                  <a:srgbClr val="7A0019"/>
                </a:solidFill>
                <a:rtl val="0"/>
              </a:rPr>
              <a:t>NOCtheCaucus</a:t>
            </a:r>
            <a:endParaRPr lang="en" sz="3200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945"/>
            <a:ext cx="4343400" cy="606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6" y="1512455"/>
            <a:ext cx="4110964" cy="4191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4196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29718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Data </a:t>
            </a:r>
            <a:r>
              <a:rPr lang="en-US" dirty="0" smtClean="0">
                <a:solidFill>
                  <a:srgbClr val="7A0019"/>
                </a:solidFill>
                <a:rtl val="0"/>
              </a:rPr>
              <a:t>Prep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30480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000" dirty="0" smtClean="0"/>
              <a:t>MOU – data agreement</a:t>
            </a:r>
          </a:p>
          <a:p>
            <a:endParaRPr lang="en-US" sz="2000" dirty="0" smtClean="0"/>
          </a:p>
          <a:p>
            <a:r>
              <a:rPr lang="en-US" sz="2000" dirty="0" smtClean="0"/>
              <a:t>Standardize </a:t>
            </a:r>
            <a:r>
              <a:rPr lang="en-US" sz="2000" dirty="0" smtClean="0"/>
              <a:t>and properly format Ward &amp; Precinct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Remove </a:t>
            </a:r>
            <a:r>
              <a:rPr lang="en-US" sz="2000" dirty="0" smtClean="0"/>
              <a:t>duplicates</a:t>
            </a:r>
          </a:p>
          <a:p>
            <a:endParaRPr lang="en-US" sz="2000" dirty="0" smtClean="0"/>
          </a:p>
          <a:p>
            <a:r>
              <a:rPr lang="en-US" sz="2000" dirty="0" smtClean="0"/>
              <a:t>Create </a:t>
            </a:r>
            <a:r>
              <a:rPr lang="en-US" sz="2000" dirty="0" smtClean="0"/>
              <a:t>fields for each issue area</a:t>
            </a:r>
          </a:p>
          <a:p>
            <a:endParaRPr lang="en-US" sz="2000" dirty="0" smtClean="0"/>
          </a:p>
          <a:p>
            <a:pPr marL="19050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2626"/>
            <a:ext cx="5181600" cy="67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14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255"/>
            <a:ext cx="9144000" cy="52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903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2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51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132"/>
            <a:ext cx="9144000" cy="52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509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295</Words>
  <Application>Microsoft Office PowerPoint</Application>
  <PresentationFormat>On-screen Show (4:3)</PresentationFormat>
  <Paragraphs>60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Theme</vt:lpstr>
      <vt:lpstr>Civic Engagement &amp; Participation</vt:lpstr>
      <vt:lpstr>Outline</vt:lpstr>
      <vt:lpstr>Neighborhoods Organizing for Change</vt:lpstr>
      <vt:lpstr>Geo:Code 2.0</vt:lpstr>
      <vt:lpstr>#NOCtheCaucus</vt:lpstr>
      <vt:lpstr>Data Prep</vt:lpstr>
      <vt:lpstr>PowerPoint Presentation</vt:lpstr>
      <vt:lpstr>PowerPoint Presentation</vt:lpstr>
      <vt:lpstr>PowerPoint Presentation</vt:lpstr>
      <vt:lpstr>PowerPoint Presentation</vt:lpstr>
      <vt:lpstr>Immediate Impact</vt:lpstr>
      <vt:lpstr>Immediate Impact</vt:lpstr>
      <vt:lpstr>So What? / Next Steps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Data with GIS</dc:title>
  <dc:creator>Jeffrey K Matson</dc:creator>
  <cp:lastModifiedBy>Jeffrey K Matson</cp:lastModifiedBy>
  <cp:revision>49</cp:revision>
  <cp:lastPrinted>2014-05-22T14:33:00Z</cp:lastPrinted>
  <dcterms:modified xsi:type="dcterms:W3CDTF">2016-03-29T18:16:23Z</dcterms:modified>
</cp:coreProperties>
</file>