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comments/comment1.xml" ContentType="application/vnd.openxmlformats-officedocument.presentationml.comment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  <p:sldMasterId id="2147493499" r:id="rId5"/>
    <p:sldMasterId id="2147493513" r:id="rId6"/>
    <p:sldMasterId id="2147493485" r:id="rId7"/>
  </p:sldMasterIdLst>
  <p:notesMasterIdLst>
    <p:notesMasterId r:id="rId23"/>
  </p:notesMasterIdLst>
  <p:sldIdLst>
    <p:sldId id="256" r:id="rId8"/>
    <p:sldId id="291" r:id="rId9"/>
    <p:sldId id="289" r:id="rId10"/>
    <p:sldId id="258" r:id="rId11"/>
    <p:sldId id="257" r:id="rId12"/>
    <p:sldId id="292" r:id="rId13"/>
    <p:sldId id="273" r:id="rId14"/>
    <p:sldId id="290" r:id="rId15"/>
    <p:sldId id="282" r:id="rId16"/>
    <p:sldId id="279" r:id="rId17"/>
    <p:sldId id="293" r:id="rId18"/>
    <p:sldId id="294" r:id="rId19"/>
    <p:sldId id="287" r:id="rId20"/>
    <p:sldId id="283" r:id="rId21"/>
    <p:sldId id="284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itingolo, Rob" initials="PR" lastIdx="1" clrIdx="0"/>
  <p:cmAuthor id="1" name="Leah Hendey" initials="LH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3691"/>
    <a:srgbClr val="00B6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62" autoAdjust="0"/>
    <p:restoredTop sz="78171" autoAdjust="0"/>
  </p:normalViewPr>
  <p:slideViewPr>
    <p:cSldViewPr snapToGrid="0" snapToObjects="1">
      <p:cViewPr varScale="1">
        <p:scale>
          <a:sx n="71" d="100"/>
          <a:sy n="71" d="100"/>
        </p:scale>
        <p:origin x="-1734" y="-96"/>
      </p:cViewPr>
      <p:guideLst>
        <p:guide orient="horz" pos="72"/>
        <p:guide pos="115"/>
      </p:guideLst>
    </p:cSldViewPr>
  </p:slideViewPr>
  <p:outlineViewPr>
    <p:cViewPr>
      <p:scale>
        <a:sx n="33" d="100"/>
        <a:sy n="33" d="100"/>
      </p:scale>
      <p:origin x="0" y="3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ares\centers\Metro\TKingsle\NNip\datainv\SNIP\SNIP2015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ares\centers\Metro\TKingsle\NNip\datainv\SNIP\SNIP2015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ares\centers\Metro\TKingsle\NNip\datainv\SNIP\SNIP2015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800" b="1" i="0" baseline="0">
                <a:effectLst/>
              </a:rPr>
              <a:t>SNIP Score </a:t>
            </a:r>
            <a:endParaRPr lang="en-US">
              <a:effectLst/>
            </a:endParaRPr>
          </a:p>
          <a:p>
            <a:pPr>
              <a:defRPr/>
            </a:pPr>
            <a:r>
              <a:rPr lang="en-US" sz="1800" b="1" i="0" baseline="0">
                <a:effectLst/>
              </a:rPr>
              <a:t>For Each NNIP Partner City</a:t>
            </a:r>
            <a:endParaRPr lang="en-US">
              <a:effectLst/>
            </a:endParaRPr>
          </a:p>
        </c:rich>
      </c:tx>
      <c:layout/>
      <c:overlay val="1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'Sheet1 (2)'!$B$1</c:f>
              <c:strCache>
                <c:ptCount val="1"/>
                <c:pt idx="0">
                  <c:v>2015 SNIP</c:v>
                </c:pt>
              </c:strCache>
            </c:strRef>
          </c:tx>
          <c:invertIfNegative val="0"/>
          <c:dPt>
            <c:idx val="16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'Sheet1 (2)'!$A$2:$A$30</c:f>
              <c:strCache>
                <c:ptCount val="17"/>
                <c:pt idx="16">
                  <c:v>Average</c:v>
                </c:pt>
              </c:strCache>
            </c:strRef>
          </c:cat>
          <c:val>
            <c:numRef>
              <c:f>'Sheet1 (2)'!$B$2:$B$30</c:f>
              <c:numCache>
                <c:formatCode>General</c:formatCode>
                <c:ptCount val="29"/>
                <c:pt idx="0">
                  <c:v>9</c:v>
                </c:pt>
                <c:pt idx="1">
                  <c:v>8</c:v>
                </c:pt>
                <c:pt idx="2">
                  <c:v>8</c:v>
                </c:pt>
                <c:pt idx="3">
                  <c:v>7</c:v>
                </c:pt>
                <c:pt idx="4">
                  <c:v>6</c:v>
                </c:pt>
                <c:pt idx="5">
                  <c:v>6</c:v>
                </c:pt>
                <c:pt idx="6">
                  <c:v>6</c:v>
                </c:pt>
                <c:pt idx="7">
                  <c:v>6</c:v>
                </c:pt>
                <c:pt idx="8">
                  <c:v>6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4</c:v>
                </c:pt>
                <c:pt idx="15">
                  <c:v>4</c:v>
                </c:pt>
                <c:pt idx="16" formatCode="0.0">
                  <c:v>3.7857142857142856</c:v>
                </c:pt>
                <c:pt idx="17">
                  <c:v>3</c:v>
                </c:pt>
                <c:pt idx="18">
                  <c:v>3</c:v>
                </c:pt>
                <c:pt idx="19">
                  <c:v>2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4635520"/>
        <c:axId val="114637056"/>
      </c:barChart>
      <c:catAx>
        <c:axId val="114635520"/>
        <c:scaling>
          <c:orientation val="minMax"/>
        </c:scaling>
        <c:delete val="0"/>
        <c:axPos val="b"/>
        <c:majorTickMark val="out"/>
        <c:minorTickMark val="none"/>
        <c:tickLblPos val="nextTo"/>
        <c:crossAx val="114637056"/>
        <c:crosses val="autoZero"/>
        <c:auto val="1"/>
        <c:lblAlgn val="ctr"/>
        <c:lblOffset val="100"/>
        <c:noMultiLvlLbl val="0"/>
      </c:catAx>
      <c:valAx>
        <c:axId val="1146370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1463552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Percent of Partners </a:t>
            </a:r>
            <a:br>
              <a:rPr lang="en-US"/>
            </a:br>
            <a:r>
              <a:rPr lang="en-US"/>
              <a:t>with</a:t>
            </a:r>
            <a:r>
              <a:rPr lang="en-US" baseline="0"/>
              <a:t> </a:t>
            </a:r>
            <a:r>
              <a:rPr lang="en-US"/>
              <a:t>Each Data</a:t>
            </a:r>
          </a:p>
        </c:rich>
      </c:tx>
      <c:layout/>
      <c:overlay val="1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Sheet3!$A$2:$A$11</c:f>
              <c:strCache>
                <c:ptCount val="10"/>
                <c:pt idx="0">
                  <c:v>Schools</c:v>
                </c:pt>
                <c:pt idx="1">
                  <c:v>Distressed Property</c:v>
                </c:pt>
                <c:pt idx="2">
                  <c:v>Vital Stats</c:v>
                </c:pt>
                <c:pt idx="3">
                  <c:v>Public Assistance</c:v>
                </c:pt>
                <c:pt idx="4">
                  <c:v>Crime</c:v>
                </c:pt>
                <c:pt idx="5">
                  <c:v>Property Characteristics</c:v>
                </c:pt>
                <c:pt idx="6">
                  <c:v>Sales</c:v>
                </c:pt>
                <c:pt idx="7">
                  <c:v>Businesses</c:v>
                </c:pt>
                <c:pt idx="8">
                  <c:v>Child Health</c:v>
                </c:pt>
                <c:pt idx="9">
                  <c:v>Other Health</c:v>
                </c:pt>
              </c:strCache>
            </c:strRef>
          </c:cat>
          <c:val>
            <c:numRef>
              <c:f>Sheet3!$C$2:$C$11</c:f>
              <c:numCache>
                <c:formatCode>0%</c:formatCode>
                <c:ptCount val="10"/>
                <c:pt idx="0">
                  <c:v>0.6428571428571429</c:v>
                </c:pt>
                <c:pt idx="1">
                  <c:v>0.5357142857142857</c:v>
                </c:pt>
                <c:pt idx="2">
                  <c:v>0.5</c:v>
                </c:pt>
                <c:pt idx="3">
                  <c:v>0.39285714285714285</c:v>
                </c:pt>
                <c:pt idx="4">
                  <c:v>0.39285714285714285</c:v>
                </c:pt>
                <c:pt idx="5">
                  <c:v>0.39285714285714285</c:v>
                </c:pt>
                <c:pt idx="6">
                  <c:v>0.35714285714285715</c:v>
                </c:pt>
                <c:pt idx="7">
                  <c:v>0.25</c:v>
                </c:pt>
                <c:pt idx="8">
                  <c:v>0.17857142857142858</c:v>
                </c:pt>
                <c:pt idx="9">
                  <c:v>0.14285714285714285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4685056"/>
        <c:axId val="114686592"/>
      </c:barChart>
      <c:catAx>
        <c:axId val="11468505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114686592"/>
        <c:crosses val="autoZero"/>
        <c:auto val="1"/>
        <c:lblAlgn val="ctr"/>
        <c:lblOffset val="100"/>
        <c:noMultiLvlLbl val="0"/>
      </c:catAx>
      <c:valAx>
        <c:axId val="114686592"/>
        <c:scaling>
          <c:orientation val="minMax"/>
        </c:scaling>
        <c:delete val="0"/>
        <c:axPos val="l"/>
        <c:numFmt formatCode="0%" sourceLinked="1"/>
        <c:majorTickMark val="out"/>
        <c:minorTickMark val="none"/>
        <c:tickLblPos val="nextTo"/>
        <c:crossAx val="11468505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SNIP Scores With</a:t>
            </a:r>
            <a:r>
              <a:rPr lang="en-US" baseline="0"/>
              <a:t> All</a:t>
            </a:r>
          </a:p>
          <a:p>
            <a:pPr>
              <a:defRPr/>
            </a:pPr>
            <a:r>
              <a:rPr lang="en-US" baseline="0"/>
              <a:t>Up-to-Date Data</a:t>
            </a:r>
            <a:endParaRPr lang="en-US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Current SNIP</c:v>
          </c:tx>
          <c:invertIfNegative val="0"/>
          <c:dPt>
            <c:idx val="16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'Sheet1 (3)'!$A$2:$A$30</c:f>
              <c:strCache>
                <c:ptCount val="17"/>
                <c:pt idx="16">
                  <c:v>Average</c:v>
                </c:pt>
              </c:strCache>
            </c:strRef>
          </c:cat>
          <c:val>
            <c:numRef>
              <c:f>'Sheet1 (3)'!$B$2:$B$30</c:f>
              <c:numCache>
                <c:formatCode>General</c:formatCode>
                <c:ptCount val="29"/>
                <c:pt idx="0">
                  <c:v>9</c:v>
                </c:pt>
                <c:pt idx="1">
                  <c:v>8</c:v>
                </c:pt>
                <c:pt idx="2">
                  <c:v>8</c:v>
                </c:pt>
                <c:pt idx="3">
                  <c:v>7</c:v>
                </c:pt>
                <c:pt idx="4">
                  <c:v>6</c:v>
                </c:pt>
                <c:pt idx="5">
                  <c:v>6</c:v>
                </c:pt>
                <c:pt idx="6">
                  <c:v>6</c:v>
                </c:pt>
                <c:pt idx="7">
                  <c:v>6</c:v>
                </c:pt>
                <c:pt idx="8">
                  <c:v>6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4</c:v>
                </c:pt>
                <c:pt idx="15">
                  <c:v>4</c:v>
                </c:pt>
                <c:pt idx="16" formatCode="0.0">
                  <c:v>3.7857142857142856</c:v>
                </c:pt>
                <c:pt idx="17">
                  <c:v>3</c:v>
                </c:pt>
                <c:pt idx="18">
                  <c:v>3</c:v>
                </c:pt>
                <c:pt idx="19">
                  <c:v>2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</c:numCache>
            </c:numRef>
          </c:val>
        </c:ser>
        <c:ser>
          <c:idx val="1"/>
          <c:order val="1"/>
          <c:tx>
            <c:v>If Up-to-Date</c:v>
          </c:tx>
          <c:invertIfNegative val="0"/>
          <c:dPt>
            <c:idx val="16"/>
            <c:invertIfNegative val="0"/>
            <c:bubble3D val="0"/>
            <c:spPr>
              <a:solidFill>
                <a:schemeClr val="tx1"/>
              </a:solidFill>
            </c:spPr>
          </c:dPt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'Sheet1 (3)'!$A$2:$A$30</c:f>
              <c:strCache>
                <c:ptCount val="17"/>
                <c:pt idx="16">
                  <c:v>Average</c:v>
                </c:pt>
              </c:strCache>
            </c:strRef>
          </c:cat>
          <c:val>
            <c:numRef>
              <c:f>'Sheet1 (3)'!$C$2:$C$30</c:f>
              <c:numCache>
                <c:formatCode>General</c:formatCode>
                <c:ptCount val="29"/>
                <c:pt idx="0">
                  <c:v>10</c:v>
                </c:pt>
                <c:pt idx="1">
                  <c:v>8</c:v>
                </c:pt>
                <c:pt idx="2">
                  <c:v>9</c:v>
                </c:pt>
                <c:pt idx="3">
                  <c:v>7</c:v>
                </c:pt>
                <c:pt idx="4">
                  <c:v>7</c:v>
                </c:pt>
                <c:pt idx="5">
                  <c:v>7</c:v>
                </c:pt>
                <c:pt idx="6">
                  <c:v>8</c:v>
                </c:pt>
                <c:pt idx="7">
                  <c:v>10</c:v>
                </c:pt>
                <c:pt idx="8">
                  <c:v>6</c:v>
                </c:pt>
                <c:pt idx="9">
                  <c:v>8</c:v>
                </c:pt>
                <c:pt idx="10">
                  <c:v>6</c:v>
                </c:pt>
                <c:pt idx="11">
                  <c:v>8</c:v>
                </c:pt>
                <c:pt idx="12">
                  <c:v>6</c:v>
                </c:pt>
                <c:pt idx="13">
                  <c:v>7</c:v>
                </c:pt>
                <c:pt idx="14">
                  <c:v>7</c:v>
                </c:pt>
                <c:pt idx="15">
                  <c:v>5</c:v>
                </c:pt>
                <c:pt idx="16">
                  <c:v>6</c:v>
                </c:pt>
                <c:pt idx="17">
                  <c:v>9</c:v>
                </c:pt>
                <c:pt idx="18">
                  <c:v>9</c:v>
                </c:pt>
                <c:pt idx="19">
                  <c:v>6</c:v>
                </c:pt>
                <c:pt idx="20">
                  <c:v>5</c:v>
                </c:pt>
                <c:pt idx="21">
                  <c:v>1</c:v>
                </c:pt>
                <c:pt idx="22">
                  <c:v>3</c:v>
                </c:pt>
                <c:pt idx="23">
                  <c:v>0</c:v>
                </c:pt>
                <c:pt idx="24">
                  <c:v>3</c:v>
                </c:pt>
                <c:pt idx="25">
                  <c:v>5</c:v>
                </c:pt>
                <c:pt idx="26">
                  <c:v>4</c:v>
                </c:pt>
                <c:pt idx="27">
                  <c:v>0</c:v>
                </c:pt>
                <c:pt idx="28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4714496"/>
        <c:axId val="114716032"/>
      </c:barChart>
      <c:catAx>
        <c:axId val="114714496"/>
        <c:scaling>
          <c:orientation val="minMax"/>
        </c:scaling>
        <c:delete val="0"/>
        <c:axPos val="b"/>
        <c:majorTickMark val="out"/>
        <c:minorTickMark val="none"/>
        <c:tickLblPos val="nextTo"/>
        <c:crossAx val="114716032"/>
        <c:crosses val="autoZero"/>
        <c:auto val="1"/>
        <c:lblAlgn val="ctr"/>
        <c:lblOffset val="100"/>
        <c:noMultiLvlLbl val="0"/>
      </c:catAx>
      <c:valAx>
        <c:axId val="114716032"/>
        <c:scaling>
          <c:orientation val="minMax"/>
          <c:max val="10"/>
        </c:scaling>
        <c:delete val="0"/>
        <c:axPos val="l"/>
        <c:numFmt formatCode="General" sourceLinked="1"/>
        <c:majorTickMark val="out"/>
        <c:minorTickMark val="none"/>
        <c:tickLblPos val="nextTo"/>
        <c:crossAx val="1147144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0760383570474739"/>
          <c:y val="0.27719347581552312"/>
          <c:w val="0.11549557949993093"/>
          <c:h val="9.4131566887472401E-2"/>
        </c:manualLayout>
      </c:layout>
      <c:overlay val="1"/>
    </c:legend>
    <c:plotVisOnly val="1"/>
    <c:dispBlanksAs val="gap"/>
    <c:showDLblsOverMax val="0"/>
  </c:chart>
  <c:externalData r:id="rId1">
    <c:autoUpdate val="0"/>
  </c:externalData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10-15T09:26:48.853" idx="3">
    <p:pos x="4960" y="3688"/>
    <p:text>Can we say other health - it's not just adults...</p:tex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5ED001-8E4F-41BA-B339-E1E7E3327FC9}" type="datetimeFigureOut">
              <a:rPr lang="en-US" smtClean="0"/>
              <a:t>10/19/2015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C0A19E-F03E-4439-8473-00B692EFD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318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 presented last year in Denver. We’ve used your feedback and improved the methodology.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0A19E-F03E-4439-8473-00B692EFD32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5931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Some stats.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0A19E-F03E-4439-8473-00B692EFD32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4432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</a:t>
            </a:r>
            <a:r>
              <a:rPr lang="en-US" baseline="0" dirty="0" smtClean="0"/>
              <a:t> have simple SNIP scorecards run for each partner city. </a:t>
            </a:r>
          </a:p>
          <a:p>
            <a:r>
              <a:rPr lang="en-US" baseline="0" dirty="0" smtClean="0"/>
              <a:t>Please find me and I can tell you how your city did. </a:t>
            </a:r>
          </a:p>
          <a:p>
            <a:r>
              <a:rPr lang="en-US" baseline="0" dirty="0" smtClean="0"/>
              <a:t>I’m emailing everyone their score. Check for it during lunch!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0A19E-F03E-4439-8473-00B692EFD32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1743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0A19E-F03E-4439-8473-00B692EFD32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2477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Average score improves</a:t>
            </a:r>
            <a:r>
              <a:rPr lang="en-US" baseline="0" dirty="0" smtClean="0"/>
              <a:t> to 6 if everyone simply brings the data they already have up-to-date.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0A19E-F03E-4439-8473-00B692EFD32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7288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Runner ups Cleveland and Columbus!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0A19E-F03E-4439-8473-00B692EFD32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705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Local data is central to NNIP.</a:t>
            </a:r>
          </a:p>
          <a:p>
            <a:r>
              <a:rPr lang="en-US" dirty="0" smtClean="0"/>
              <a:t>We</a:t>
            </a:r>
            <a:r>
              <a:rPr lang="en-US" baseline="0" dirty="0" smtClean="0"/>
              <a:t> care about data that is at small geographies and regularly updated.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NNIP partners agree to collect data: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across topics since problems and solutions rarely fall within silos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across time to reduce effort/costs of acquisition and processing over time, to look at trends, and to be responsive to quick requests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the neighborhood level – because we know issues are not the same across the city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0A19E-F03E-4439-8473-00B692EFD32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634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Data inventory goes back almost 20 years.</a:t>
            </a:r>
          </a:p>
          <a:p>
            <a:r>
              <a:rPr lang="en-US" dirty="0" smtClean="0"/>
              <a:t>Covers  the most common types of data, but not everything.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0A19E-F03E-4439-8473-00B692EFD32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791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0A19E-F03E-4439-8473-00B692EFD32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232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online, much easier</a:t>
            </a:r>
            <a:r>
              <a:rPr lang="en-US" baseline="0" dirty="0" smtClean="0"/>
              <a:t> to use!</a:t>
            </a:r>
          </a:p>
          <a:p>
            <a:r>
              <a:rPr lang="en-US" baseline="0" dirty="0" smtClean="0"/>
              <a:t>We no longer are asking if you have data that’s not at the neighborhood level – major change.</a:t>
            </a:r>
          </a:p>
          <a:p>
            <a:r>
              <a:rPr lang="en-US" baseline="0" dirty="0" smtClean="0"/>
              <a:t>If you have any additional feedback about the new system, please let us know.</a:t>
            </a:r>
          </a:p>
          <a:p>
            <a:r>
              <a:rPr lang="en-US" baseline="0" dirty="0" smtClean="0"/>
              <a:t>Going to get back on schedule for updates.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0A19E-F03E-4439-8473-00B692EFD32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482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 you to all the partners who updated on-time!</a:t>
            </a:r>
          </a:p>
          <a:p>
            <a:r>
              <a:rPr lang="en-US" dirty="0" smtClean="0"/>
              <a:t>We know it was short notice, it’s</a:t>
            </a:r>
            <a:r>
              <a:rPr lang="en-US" baseline="0" dirty="0" smtClean="0"/>
              <a:t> helpful.</a:t>
            </a:r>
          </a:p>
          <a:p>
            <a:r>
              <a:rPr lang="en-US" baseline="0" dirty="0" smtClean="0"/>
              <a:t>Acknowledge that some of the scores aren’t based on up-to-date inventories.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0A19E-F03E-4439-8473-00B692EFD32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750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SNIP is a summary score to</a:t>
            </a:r>
            <a:r>
              <a:rPr lang="en-US" baseline="0" dirty="0" smtClean="0"/>
              <a:t> give us a snapshot of the extent of the data each partner has.</a:t>
            </a:r>
            <a:endParaRPr lang="en-US" dirty="0" smtClean="0"/>
          </a:p>
          <a:p>
            <a:r>
              <a:rPr lang="en-US" dirty="0" smtClean="0"/>
              <a:t>A few key changes from last time…</a:t>
            </a:r>
          </a:p>
          <a:p>
            <a:r>
              <a:rPr lang="en-US" dirty="0" smtClean="0"/>
              <a:t>Prisoner re-entry is gone.</a:t>
            </a:r>
          </a:p>
          <a:p>
            <a:r>
              <a:rPr lang="en-US" dirty="0" smtClean="0"/>
              <a:t>Business licenses is now part of SNIP.</a:t>
            </a:r>
          </a:p>
          <a:p>
            <a:r>
              <a:rPr lang="en-US" dirty="0" smtClean="0"/>
              <a:t>A</a:t>
            </a:r>
            <a:r>
              <a:rPr lang="en-US" baseline="0" dirty="0" smtClean="0"/>
              <a:t> few small changes about how vital stats and distressed property indicator is calculated.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0A19E-F03E-4439-8473-00B692EFD32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1498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Here’s how SNIP works….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0A19E-F03E-4439-8473-00B692EFD32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7913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 are the scores this time around. </a:t>
            </a:r>
          </a:p>
          <a:p>
            <a:r>
              <a:rPr lang="en-US" dirty="0" smtClean="0"/>
              <a:t>Average</a:t>
            </a:r>
            <a:r>
              <a:rPr lang="en-US" baseline="0" dirty="0" smtClean="0"/>
              <a:t> is a little lower than last year, expected since we tightened up the date requirement.</a:t>
            </a:r>
          </a:p>
          <a:p>
            <a:r>
              <a:rPr lang="en-US" baseline="0" dirty="0" smtClean="0"/>
              <a:t>We think it should look better and will once all the inventories are up-to-date, specifically, few zeros.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0A19E-F03E-4439-8473-00B692EFD32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81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No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TitlePage_Header_Img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6854" y="3388959"/>
            <a:ext cx="7863840" cy="914400"/>
          </a:xfrm>
          <a:prstGeom prst="rect">
            <a:avLst/>
          </a:prstGeom>
          <a:noFill/>
          <a:ln w="0">
            <a:noFill/>
          </a:ln>
        </p:spPr>
        <p:txBody>
          <a:bodyPr/>
          <a:lstStyle>
            <a:lvl1pPr marL="0" indent="0" algn="l">
              <a:buNone/>
              <a:defRPr sz="2600">
                <a:solidFill>
                  <a:srgbClr val="27369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SUBTITLE HERE</a:t>
            </a:r>
            <a:br>
              <a:rPr lang="en-US" dirty="0" smtClean="0"/>
            </a:br>
            <a:r>
              <a:rPr lang="en-US" dirty="0" smtClean="0"/>
              <a:t>SECOND LINE OF TEXT IF NEEDED</a:t>
            </a:r>
            <a:endParaRPr lang="en-US" dirty="0"/>
          </a:p>
        </p:txBody>
      </p:sp>
      <p:sp>
        <p:nvSpPr>
          <p:cNvPr id="24" name="Title 1"/>
          <p:cNvSpPr>
            <a:spLocks noGrp="1"/>
          </p:cNvSpPr>
          <p:nvPr>
            <p:ph type="ctrTitle" hasCustomPrompt="1"/>
          </p:nvPr>
        </p:nvSpPr>
        <p:spPr>
          <a:xfrm>
            <a:off x="676854" y="1947534"/>
            <a:ext cx="7863840" cy="1366770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baseline="0">
                <a:solidFill>
                  <a:srgbClr val="273691"/>
                </a:solidFill>
                <a:latin typeface="+mj-lt"/>
              </a:defRPr>
            </a:lvl1pPr>
          </a:lstStyle>
          <a:p>
            <a:r>
              <a:rPr lang="en-US" dirty="0" smtClean="0"/>
              <a:t>NNIP Data Inventory Analysis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676852" y="4455382"/>
            <a:ext cx="5486400" cy="1699233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1800" baseline="0">
                <a:solidFill>
                  <a:srgbClr val="00B6DE"/>
                </a:solidFill>
              </a:defRPr>
            </a:lvl1pPr>
            <a:lvl5pPr marL="1828800" indent="0" algn="l">
              <a:buFont typeface="Arial"/>
              <a:buNone/>
              <a:defRPr sz="1800"/>
            </a:lvl5pPr>
          </a:lstStyle>
          <a:p>
            <a:pPr lvl="0"/>
            <a:r>
              <a:rPr lang="en-US" dirty="0" smtClean="0"/>
              <a:t>Rob </a:t>
            </a:r>
            <a:r>
              <a:rPr lang="en-US" dirty="0" err="1" smtClean="0"/>
              <a:t>Pitingolo</a:t>
            </a:r>
            <a:r>
              <a:rPr lang="en-US" dirty="0" smtClean="0"/>
              <a:t>, The Urban Institute</a:t>
            </a:r>
          </a:p>
          <a:p>
            <a:pPr lvl="0"/>
            <a:r>
              <a:rPr lang="en-US" dirty="0" smtClean="0"/>
              <a:t>NNIP Partnership Meeting</a:t>
            </a:r>
          </a:p>
          <a:p>
            <a:pPr lvl="0"/>
            <a:r>
              <a:rPr lang="en-US" dirty="0" smtClean="0"/>
              <a:t>October 2014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Slide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510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7369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1914292"/>
            <a:ext cx="7924800" cy="1920286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algn="l">
              <a:defRPr sz="4000" b="1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HERE TO ADD</a:t>
            </a:r>
            <a:br>
              <a:rPr lang="en-US" dirty="0" smtClean="0"/>
            </a:br>
            <a:r>
              <a:rPr lang="en-US" dirty="0" smtClean="0"/>
              <a:t>TRANSITION SLIDE TITLE</a:t>
            </a:r>
            <a:br>
              <a:rPr lang="en-US" dirty="0" smtClean="0"/>
            </a:br>
            <a:r>
              <a:rPr lang="en-US" dirty="0" smtClean="0"/>
              <a:t>THIRD LINE IF NEEDED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3932375"/>
            <a:ext cx="7924800" cy="10543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HERE TO ADD SUBTITLE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883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NNIP_PowerPoint_Template_Slides_v3-1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799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itable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hankYou_Slide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27019" y="2133455"/>
            <a:ext cx="7035799" cy="787545"/>
          </a:xfrm>
          <a:prstGeom prst="rect">
            <a:avLst/>
          </a:prstGeom>
          <a:noFill/>
          <a:ln>
            <a:noFill/>
          </a:ln>
        </p:spPr>
        <p:txBody>
          <a:bodyPr vert="horz"/>
          <a:lstStyle>
            <a:lvl1pPr algn="l">
              <a:defRPr sz="4000" b="1">
                <a:solidFill>
                  <a:srgbClr val="273691"/>
                </a:solidFill>
              </a:defRPr>
            </a:lvl1pPr>
          </a:lstStyle>
          <a:p>
            <a:r>
              <a:rPr lang="en-US" dirty="0" smtClean="0"/>
              <a:t>CLICK TO EDIT CLOSING</a:t>
            </a:r>
            <a:endParaRPr lang="en-US" dirty="0"/>
          </a:p>
        </p:txBody>
      </p:sp>
      <p:pic>
        <p:nvPicPr>
          <p:cNvPr id="5" name="Picture 4" descr="NNIP_Logo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97" y="3266096"/>
            <a:ext cx="3090672" cy="1112520"/>
          </a:xfrm>
          <a:prstGeom prst="rect">
            <a:avLst/>
          </a:prstGeom>
        </p:spPr>
      </p:pic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427019" y="4810387"/>
            <a:ext cx="7035799" cy="6967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aseline="0">
                <a:solidFill>
                  <a:srgbClr val="00B6DE"/>
                </a:solidFill>
              </a:defRPr>
            </a:lvl1pPr>
          </a:lstStyle>
          <a:p>
            <a:pPr lvl="0"/>
            <a:r>
              <a:rPr lang="en-US" dirty="0" smtClean="0"/>
              <a:t>Click to add custom contact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515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No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TitlePage_Header_Img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6854" y="3388959"/>
            <a:ext cx="7863840" cy="914400"/>
          </a:xfrm>
          <a:prstGeom prst="rect">
            <a:avLst/>
          </a:prstGeom>
          <a:noFill/>
          <a:ln w="0">
            <a:noFill/>
          </a:ln>
        </p:spPr>
        <p:txBody>
          <a:bodyPr/>
          <a:lstStyle>
            <a:lvl1pPr marL="0" indent="0" algn="l">
              <a:buNone/>
              <a:defRPr sz="2600">
                <a:solidFill>
                  <a:srgbClr val="27369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SUBTITLE HERE</a:t>
            </a:r>
            <a:br>
              <a:rPr lang="en-US" dirty="0" smtClean="0"/>
            </a:br>
            <a:r>
              <a:rPr lang="en-US" dirty="0" smtClean="0"/>
              <a:t>SECOND LINE OF TEXT IF NEEDED</a:t>
            </a:r>
            <a:endParaRPr lang="en-US" dirty="0"/>
          </a:p>
        </p:txBody>
      </p:sp>
      <p:sp>
        <p:nvSpPr>
          <p:cNvPr id="24" name="Title 1"/>
          <p:cNvSpPr>
            <a:spLocks noGrp="1"/>
          </p:cNvSpPr>
          <p:nvPr>
            <p:ph type="ctrTitle" hasCustomPrompt="1"/>
          </p:nvPr>
        </p:nvSpPr>
        <p:spPr>
          <a:xfrm>
            <a:off x="676854" y="1947534"/>
            <a:ext cx="7863840" cy="1366770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baseline="0">
                <a:solidFill>
                  <a:srgbClr val="273691"/>
                </a:solidFill>
                <a:latin typeface="+mj-lt"/>
              </a:defRPr>
            </a:lvl1pPr>
          </a:lstStyle>
          <a:p>
            <a:r>
              <a:rPr lang="en-US" dirty="0" smtClean="0"/>
              <a:t>NNIP Data Inventory Analysis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676852" y="4455382"/>
            <a:ext cx="5486400" cy="1699233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1800" baseline="0">
                <a:solidFill>
                  <a:srgbClr val="00B6DE"/>
                </a:solidFill>
              </a:defRPr>
            </a:lvl1pPr>
            <a:lvl5pPr marL="1828800" indent="0" algn="l">
              <a:buFont typeface="Arial"/>
              <a:buNone/>
              <a:defRPr sz="1800"/>
            </a:lvl5pPr>
          </a:lstStyle>
          <a:p>
            <a:pPr lvl="0"/>
            <a:r>
              <a:rPr lang="en-US" dirty="0" smtClean="0"/>
              <a:t>Rob </a:t>
            </a:r>
            <a:r>
              <a:rPr lang="en-US" dirty="0" err="1" smtClean="0"/>
              <a:t>Pitingolo</a:t>
            </a:r>
            <a:r>
              <a:rPr lang="en-US" dirty="0" smtClean="0"/>
              <a:t>, The Urban Institute</a:t>
            </a:r>
          </a:p>
          <a:p>
            <a:pPr lvl="0"/>
            <a:r>
              <a:rPr lang="en-US" dirty="0" smtClean="0"/>
              <a:t>NNIP Partnership Meeting</a:t>
            </a:r>
          </a:p>
          <a:p>
            <a:pPr lvl="0"/>
            <a:r>
              <a:rPr lang="en-US" dirty="0" smtClean="0"/>
              <a:t>October 2014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29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tlePage_Header_Img_v2-0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03231" cy="1392238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6854" y="3388959"/>
            <a:ext cx="7863840" cy="914400"/>
          </a:xfrm>
          <a:prstGeom prst="rect">
            <a:avLst/>
          </a:prstGeom>
          <a:noFill/>
          <a:ln w="0">
            <a:noFill/>
          </a:ln>
        </p:spPr>
        <p:txBody>
          <a:bodyPr/>
          <a:lstStyle>
            <a:lvl1pPr marL="0" indent="0" algn="l">
              <a:buNone/>
              <a:defRPr sz="2600">
                <a:solidFill>
                  <a:srgbClr val="27369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SUBTITLE HERE</a:t>
            </a:r>
            <a:br>
              <a:rPr lang="en-US" dirty="0" smtClean="0"/>
            </a:br>
            <a:r>
              <a:rPr lang="en-US" dirty="0" smtClean="0"/>
              <a:t>SECOND LINE OF TEXT IF NEEDED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676854" y="1947534"/>
            <a:ext cx="7863840" cy="1366770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baseline="0">
                <a:solidFill>
                  <a:srgbClr val="273691"/>
                </a:solidFill>
                <a:latin typeface="+mj-lt"/>
              </a:defRPr>
            </a:lvl1pPr>
          </a:lstStyle>
          <a:p>
            <a:r>
              <a:rPr lang="en-US" dirty="0" smtClean="0"/>
              <a:t>CLICK TO ADD TITLE </a:t>
            </a:r>
            <a:br>
              <a:rPr lang="en-US" dirty="0" smtClean="0"/>
            </a:br>
            <a:r>
              <a:rPr lang="en-US" dirty="0" smtClean="0"/>
              <a:t>TWO LINES OF TEXT IF NEEDED</a:t>
            </a:r>
            <a:endParaRPr lang="en-US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676852" y="4455382"/>
            <a:ext cx="5486400" cy="1699233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1800" baseline="0">
                <a:solidFill>
                  <a:srgbClr val="00B6DE"/>
                </a:solidFill>
              </a:defRPr>
            </a:lvl1pPr>
            <a:lvl5pPr marL="1828800" indent="0" algn="l">
              <a:buFont typeface="Arial"/>
              <a:buNone/>
              <a:defRPr sz="1800"/>
            </a:lvl5pPr>
          </a:lstStyle>
          <a:p>
            <a:pPr lvl="0"/>
            <a:r>
              <a:rPr lang="en-US" dirty="0" smtClean="0"/>
              <a:t>CLICK TO ADD </a:t>
            </a:r>
            <a:br>
              <a:rPr lang="en-US" dirty="0" smtClean="0"/>
            </a:br>
            <a:r>
              <a:rPr lang="en-US" dirty="0" smtClean="0"/>
              <a:t>MONTH XX, 20XX</a:t>
            </a:r>
            <a:br>
              <a:rPr lang="en-US" dirty="0" smtClean="0"/>
            </a:br>
            <a:r>
              <a:rPr lang="en-US" dirty="0" smtClean="0"/>
              <a:t>PRESENTER’S NAME</a:t>
            </a:r>
            <a:br>
              <a:rPr lang="en-US" dirty="0" smtClean="0"/>
            </a:br>
            <a:r>
              <a:rPr lang="en-US" dirty="0" smtClean="0"/>
              <a:t>EVENT TITLE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390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0784" cy="10602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84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9856" cy="1060258"/>
          </a:xfrm>
          <a:prstGeom prst="rect">
            <a:avLst/>
          </a:prstGeom>
        </p:spPr>
        <p:txBody>
          <a:bodyPr vert="horz"/>
          <a:lstStyle>
            <a:lvl1pPr algn="l"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 numCol="2" spcCol="228600"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Two column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038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 &amp; Photo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 userDrawn="1"/>
        </p:nvSpPr>
        <p:spPr>
          <a:xfrm>
            <a:off x="641350" y="1863119"/>
            <a:ext cx="4115377" cy="4203573"/>
          </a:xfrm>
          <a:prstGeom prst="rect">
            <a:avLst/>
          </a:prstGeom>
        </p:spPr>
        <p:txBody>
          <a:bodyPr numCol="1" spcCol="228600"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»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 smtClean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4114800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9856" cy="1060258"/>
          </a:xfrm>
          <a:prstGeom prst="rect">
            <a:avLst/>
          </a:prstGeom>
        </p:spPr>
        <p:txBody>
          <a:bodyPr vert="horz"/>
          <a:lstStyle>
            <a:lvl1pPr algn="l">
              <a:defRPr sz="34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5052786" y="1863725"/>
            <a:ext cx="3629252" cy="4203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5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550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Slide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985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645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tlePage_Header_Img_v2-0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03231" cy="1392238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6854" y="3388959"/>
            <a:ext cx="7863840" cy="914400"/>
          </a:xfrm>
          <a:prstGeom prst="rect">
            <a:avLst/>
          </a:prstGeom>
          <a:noFill/>
          <a:ln w="0">
            <a:noFill/>
          </a:ln>
        </p:spPr>
        <p:txBody>
          <a:bodyPr/>
          <a:lstStyle>
            <a:lvl1pPr marL="0" indent="0" algn="l">
              <a:buNone/>
              <a:defRPr sz="2600">
                <a:solidFill>
                  <a:srgbClr val="27369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SUBTITLE HERE</a:t>
            </a:r>
            <a:br>
              <a:rPr lang="en-US" dirty="0" smtClean="0"/>
            </a:br>
            <a:r>
              <a:rPr lang="en-US" dirty="0" smtClean="0"/>
              <a:t>SECOND LINE OF TEXT IF NEEDED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676854" y="1947534"/>
            <a:ext cx="7863840" cy="1366770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baseline="0">
                <a:solidFill>
                  <a:srgbClr val="273691"/>
                </a:solidFill>
                <a:latin typeface="+mj-lt"/>
              </a:defRPr>
            </a:lvl1pPr>
          </a:lstStyle>
          <a:p>
            <a:r>
              <a:rPr lang="en-US" dirty="0" smtClean="0"/>
              <a:t>CLICK TO ADD TITLE </a:t>
            </a:r>
            <a:br>
              <a:rPr lang="en-US" dirty="0" smtClean="0"/>
            </a:br>
            <a:r>
              <a:rPr lang="en-US" dirty="0" smtClean="0"/>
              <a:t>TWO LINES OF TEXT IF NEEDED</a:t>
            </a:r>
            <a:endParaRPr lang="en-US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676852" y="4455382"/>
            <a:ext cx="5486400" cy="1699233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1800" baseline="0">
                <a:solidFill>
                  <a:srgbClr val="00B6DE"/>
                </a:solidFill>
              </a:defRPr>
            </a:lvl1pPr>
            <a:lvl5pPr marL="1828800" indent="0" algn="l">
              <a:buFont typeface="Arial"/>
              <a:buNone/>
              <a:defRPr sz="1800"/>
            </a:lvl5pPr>
          </a:lstStyle>
          <a:p>
            <a:pPr lvl="0"/>
            <a:r>
              <a:rPr lang="en-US" dirty="0" smtClean="0"/>
              <a:t>CLICK TO ADD </a:t>
            </a:r>
            <a:br>
              <a:rPr lang="en-US" dirty="0" smtClean="0"/>
            </a:br>
            <a:r>
              <a:rPr lang="en-US" dirty="0" smtClean="0"/>
              <a:t>MONTH XX, 20XX</a:t>
            </a:r>
            <a:br>
              <a:rPr lang="en-US" dirty="0" smtClean="0"/>
            </a:br>
            <a:r>
              <a:rPr lang="en-US" dirty="0" smtClean="0"/>
              <a:t>PRESENTER’S NAME</a:t>
            </a:r>
            <a:br>
              <a:rPr lang="en-US" dirty="0" smtClean="0"/>
            </a:br>
            <a:r>
              <a:rPr lang="en-US" dirty="0" smtClean="0"/>
              <a:t>EVENT TITLE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892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208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 numCol="2" spcCol="228600"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Two column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425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 &amp; Photo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4114800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5052786" y="1863725"/>
            <a:ext cx="3629252" cy="4203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5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305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Slide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552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7369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1914292"/>
            <a:ext cx="7924800" cy="1920286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algn="l">
              <a:defRPr sz="4000" b="1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HERE TO ADD</a:t>
            </a:r>
            <a:br>
              <a:rPr lang="en-US" dirty="0" smtClean="0"/>
            </a:br>
            <a:r>
              <a:rPr lang="en-US" dirty="0" smtClean="0"/>
              <a:t>TRANSITION SLIDE TITLE</a:t>
            </a:r>
            <a:br>
              <a:rPr lang="en-US" dirty="0" smtClean="0"/>
            </a:br>
            <a:r>
              <a:rPr lang="en-US" dirty="0" smtClean="0"/>
              <a:t>THIRD LINE IF NEEDED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3932375"/>
            <a:ext cx="7924800" cy="10543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HERE TO ADD SUBTITLE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2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NNIP_PowerPoint_Template_Slides_v3-1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307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itable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hankYou_Slide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27019" y="2133455"/>
            <a:ext cx="7035799" cy="787545"/>
          </a:xfrm>
          <a:prstGeom prst="rect">
            <a:avLst/>
          </a:prstGeom>
          <a:noFill/>
          <a:ln>
            <a:noFill/>
          </a:ln>
        </p:spPr>
        <p:txBody>
          <a:bodyPr vert="horz"/>
          <a:lstStyle>
            <a:lvl1pPr algn="l">
              <a:defRPr sz="4000" b="1">
                <a:solidFill>
                  <a:srgbClr val="273691"/>
                </a:solidFill>
              </a:defRPr>
            </a:lvl1pPr>
          </a:lstStyle>
          <a:p>
            <a:r>
              <a:rPr lang="en-US" dirty="0" smtClean="0"/>
              <a:t>CLICK TO EDIT CLOSING</a:t>
            </a:r>
            <a:endParaRPr lang="en-US" dirty="0"/>
          </a:p>
        </p:txBody>
      </p:sp>
      <p:pic>
        <p:nvPicPr>
          <p:cNvPr id="5" name="Picture 4" descr="NNIP_Logo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97" y="3266096"/>
            <a:ext cx="3090672" cy="1112520"/>
          </a:xfrm>
          <a:prstGeom prst="rect">
            <a:avLst/>
          </a:prstGeom>
        </p:spPr>
      </p:pic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427019" y="4810387"/>
            <a:ext cx="7035799" cy="6967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aseline="0">
                <a:solidFill>
                  <a:srgbClr val="00B6DE"/>
                </a:solidFill>
              </a:defRPr>
            </a:lvl1pPr>
          </a:lstStyle>
          <a:p>
            <a:pPr lvl="0"/>
            <a:r>
              <a:rPr lang="en-US" dirty="0" smtClean="0"/>
              <a:t>Click to add custom contact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340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No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TitlePage_Header_Img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6854" y="3388959"/>
            <a:ext cx="7863840" cy="914400"/>
          </a:xfrm>
          <a:prstGeom prst="rect">
            <a:avLst/>
          </a:prstGeom>
          <a:noFill/>
          <a:ln w="0">
            <a:noFill/>
          </a:ln>
        </p:spPr>
        <p:txBody>
          <a:bodyPr/>
          <a:lstStyle>
            <a:lvl1pPr marL="0" indent="0" algn="l">
              <a:buNone/>
              <a:defRPr sz="2600">
                <a:solidFill>
                  <a:srgbClr val="27369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SUBTITLE HERE</a:t>
            </a:r>
            <a:br>
              <a:rPr lang="en-US" dirty="0" smtClean="0"/>
            </a:br>
            <a:r>
              <a:rPr lang="en-US" dirty="0" smtClean="0"/>
              <a:t>SECOND LINE OF TEXT IF NEEDED</a:t>
            </a:r>
            <a:endParaRPr lang="en-US" dirty="0"/>
          </a:p>
        </p:txBody>
      </p:sp>
      <p:sp>
        <p:nvSpPr>
          <p:cNvPr id="24" name="Title 1"/>
          <p:cNvSpPr>
            <a:spLocks noGrp="1"/>
          </p:cNvSpPr>
          <p:nvPr>
            <p:ph type="ctrTitle" hasCustomPrompt="1"/>
          </p:nvPr>
        </p:nvSpPr>
        <p:spPr>
          <a:xfrm>
            <a:off x="676854" y="1947534"/>
            <a:ext cx="7863840" cy="1366770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baseline="0">
                <a:solidFill>
                  <a:srgbClr val="273691"/>
                </a:solidFill>
                <a:latin typeface="+mj-lt"/>
              </a:defRPr>
            </a:lvl1pPr>
          </a:lstStyle>
          <a:p>
            <a:r>
              <a:rPr lang="en-US" dirty="0" smtClean="0"/>
              <a:t>NNIP Data Inventory Analysis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676852" y="4455382"/>
            <a:ext cx="5486400" cy="1699233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1800" baseline="0">
                <a:solidFill>
                  <a:srgbClr val="00B6DE"/>
                </a:solidFill>
              </a:defRPr>
            </a:lvl1pPr>
            <a:lvl5pPr marL="1828800" indent="0" algn="l">
              <a:buFont typeface="Arial"/>
              <a:buNone/>
              <a:defRPr sz="1800"/>
            </a:lvl5pPr>
          </a:lstStyle>
          <a:p>
            <a:pPr lvl="0"/>
            <a:r>
              <a:rPr lang="en-US" dirty="0" smtClean="0"/>
              <a:t>Rob </a:t>
            </a:r>
            <a:r>
              <a:rPr lang="en-US" dirty="0" err="1" smtClean="0"/>
              <a:t>Pitingolo</a:t>
            </a:r>
            <a:r>
              <a:rPr lang="en-US" dirty="0" smtClean="0"/>
              <a:t>, The Urban Institute</a:t>
            </a:r>
          </a:p>
          <a:p>
            <a:pPr lvl="0"/>
            <a:r>
              <a:rPr lang="en-US" dirty="0" smtClean="0"/>
              <a:t>NNIP Partnership Meeting</a:t>
            </a:r>
          </a:p>
          <a:p>
            <a:pPr lvl="0"/>
            <a:r>
              <a:rPr lang="en-US" dirty="0" smtClean="0"/>
              <a:t>October 2014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438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tlePage_Header_Img_v2-0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03231" cy="1392238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6854" y="3388959"/>
            <a:ext cx="7863840" cy="914400"/>
          </a:xfrm>
          <a:prstGeom prst="rect">
            <a:avLst/>
          </a:prstGeom>
          <a:noFill/>
          <a:ln w="0">
            <a:noFill/>
          </a:ln>
        </p:spPr>
        <p:txBody>
          <a:bodyPr/>
          <a:lstStyle>
            <a:lvl1pPr marL="0" indent="0" algn="l">
              <a:buNone/>
              <a:defRPr sz="2600">
                <a:solidFill>
                  <a:srgbClr val="27369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SUBTITLE HERE</a:t>
            </a:r>
            <a:br>
              <a:rPr lang="en-US" dirty="0" smtClean="0"/>
            </a:br>
            <a:r>
              <a:rPr lang="en-US" dirty="0" smtClean="0"/>
              <a:t>SECOND LINE OF TEXT IF NEEDED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676854" y="1947534"/>
            <a:ext cx="7863840" cy="1366770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baseline="0">
                <a:solidFill>
                  <a:srgbClr val="273691"/>
                </a:solidFill>
                <a:latin typeface="+mj-lt"/>
              </a:defRPr>
            </a:lvl1pPr>
          </a:lstStyle>
          <a:p>
            <a:r>
              <a:rPr lang="en-US" dirty="0" smtClean="0"/>
              <a:t>CLICK TO ADD TITLE </a:t>
            </a:r>
            <a:br>
              <a:rPr lang="en-US" dirty="0" smtClean="0"/>
            </a:br>
            <a:r>
              <a:rPr lang="en-US" dirty="0" smtClean="0"/>
              <a:t>TWO LINES OF TEXT IF NEEDED</a:t>
            </a:r>
            <a:endParaRPr lang="en-US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676852" y="4455382"/>
            <a:ext cx="5486400" cy="1699233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1800" baseline="0">
                <a:solidFill>
                  <a:srgbClr val="00B6DE"/>
                </a:solidFill>
              </a:defRPr>
            </a:lvl1pPr>
            <a:lvl5pPr marL="1828800" indent="0" algn="l">
              <a:buFont typeface="Arial"/>
              <a:buNone/>
              <a:defRPr sz="1800"/>
            </a:lvl5pPr>
          </a:lstStyle>
          <a:p>
            <a:pPr lvl="0"/>
            <a:r>
              <a:rPr lang="en-US" dirty="0" smtClean="0"/>
              <a:t>CLICK TO ADD </a:t>
            </a:r>
            <a:br>
              <a:rPr lang="en-US" dirty="0" smtClean="0"/>
            </a:br>
            <a:r>
              <a:rPr lang="en-US" dirty="0" smtClean="0"/>
              <a:t>MONTH XX, 20XX</a:t>
            </a:r>
            <a:br>
              <a:rPr lang="en-US" dirty="0" smtClean="0"/>
            </a:br>
            <a:r>
              <a:rPr lang="en-US" dirty="0" smtClean="0"/>
              <a:t>PRESENTER’S NAME</a:t>
            </a:r>
            <a:br>
              <a:rPr lang="en-US" dirty="0" smtClean="0"/>
            </a:br>
            <a:r>
              <a:rPr lang="en-US" dirty="0" smtClean="0"/>
              <a:t>EVENT TITLE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659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0784" cy="10602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606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0784" cy="10602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9856" cy="1060258"/>
          </a:xfrm>
          <a:prstGeom prst="rect">
            <a:avLst/>
          </a:prstGeom>
        </p:spPr>
        <p:txBody>
          <a:bodyPr vert="horz"/>
          <a:lstStyle>
            <a:lvl1pPr algn="l"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 numCol="2" spcCol="228600"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Two column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065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 &amp; Photo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 userDrawn="1"/>
        </p:nvSpPr>
        <p:spPr>
          <a:xfrm>
            <a:off x="641350" y="1863119"/>
            <a:ext cx="4115377" cy="4203573"/>
          </a:xfrm>
          <a:prstGeom prst="rect">
            <a:avLst/>
          </a:prstGeom>
        </p:spPr>
        <p:txBody>
          <a:bodyPr numCol="1" spcCol="228600"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»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 smtClean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4114800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9856" cy="1060258"/>
          </a:xfrm>
          <a:prstGeom prst="rect">
            <a:avLst/>
          </a:prstGeom>
        </p:spPr>
        <p:txBody>
          <a:bodyPr vert="horz"/>
          <a:lstStyle>
            <a:lvl1pPr algn="l">
              <a:defRPr sz="34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5052786" y="1863725"/>
            <a:ext cx="3629252" cy="4203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5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40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Slide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985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316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302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 numCol="2" spcCol="228600"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Two column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824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 &amp; Photo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4114800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5052786" y="1863725"/>
            <a:ext cx="3629252" cy="4203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5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954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Slide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325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7369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1914292"/>
            <a:ext cx="7924800" cy="1920286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algn="l">
              <a:defRPr sz="4000" b="1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HERE TO ADD</a:t>
            </a:r>
            <a:br>
              <a:rPr lang="en-US" dirty="0" smtClean="0"/>
            </a:br>
            <a:r>
              <a:rPr lang="en-US" dirty="0" smtClean="0"/>
              <a:t>TRANSITION SLIDE TITLE</a:t>
            </a:r>
            <a:br>
              <a:rPr lang="en-US" dirty="0" smtClean="0"/>
            </a:br>
            <a:r>
              <a:rPr lang="en-US" dirty="0" smtClean="0"/>
              <a:t>THIRD LINE IF NEEDED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3932375"/>
            <a:ext cx="7924800" cy="10543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HERE TO ADD SUBTITLE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951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NNIP_PowerPoint_Template_Slides_v3-1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006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itable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hankYou_Slide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27019" y="2133455"/>
            <a:ext cx="7035799" cy="787545"/>
          </a:xfrm>
          <a:prstGeom prst="rect">
            <a:avLst/>
          </a:prstGeom>
          <a:noFill/>
          <a:ln>
            <a:noFill/>
          </a:ln>
        </p:spPr>
        <p:txBody>
          <a:bodyPr vert="horz"/>
          <a:lstStyle>
            <a:lvl1pPr algn="l">
              <a:defRPr sz="4000" b="1">
                <a:solidFill>
                  <a:srgbClr val="273691"/>
                </a:solidFill>
              </a:defRPr>
            </a:lvl1pPr>
          </a:lstStyle>
          <a:p>
            <a:r>
              <a:rPr lang="en-US" dirty="0" smtClean="0"/>
              <a:t>CLICK TO EDIT CLOSING</a:t>
            </a:r>
            <a:endParaRPr lang="en-US" dirty="0"/>
          </a:p>
        </p:txBody>
      </p:sp>
      <p:pic>
        <p:nvPicPr>
          <p:cNvPr id="5" name="Picture 4" descr="NNIP_Logo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97" y="3266096"/>
            <a:ext cx="3090672" cy="1112520"/>
          </a:xfrm>
          <a:prstGeom prst="rect">
            <a:avLst/>
          </a:prstGeom>
        </p:spPr>
      </p:pic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427019" y="4810387"/>
            <a:ext cx="7035799" cy="6967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aseline="0">
                <a:solidFill>
                  <a:srgbClr val="00B6DE"/>
                </a:solidFill>
              </a:defRPr>
            </a:lvl1pPr>
          </a:lstStyle>
          <a:p>
            <a:pPr lvl="0"/>
            <a:r>
              <a:rPr lang="en-US" dirty="0" smtClean="0"/>
              <a:t>Click to add custom contact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072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9856" cy="1060258"/>
          </a:xfrm>
          <a:prstGeom prst="rect">
            <a:avLst/>
          </a:prstGeom>
        </p:spPr>
        <p:txBody>
          <a:bodyPr vert="horz"/>
          <a:lstStyle>
            <a:lvl1pPr algn="l"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 numCol="2" spcCol="228600"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Two column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21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No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TitlePage_Header_Img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6854" y="3388959"/>
            <a:ext cx="7863840" cy="914400"/>
          </a:xfrm>
          <a:prstGeom prst="rect">
            <a:avLst/>
          </a:prstGeom>
          <a:noFill/>
          <a:ln w="0">
            <a:noFill/>
          </a:ln>
        </p:spPr>
        <p:txBody>
          <a:bodyPr/>
          <a:lstStyle>
            <a:lvl1pPr marL="0" indent="0" algn="l">
              <a:buNone/>
              <a:defRPr sz="2600">
                <a:solidFill>
                  <a:srgbClr val="27369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SUBTITLE HERE</a:t>
            </a:r>
            <a:br>
              <a:rPr lang="en-US" dirty="0" smtClean="0"/>
            </a:br>
            <a:r>
              <a:rPr lang="en-US" dirty="0" smtClean="0"/>
              <a:t>SECOND LINE OF TEXT IF NEEDED</a:t>
            </a:r>
            <a:endParaRPr lang="en-US" dirty="0"/>
          </a:p>
        </p:txBody>
      </p:sp>
      <p:sp>
        <p:nvSpPr>
          <p:cNvPr id="24" name="Title 1"/>
          <p:cNvSpPr>
            <a:spLocks noGrp="1"/>
          </p:cNvSpPr>
          <p:nvPr>
            <p:ph type="ctrTitle" hasCustomPrompt="1"/>
          </p:nvPr>
        </p:nvSpPr>
        <p:spPr>
          <a:xfrm>
            <a:off x="676854" y="1947534"/>
            <a:ext cx="7863840" cy="1366770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baseline="0">
                <a:solidFill>
                  <a:srgbClr val="273691"/>
                </a:solidFill>
                <a:latin typeface="+mj-lt"/>
              </a:defRPr>
            </a:lvl1pPr>
          </a:lstStyle>
          <a:p>
            <a:r>
              <a:rPr lang="en-US" dirty="0" smtClean="0"/>
              <a:t>NNIP Data Inventory Analysis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676852" y="4455382"/>
            <a:ext cx="5486400" cy="1699233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1800" baseline="0">
                <a:solidFill>
                  <a:srgbClr val="00B6DE"/>
                </a:solidFill>
              </a:defRPr>
            </a:lvl1pPr>
            <a:lvl5pPr marL="1828800" indent="0" algn="l">
              <a:buFont typeface="Arial"/>
              <a:buNone/>
              <a:defRPr sz="1800"/>
            </a:lvl5pPr>
          </a:lstStyle>
          <a:p>
            <a:pPr lvl="0"/>
            <a:r>
              <a:rPr lang="en-US" dirty="0" smtClean="0"/>
              <a:t>Rob </a:t>
            </a:r>
            <a:r>
              <a:rPr lang="en-US" dirty="0" err="1" smtClean="0"/>
              <a:t>Pitingolo</a:t>
            </a:r>
            <a:r>
              <a:rPr lang="en-US" dirty="0" smtClean="0"/>
              <a:t>, The Urban Institute</a:t>
            </a:r>
          </a:p>
          <a:p>
            <a:pPr lvl="0"/>
            <a:r>
              <a:rPr lang="en-US" dirty="0" smtClean="0"/>
              <a:t>NNIP Partnership Meeting</a:t>
            </a:r>
          </a:p>
          <a:p>
            <a:pPr lvl="0"/>
            <a:r>
              <a:rPr lang="en-US" dirty="0" smtClean="0"/>
              <a:t>October 2014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265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tlePage_Header_Img_v2-0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03231" cy="1392238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6854" y="3388959"/>
            <a:ext cx="7863840" cy="914400"/>
          </a:xfrm>
          <a:prstGeom prst="rect">
            <a:avLst/>
          </a:prstGeom>
          <a:noFill/>
          <a:ln w="0">
            <a:noFill/>
          </a:ln>
        </p:spPr>
        <p:txBody>
          <a:bodyPr/>
          <a:lstStyle>
            <a:lvl1pPr marL="0" indent="0" algn="l">
              <a:buNone/>
              <a:defRPr sz="2600">
                <a:solidFill>
                  <a:srgbClr val="27369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SUBTITLE HERE</a:t>
            </a:r>
            <a:br>
              <a:rPr lang="en-US" dirty="0" smtClean="0"/>
            </a:br>
            <a:r>
              <a:rPr lang="en-US" dirty="0" smtClean="0"/>
              <a:t>SECOND LINE OF TEXT IF NEEDED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676854" y="1947534"/>
            <a:ext cx="7863840" cy="1366770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baseline="0">
                <a:solidFill>
                  <a:srgbClr val="273691"/>
                </a:solidFill>
                <a:latin typeface="+mj-lt"/>
              </a:defRPr>
            </a:lvl1pPr>
          </a:lstStyle>
          <a:p>
            <a:r>
              <a:rPr lang="en-US" dirty="0" smtClean="0"/>
              <a:t>CLICK TO ADD TITLE </a:t>
            </a:r>
            <a:br>
              <a:rPr lang="en-US" dirty="0" smtClean="0"/>
            </a:br>
            <a:r>
              <a:rPr lang="en-US" dirty="0" smtClean="0"/>
              <a:t>TWO LINES OF TEXT IF NEEDED</a:t>
            </a:r>
            <a:endParaRPr lang="en-US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676852" y="4455382"/>
            <a:ext cx="5486400" cy="1699233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1800" baseline="0">
                <a:solidFill>
                  <a:srgbClr val="00B6DE"/>
                </a:solidFill>
              </a:defRPr>
            </a:lvl1pPr>
            <a:lvl5pPr marL="1828800" indent="0" algn="l">
              <a:buFont typeface="Arial"/>
              <a:buNone/>
              <a:defRPr sz="1800"/>
            </a:lvl5pPr>
          </a:lstStyle>
          <a:p>
            <a:pPr lvl="0"/>
            <a:r>
              <a:rPr lang="en-US" dirty="0" smtClean="0"/>
              <a:t>CLICK TO ADD </a:t>
            </a:r>
            <a:br>
              <a:rPr lang="en-US" dirty="0" smtClean="0"/>
            </a:br>
            <a:r>
              <a:rPr lang="en-US" dirty="0" smtClean="0"/>
              <a:t>MONTH XX, 20XX</a:t>
            </a:r>
            <a:br>
              <a:rPr lang="en-US" dirty="0" smtClean="0"/>
            </a:br>
            <a:r>
              <a:rPr lang="en-US" dirty="0" smtClean="0"/>
              <a:t>PRESENTER’S NAME</a:t>
            </a:r>
            <a:br>
              <a:rPr lang="en-US" dirty="0" smtClean="0"/>
            </a:br>
            <a:r>
              <a:rPr lang="en-US" dirty="0" smtClean="0"/>
              <a:t>EVENT TITLE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044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0784" cy="10602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087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9856" cy="1060258"/>
          </a:xfrm>
          <a:prstGeom prst="rect">
            <a:avLst/>
          </a:prstGeom>
        </p:spPr>
        <p:txBody>
          <a:bodyPr vert="horz"/>
          <a:lstStyle>
            <a:lvl1pPr algn="l"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 numCol="2" spcCol="228600"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Two column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505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 &amp; Photo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 userDrawn="1"/>
        </p:nvSpPr>
        <p:spPr>
          <a:xfrm>
            <a:off x="641350" y="1863119"/>
            <a:ext cx="4115377" cy="4203573"/>
          </a:xfrm>
          <a:prstGeom prst="rect">
            <a:avLst/>
          </a:prstGeom>
        </p:spPr>
        <p:txBody>
          <a:bodyPr numCol="1" spcCol="228600"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»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 smtClean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4114800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9856" cy="1060258"/>
          </a:xfrm>
          <a:prstGeom prst="rect">
            <a:avLst/>
          </a:prstGeom>
        </p:spPr>
        <p:txBody>
          <a:bodyPr vert="horz"/>
          <a:lstStyle>
            <a:lvl1pPr algn="l">
              <a:defRPr sz="34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5052786" y="1863725"/>
            <a:ext cx="3629252" cy="4203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5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415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Slide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985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681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366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 numCol="2" spcCol="228600"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Two column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37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 &amp; Photo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4114800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5052786" y="1863725"/>
            <a:ext cx="3629252" cy="4203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5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175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Slide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910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 &amp; Photo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 userDrawn="1"/>
        </p:nvSpPr>
        <p:spPr>
          <a:xfrm>
            <a:off x="641350" y="1863119"/>
            <a:ext cx="4115377" cy="4203573"/>
          </a:xfrm>
          <a:prstGeom prst="rect">
            <a:avLst/>
          </a:prstGeom>
        </p:spPr>
        <p:txBody>
          <a:bodyPr numCol="1" spcCol="228600"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»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 smtClean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4114800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9856" cy="1060258"/>
          </a:xfrm>
          <a:prstGeom prst="rect">
            <a:avLst/>
          </a:prstGeom>
        </p:spPr>
        <p:txBody>
          <a:bodyPr vert="horz"/>
          <a:lstStyle>
            <a:lvl1pPr algn="l">
              <a:defRPr sz="34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5052786" y="1863725"/>
            <a:ext cx="3629252" cy="4203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5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011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7369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1914292"/>
            <a:ext cx="7924800" cy="1920286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algn="l">
              <a:defRPr sz="4000" b="1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HERE TO ADD</a:t>
            </a:r>
            <a:br>
              <a:rPr lang="en-US" dirty="0" smtClean="0"/>
            </a:br>
            <a:r>
              <a:rPr lang="en-US" dirty="0" smtClean="0"/>
              <a:t>TRANSITION SLIDE TITLE</a:t>
            </a:r>
            <a:br>
              <a:rPr lang="en-US" dirty="0" smtClean="0"/>
            </a:br>
            <a:r>
              <a:rPr lang="en-US" dirty="0" smtClean="0"/>
              <a:t>THIRD LINE IF NEEDED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3932375"/>
            <a:ext cx="7924800" cy="10543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HERE TO ADD SUBTITLE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926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NNIP_PowerPoint_Template_Slides_v3-1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991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itable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hankYou_Slide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27019" y="2133455"/>
            <a:ext cx="7035799" cy="787545"/>
          </a:xfrm>
          <a:prstGeom prst="rect">
            <a:avLst/>
          </a:prstGeom>
          <a:noFill/>
          <a:ln>
            <a:noFill/>
          </a:ln>
        </p:spPr>
        <p:txBody>
          <a:bodyPr vert="horz"/>
          <a:lstStyle>
            <a:lvl1pPr algn="l">
              <a:defRPr sz="4000" b="1">
                <a:solidFill>
                  <a:srgbClr val="273691"/>
                </a:solidFill>
              </a:defRPr>
            </a:lvl1pPr>
          </a:lstStyle>
          <a:p>
            <a:r>
              <a:rPr lang="en-US" dirty="0" smtClean="0"/>
              <a:t>CLICK TO EDIT CLOSING</a:t>
            </a:r>
            <a:endParaRPr lang="en-US" dirty="0"/>
          </a:p>
        </p:txBody>
      </p:sp>
      <p:pic>
        <p:nvPicPr>
          <p:cNvPr id="5" name="Picture 4" descr="NNIP_Logo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97" y="3266096"/>
            <a:ext cx="3090672" cy="1112520"/>
          </a:xfrm>
          <a:prstGeom prst="rect">
            <a:avLst/>
          </a:prstGeom>
        </p:spPr>
      </p:pic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427019" y="4810387"/>
            <a:ext cx="7035799" cy="6967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aseline="0">
                <a:solidFill>
                  <a:srgbClr val="00B6DE"/>
                </a:solidFill>
              </a:defRPr>
            </a:lvl1pPr>
          </a:lstStyle>
          <a:p>
            <a:pPr lvl="0"/>
            <a:r>
              <a:rPr lang="en-US" dirty="0" smtClean="0"/>
              <a:t>Click to add custom contact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730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Slide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985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539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551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 numCol="2" spcCol="228600"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Two column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929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 &amp; Photo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4114800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5052786" y="1863725"/>
            <a:ext cx="3629252" cy="4203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5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488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9.jpe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.jp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image" Target="../media/image11.jpeg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10.jpe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4.jp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image" Target="../media/image14.jpeg"/><Relationship Id="rId3" Type="http://schemas.openxmlformats.org/officeDocument/2006/relationships/slideLayout" Target="../slideLayouts/slideLayout42.xml"/><Relationship Id="rId21" Type="http://schemas.openxmlformats.org/officeDocument/2006/relationships/image" Target="../media/image17.jpeg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image" Target="../media/image13.png"/><Relationship Id="rId25" Type="http://schemas.openxmlformats.org/officeDocument/2006/relationships/image" Target="../media/image21.jpeg"/><Relationship Id="rId2" Type="http://schemas.openxmlformats.org/officeDocument/2006/relationships/slideLayout" Target="../slideLayouts/slideLayout41.xml"/><Relationship Id="rId16" Type="http://schemas.openxmlformats.org/officeDocument/2006/relationships/image" Target="../media/image12.jpeg"/><Relationship Id="rId20" Type="http://schemas.openxmlformats.org/officeDocument/2006/relationships/image" Target="../media/image16.jpe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image" Target="../media/image20.jpeg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4.jpg"/><Relationship Id="rId23" Type="http://schemas.openxmlformats.org/officeDocument/2006/relationships/image" Target="../media/image19.jpeg"/><Relationship Id="rId10" Type="http://schemas.openxmlformats.org/officeDocument/2006/relationships/slideLayout" Target="../slideLayouts/slideLayout49.xml"/><Relationship Id="rId19" Type="http://schemas.openxmlformats.org/officeDocument/2006/relationships/image" Target="../media/image15.jpeg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Relationship Id="rId22" Type="http://schemas.openxmlformats.org/officeDocument/2006/relationships/image" Target="../media/image18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tlePage_Header_Img_v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40080" y="1444309"/>
            <a:ext cx="7863840" cy="1366770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 baseline="0">
                <a:solidFill>
                  <a:srgbClr val="27369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aseline="0" dirty="0" smtClean="0"/>
              <a:t>Data Inventory Analysis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226139" y="4921321"/>
            <a:ext cx="2917861" cy="13664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04" t="38008" r="16782" b="18712"/>
          <a:stretch/>
        </p:blipFill>
        <p:spPr bwMode="auto">
          <a:xfrm>
            <a:off x="1539766" y="2127694"/>
            <a:ext cx="6064468" cy="3710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14"/>
          <p:cNvSpPr txBox="1">
            <a:spLocks/>
          </p:cNvSpPr>
          <p:nvPr/>
        </p:nvSpPr>
        <p:spPr>
          <a:xfrm>
            <a:off x="348079" y="5669890"/>
            <a:ext cx="5486400" cy="849617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 baseline="0">
                <a:solidFill>
                  <a:srgbClr val="00B6DE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Rob </a:t>
            </a:r>
            <a:r>
              <a:rPr lang="en-US" dirty="0" err="1" smtClean="0"/>
              <a:t>Pitingolo</a:t>
            </a:r>
            <a:r>
              <a:rPr lang="en-US" dirty="0" smtClean="0"/>
              <a:t>, The Urban Institute</a:t>
            </a:r>
          </a:p>
          <a:p>
            <a:r>
              <a:rPr lang="en-US" dirty="0" smtClean="0"/>
              <a:t>NNIP Partnership Meeting,</a:t>
            </a:r>
            <a:r>
              <a:rPr lang="en-US" baseline="0" dirty="0" smtClean="0"/>
              <a:t> </a:t>
            </a:r>
            <a:r>
              <a:rPr lang="en-US" dirty="0" smtClean="0"/>
              <a:t>October 2014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67" r:id="rId2"/>
    <p:sldLayoutId id="2147493457" r:id="rId3"/>
    <p:sldLayoutId id="2147493483" r:id="rId4"/>
    <p:sldLayoutId id="2147493484" r:id="rId5"/>
    <p:sldLayoutId id="2147493478" r:id="rId6"/>
    <p:sldLayoutId id="2147493470" r:id="rId7"/>
    <p:sldLayoutId id="2147493481" r:id="rId8"/>
    <p:sldLayoutId id="2147493482" r:id="rId9"/>
    <p:sldLayoutId id="2147493477" r:id="rId10"/>
    <p:sldLayoutId id="2147493471" r:id="rId11"/>
    <p:sldLayoutId id="2147493475" r:id="rId12"/>
    <p:sldLayoutId id="2147493474" r:id="rId13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ntent_Slide_w_Logo_v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93430" y="128099"/>
            <a:ext cx="7580784" cy="10602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sz="3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Value of the Data Inventory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641350" y="1863119"/>
            <a:ext cx="3880094" cy="42035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Data</a:t>
            </a:r>
            <a:r>
              <a:rPr lang="en-US" baseline="0" dirty="0" smtClean="0"/>
              <a:t> is a central piece of NNIP</a:t>
            </a:r>
          </a:p>
          <a:p>
            <a:r>
              <a:rPr lang="en-US" baseline="0" dirty="0" smtClean="0"/>
              <a:t>Self-assessment</a:t>
            </a:r>
          </a:p>
          <a:p>
            <a:r>
              <a:rPr lang="en-US" baseline="0" dirty="0" smtClean="0"/>
              <a:t>Helps HQ identify organizational challenges</a:t>
            </a:r>
          </a:p>
          <a:p>
            <a:r>
              <a:rPr lang="en-US" dirty="0" smtClean="0"/>
              <a:t>Improving</a:t>
            </a:r>
            <a:r>
              <a:rPr lang="en-US" baseline="0" dirty="0" smtClean="0"/>
              <a:t> the network</a:t>
            </a:r>
          </a:p>
        </p:txBody>
      </p:sp>
      <p:pic>
        <p:nvPicPr>
          <p:cNvPr id="4098" name="Picture 2" descr="http://wfhorne-co.com/wp-content/uploads/2014/09/inventory-management-sales-forecast-retail-analytics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9" r="21618"/>
          <a:stretch/>
        </p:blipFill>
        <p:spPr bwMode="auto">
          <a:xfrm>
            <a:off x="4572000" y="1806587"/>
            <a:ext cx="3404716" cy="431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2058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00" r:id="rId1"/>
    <p:sldLayoutId id="2147493501" r:id="rId2"/>
    <p:sldLayoutId id="2147493502" r:id="rId3"/>
    <p:sldLayoutId id="2147493503" r:id="rId4"/>
    <p:sldLayoutId id="2147493504" r:id="rId5"/>
    <p:sldLayoutId id="2147493505" r:id="rId6"/>
    <p:sldLayoutId id="2147493506" r:id="rId7"/>
    <p:sldLayoutId id="2147493507" r:id="rId8"/>
    <p:sldLayoutId id="2147493508" r:id="rId9"/>
    <p:sldLayoutId id="2147493509" r:id="rId10"/>
    <p:sldLayoutId id="2147493510" r:id="rId11"/>
    <p:sldLayoutId id="2147493511" r:id="rId12"/>
    <p:sldLayoutId id="2147493512" r:id="rId13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ntent_Slide_w_Logo_v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93430" y="128099"/>
            <a:ext cx="7580784" cy="10602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sz="3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Neighborhood Data is More than Municipal Data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93430" y="1566916"/>
            <a:ext cx="3880094" cy="59240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aseline="0" dirty="0" smtClean="0"/>
              <a:t>NNIP Data should be…</a:t>
            </a:r>
          </a:p>
        </p:txBody>
      </p:sp>
      <p:pic>
        <p:nvPicPr>
          <p:cNvPr id="6146" name="Picture 2" descr="http://www.stateside.com/wp-content/uploads/Map-and-Magnifying-Glass-e1373388442490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7" y="2286000"/>
            <a:ext cx="28670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93430" y="5222803"/>
            <a:ext cx="3880094" cy="59240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aseline="0" dirty="0" smtClean="0"/>
              <a:t>Small Geography</a:t>
            </a:r>
            <a:br>
              <a:rPr lang="en-US" baseline="0" dirty="0" smtClean="0"/>
            </a:br>
            <a:r>
              <a:rPr lang="en-US" sz="1800" baseline="0" dirty="0" smtClean="0"/>
              <a:t>Tract, Block Grp, Zip, Parcel</a:t>
            </a:r>
          </a:p>
        </p:txBody>
      </p:sp>
      <p:pic>
        <p:nvPicPr>
          <p:cNvPr id="6148" name="Picture 4" descr="http://www.revereps.mec.edu/susanbanthony/wp-content/uploads/2013/10/Current-Events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404" y="1988696"/>
            <a:ext cx="4269991" cy="353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4446465" y="5222801"/>
            <a:ext cx="3880094" cy="59240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500" baseline="0" dirty="0" smtClean="0"/>
              <a:t>Current &amp; Up-to-Date</a:t>
            </a:r>
            <a:endParaRPr lang="en-US" sz="1800" baseline="0" dirty="0" smtClean="0"/>
          </a:p>
        </p:txBody>
      </p:sp>
    </p:spTree>
    <p:extLst>
      <p:ext uri="{BB962C8B-B14F-4D97-AF65-F5344CB8AC3E}">
        <p14:creationId xmlns:p14="http://schemas.microsoft.com/office/powerpoint/2010/main" val="4091830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14" r:id="rId1"/>
    <p:sldLayoutId id="2147493515" r:id="rId2"/>
    <p:sldLayoutId id="2147493516" r:id="rId3"/>
    <p:sldLayoutId id="2147493517" r:id="rId4"/>
    <p:sldLayoutId id="2147493518" r:id="rId5"/>
    <p:sldLayoutId id="2147493519" r:id="rId6"/>
    <p:sldLayoutId id="2147493520" r:id="rId7"/>
    <p:sldLayoutId id="2147493521" r:id="rId8"/>
    <p:sldLayoutId id="2147493522" r:id="rId9"/>
    <p:sldLayoutId id="2147493523" r:id="rId10"/>
    <p:sldLayoutId id="2147493524" r:id="rId11"/>
    <p:sldLayoutId id="2147493525" r:id="rId12"/>
    <p:sldLayoutId id="2147493526" r:id="rId13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ntent_Slide_w_Logo_v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93430" y="128099"/>
            <a:ext cx="758985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Introducing the SNIP</a:t>
            </a:r>
            <a:r>
              <a:rPr lang="en-US" baseline="0" dirty="0" smtClean="0"/>
              <a:t> Score</a:t>
            </a:r>
            <a:endParaRPr lang="en-US" dirty="0" smtClean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93430" y="1457418"/>
            <a:ext cx="7863840" cy="914400"/>
          </a:xfrm>
          <a:prstGeom prst="rect">
            <a:avLst/>
          </a:prstGeom>
          <a:noFill/>
          <a:ln w="0">
            <a:noFill/>
          </a:ln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600" kern="1200">
                <a:solidFill>
                  <a:srgbClr val="27369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Small-geography</a:t>
            </a:r>
            <a:r>
              <a:rPr lang="en-US" baseline="0" dirty="0" smtClean="0"/>
              <a:t> Neighborhood Indicator Performance (SNIP) Components:</a:t>
            </a:r>
            <a:endParaRPr lang="en-US" dirty="0"/>
          </a:p>
        </p:txBody>
      </p:sp>
      <p:pic>
        <p:nvPicPr>
          <p:cNvPr id="2050" name="Picture 2" descr="http://www.womans.org/assets/images/galleries/pregnancy_childbirth/birth_newborn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22" y="2407595"/>
            <a:ext cx="1532107" cy="102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10" descr="https://figures.boundless.com/5829/raw/crime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8" t="38894" r="50464" b="25073"/>
          <a:stretch/>
        </p:blipFill>
        <p:spPr bwMode="auto">
          <a:xfrm>
            <a:off x="2483337" y="2407595"/>
            <a:ext cx="1505020" cy="1316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 descr="http://blovelyevents.com/wp-content/uploads/2013/08/back-to-school-party-apples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94" y="3741002"/>
            <a:ext cx="1792961" cy="118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pediatriciansareawesome.wikispaces.com/file/view/charleston_pediatrician001.jpg/222403228/311x466/charleston_pediatrician00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8" y="2407595"/>
            <a:ext cx="1390802" cy="208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://www.madisoncountyhealthdept.org/Images/AdultHome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352" y="3937263"/>
            <a:ext cx="1613972" cy="110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 descr="http://1.bp.blogspot.com/-BJoO8DeTeP0/Thn7guAhYII/AAAAAAAAAHA/QKq8t1EPN5E/s1600/ShawshankRedempt_219Pyxurz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18142" y="4936291"/>
            <a:ext cx="1743374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http://blog.patrickhalpinehomes.com/files/2013/06/homes-for-sale-in-Glendale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28" y="5152127"/>
            <a:ext cx="1553396" cy="1032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 descr="http://southvalleyny.com/yahoo_site_admin/assets/images/iStock_000005681825XSmall.15384743_std.jp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150" y="5220138"/>
            <a:ext cx="1327600" cy="9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2" name="Picture 34" descr="http://grahamlegalpllc.com/wp-content/uploads/2013/10/stop-foreclosure.jp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516" y="2371818"/>
            <a:ext cx="2019300" cy="134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4" name="Picture 36" descr="http://media.washtimes.com/media/community/image/2013/04/12/food_stamps_ad_bus_stop_t268.jpg?7f6c82c4e3ebc52dbf2e980dcc8631719b6d5f11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638" y="3937263"/>
            <a:ext cx="1491056" cy="221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970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86" r:id="rId1"/>
    <p:sldLayoutId id="2147493487" r:id="rId2"/>
    <p:sldLayoutId id="2147493488" r:id="rId3"/>
    <p:sldLayoutId id="2147493489" r:id="rId4"/>
    <p:sldLayoutId id="2147493490" r:id="rId5"/>
    <p:sldLayoutId id="2147493491" r:id="rId6"/>
    <p:sldLayoutId id="2147493492" r:id="rId7"/>
    <p:sldLayoutId id="2147493493" r:id="rId8"/>
    <p:sldLayoutId id="2147493494" r:id="rId9"/>
    <p:sldLayoutId id="2147493495" r:id="rId10"/>
    <p:sldLayoutId id="2147493496" r:id="rId11"/>
    <p:sldLayoutId id="2147493497" r:id="rId12"/>
    <p:sldLayoutId id="2147493498" r:id="rId13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8.jpeg"/><Relationship Id="rId3" Type="http://schemas.openxmlformats.org/officeDocument/2006/relationships/image" Target="../media/image4.jpg"/><Relationship Id="rId7" Type="http://schemas.openxmlformats.org/officeDocument/2006/relationships/image" Target="../media/image15.jpeg"/><Relationship Id="rId12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11" Type="http://schemas.openxmlformats.org/officeDocument/2006/relationships/image" Target="../media/image21.jpeg"/><Relationship Id="rId5" Type="http://schemas.openxmlformats.org/officeDocument/2006/relationships/image" Target="../media/image13.png"/><Relationship Id="rId10" Type="http://schemas.openxmlformats.org/officeDocument/2006/relationships/image" Target="../media/image19.jpeg"/><Relationship Id="rId4" Type="http://schemas.openxmlformats.org/officeDocument/2006/relationships/image" Target="../media/image12.jpeg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emf"/><Relationship Id="rId5" Type="http://schemas.openxmlformats.org/officeDocument/2006/relationships/package" Target="../embeddings/Microsoft_Excel_Worksheet1.xlsx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TitlePage_Header_Img_v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Title 4"/>
          <p:cNvSpPr txBox="1">
            <a:spLocks/>
          </p:cNvSpPr>
          <p:nvPr/>
        </p:nvSpPr>
        <p:spPr>
          <a:xfrm>
            <a:off x="829254" y="2099934"/>
            <a:ext cx="7863840" cy="1366770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 baseline="0">
                <a:solidFill>
                  <a:srgbClr val="27369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NNIP Data Inventory </a:t>
            </a:r>
            <a:br>
              <a:rPr lang="en-US" dirty="0" smtClean="0"/>
            </a:br>
            <a:r>
              <a:rPr lang="en-US" dirty="0" smtClean="0"/>
              <a:t>&amp; SNIP Score Update</a:t>
            </a:r>
            <a:endParaRPr lang="en-US" dirty="0"/>
          </a:p>
        </p:txBody>
      </p:sp>
      <p:sp>
        <p:nvSpPr>
          <p:cNvPr id="14" name="Text Placeholder 6"/>
          <p:cNvSpPr txBox="1">
            <a:spLocks/>
          </p:cNvSpPr>
          <p:nvPr/>
        </p:nvSpPr>
        <p:spPr>
          <a:xfrm>
            <a:off x="829252" y="4607782"/>
            <a:ext cx="5486400" cy="1699233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 baseline="0">
                <a:solidFill>
                  <a:srgbClr val="00B6DE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 smtClean="0"/>
              <a:t>ROB PITINGOLO</a:t>
            </a:r>
          </a:p>
          <a:p>
            <a:r>
              <a:rPr lang="en-US" altLang="en-US" dirty="0" smtClean="0"/>
              <a:t>October, 2015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684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Dig Down Into the Stats</a:t>
            </a:r>
            <a:endParaRPr lang="en-US" dirty="0"/>
          </a:p>
        </p:txBody>
      </p:sp>
      <p:pic>
        <p:nvPicPr>
          <p:cNvPr id="7170" name="Picture 2" descr="http://www.udc.edu/sites/default/files/imagecache/FeatureImage_Page_Frame/directory_main_statistic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"/>
          <a:stretch/>
        </p:blipFill>
        <p:spPr bwMode="auto">
          <a:xfrm>
            <a:off x="4659086" y="1728333"/>
            <a:ext cx="3632891" cy="419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41350" y="1863119"/>
            <a:ext cx="3880094" cy="42035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Range:   	</a:t>
            </a:r>
            <a:r>
              <a:rPr lang="en-US" b="1" dirty="0" smtClean="0"/>
              <a:t>0-10</a:t>
            </a:r>
          </a:p>
          <a:p>
            <a:r>
              <a:rPr lang="en-US" baseline="0" dirty="0" smtClean="0"/>
              <a:t>Mean:    	</a:t>
            </a:r>
            <a:r>
              <a:rPr lang="en-US" b="1" baseline="0" dirty="0" smtClean="0"/>
              <a:t>3.8</a:t>
            </a:r>
            <a:r>
              <a:rPr lang="en-US" baseline="0" dirty="0" smtClean="0"/>
              <a:t>   </a:t>
            </a:r>
            <a:endParaRPr lang="en-US" b="1" baseline="0" dirty="0" smtClean="0"/>
          </a:p>
          <a:p>
            <a:r>
              <a:rPr lang="en-US" dirty="0" smtClean="0"/>
              <a:t>Median:  	</a:t>
            </a:r>
            <a:r>
              <a:rPr lang="en-US" b="1" dirty="0" smtClean="0"/>
              <a:t>4</a:t>
            </a:r>
            <a:endParaRPr lang="en-US" b="1" baseline="0" dirty="0" smtClean="0"/>
          </a:p>
          <a:p>
            <a:r>
              <a:rPr lang="en-US" dirty="0" smtClean="0"/>
              <a:t>N:             	</a:t>
            </a:r>
            <a:r>
              <a:rPr lang="en-US" b="1" dirty="0" smtClean="0"/>
              <a:t>28</a:t>
            </a:r>
            <a:r>
              <a:rPr lang="en-US" dirty="0" smtClean="0"/>
              <a:t>  </a:t>
            </a:r>
            <a:endParaRPr lang="en-US" b="1" baseline="0" dirty="0" smtClean="0"/>
          </a:p>
        </p:txBody>
      </p:sp>
    </p:spTree>
    <p:extLst>
      <p:ext uri="{BB962C8B-B14F-4D97-AF65-F5344CB8AC3E}">
        <p14:creationId xmlns:p14="http://schemas.microsoft.com/office/powerpoint/2010/main" val="2228708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 out how well you scored </a:t>
            </a:r>
            <a:br>
              <a:rPr lang="en-US" dirty="0" smtClean="0"/>
            </a:br>
            <a:r>
              <a:rPr lang="en-US" dirty="0" smtClean="0"/>
              <a:t>this year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93429" y="1520024"/>
            <a:ext cx="5281247" cy="59240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baseline="0" dirty="0" smtClean="0"/>
              <a:t>Example SNIP scorecard…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45121" y="2029240"/>
            <a:ext cx="5281247" cy="59240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aseline="0" dirty="0" smtClean="0"/>
              <a:t>City: [Example City]</a:t>
            </a:r>
          </a:p>
          <a:p>
            <a:pPr marL="0" indent="0">
              <a:buNone/>
            </a:pPr>
            <a:r>
              <a:rPr lang="en-US" dirty="0" smtClean="0"/>
              <a:t>SNIP Score: 5/10</a:t>
            </a:r>
          </a:p>
          <a:p>
            <a:pPr marL="0" indent="0">
              <a:buNone/>
            </a:pPr>
            <a:r>
              <a:rPr lang="en-US" dirty="0" smtClean="0"/>
              <a:t>SNIP data in inventory:</a:t>
            </a:r>
          </a:p>
          <a:p>
            <a:r>
              <a:rPr lang="en-US" baseline="0" dirty="0" smtClean="0"/>
              <a:t>Schools</a:t>
            </a:r>
          </a:p>
          <a:p>
            <a:r>
              <a:rPr lang="en-US" dirty="0" smtClean="0"/>
              <a:t>Vital Stats</a:t>
            </a:r>
          </a:p>
          <a:p>
            <a:r>
              <a:rPr lang="en-US" baseline="0" dirty="0" smtClean="0"/>
              <a:t>Property Sales</a:t>
            </a:r>
          </a:p>
          <a:p>
            <a:r>
              <a:rPr lang="en-US" dirty="0" smtClean="0"/>
              <a:t>Crime</a:t>
            </a:r>
          </a:p>
          <a:p>
            <a:r>
              <a:rPr lang="en-US" baseline="0" dirty="0" smtClean="0"/>
              <a:t>Public Assistance</a:t>
            </a:r>
          </a:p>
        </p:txBody>
      </p:sp>
      <p:pic>
        <p:nvPicPr>
          <p:cNvPr id="3" name="Picture 2" descr="http://teresco.org/pics/yankees-20080921/scorecards/SCORECARD-yankees-20080921-6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814" y="2422699"/>
            <a:ext cx="4402759" cy="344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963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NNIP’s most common up-to-date neighborhood data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12</a:t>
            </a:fld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5798536"/>
              </p:ext>
            </p:extLst>
          </p:nvPr>
        </p:nvGraphicFramePr>
        <p:xfrm>
          <a:off x="276235" y="1614365"/>
          <a:ext cx="86868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87658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41350" y="1863119"/>
            <a:ext cx="7769332" cy="420357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Content_Slide_w_Logo_v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3430" y="128099"/>
            <a:ext cx="7580784" cy="10602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sz="3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Goals for 2016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026" name="Picture 2" descr="http://thecertainonesmagazine.com/wp-content/uploads/2014/08/goal-setting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15" y="1524267"/>
            <a:ext cx="8501742" cy="476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1540887" y="3006121"/>
            <a:ext cx="6869795" cy="67325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All partners with up-to-date inventory</a:t>
            </a:r>
            <a:endParaRPr lang="en-US" baseline="0" dirty="0" smtClean="0">
              <a:solidFill>
                <a:schemeClr val="bg1"/>
              </a:solidFill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1540882" y="4078513"/>
            <a:ext cx="6869795" cy="67325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No partners with zero SNIP score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540877" y="5275946"/>
            <a:ext cx="6869795" cy="67325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More data brought up-to-date</a:t>
            </a:r>
            <a:endParaRPr lang="en-US" baseline="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074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Low-hanging fruit… </a:t>
            </a:r>
            <a:br>
              <a:rPr lang="en-US" dirty="0" smtClean="0"/>
            </a:br>
            <a:r>
              <a:rPr lang="en-US" dirty="0" smtClean="0"/>
              <a:t>bring data up-to-date!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14</a:t>
            </a:fld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1928972"/>
              </p:ext>
            </p:extLst>
          </p:nvPr>
        </p:nvGraphicFramePr>
        <p:xfrm>
          <a:off x="193430" y="1508857"/>
          <a:ext cx="86868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0104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sportige.com/wp-content/uploads/2012/10/Oakland-As-20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77" y="1574345"/>
            <a:ext cx="7186246" cy="479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Back-to-back Champs!</a:t>
            </a:r>
            <a:br>
              <a:rPr lang="en-US" dirty="0" smtClean="0"/>
            </a:br>
            <a:r>
              <a:rPr lang="en-US" dirty="0" smtClean="0"/>
              <a:t>Oakland!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 rot="1934699">
            <a:off x="6790983" y="1985288"/>
            <a:ext cx="2548066" cy="59240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/>
              <a:t>ALMOST PERFECT SCORE 9/10</a:t>
            </a:r>
            <a:endParaRPr lang="en-US" sz="1800" b="1" baseline="0" dirty="0" smtClean="0"/>
          </a:p>
        </p:txBody>
      </p:sp>
    </p:spTree>
    <p:extLst>
      <p:ext uri="{BB962C8B-B14F-4D97-AF65-F5344CB8AC3E}">
        <p14:creationId xmlns:p14="http://schemas.microsoft.com/office/powerpoint/2010/main" val="2062096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Content_Slide_w_Logo_v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93430" y="128099"/>
            <a:ext cx="7580784" cy="10602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sz="3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Local data is central to the </a:t>
            </a:r>
            <a:br>
              <a:rPr lang="en-US" dirty="0" smtClean="0"/>
            </a:br>
            <a:r>
              <a:rPr lang="en-US" dirty="0" smtClean="0"/>
              <a:t>NNIP mission</a:t>
            </a:r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066355A-084C-D24E-9AD2-7E4FC41EA627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93429" y="1566916"/>
            <a:ext cx="5281247" cy="59240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aseline="0" dirty="0" smtClean="0"/>
              <a:t>NNIP </a:t>
            </a:r>
            <a:r>
              <a:rPr lang="en-US" dirty="0" smtClean="0"/>
              <a:t>local </a:t>
            </a:r>
            <a:r>
              <a:rPr lang="en-US" dirty="0"/>
              <a:t>d</a:t>
            </a:r>
            <a:r>
              <a:rPr lang="en-US" baseline="0" dirty="0" smtClean="0"/>
              <a:t>ata should be…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93430" y="5222803"/>
            <a:ext cx="3880094" cy="59240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aseline="0" dirty="0" smtClean="0"/>
              <a:t>Small Geography</a:t>
            </a:r>
            <a:br>
              <a:rPr lang="en-US" baseline="0" dirty="0" smtClean="0"/>
            </a:br>
            <a:r>
              <a:rPr lang="en-US" sz="1800" baseline="0" dirty="0" smtClean="0"/>
              <a:t>Tract, Block Grp, Zip, Parcel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446465" y="5222801"/>
            <a:ext cx="3880094" cy="59240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500" baseline="0" dirty="0" smtClean="0"/>
              <a:t>Recurring &amp; Up-to-Date</a:t>
            </a:r>
          </a:p>
        </p:txBody>
      </p:sp>
      <p:pic>
        <p:nvPicPr>
          <p:cNvPr id="6146" name="Picture 2" descr="http://wpe-cdn.gbox.com/wp-content/uploads/2015/02/GboxUpdat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3" r="8965"/>
          <a:stretch/>
        </p:blipFill>
        <p:spPr bwMode="auto">
          <a:xfrm>
            <a:off x="4239272" y="2463159"/>
            <a:ext cx="4056939" cy="250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lanning at head offi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73" y="2278546"/>
            <a:ext cx="2872407" cy="28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754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41350" y="1863119"/>
            <a:ext cx="7769332" cy="420357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Content_Slide_w_Logo_v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3430" y="128099"/>
            <a:ext cx="7580784" cy="10602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sz="3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What is the Data Inventory?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641350" y="1863119"/>
            <a:ext cx="3880094" cy="42035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First published1996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endParaRPr lang="en-US" dirty="0" smtClean="0"/>
          </a:p>
          <a:p>
            <a:r>
              <a:rPr lang="en-US" dirty="0" smtClean="0"/>
              <a:t>Became machine readable in 2007</a:t>
            </a:r>
          </a:p>
          <a:p>
            <a:r>
              <a:rPr lang="en-US" dirty="0" smtClean="0"/>
              <a:t>Geography &amp; coverage level</a:t>
            </a:r>
          </a:p>
          <a:p>
            <a:r>
              <a:rPr lang="en-US" dirty="0" smtClean="0"/>
              <a:t>Age &amp; Race tabs</a:t>
            </a:r>
          </a:p>
          <a:p>
            <a:endParaRPr lang="en-US" baseline="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78462" y="2292363"/>
            <a:ext cx="4460112" cy="3345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1680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41350" y="1863119"/>
            <a:ext cx="7769332" cy="420357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Content_Slide_w_Logo_v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3430" y="128099"/>
            <a:ext cx="7580784" cy="10602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sz="3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Value of the Data Inventory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41350" y="1757612"/>
            <a:ext cx="3880094" cy="193164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Neighborhood data</a:t>
            </a:r>
            <a:r>
              <a:rPr lang="en-US" baseline="0" dirty="0" smtClean="0"/>
              <a:t> is central to NNIP</a:t>
            </a:r>
          </a:p>
          <a:p>
            <a:r>
              <a:rPr lang="en-US" baseline="0" dirty="0" smtClean="0"/>
              <a:t>Self-assessment for partners</a:t>
            </a:r>
          </a:p>
        </p:txBody>
      </p:sp>
      <p:pic>
        <p:nvPicPr>
          <p:cNvPr id="2050" name="Picture 2" descr="METALAG Invento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46" y="3813365"/>
            <a:ext cx="6542681" cy="2093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4378198" y="1755355"/>
            <a:ext cx="3880094" cy="193164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Identify c</a:t>
            </a:r>
            <a:r>
              <a:rPr lang="en-US" baseline="0" dirty="0" smtClean="0"/>
              <a:t>ross-site opportunities</a:t>
            </a:r>
          </a:p>
          <a:p>
            <a:r>
              <a:rPr lang="en-US" dirty="0" smtClean="0"/>
              <a:t>Improve</a:t>
            </a:r>
            <a:r>
              <a:rPr lang="en-US" baseline="0" dirty="0" smtClean="0"/>
              <a:t> the network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3369300" y="4477829"/>
            <a:ext cx="1225296" cy="43281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Vital Stats</a:t>
            </a:r>
            <a:endParaRPr lang="en-US" sz="1600" b="1" baseline="0" dirty="0" smtClean="0">
              <a:solidFill>
                <a:schemeClr val="bg1"/>
              </a:solidFill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3344926" y="5444045"/>
            <a:ext cx="1225296" cy="43281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Housing</a:t>
            </a:r>
            <a:endParaRPr lang="en-US" sz="1600" b="1" baseline="0" dirty="0" smtClean="0">
              <a:solidFill>
                <a:schemeClr val="bg1"/>
              </a:solidFill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4567164" y="4549615"/>
            <a:ext cx="1225296" cy="43281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Crime</a:t>
            </a:r>
            <a:endParaRPr lang="en-US" sz="1600" b="1" baseline="0" dirty="0" smtClean="0">
              <a:solidFill>
                <a:schemeClr val="bg1"/>
              </a:solidFill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94596" y="3833065"/>
            <a:ext cx="1225296" cy="43281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Health</a:t>
            </a:r>
            <a:endParaRPr lang="en-US" sz="1600" b="1" baseline="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541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Content_Slide_w_Logo_v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93430" y="128099"/>
            <a:ext cx="7580784" cy="10602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sz="3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Revamped Data Inventory on </a:t>
            </a:r>
            <a:br>
              <a:rPr lang="en-US" dirty="0" smtClean="0"/>
            </a:br>
            <a:r>
              <a:rPr lang="en-US" dirty="0" smtClean="0"/>
              <a:t>the NNIP Website</a:t>
            </a:r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066355A-084C-D24E-9AD2-7E4FC41EA627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47" t="2540" r="1" b="17249"/>
          <a:stretch/>
        </p:blipFill>
        <p:spPr bwMode="auto">
          <a:xfrm>
            <a:off x="420624" y="1484626"/>
            <a:ext cx="8238041" cy="494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3399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Content_Slide_w_Logo_v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93430" y="128099"/>
            <a:ext cx="7580784" cy="10602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sz="3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Thank you partners for updating your inventories!</a:t>
            </a:r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066355A-084C-D24E-9AD2-7E4FC41EA627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03606" y="1680239"/>
            <a:ext cx="2467610" cy="42035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Atlanta</a:t>
            </a:r>
          </a:p>
          <a:p>
            <a:r>
              <a:rPr lang="en-US" baseline="0" dirty="0" smtClean="0"/>
              <a:t>Camden</a:t>
            </a:r>
          </a:p>
          <a:p>
            <a:r>
              <a:rPr lang="en-US" dirty="0" smtClean="0"/>
              <a:t>Charlotte</a:t>
            </a:r>
          </a:p>
          <a:p>
            <a:r>
              <a:rPr lang="en-US" baseline="0" dirty="0" smtClean="0"/>
              <a:t>Cleveland</a:t>
            </a:r>
          </a:p>
          <a:p>
            <a:r>
              <a:rPr lang="en-US" dirty="0" smtClean="0"/>
              <a:t>Columbus</a:t>
            </a:r>
          </a:p>
          <a:p>
            <a:r>
              <a:rPr lang="en-US" baseline="0" dirty="0" smtClean="0"/>
              <a:t>Dallas</a:t>
            </a:r>
          </a:p>
          <a:p>
            <a:r>
              <a:rPr lang="en-US" dirty="0" smtClean="0"/>
              <a:t>Denver</a:t>
            </a:r>
          </a:p>
          <a:p>
            <a:r>
              <a:rPr lang="en-US" baseline="0" dirty="0" smtClean="0"/>
              <a:t>Detroit</a:t>
            </a:r>
          </a:p>
          <a:p>
            <a:pPr marL="0" indent="0">
              <a:buNone/>
            </a:pPr>
            <a:endParaRPr lang="en-US" baseline="0" dirty="0" smtClean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954146" y="1680239"/>
            <a:ext cx="2779141" cy="42035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0" dirty="0" smtClean="0"/>
              <a:t>Grand Rapids</a:t>
            </a:r>
          </a:p>
          <a:p>
            <a:r>
              <a:rPr lang="en-US" baseline="0" dirty="0" smtClean="0"/>
              <a:t>Indianapolis</a:t>
            </a:r>
          </a:p>
          <a:p>
            <a:r>
              <a:rPr lang="en-US" dirty="0" smtClean="0"/>
              <a:t>Milwaukee</a:t>
            </a:r>
          </a:p>
          <a:p>
            <a:r>
              <a:rPr lang="en-US" baseline="0" dirty="0" smtClean="0"/>
              <a:t>Minneapolis</a:t>
            </a:r>
          </a:p>
          <a:p>
            <a:r>
              <a:rPr lang="en-US" dirty="0" smtClean="0"/>
              <a:t>New Haven</a:t>
            </a:r>
          </a:p>
          <a:p>
            <a:r>
              <a:rPr lang="en-US" baseline="0" dirty="0" smtClean="0"/>
              <a:t>New</a:t>
            </a:r>
            <a:r>
              <a:rPr lang="en-US" dirty="0" smtClean="0"/>
              <a:t> Orleans</a:t>
            </a:r>
          </a:p>
          <a:p>
            <a:r>
              <a:rPr lang="en-US" baseline="0" dirty="0" smtClean="0"/>
              <a:t>New York</a:t>
            </a:r>
          </a:p>
          <a:p>
            <a:r>
              <a:rPr lang="en-US" dirty="0" smtClean="0"/>
              <a:t>Oakland</a:t>
            </a:r>
            <a:endParaRPr lang="en-US" baseline="0" dirty="0" smtClean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5785738" y="1680239"/>
            <a:ext cx="3029078" cy="42035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Pinellas</a:t>
            </a:r>
          </a:p>
          <a:p>
            <a:r>
              <a:rPr lang="en-US" baseline="0" dirty="0" smtClean="0"/>
              <a:t>Pittsburgh</a:t>
            </a:r>
          </a:p>
          <a:p>
            <a:r>
              <a:rPr lang="en-US" dirty="0" smtClean="0"/>
              <a:t>Providence</a:t>
            </a:r>
          </a:p>
          <a:p>
            <a:r>
              <a:rPr lang="en-US" baseline="0" dirty="0" smtClean="0"/>
              <a:t>San</a:t>
            </a:r>
            <a:r>
              <a:rPr lang="en-US" dirty="0" smtClean="0"/>
              <a:t> Antonio</a:t>
            </a:r>
          </a:p>
          <a:p>
            <a:r>
              <a:rPr lang="en-US" baseline="0" dirty="0" smtClean="0"/>
              <a:t>Seattle</a:t>
            </a:r>
          </a:p>
          <a:p>
            <a:r>
              <a:rPr lang="en-US" dirty="0" smtClean="0"/>
              <a:t>St. Louis</a:t>
            </a:r>
          </a:p>
          <a:p>
            <a:r>
              <a:rPr lang="en-US" baseline="0" dirty="0" smtClean="0"/>
              <a:t>Washington, DC</a:t>
            </a:r>
          </a:p>
        </p:txBody>
      </p:sp>
    </p:spTree>
    <p:extLst>
      <p:ext uri="{BB962C8B-B14F-4D97-AF65-F5344CB8AC3E}">
        <p14:creationId xmlns:p14="http://schemas.microsoft.com/office/powerpoint/2010/main" val="1907599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Content_Slide_w_Logo_v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93430" y="128099"/>
            <a:ext cx="758985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New &amp; Improved SNIP</a:t>
            </a:r>
            <a:r>
              <a:rPr lang="en-US" baseline="0" dirty="0" smtClean="0"/>
              <a:t> Score</a:t>
            </a:r>
            <a:endParaRPr lang="en-US" dirty="0" smtClean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93430" y="1457418"/>
            <a:ext cx="7863840" cy="914400"/>
          </a:xfrm>
          <a:prstGeom prst="rect">
            <a:avLst/>
          </a:prstGeom>
          <a:noFill/>
          <a:ln w="0">
            <a:noFill/>
          </a:ln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600" kern="1200">
                <a:solidFill>
                  <a:srgbClr val="27369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Small-geography</a:t>
            </a:r>
            <a:r>
              <a:rPr lang="en-US" baseline="0" dirty="0" smtClean="0"/>
              <a:t> Neighborhood Indicator Performance (SNIP) Components:</a:t>
            </a:r>
            <a:endParaRPr lang="en-US" dirty="0"/>
          </a:p>
        </p:txBody>
      </p:sp>
      <p:pic>
        <p:nvPicPr>
          <p:cNvPr id="10" name="Picture 2" descr="http://www.womans.org/assets/images/galleries/pregnancy_childbirth/birth_newbor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22" y="2407595"/>
            <a:ext cx="1532107" cy="102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10" descr="https://figures.boundless.com/5829/raw/crime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8" t="38894" r="50464" b="25073"/>
          <a:stretch/>
        </p:blipFill>
        <p:spPr bwMode="auto">
          <a:xfrm>
            <a:off x="2483337" y="2407595"/>
            <a:ext cx="1505020" cy="1316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http://blovelyevents.com/wp-content/uploads/2013/08/back-to-school-party-apple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94" y="3741002"/>
            <a:ext cx="1792961" cy="118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http://pediatriciansareawesome.wikispaces.com/file/view/charleston_pediatrician001.jpg/222403228/311x466/charleston_pediatrician0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8" y="2407595"/>
            <a:ext cx="1390802" cy="208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http://www.madisoncountyhealthdept.org/Images/AdultHom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384" y="3970056"/>
            <a:ext cx="1455030" cy="99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8" descr="http://blog.patrickhalpinehomes.com/files/2013/06/homes-for-sale-in-Glendal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081" y="5254152"/>
            <a:ext cx="1553396" cy="1032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2" descr="http://southvalleyny.com/yahoo_site_admin/assets/images/iStock_000005681825XSmall.15384743_std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22" y="5188573"/>
            <a:ext cx="1327600" cy="9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6" descr="http://media.washtimes.com/media/community/image/2013/04/12/food_stamps_ad_bus_stop_t268.jpg?7f6c82c4e3ebc52dbf2e980dcc8631719b6d5f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638" y="4044962"/>
            <a:ext cx="1491056" cy="221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ontent Placeholder 2"/>
          <p:cNvSpPr txBox="1">
            <a:spLocks/>
          </p:cNvSpPr>
          <p:nvPr/>
        </p:nvSpPr>
        <p:spPr>
          <a:xfrm>
            <a:off x="711688" y="3361080"/>
            <a:ext cx="1105533" cy="29620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aseline="0" dirty="0" smtClean="0"/>
              <a:t>Vital Stats</a:t>
            </a: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2750176" y="3636445"/>
            <a:ext cx="1069774" cy="29620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aseline="0" dirty="0" smtClean="0"/>
              <a:t>Pt1 Crime</a:t>
            </a: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4860038" y="4375899"/>
            <a:ext cx="1390802" cy="29620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aseline="0" dirty="0" smtClean="0"/>
              <a:t>Child Health</a:t>
            </a: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6717150" y="3626827"/>
            <a:ext cx="1840696" cy="29620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aseline="0" dirty="0" smtClean="0"/>
              <a:t>Distressed Property</a:t>
            </a:r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6542314" y="6253640"/>
            <a:ext cx="1859223" cy="29620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aseline="0" dirty="0" smtClean="0"/>
              <a:t>Public Assistance</a:t>
            </a: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4600912" y="6071341"/>
            <a:ext cx="1743374" cy="29620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aseline="0" dirty="0" smtClean="0"/>
              <a:t>Business Licenses</a:t>
            </a:r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364194" y="4877697"/>
            <a:ext cx="1792961" cy="29620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aseline="0" dirty="0" smtClean="0"/>
              <a:t>School Enrollment</a:t>
            </a:r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255334" y="6159969"/>
            <a:ext cx="1792961" cy="29620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aseline="0" dirty="0" smtClean="0"/>
              <a:t>Property Data</a:t>
            </a:r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2446034" y="6225285"/>
            <a:ext cx="1743374" cy="29620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aseline="0" dirty="0" smtClean="0"/>
              <a:t>Home Sales</a:t>
            </a:r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2525212" y="4904576"/>
            <a:ext cx="1743374" cy="29620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aseline="0" dirty="0" smtClean="0"/>
              <a:t>Other Health</a:t>
            </a:r>
          </a:p>
        </p:txBody>
      </p:sp>
      <p:pic>
        <p:nvPicPr>
          <p:cNvPr id="4100" name="Picture 4" descr="http://i.dailymail.co.uk/i/pix/2013/07/24/article-0-1AE594AA000005DC-218_964x64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208" y="2153710"/>
            <a:ext cx="2229885" cy="148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boysterinsurance.com/images/StripMall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0" r="9684"/>
          <a:stretch/>
        </p:blipFill>
        <p:spPr bwMode="auto">
          <a:xfrm>
            <a:off x="4431776" y="4876995"/>
            <a:ext cx="2061432" cy="120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911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41350" y="1863119"/>
            <a:ext cx="7769332" cy="420357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Content_Slide_w_Logo_v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3430" y="128099"/>
            <a:ext cx="7580784" cy="10602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sz="3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Methodology</a:t>
            </a:r>
          </a:p>
          <a:p>
            <a:r>
              <a:rPr lang="en-US" dirty="0" smtClean="0"/>
              <a:t>Neighborhood Data Must Be…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641350" y="1863119"/>
            <a:ext cx="3880094" cy="42035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Held </a:t>
            </a:r>
            <a:r>
              <a:rPr lang="en-US" dirty="0" smtClean="0"/>
              <a:t>“in-house”</a:t>
            </a:r>
          </a:p>
          <a:p>
            <a:r>
              <a:rPr lang="en-US" dirty="0" smtClean="0"/>
              <a:t>Small geography</a:t>
            </a:r>
          </a:p>
          <a:p>
            <a:pPr lvl="1"/>
            <a:r>
              <a:rPr lang="en-US" dirty="0" smtClean="0"/>
              <a:t>Parcel, Block Grp, Tract, Zip, other “neighborhood”</a:t>
            </a:r>
          </a:p>
          <a:p>
            <a:r>
              <a:rPr lang="en-US" dirty="0" smtClean="0"/>
              <a:t>Recurring &amp; recent as of at least the year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</a:p>
          <a:p>
            <a:endParaRPr lang="en-US" sz="10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dirty="0" smtClean="0">
                <a:sym typeface="Wingdings" panose="05000000000000000000" pitchFamily="2" charset="2"/>
              </a:rPr>
              <a:t>Point awarded when all conditions are met</a:t>
            </a:r>
            <a:endParaRPr lang="en-US" dirty="0" smtClean="0"/>
          </a:p>
          <a:p>
            <a:endParaRPr lang="en-US" dirty="0" smtClean="0"/>
          </a:p>
          <a:p>
            <a:endParaRPr lang="en-US" baseline="0" dirty="0" smtClean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6543738"/>
              </p:ext>
            </p:extLst>
          </p:nvPr>
        </p:nvGraphicFramePr>
        <p:xfrm>
          <a:off x="4786313" y="1969844"/>
          <a:ext cx="3228975" cy="33165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1" name="Worksheet" r:id="rId5" imgW="3228899" imgH="3152790" progId="Excel.Sheet.12">
                  <p:embed/>
                </p:oleObj>
              </mc:Choice>
              <mc:Fallback>
                <p:oleObj name="Worksheet" r:id="rId5" imgW="3228899" imgH="315279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86313" y="1969844"/>
                        <a:ext cx="3228975" cy="33165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87218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NNIP Partners Score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889171" y="3524632"/>
            <a:ext cx="2590800" cy="59240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baseline="0" dirty="0" smtClean="0"/>
              <a:t>Max Score = 10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7992376"/>
              </p:ext>
            </p:extLst>
          </p:nvPr>
        </p:nvGraphicFramePr>
        <p:xfrm>
          <a:off x="249880" y="1614365"/>
          <a:ext cx="86868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55364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NIP PPT Theme">
  <a:themeElements>
    <a:clrScheme name="NNIP Custom Palette">
      <a:dk1>
        <a:srgbClr val="000000"/>
      </a:dk1>
      <a:lt1>
        <a:sysClr val="window" lastClr="FFFFFF"/>
      </a:lt1>
      <a:dk2>
        <a:srgbClr val="273691"/>
      </a:dk2>
      <a:lt2>
        <a:srgbClr val="00B6DE"/>
      </a:lt2>
      <a:accent1>
        <a:srgbClr val="00B6DE"/>
      </a:accent1>
      <a:accent2>
        <a:srgbClr val="B5D334"/>
      </a:accent2>
      <a:accent3>
        <a:srgbClr val="BAE5F2"/>
      </a:accent3>
      <a:accent4>
        <a:srgbClr val="92278F"/>
      </a:accent4>
      <a:accent5>
        <a:srgbClr val="273691"/>
      </a:accent5>
      <a:accent6>
        <a:srgbClr val="FFFFFF"/>
      </a:accent6>
      <a:hlink>
        <a:srgbClr val="00B6DE"/>
      </a:hlink>
      <a:folHlink>
        <a:srgbClr val="273691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NNIP PPT Theme">
  <a:themeElements>
    <a:clrScheme name="NNIP Custom Palette">
      <a:dk1>
        <a:srgbClr val="000000"/>
      </a:dk1>
      <a:lt1>
        <a:sysClr val="window" lastClr="FFFFFF"/>
      </a:lt1>
      <a:dk2>
        <a:srgbClr val="273691"/>
      </a:dk2>
      <a:lt2>
        <a:srgbClr val="00B6DE"/>
      </a:lt2>
      <a:accent1>
        <a:srgbClr val="00B6DE"/>
      </a:accent1>
      <a:accent2>
        <a:srgbClr val="B5D334"/>
      </a:accent2>
      <a:accent3>
        <a:srgbClr val="BAE5F2"/>
      </a:accent3>
      <a:accent4>
        <a:srgbClr val="92278F"/>
      </a:accent4>
      <a:accent5>
        <a:srgbClr val="273691"/>
      </a:accent5>
      <a:accent6>
        <a:srgbClr val="FFFFFF"/>
      </a:accent6>
      <a:hlink>
        <a:srgbClr val="00B6DE"/>
      </a:hlink>
      <a:folHlink>
        <a:srgbClr val="273691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NNIP PPT Theme">
  <a:themeElements>
    <a:clrScheme name="NNIP Custom Palette">
      <a:dk1>
        <a:srgbClr val="000000"/>
      </a:dk1>
      <a:lt1>
        <a:sysClr val="window" lastClr="FFFFFF"/>
      </a:lt1>
      <a:dk2>
        <a:srgbClr val="273691"/>
      </a:dk2>
      <a:lt2>
        <a:srgbClr val="00B6DE"/>
      </a:lt2>
      <a:accent1>
        <a:srgbClr val="00B6DE"/>
      </a:accent1>
      <a:accent2>
        <a:srgbClr val="B5D334"/>
      </a:accent2>
      <a:accent3>
        <a:srgbClr val="BAE5F2"/>
      </a:accent3>
      <a:accent4>
        <a:srgbClr val="92278F"/>
      </a:accent4>
      <a:accent5>
        <a:srgbClr val="273691"/>
      </a:accent5>
      <a:accent6>
        <a:srgbClr val="FFFFFF"/>
      </a:accent6>
      <a:hlink>
        <a:srgbClr val="00B6DE"/>
      </a:hlink>
      <a:folHlink>
        <a:srgbClr val="273691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NNIP PPT Theme">
  <a:themeElements>
    <a:clrScheme name="NNIP Custom Palette">
      <a:dk1>
        <a:srgbClr val="000000"/>
      </a:dk1>
      <a:lt1>
        <a:sysClr val="window" lastClr="FFFFFF"/>
      </a:lt1>
      <a:dk2>
        <a:srgbClr val="273691"/>
      </a:dk2>
      <a:lt2>
        <a:srgbClr val="00B6DE"/>
      </a:lt2>
      <a:accent1>
        <a:srgbClr val="00B6DE"/>
      </a:accent1>
      <a:accent2>
        <a:srgbClr val="B5D334"/>
      </a:accent2>
      <a:accent3>
        <a:srgbClr val="BAE5F2"/>
      </a:accent3>
      <a:accent4>
        <a:srgbClr val="92278F"/>
      </a:accent4>
      <a:accent5>
        <a:srgbClr val="273691"/>
      </a:accent5>
      <a:accent6>
        <a:srgbClr val="FFFFFF"/>
      </a:accent6>
      <a:hlink>
        <a:srgbClr val="00B6DE"/>
      </a:hlink>
      <a:folHlink>
        <a:srgbClr val="273691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B6F2769-7194-4217-93D3-3AF3A4742282}">
  <ds:schemaRefs>
    <ds:schemaRef ds:uri="http://schemas.microsoft.com/office/2006/documentManagement/types"/>
    <ds:schemaRef ds:uri="http://schemas.microsoft.com/sharepoint/v3/fields"/>
    <ds:schemaRef ds:uri="http://purl.org/dc/elements/1.1/"/>
    <ds:schemaRef ds:uri="http://schemas.openxmlformats.org/package/2006/metadata/core-properties"/>
    <ds:schemaRef ds:uri="http://purl.org/dc/terms/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18584</TotalTime>
  <Words>684</Words>
  <Application>Microsoft Office PowerPoint</Application>
  <PresentationFormat>On-screen Show (4:3)</PresentationFormat>
  <Paragraphs>156</Paragraphs>
  <Slides>15</Slides>
  <Notes>14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NNIP PPT Theme</vt:lpstr>
      <vt:lpstr>2_NNIP PPT Theme</vt:lpstr>
      <vt:lpstr>3_NNIP PPT Theme</vt:lpstr>
      <vt:lpstr>1_NNIP PPT Theme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NNIP Partners Score</vt:lpstr>
      <vt:lpstr>Let’s Dig Down Into the Stats</vt:lpstr>
      <vt:lpstr>Find out how well you scored  this year</vt:lpstr>
      <vt:lpstr>NNIP’s most common up-to-date neighborhood data</vt:lpstr>
      <vt:lpstr>PowerPoint Presentation</vt:lpstr>
      <vt:lpstr>Low-hanging fruit…  bring data up-to-date!</vt:lpstr>
      <vt:lpstr>Back-to-back Champs! Oakland!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Abazajian, Katya</cp:lastModifiedBy>
  <cp:revision>179</cp:revision>
  <dcterms:created xsi:type="dcterms:W3CDTF">2010-04-12T23:12:02Z</dcterms:created>
  <dcterms:modified xsi:type="dcterms:W3CDTF">2015-10-19T19:31:22Z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