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69" r:id="rId4"/>
    <p:sldId id="266" r:id="rId5"/>
    <p:sldId id="270" r:id="rId6"/>
    <p:sldId id="264" r:id="rId7"/>
    <p:sldId id="259" r:id="rId8"/>
    <p:sldId id="271" r:id="rId9"/>
    <p:sldId id="273" r:id="rId10"/>
    <p:sldId id="274" r:id="rId11"/>
    <p:sldId id="275" r:id="rId12"/>
    <p:sldId id="276" r:id="rId13"/>
    <p:sldId id="261" r:id="rId14"/>
    <p:sldId id="277" r:id="rId15"/>
    <p:sldId id="265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C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2329" autoAdjust="0"/>
  </p:normalViewPr>
  <p:slideViewPr>
    <p:cSldViewPr snapToGrid="0">
      <p:cViewPr>
        <p:scale>
          <a:sx n="46" d="100"/>
          <a:sy n="46" d="100"/>
        </p:scale>
        <p:origin x="-1632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B0F1FCA8-72F4-43BC-9B88-0F9524DBDDB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FBD2FBA7-6D49-4C19-AF41-D52382B89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49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69C48570-81B9-4B7F-B157-89EAF42A3E3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3A9C016-E01A-4A66-907F-16844E93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553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C016-E01A-4A66-907F-16844E93EB84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42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C016-E01A-4A66-907F-16844E93EB84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87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C016-E01A-4A66-907F-16844E93EB84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8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C016-E01A-4A66-907F-16844E93EB84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94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C016-E01A-4A66-907F-16844E93EB84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52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C016-E01A-4A66-907F-16844E93EB84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48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C016-E01A-4A66-907F-16844E93EB84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9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C016-E01A-4A66-907F-16844E93EB84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C016-E01A-4A66-907F-16844E93EB84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0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C016-E01A-4A66-907F-16844E93EB84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1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C016-E01A-4A66-907F-16844E93EB84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C016-E01A-4A66-907F-16844E93EB84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95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C016-E01A-4A66-907F-16844E93EB84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2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C016-E01A-4A66-907F-16844E93EB84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67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C016-E01A-4A66-907F-16844E93EB84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Measuring What Counts - Harnessing Data to Improve Miami's Communities                [October 5, 2015]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6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0BA3-6503-4E33-847A-631B97BFE0D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A50-4D30-4D40-BD1D-600195289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0BA3-6503-4E33-847A-631B97BFE0D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A50-4D30-4D40-BD1D-600195289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0BA3-6503-4E33-847A-631B97BFE0D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A50-4D30-4D40-BD1D-600195289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0BA3-6503-4E33-847A-631B97BFE0D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A50-4D30-4D40-BD1D-600195289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0BA3-6503-4E33-847A-631B97BFE0D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A50-4D30-4D40-BD1D-600195289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0BA3-6503-4E33-847A-631B97BFE0D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A50-4D30-4D40-BD1D-600195289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0BA3-6503-4E33-847A-631B97BFE0D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A50-4D30-4D40-BD1D-600195289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0BA3-6503-4E33-847A-631B97BFE0D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A50-4D30-4D40-BD1D-600195289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0BA3-6503-4E33-847A-631B97BFE0D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A50-4D30-4D40-BD1D-600195289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0BA3-6503-4E33-847A-631B97BFE0D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A50-4D30-4D40-BD1D-600195289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0BA3-6503-4E33-847A-631B97BFE0D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A50-4D30-4D40-BD1D-600195289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20BA3-6503-4E33-847A-631B97BFE0D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0A50-4D30-4D40-BD1D-600195289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6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18675" r="7887" b="20420"/>
          <a:stretch/>
        </p:blipFill>
        <p:spPr>
          <a:xfrm>
            <a:off x="2844800" y="1076960"/>
            <a:ext cx="6786880" cy="3759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699" y="5263376"/>
            <a:ext cx="11623039" cy="13454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</a:t>
            </a:r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We 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Do, Where We’re Going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Data-</a:t>
            </a:r>
            <a:r>
              <a:rPr lang="en-US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wize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45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373" y="0"/>
            <a:ext cx="5246627" cy="6858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t="5289" r="8141" b="4077"/>
          <a:stretch>
            <a:fillRect/>
          </a:stretch>
        </p:blipFill>
        <p:spPr>
          <a:xfrm>
            <a:off x="0" y="0"/>
            <a:ext cx="2743200" cy="260826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3431" y="3112477"/>
            <a:ext cx="6945373" cy="3093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Will Engage Communities with Data and Maps.</a:t>
            </a:r>
          </a:p>
        </p:txBody>
      </p:sp>
    </p:spTree>
    <p:extLst>
      <p:ext uri="{BB962C8B-B14F-4D97-AF65-F5344CB8AC3E}">
        <p14:creationId xmlns:p14="http://schemas.microsoft.com/office/powerpoint/2010/main" val="11444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388" y="0"/>
            <a:ext cx="8764033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3577388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200" dirty="0" smtClean="0">
                <a:latin typeface="Arial Black" panose="020B0A04020102020204" pitchFamily="34" charset="0"/>
              </a:rPr>
              <a:t>Summary of The Trust’s funded programs. How much?</a:t>
            </a:r>
          </a:p>
          <a:p>
            <a:pPr>
              <a:spcAft>
                <a:spcPts val="600"/>
              </a:spcAft>
            </a:pPr>
            <a:r>
              <a:rPr lang="en-US" sz="4200" dirty="0" smtClean="0">
                <a:latin typeface="Arial Black" panose="020B0A04020102020204" pitchFamily="34" charset="0"/>
              </a:rPr>
              <a:t>How well? Better off? </a:t>
            </a:r>
            <a:endParaRPr lang="en-US" sz="4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1" y="1708105"/>
            <a:ext cx="12068909" cy="514989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51692" y="-193430"/>
            <a:ext cx="11306907" cy="1901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Compare Indicators, Visualize Maps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With </a:t>
            </a:r>
            <a:r>
              <a:rPr lang="en-US" dirty="0" err="1" smtClean="0">
                <a:latin typeface="Arial Black" panose="020B0A04020102020204" pitchFamily="34" charset="0"/>
              </a:rPr>
              <a:t>KidStats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&amp; Maps </a:t>
            </a:r>
          </a:p>
        </p:txBody>
      </p:sp>
    </p:spTree>
    <p:extLst>
      <p:ext uri="{BB962C8B-B14F-4D97-AF65-F5344CB8AC3E}">
        <p14:creationId xmlns:p14="http://schemas.microsoft.com/office/powerpoint/2010/main" val="17056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" y="6126480"/>
            <a:ext cx="11577320" cy="70104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  <a:cs typeface="Aharoni" panose="02010803020104030203" pitchFamily="2" charset="-79"/>
              </a:rPr>
              <a:t>https://www.thechildrenstrust.org/research/kidstats</a:t>
            </a:r>
            <a:endParaRPr lang="en-US" sz="4000" b="1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" y="0"/>
            <a:ext cx="9448800" cy="61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5148" y="1793630"/>
            <a:ext cx="2752852" cy="1635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latin typeface="Arial Black" panose="020B0A04020102020204" pitchFamily="34" charset="0"/>
              </a:rPr>
              <a:t>What’s on the Horizon?</a:t>
            </a:r>
            <a:endParaRPr lang="en-US" sz="42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159" y="-1"/>
            <a:ext cx="922084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4150" y="-11071"/>
            <a:ext cx="12007850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 Black" panose="020B0A04020102020204" pitchFamily="34" charset="0"/>
              </a:rPr>
              <a:t>Possibilities of an Integrated Data System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195848"/>
            <a:ext cx="11887200" cy="3259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9460"/>
          <a:stretch/>
        </p:blipFill>
        <p:spPr>
          <a:xfrm>
            <a:off x="836766" y="3858320"/>
            <a:ext cx="4179010" cy="3210489"/>
          </a:xfrm>
          <a:prstGeom prst="rect">
            <a:avLst/>
          </a:prstGeom>
        </p:spPr>
      </p:pic>
      <p:pic>
        <p:nvPicPr>
          <p:cNvPr id="10" name="Picture 2" descr="NY1I97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r="5154"/>
          <a:stretch>
            <a:fillRect/>
          </a:stretch>
        </p:blipFill>
        <p:spPr bwMode="auto">
          <a:xfrm>
            <a:off x="6846849" y="3914464"/>
            <a:ext cx="3459412" cy="29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7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" y="4149418"/>
            <a:ext cx="2085975" cy="2686050"/>
          </a:xfrm>
          <a:prstGeom prst="rect">
            <a:avLst/>
          </a:prstGeom>
          <a:ln>
            <a:solidFill>
              <a:srgbClr val="6FBF4C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5045" y="191231"/>
            <a:ext cx="11661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We Invest in Programs. Collect Data.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48" t="1149" r="404" b="1379"/>
          <a:stretch/>
        </p:blipFill>
        <p:spPr>
          <a:xfrm>
            <a:off x="2642938" y="3878706"/>
            <a:ext cx="3429000" cy="2979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471" y="1914051"/>
            <a:ext cx="14001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406" t="2067" r="1680" b="3373"/>
          <a:stretch/>
        </p:blipFill>
        <p:spPr>
          <a:xfrm>
            <a:off x="5732123" y="1425740"/>
            <a:ext cx="4283242" cy="3224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tretch/>
        </p:blipFill>
        <p:spPr>
          <a:xfrm>
            <a:off x="8914943" y="4644412"/>
            <a:ext cx="3277057" cy="2191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2938" t="705" r="3062" b="4901"/>
          <a:stretch/>
        </p:blipFill>
        <p:spPr>
          <a:xfrm>
            <a:off x="6598090" y="4777914"/>
            <a:ext cx="1790700" cy="1924051"/>
          </a:xfrm>
          <a:prstGeom prst="rect">
            <a:avLst/>
          </a:prstGeom>
        </p:spPr>
      </p:pic>
      <p:pic>
        <p:nvPicPr>
          <p:cNvPr id="1026" name="Picture 2" descr="http://www.socialmediaexaminer.com/wp-content/uploads/2012/10/jb-data-iStock_193560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5" y="1110691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323850"/>
            <a:ext cx="69840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Advocate.</a:t>
            </a:r>
          </a:p>
          <a:p>
            <a:r>
              <a:rPr lang="en-US" sz="4400" dirty="0" smtClean="0">
                <a:latin typeface="Arial Black" panose="020B0A04020102020204" pitchFamily="34" charset="0"/>
              </a:rPr>
              <a:t>Give Children a Voice.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www.kidsfirsttn.org/wp-content/uploads/img-home-banner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089"/>
            <a:ext cx="12161520" cy="350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www.thehindu.com/multimedia/dynamic/01705/01-OP-QUESTIONS_01_170519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0198"/>
            <a:ext cx="6477000" cy="59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0753"/>
            <a:ext cx="10020300" cy="872912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Arial Black" panose="020B0A04020102020204" pitchFamily="34" charset="0"/>
              </a:rPr>
              <a:t>We Must be Data-Informed...</a:t>
            </a:r>
            <a:endParaRPr lang="en-US" sz="4200" dirty="0"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74732" y="4494375"/>
            <a:ext cx="5919537" cy="2156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latin typeface="Arial Black" panose="020B0A04020102020204" pitchFamily="34" charset="0"/>
              </a:rPr>
              <a:t>To Know and Support Our Neighborhoods and Our Providers</a:t>
            </a:r>
            <a:endParaRPr lang="en-US" sz="4200" dirty="0">
              <a:latin typeface="Arial Black" panose="020B0A04020102020204" pitchFamily="34" charset="0"/>
            </a:endParaRPr>
          </a:p>
        </p:txBody>
      </p:sp>
      <p:pic>
        <p:nvPicPr>
          <p:cNvPr id="7" name="Picture 4" descr="http://redeeminggod.com/wp-content/uploads/2011/05/Neighbo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9" y="883276"/>
            <a:ext cx="6018841" cy="34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2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4050" y="257706"/>
            <a:ext cx="10267950" cy="87291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We Use Surveys, Observations…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763"/>
            <a:ext cx="5462712" cy="3544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712" y="1919288"/>
            <a:ext cx="6729288" cy="4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Image result for telephone survey respo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6050" y="5845743"/>
            <a:ext cx="9829800" cy="872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Black" panose="020B0A04020102020204" pitchFamily="34" charset="0"/>
              </a:rPr>
              <a:t>Assessments and Evaluations.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4950" cy="570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33438" y="33471"/>
            <a:ext cx="12158561" cy="539290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50" y="5725056"/>
            <a:ext cx="11715750" cy="87291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Surveys of Households with Children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2823090"/>
            <a:ext cx="5905500" cy="403491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848600" cy="447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Results are Used to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   Inform Planning.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   Target Investment.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  Gauge Progress.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  Focus Advocacy.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  Advance Policy.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1500" y="418855"/>
            <a:ext cx="9239250" cy="1635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latin typeface="Arial Black" panose="020B0A04020102020204" pitchFamily="34" charset="0"/>
              </a:rPr>
              <a:t>Implementation of the Early Development Instrument… </a:t>
            </a:r>
            <a:endParaRPr lang="en-US" sz="42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2501078"/>
            <a:ext cx="9658350" cy="43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385</Words>
  <Application>Microsoft Office PowerPoint</Application>
  <PresentationFormat>Custom</PresentationFormat>
  <Paragraphs>55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We Must be Data-Informed...</vt:lpstr>
      <vt:lpstr>We Use Surveys, Observations… </vt:lpstr>
      <vt:lpstr>PowerPoint Presentation</vt:lpstr>
      <vt:lpstr>Surveys of Households with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https://www.thechildrenstrust.org/research/kidstats</vt:lpstr>
      <vt:lpstr>PowerPoint Presentation</vt:lpstr>
      <vt:lpstr>PowerPoint Presentation</vt:lpstr>
    </vt:vector>
  </TitlesOfParts>
  <Company>The Children's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Pittman, PhD</dc:creator>
  <cp:lastModifiedBy>Abazajian, Katya</cp:lastModifiedBy>
  <cp:revision>99</cp:revision>
  <cp:lastPrinted>2015-10-09T21:44:23Z</cp:lastPrinted>
  <dcterms:created xsi:type="dcterms:W3CDTF">2015-10-03T15:17:48Z</dcterms:created>
  <dcterms:modified xsi:type="dcterms:W3CDTF">2015-10-19T19:25:45Z</dcterms:modified>
</cp:coreProperties>
</file>