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99" r:id="rId5"/>
    <p:sldMasterId id="2147493513" r:id="rId6"/>
    <p:sldMasterId id="2147493485" r:id="rId7"/>
  </p:sldMasterIdLst>
  <p:notesMasterIdLst>
    <p:notesMasterId r:id="rId23"/>
  </p:notesMasterIdLst>
  <p:sldIdLst>
    <p:sldId id="256" r:id="rId8"/>
    <p:sldId id="291" r:id="rId9"/>
    <p:sldId id="289" r:id="rId10"/>
    <p:sldId id="258" r:id="rId11"/>
    <p:sldId id="292" r:id="rId12"/>
    <p:sldId id="273" r:id="rId13"/>
    <p:sldId id="290" r:id="rId14"/>
    <p:sldId id="282" r:id="rId15"/>
    <p:sldId id="279" r:id="rId16"/>
    <p:sldId id="296" r:id="rId17"/>
    <p:sldId id="294" r:id="rId18"/>
    <p:sldId id="297" r:id="rId19"/>
    <p:sldId id="287" r:id="rId20"/>
    <p:sldId id="295" r:id="rId21"/>
    <p:sldId id="284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">
          <p15:clr>
            <a:srgbClr val="A4A3A4"/>
          </p15:clr>
        </p15:guide>
        <p15:guide id="2" pos="11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tingolo, Rob" initials="PR" lastIdx="1" clrIdx="0"/>
  <p:cmAuthor id="1" name="Leah Hendey" initials="LH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691"/>
    <a:srgbClr val="00B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2" autoAdjust="0"/>
    <p:restoredTop sz="78171" autoAdjust="0"/>
  </p:normalViewPr>
  <p:slideViewPr>
    <p:cSldViewPr snapToGrid="0" snapToObjects="1">
      <p:cViewPr varScale="1">
        <p:scale>
          <a:sx n="85" d="100"/>
          <a:sy n="85" d="100"/>
        </p:scale>
        <p:origin x="652" y="64"/>
      </p:cViewPr>
      <p:guideLst>
        <p:guide orient="horz" pos="72"/>
        <p:guide pos="115"/>
      </p:guideLst>
    </p:cSldViewPr>
  </p:slideViewPr>
  <p:outlineViewPr>
    <p:cViewPr>
      <p:scale>
        <a:sx n="33" d="100"/>
        <a:sy n="33" d="100"/>
      </p:scale>
      <p:origin x="0" y="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websurvey\Snip_01SEP16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es\centers\Metro\TKingsle\NNip\datainv\SNIP\SNIP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SNIP Score 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For Each NNIP Partner City</a:t>
            </a:r>
            <a:endParaRPr lang="en-US">
              <a:effectLst/>
            </a:endParaRP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(2)'!$B$1</c:f>
              <c:strCache>
                <c:ptCount val="1"/>
                <c:pt idx="0">
                  <c:v>2015 SNIP</c:v>
                </c:pt>
              </c:strCache>
            </c:strRef>
          </c:tx>
          <c:invertIfNegative val="0"/>
          <c:dPt>
            <c:idx val="1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6"/>
            <c:invertIfNegative val="0"/>
            <c:bubble3D val="0"/>
            <c:spPr>
              <a:solidFill>
                <a:schemeClr val="bg2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'Sheet1 (2)'!$A$2:$A$30</c:f>
              <c:strCache>
                <c:ptCount val="16"/>
                <c:pt idx="15">
                  <c:v>Average</c:v>
                </c:pt>
              </c:strCache>
            </c:strRef>
          </c:cat>
          <c:val>
            <c:numRef>
              <c:f>'Sheet1 (2)'!$B$2:$B$30</c:f>
              <c:numCache>
                <c:formatCode>General</c:formatCode>
                <c:ptCount val="29"/>
                <c:pt idx="0">
                  <c:v>8</c:v>
                </c:pt>
                <c:pt idx="1">
                  <c:v>8</c:v>
                </c:pt>
                <c:pt idx="2">
                  <c:v>7</c:v>
                </c:pt>
                <c:pt idx="3">
                  <c:v>7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4.2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3</c:v>
                </c:pt>
                <c:pt idx="21">
                  <c:v>2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856848"/>
        <c:axId val="207857632"/>
      </c:barChart>
      <c:catAx>
        <c:axId val="207856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7857632"/>
        <c:crosses val="autoZero"/>
        <c:auto val="1"/>
        <c:lblAlgn val="ctr"/>
        <c:lblOffset val="100"/>
        <c:noMultiLvlLbl val="0"/>
      </c:catAx>
      <c:valAx>
        <c:axId val="207857632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crossAx val="2078568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Change</a:t>
            </a:r>
            <a:r>
              <a:rPr lang="en-US" baseline="0"/>
              <a:t> in Mean and Median</a:t>
            </a:r>
          </a:p>
          <a:p>
            <a:pPr>
              <a:defRPr/>
            </a:pPr>
            <a:r>
              <a:rPr lang="en-US" baseline="0"/>
              <a:t>SNIP Scores, 2015-2016</a:t>
            </a:r>
            <a:endParaRPr lang="en-US"/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AvChang!$B$1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AvChang!$A$2:$A$3</c:f>
              <c:strCache>
                <c:ptCount val="2"/>
                <c:pt idx="0">
                  <c:v>Average</c:v>
                </c:pt>
                <c:pt idx="1">
                  <c:v>Median</c:v>
                </c:pt>
              </c:strCache>
            </c:strRef>
          </c:cat>
          <c:val>
            <c:numRef>
              <c:f>AvChang!$B$2:$B$3</c:f>
              <c:numCache>
                <c:formatCode>General</c:formatCode>
                <c:ptCount val="2"/>
                <c:pt idx="0">
                  <c:v>4.2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AvChang!$C$1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AvChang!$A$2:$A$3</c:f>
              <c:strCache>
                <c:ptCount val="2"/>
                <c:pt idx="0">
                  <c:v>Average</c:v>
                </c:pt>
                <c:pt idx="1">
                  <c:v>Median</c:v>
                </c:pt>
              </c:strCache>
            </c:strRef>
          </c:cat>
          <c:val>
            <c:numRef>
              <c:f>AvChang!$C$2:$C$3</c:f>
              <c:numCache>
                <c:formatCode>General</c:formatCode>
                <c:ptCount val="2"/>
                <c:pt idx="0">
                  <c:v>3.8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859200"/>
        <c:axId val="146298624"/>
      </c:barChart>
      <c:catAx>
        <c:axId val="207859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298624"/>
        <c:crosses val="autoZero"/>
        <c:auto val="1"/>
        <c:lblAlgn val="ctr"/>
        <c:lblOffset val="100"/>
        <c:noMultiLvlLbl val="0"/>
      </c:catAx>
      <c:valAx>
        <c:axId val="146298624"/>
        <c:scaling>
          <c:orientation val="minMax"/>
          <c:max val="10"/>
        </c:scaling>
        <c:delete val="0"/>
        <c:axPos val="l"/>
        <c:numFmt formatCode="General" sourceLinked="1"/>
        <c:majorTickMark val="out"/>
        <c:minorTickMark val="none"/>
        <c:tickLblPos val="nextTo"/>
        <c:crossAx val="2078592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Percent of Partners </a:t>
            </a:r>
            <a:br>
              <a:rPr lang="en-US"/>
            </a:br>
            <a:r>
              <a:rPr lang="en-US"/>
              <a:t>with</a:t>
            </a:r>
            <a:r>
              <a:rPr lang="en-US" baseline="0"/>
              <a:t> </a:t>
            </a:r>
            <a:r>
              <a:rPr lang="en-US"/>
              <a:t>Each Data</a:t>
            </a: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Sheet3!$A$2:$A$11</c:f>
              <c:strCache>
                <c:ptCount val="10"/>
                <c:pt idx="0">
                  <c:v>Schools</c:v>
                </c:pt>
                <c:pt idx="1">
                  <c:v>Distressed Property</c:v>
                </c:pt>
                <c:pt idx="2">
                  <c:v>Vital Stats</c:v>
                </c:pt>
                <c:pt idx="3">
                  <c:v>Public Assistance</c:v>
                </c:pt>
                <c:pt idx="4">
                  <c:v>Crime</c:v>
                </c:pt>
                <c:pt idx="5">
                  <c:v>Property Characteristics</c:v>
                </c:pt>
                <c:pt idx="6">
                  <c:v>Sales</c:v>
                </c:pt>
                <c:pt idx="7">
                  <c:v>Businesses</c:v>
                </c:pt>
                <c:pt idx="8">
                  <c:v>Child Health</c:v>
                </c:pt>
                <c:pt idx="9">
                  <c:v>Other Health</c:v>
                </c:pt>
              </c:strCache>
            </c:strRef>
          </c:cat>
          <c:val>
            <c:numRef>
              <c:f>Sheet3!$C$2:$C$11</c:f>
              <c:numCache>
                <c:formatCode>0%</c:formatCode>
                <c:ptCount val="10"/>
                <c:pt idx="0">
                  <c:v>0.6785714285714286</c:v>
                </c:pt>
                <c:pt idx="1">
                  <c:v>0.4642857142857143</c:v>
                </c:pt>
                <c:pt idx="2">
                  <c:v>0.4642857142857143</c:v>
                </c:pt>
                <c:pt idx="3">
                  <c:v>0.5</c:v>
                </c:pt>
                <c:pt idx="4">
                  <c:v>0.42857142857142855</c:v>
                </c:pt>
                <c:pt idx="5">
                  <c:v>0.5</c:v>
                </c:pt>
                <c:pt idx="6">
                  <c:v>0.39285714285714285</c:v>
                </c:pt>
                <c:pt idx="7">
                  <c:v>0.39285714285714285</c:v>
                </c:pt>
                <c:pt idx="8">
                  <c:v>0.10714285714285714</c:v>
                </c:pt>
                <c:pt idx="9">
                  <c:v>0.14285714285714285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293136"/>
        <c:axId val="131643560"/>
      </c:barChart>
      <c:catAx>
        <c:axId val="146293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31643560"/>
        <c:crosses val="autoZero"/>
        <c:auto val="1"/>
        <c:lblAlgn val="ctr"/>
        <c:lblOffset val="100"/>
        <c:noMultiLvlLbl val="0"/>
      </c:catAx>
      <c:valAx>
        <c:axId val="13164356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46293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Change in Data Holdings,</a:t>
            </a:r>
            <a:r>
              <a:rPr lang="en-US" baseline="0"/>
              <a:t> 2015-2016</a:t>
            </a:r>
            <a:endParaRPr lang="en-US"/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2016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[SNIP2015.xlsx]Sheet3!$A$2:$A$11</c:f>
              <c:strCache>
                <c:ptCount val="10"/>
                <c:pt idx="0">
                  <c:v>Schools</c:v>
                </c:pt>
                <c:pt idx="1">
                  <c:v>Distressed Property</c:v>
                </c:pt>
                <c:pt idx="2">
                  <c:v>Vital Stats</c:v>
                </c:pt>
                <c:pt idx="3">
                  <c:v>Public Assistance</c:v>
                </c:pt>
                <c:pt idx="4">
                  <c:v>Crime</c:v>
                </c:pt>
                <c:pt idx="5">
                  <c:v>Property Characteristics</c:v>
                </c:pt>
                <c:pt idx="6">
                  <c:v>Sales</c:v>
                </c:pt>
                <c:pt idx="7">
                  <c:v>Businesses</c:v>
                </c:pt>
                <c:pt idx="8">
                  <c:v>Child Health</c:v>
                </c:pt>
                <c:pt idx="9">
                  <c:v>Other Health</c:v>
                </c:pt>
              </c:strCache>
            </c:strRef>
          </c:cat>
          <c:val>
            <c:numRef>
              <c:f>[SNIP2015.xlsx]Sheet3!$C$2:$C$11</c:f>
              <c:numCache>
                <c:formatCode>0%</c:formatCode>
                <c:ptCount val="10"/>
                <c:pt idx="0">
                  <c:v>0.6785714285714286</c:v>
                </c:pt>
                <c:pt idx="1">
                  <c:v>0.4642857142857143</c:v>
                </c:pt>
                <c:pt idx="2">
                  <c:v>0.4642857142857143</c:v>
                </c:pt>
                <c:pt idx="3">
                  <c:v>0.5</c:v>
                </c:pt>
                <c:pt idx="4">
                  <c:v>0.42857142857142855</c:v>
                </c:pt>
                <c:pt idx="5">
                  <c:v>0.5</c:v>
                </c:pt>
                <c:pt idx="6">
                  <c:v>0.39285714285714285</c:v>
                </c:pt>
                <c:pt idx="7">
                  <c:v>0.39285714285714285</c:v>
                </c:pt>
                <c:pt idx="8">
                  <c:v>0.10714285714285714</c:v>
                </c:pt>
                <c:pt idx="9">
                  <c:v>0.14285714285714285</c:v>
                </c:pt>
              </c:numCache>
            </c:numRef>
          </c:val>
        </c:ser>
        <c:ser>
          <c:idx val="1"/>
          <c:order val="1"/>
          <c:tx>
            <c:v>2015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[SNIP2015.xlsx]Sheet3!$A$2:$A$11</c:f>
              <c:strCache>
                <c:ptCount val="10"/>
                <c:pt idx="0">
                  <c:v>Schools</c:v>
                </c:pt>
                <c:pt idx="1">
                  <c:v>Distressed Property</c:v>
                </c:pt>
                <c:pt idx="2">
                  <c:v>Vital Stats</c:v>
                </c:pt>
                <c:pt idx="3">
                  <c:v>Public Assistance</c:v>
                </c:pt>
                <c:pt idx="4">
                  <c:v>Crime</c:v>
                </c:pt>
                <c:pt idx="5">
                  <c:v>Property Characteristics</c:v>
                </c:pt>
                <c:pt idx="6">
                  <c:v>Sales</c:v>
                </c:pt>
                <c:pt idx="7">
                  <c:v>Businesses</c:v>
                </c:pt>
                <c:pt idx="8">
                  <c:v>Child Health</c:v>
                </c:pt>
                <c:pt idx="9">
                  <c:v>Other Health</c:v>
                </c:pt>
              </c:strCache>
            </c:strRef>
          </c:cat>
          <c:val>
            <c:numRef>
              <c:f>[SNIP2015.xlsx]Sheet3!$E$2:$E$11</c:f>
              <c:numCache>
                <c:formatCode>0%</c:formatCode>
                <c:ptCount val="10"/>
                <c:pt idx="0">
                  <c:v>0.6428571428571429</c:v>
                </c:pt>
                <c:pt idx="1">
                  <c:v>0.5357142857142857</c:v>
                </c:pt>
                <c:pt idx="2">
                  <c:v>0.5</c:v>
                </c:pt>
                <c:pt idx="3">
                  <c:v>0.39285714285714285</c:v>
                </c:pt>
                <c:pt idx="4">
                  <c:v>0.39285714285714285</c:v>
                </c:pt>
                <c:pt idx="5">
                  <c:v>0.39285714285714285</c:v>
                </c:pt>
                <c:pt idx="6">
                  <c:v>0.35714285714285715</c:v>
                </c:pt>
                <c:pt idx="7">
                  <c:v>0.25</c:v>
                </c:pt>
                <c:pt idx="8">
                  <c:v>0.17857142857142858</c:v>
                </c:pt>
                <c:pt idx="9">
                  <c:v>0.14285714285714285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632064"/>
        <c:axId val="208635592"/>
      </c:barChart>
      <c:catAx>
        <c:axId val="20863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8635592"/>
        <c:crosses val="autoZero"/>
        <c:auto val="1"/>
        <c:lblAlgn val="ctr"/>
        <c:lblOffset val="100"/>
        <c:noMultiLvlLbl val="0"/>
      </c:catAx>
      <c:valAx>
        <c:axId val="20863559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208632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643424506147257"/>
          <c:y val="0.28503728700579095"/>
          <c:w val="8.7542363125661923E-2"/>
          <c:h val="0.12852310127900679"/>
        </c:manualLayout>
      </c:layout>
      <c:overlay val="1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5ED001-8E4F-41BA-B339-E1E7E3327FC9}" type="datetimeFigureOut">
              <a:rPr lang="en-US" smtClean="0"/>
              <a:t>9/5/2016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C0A19E-F03E-4439-8473-00B692EFD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3</a:t>
            </a:r>
            <a:r>
              <a:rPr lang="en-US" baseline="30000" dirty="0" smtClean="0"/>
              <a:t>rd</a:t>
            </a:r>
            <a:r>
              <a:rPr lang="en-US" dirty="0" smtClean="0"/>
              <a:t> time I’m presenting on this. Happy to report some improvements in the overall results.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Happy to report</a:t>
            </a:r>
            <a:r>
              <a:rPr lang="en-US" baseline="0" dirty="0" smtClean="0"/>
              <a:t> improved SNIP numbers this year, especially for the median SNIP score.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00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96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7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47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5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 get</a:t>
            </a:r>
            <a:r>
              <a:rPr lang="en-US" baseline="0" dirty="0" smtClean="0"/>
              <a:t> into results…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Local data is central to NNIP.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care about data that is at small geographies and regularly updated.</a:t>
            </a:r>
          </a:p>
          <a:p>
            <a:endParaRPr lang="en-US" dirty="0"/>
          </a:p>
          <a:p>
            <a:r>
              <a:rPr lang="en-US" dirty="0"/>
              <a:t>NNIP partners agree to collect data:</a:t>
            </a:r>
          </a:p>
          <a:p>
            <a:pPr lvl="0"/>
            <a:r>
              <a:rPr lang="en-US" dirty="0"/>
              <a:t>across topics since problems and solutions rarely fall within silos</a:t>
            </a:r>
          </a:p>
          <a:p>
            <a:pPr lvl="0"/>
            <a:r>
              <a:rPr lang="en-US" dirty="0"/>
              <a:t>across time to reduce effort/costs of acquisition and processing over time, to look at trends, and to be responsive to quick requests</a:t>
            </a:r>
          </a:p>
          <a:p>
            <a:pPr lvl="0"/>
            <a:r>
              <a:rPr lang="en-US" dirty="0"/>
              <a:t>at the neighborhood level – because we know issues are not the same across the 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3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inventory goes back almost 20 years.</a:t>
            </a:r>
          </a:p>
          <a:p>
            <a:r>
              <a:rPr lang="en-US" dirty="0" smtClean="0"/>
              <a:t>Covers  the most common types of data, but not everything.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to all the partners who updated on-time!</a:t>
            </a:r>
          </a:p>
          <a:p>
            <a:r>
              <a:rPr lang="en-US" dirty="0" smtClean="0"/>
              <a:t>We know it was short notice, it’s</a:t>
            </a:r>
            <a:r>
              <a:rPr lang="en-US" baseline="0" dirty="0" smtClean="0"/>
              <a:t> helpful.</a:t>
            </a:r>
          </a:p>
          <a:p>
            <a:r>
              <a:rPr lang="en-US" baseline="0" dirty="0" smtClean="0"/>
              <a:t>Acknowledge that some of the scores aren’t based on up-to-date inventories.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5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SNIP is a summary score to</a:t>
            </a:r>
            <a:r>
              <a:rPr lang="en-US" baseline="0" dirty="0" smtClean="0"/>
              <a:t> give us a snapshot of the extent of the data each partner has.</a:t>
            </a:r>
            <a:endParaRPr lang="en-US" dirty="0" smtClean="0"/>
          </a:p>
          <a:p>
            <a:r>
              <a:rPr lang="en-US" dirty="0" smtClean="0"/>
              <a:t>A few key changes from last time…</a:t>
            </a:r>
          </a:p>
          <a:p>
            <a:r>
              <a:rPr lang="en-US" dirty="0" smtClean="0"/>
              <a:t>Prisoner re-entry is gone.</a:t>
            </a:r>
          </a:p>
          <a:p>
            <a:r>
              <a:rPr lang="en-US" dirty="0" smtClean="0"/>
              <a:t>Business licenses is now part of SNIP.</a:t>
            </a:r>
          </a:p>
          <a:p>
            <a:r>
              <a:rPr lang="en-US" dirty="0" smtClean="0"/>
              <a:t>A</a:t>
            </a:r>
            <a:r>
              <a:rPr lang="en-US" baseline="0" dirty="0" smtClean="0"/>
              <a:t> few small changes about how vital stats and distressed property indicator is calculated.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9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how SNIP works….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91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scores this time around. </a:t>
            </a:r>
          </a:p>
          <a:p>
            <a:r>
              <a:rPr lang="en-US" dirty="0" smtClean="0"/>
              <a:t>Average</a:t>
            </a:r>
            <a:r>
              <a:rPr lang="en-US" baseline="0" dirty="0" smtClean="0"/>
              <a:t> is a little lower than last year, expected since we tightened up the date requirement.</a:t>
            </a:r>
          </a:p>
          <a:p>
            <a:r>
              <a:rPr lang="en-US" baseline="0" dirty="0" smtClean="0"/>
              <a:t>We think it should look better and will once all the inventories are up-to-date, specifically, few zeros.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stats.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0A19E-F03E-4439-8473-00B692EFD3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8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9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9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9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4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8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50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4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9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208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25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05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52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0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40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38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59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0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065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0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16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02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24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54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5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06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7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21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itlePage_Header_Img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NNIP Data Inventory Analysis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pPr lvl="0"/>
            <a:r>
              <a:rPr lang="en-US" dirty="0" smtClean="0"/>
              <a:t>NNIP Partnership Meeting</a:t>
            </a:r>
          </a:p>
          <a:p>
            <a:pPr lvl="0"/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6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03231" cy="1392238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6854" y="3388959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>
              <a:buNone/>
              <a:defRPr sz="2600">
                <a:solidFill>
                  <a:srgbClr val="2736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HERE</a:t>
            </a:r>
            <a:br>
              <a:rPr lang="en-US" dirty="0" smtClean="0"/>
            </a:br>
            <a:r>
              <a:rPr lang="en-US" dirty="0" smtClean="0"/>
              <a:t>SECOND LINE OF TEXT IF NEEDED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76854" y="19475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4000" b="1" baseline="0">
                <a:solidFill>
                  <a:srgbClr val="27369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TITLE </a:t>
            </a:r>
            <a:br>
              <a:rPr lang="en-US" dirty="0" smtClean="0"/>
            </a:br>
            <a:r>
              <a:rPr lang="en-US" dirty="0" smtClean="0"/>
              <a:t>TWO LINES OF TEXT IF NEEDED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76852" y="44553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>
              <a:buNone/>
              <a:defRPr sz="1800" baseline="0">
                <a:solidFill>
                  <a:srgbClr val="00B6DE"/>
                </a:solidFill>
              </a:defRPr>
            </a:lvl1pPr>
            <a:lvl5pPr marL="1828800" indent="0" algn="l">
              <a:buFont typeface="Arial"/>
              <a:buNone/>
              <a:defRPr sz="1800"/>
            </a:lvl5pPr>
          </a:lstStyle>
          <a:p>
            <a:pPr lvl="0"/>
            <a:r>
              <a:rPr lang="en-US" dirty="0" smtClean="0"/>
              <a:t>CLICK TO ADD </a:t>
            </a:r>
            <a:br>
              <a:rPr lang="en-US" dirty="0" smtClean="0"/>
            </a:br>
            <a:r>
              <a:rPr lang="en-US" dirty="0" smtClean="0"/>
              <a:t>MONTH XX, 20XX</a:t>
            </a:r>
            <a:br>
              <a:rPr lang="en-US" dirty="0" smtClean="0"/>
            </a:br>
            <a:r>
              <a:rPr lang="en-US" dirty="0" smtClean="0"/>
              <a:t>PRESENTER’S NAME</a:t>
            </a:r>
            <a:br>
              <a:rPr lang="en-US" dirty="0" smtClean="0"/>
            </a:br>
            <a:r>
              <a:rPr lang="en-US" dirty="0" smtClean="0"/>
              <a:t>EVENT TITLE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445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87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505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15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81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66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175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91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641350" y="1863119"/>
            <a:ext cx="4115377" cy="4203573"/>
          </a:xfrm>
          <a:prstGeom prst="rect">
            <a:avLst/>
          </a:prstGeom>
        </p:spPr>
        <p:txBody>
          <a:bodyPr numCol="1" spcCol="22860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B6DE"/>
              </a:buClr>
              <a:buFont typeface="Arial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6" cy="1060258"/>
          </a:xfrm>
          <a:prstGeom prst="rect">
            <a:avLst/>
          </a:prstGeom>
        </p:spPr>
        <p:txBody>
          <a:bodyPr vert="horz"/>
          <a:lstStyle>
            <a:lvl1pPr algn="l"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11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36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4292"/>
            <a:ext cx="7924800" cy="192028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algn="l">
              <a:defRPr sz="4000" b="1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HERE TO ADD</a:t>
            </a:r>
            <a:br>
              <a:rPr lang="en-US" dirty="0" smtClean="0"/>
            </a:br>
            <a:r>
              <a:rPr lang="en-US" dirty="0" smtClean="0"/>
              <a:t>TRANSITION SLIDE TITLE</a:t>
            </a:r>
            <a:br>
              <a:rPr lang="en-US" dirty="0" smtClean="0"/>
            </a:br>
            <a:r>
              <a:rPr lang="en-US" dirty="0" smtClean="0"/>
              <a:t>THIRD LINE IF NEEDED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932375"/>
            <a:ext cx="7924800" cy="1054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HERE TO ADD SUBTITLE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26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NNIP_PowerPoint_Template_Slides_v3-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91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ankYou_Slid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7019" y="2133455"/>
            <a:ext cx="7035799" cy="787545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algn="l">
              <a:defRPr sz="4000" b="1">
                <a:solidFill>
                  <a:srgbClr val="273691"/>
                </a:solidFill>
              </a:defRPr>
            </a:lvl1pPr>
          </a:lstStyle>
          <a:p>
            <a:r>
              <a:rPr lang="en-US" dirty="0" smtClean="0"/>
              <a:t>CLICK TO EDIT CLOSING</a:t>
            </a:r>
            <a:endParaRPr lang="en-US" dirty="0"/>
          </a:p>
        </p:txBody>
      </p:sp>
      <p:pic>
        <p:nvPicPr>
          <p:cNvPr id="5" name="Picture 4" descr="NNIP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97" y="3266096"/>
            <a:ext cx="3090672" cy="111252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7019" y="4810387"/>
            <a:ext cx="7035799" cy="6967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B6DE"/>
                </a:solidFill>
              </a:defRPr>
            </a:lvl1pPr>
          </a:lstStyle>
          <a:p>
            <a:pPr lvl="0"/>
            <a:r>
              <a:rPr lang="en-US" dirty="0" smtClean="0"/>
              <a:t>Click to add custom 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3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-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5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1350" y="1863119"/>
            <a:ext cx="7760188" cy="4203573"/>
          </a:xfrm>
          <a:prstGeom prst="rect">
            <a:avLst/>
          </a:prstGeom>
        </p:spPr>
        <p:txBody>
          <a:bodyPr numCol="2" spcCol="22860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Two column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2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&amp; Photo-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ent_Slide_w_Logo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41350" y="1863119"/>
            <a:ext cx="4114800" cy="42035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500"/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200"/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93430" y="128099"/>
            <a:ext cx="876960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HERE TO EDIT SLIDE TITLE</a:t>
            </a:r>
            <a:br>
              <a:rPr lang="en-US" dirty="0" smtClean="0"/>
            </a:br>
            <a:r>
              <a:rPr lang="en-US" dirty="0" smtClean="0"/>
              <a:t>SECOND LINE IF NEEDED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52786" y="1863725"/>
            <a:ext cx="3629252" cy="4203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7.jpe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13.png"/><Relationship Id="rId25" Type="http://schemas.openxmlformats.org/officeDocument/2006/relationships/image" Target="../media/image21.jpe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0.jpe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.jpg"/><Relationship Id="rId23" Type="http://schemas.openxmlformats.org/officeDocument/2006/relationships/image" Target="../media/image19.jpe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Relationship Id="rId22" Type="http://schemas.openxmlformats.org/officeDocument/2006/relationships/image" Target="../media/image1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Page_Header_Img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40080" y="1444309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aseline="0" dirty="0" smtClean="0"/>
              <a:t>Data Inventory 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26139" y="4921321"/>
            <a:ext cx="2917861" cy="1366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4" t="38008" r="16782" b="18712"/>
          <a:stretch/>
        </p:blipFill>
        <p:spPr bwMode="auto">
          <a:xfrm>
            <a:off x="1539766" y="2127694"/>
            <a:ext cx="6064468" cy="371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/>
          <p:cNvSpPr txBox="1">
            <a:spLocks/>
          </p:cNvSpPr>
          <p:nvPr/>
        </p:nvSpPr>
        <p:spPr>
          <a:xfrm>
            <a:off x="348079" y="5669890"/>
            <a:ext cx="5486400" cy="84961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Rob </a:t>
            </a:r>
            <a:r>
              <a:rPr lang="en-US" dirty="0" err="1" smtClean="0"/>
              <a:t>Pitingolo</a:t>
            </a:r>
            <a:r>
              <a:rPr lang="en-US" dirty="0" smtClean="0"/>
              <a:t>, The Urban Institute</a:t>
            </a:r>
          </a:p>
          <a:p>
            <a:r>
              <a:rPr lang="en-US" dirty="0" smtClean="0"/>
              <a:t>NNIP Partnership Meeting,</a:t>
            </a:r>
            <a:r>
              <a:rPr lang="en-US" baseline="0" dirty="0" smtClean="0"/>
              <a:t> </a:t>
            </a:r>
            <a:r>
              <a:rPr lang="en-US" dirty="0" smtClean="0"/>
              <a:t>October 2014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57" r:id="rId3"/>
    <p:sldLayoutId id="2147493483" r:id="rId4"/>
    <p:sldLayoutId id="2147493484" r:id="rId5"/>
    <p:sldLayoutId id="2147493478" r:id="rId6"/>
    <p:sldLayoutId id="2147493470" r:id="rId7"/>
    <p:sldLayoutId id="2147493481" r:id="rId8"/>
    <p:sldLayoutId id="2147493482" r:id="rId9"/>
    <p:sldLayoutId id="2147493477" r:id="rId10"/>
    <p:sldLayoutId id="2147493471" r:id="rId11"/>
    <p:sldLayoutId id="2147493475" r:id="rId12"/>
    <p:sldLayoutId id="2147493474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Value of the Data Inventory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Data</a:t>
            </a:r>
            <a:r>
              <a:rPr lang="en-US" baseline="0" dirty="0" smtClean="0"/>
              <a:t> is a central piece of NNIP</a:t>
            </a:r>
          </a:p>
          <a:p>
            <a:r>
              <a:rPr lang="en-US" baseline="0" dirty="0" smtClean="0"/>
              <a:t>Self-assessment</a:t>
            </a:r>
          </a:p>
          <a:p>
            <a:r>
              <a:rPr lang="en-US" baseline="0" dirty="0" smtClean="0"/>
              <a:t>Helps HQ identify organizational challenges</a:t>
            </a:r>
          </a:p>
          <a:p>
            <a:r>
              <a:rPr lang="en-US" dirty="0" smtClean="0"/>
              <a:t>Improving</a:t>
            </a:r>
            <a:r>
              <a:rPr lang="en-US" baseline="0" dirty="0" smtClean="0"/>
              <a:t> the network</a:t>
            </a:r>
          </a:p>
        </p:txBody>
      </p:sp>
      <p:pic>
        <p:nvPicPr>
          <p:cNvPr id="4098" name="Picture 2" descr="http://wfhorne-co.com/wp-content/uploads/2014/09/inventory-management-sales-forecast-retail-analytics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9" r="21618"/>
          <a:stretch/>
        </p:blipFill>
        <p:spPr bwMode="auto">
          <a:xfrm>
            <a:off x="4572000" y="1806587"/>
            <a:ext cx="3404716" cy="431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0" r:id="rId1"/>
    <p:sldLayoutId id="2147493501" r:id="rId2"/>
    <p:sldLayoutId id="2147493502" r:id="rId3"/>
    <p:sldLayoutId id="2147493503" r:id="rId4"/>
    <p:sldLayoutId id="2147493504" r:id="rId5"/>
    <p:sldLayoutId id="2147493505" r:id="rId6"/>
    <p:sldLayoutId id="2147493506" r:id="rId7"/>
    <p:sldLayoutId id="2147493507" r:id="rId8"/>
    <p:sldLayoutId id="2147493508" r:id="rId9"/>
    <p:sldLayoutId id="2147493509" r:id="rId10"/>
    <p:sldLayoutId id="2147493510" r:id="rId11"/>
    <p:sldLayoutId id="2147493511" r:id="rId12"/>
    <p:sldLayoutId id="2147493512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Neighborhood Data is More than Municipal Data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3430" y="1566916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NNIP Data should be…</a:t>
            </a:r>
          </a:p>
        </p:txBody>
      </p:sp>
      <p:pic>
        <p:nvPicPr>
          <p:cNvPr id="6146" name="Picture 2" descr="http://www.stateside.com/wp-content/uploads/Map-and-Magnifying-Glass-e1373388442490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7" y="2286000"/>
            <a:ext cx="28670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 smtClean="0"/>
              <a:t>Small Geography</a:t>
            </a:r>
            <a:br>
              <a:rPr lang="en-US" baseline="0" dirty="0" smtClean="0"/>
            </a:br>
            <a:r>
              <a:rPr lang="en-US" sz="1800" baseline="0" dirty="0" smtClean="0"/>
              <a:t>Tract, Block Grp, Zip, Parcel</a:t>
            </a:r>
          </a:p>
        </p:txBody>
      </p:sp>
      <p:pic>
        <p:nvPicPr>
          <p:cNvPr id="6148" name="Picture 4" descr="http://www.revereps.mec.edu/susanbanthony/wp-content/uploads/2013/10/Current-Events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04" y="1988696"/>
            <a:ext cx="4269991" cy="353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 smtClean="0"/>
              <a:t>Current &amp; Up-to-Date</a:t>
            </a:r>
            <a:endParaRPr lang="en-US" sz="18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9183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4" r:id="rId1"/>
    <p:sldLayoutId id="2147493515" r:id="rId2"/>
    <p:sldLayoutId id="2147493516" r:id="rId3"/>
    <p:sldLayoutId id="2147493517" r:id="rId4"/>
    <p:sldLayoutId id="2147493518" r:id="rId5"/>
    <p:sldLayoutId id="2147493519" r:id="rId6"/>
    <p:sldLayoutId id="2147493520" r:id="rId7"/>
    <p:sldLayoutId id="2147493521" r:id="rId8"/>
    <p:sldLayoutId id="2147493522" r:id="rId9"/>
    <p:sldLayoutId id="2147493523" r:id="rId10"/>
    <p:sldLayoutId id="2147493524" r:id="rId11"/>
    <p:sldLayoutId id="2147493525" r:id="rId12"/>
    <p:sldLayoutId id="2147493526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_Slide_w_Logo_v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Introducing the SNIP</a:t>
            </a:r>
            <a:r>
              <a:rPr lang="en-US" baseline="0" dirty="0" smtClean="0"/>
              <a:t> Score</a:t>
            </a:r>
            <a:endParaRPr lang="en-US" dirty="0" smtClean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Small-geography</a:t>
            </a:r>
            <a:r>
              <a:rPr lang="en-US" baseline="0" dirty="0" smtClean="0"/>
              <a:t> Neighborhood Indicator Performance (SNIP) Components:</a:t>
            </a:r>
            <a:endParaRPr lang="en-US" dirty="0"/>
          </a:p>
        </p:txBody>
      </p:sp>
      <p:pic>
        <p:nvPicPr>
          <p:cNvPr id="205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52" y="3937263"/>
            <a:ext cx="1613972" cy="11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http://1.bp.blogspot.com/-BJoO8DeTeP0/Thn7guAhYII/AAAAAAAAAHA/QKq8t1EPN5E/s1600/ShawshankRedempt_219Pyxurz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8142" y="4936291"/>
            <a:ext cx="174337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28" y="5152127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50" y="5220138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grahamlegalpllc.com/wp-content/uploads/2013/10/stop-foreclosure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16" y="2371818"/>
            <a:ext cx="2019300" cy="134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3937263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97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6" r:id="rId1"/>
    <p:sldLayoutId id="2147493487" r:id="rId2"/>
    <p:sldLayoutId id="2147493488" r:id="rId3"/>
    <p:sldLayoutId id="2147493489" r:id="rId4"/>
    <p:sldLayoutId id="2147493490" r:id="rId5"/>
    <p:sldLayoutId id="2147493491" r:id="rId6"/>
    <p:sldLayoutId id="2147493492" r:id="rId7"/>
    <p:sldLayoutId id="2147493493" r:id="rId8"/>
    <p:sldLayoutId id="2147493494" r:id="rId9"/>
    <p:sldLayoutId id="2147493495" r:id="rId10"/>
    <p:sldLayoutId id="2147493496" r:id="rId11"/>
    <p:sldLayoutId id="2147493497" r:id="rId12"/>
    <p:sldLayoutId id="2147493498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15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21.jpeg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openxmlformats.org/officeDocument/2006/relationships/image" Target="../media/image12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TitlePage_Header_Img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4"/>
          <p:cNvSpPr txBox="1">
            <a:spLocks/>
          </p:cNvSpPr>
          <p:nvPr/>
        </p:nvSpPr>
        <p:spPr>
          <a:xfrm>
            <a:off x="829254" y="2099934"/>
            <a:ext cx="7863840" cy="1366770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27369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NNIP Data Inventory </a:t>
            </a:r>
            <a:br>
              <a:rPr lang="en-US" dirty="0" smtClean="0"/>
            </a:br>
            <a:r>
              <a:rPr lang="en-US" dirty="0" smtClean="0"/>
              <a:t>&amp; SNIP Score Update</a:t>
            </a:r>
            <a:endParaRPr lang="en-US" dirty="0"/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829252" y="4607782"/>
            <a:ext cx="5486400" cy="169923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rgbClr val="00B6D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ROB PITINGOLO</a:t>
            </a:r>
          </a:p>
          <a:p>
            <a:r>
              <a:rPr lang="en-US" altLang="en-US" smtClean="0"/>
              <a:t>SEPTEMBER 15, </a:t>
            </a:r>
            <a:r>
              <a:rPr lang="en-US" altLang="en-US" dirty="0" smtClean="0"/>
              <a:t>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SNIP Scores Improved Between 2015 and 2016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775337"/>
              </p:ext>
            </p:extLst>
          </p:nvPr>
        </p:nvGraphicFramePr>
        <p:xfrm>
          <a:off x="193430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47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NNIP’s most common up-to-date neighborhood data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5595414"/>
              </p:ext>
            </p:extLst>
          </p:nvPr>
        </p:nvGraphicFramePr>
        <p:xfrm>
          <a:off x="276235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76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 NNIP’s most common up-to-date neighborhood data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526807"/>
              </p:ext>
            </p:extLst>
          </p:nvPr>
        </p:nvGraphicFramePr>
        <p:xfrm>
          <a:off x="276235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67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How Did We Do?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220" name="Picture 4" descr="http://www.rotoscopers.com/wp-content/uploads/2015/11/Think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3" y="1678675"/>
            <a:ext cx="8139621" cy="45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43558" y="5291063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 smtClean="0">
                <a:solidFill>
                  <a:schemeClr val="bg1"/>
                </a:solidFill>
              </a:rPr>
              <a:t>Ask Rob for details</a:t>
            </a:r>
            <a:r>
              <a:rPr lang="en-US" b="1" dirty="0" smtClean="0">
                <a:solidFill>
                  <a:schemeClr val="bg1"/>
                </a:solidFill>
              </a:rPr>
              <a:t> during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or after the meeting</a:t>
            </a:r>
            <a:endParaRPr lang="en-US" b="1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7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Goals for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http://thecertainonesmagazine.com/wp-content/uploads/2014/08/goal-setting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5" y="1524267"/>
            <a:ext cx="8501742" cy="47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540887" y="3006121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All partners with up-to-date inventory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40882" y="4078513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No partners with zero SNIP score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40877" y="5275946"/>
            <a:ext cx="6869795" cy="6732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More data brought up-to-date</a:t>
            </a:r>
            <a:endParaRPr lang="en-US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 winner is…</a:t>
            </a:r>
            <a:br>
              <a:rPr lang="en-US" dirty="0" smtClean="0"/>
            </a:br>
            <a:r>
              <a:rPr lang="en-US" dirty="0" smtClean="0"/>
              <a:t>TIE!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44" name="Picture 4" descr="Image result for tigers celeb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35" y="3438311"/>
            <a:ext cx="47625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cavs celebr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91" y="1528549"/>
            <a:ext cx="4543582" cy="34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71097" y="4928125"/>
            <a:ext cx="192197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 smtClean="0"/>
              <a:t>Cleveland!</a:t>
            </a:r>
            <a:endParaRPr lang="en-US" b="1" baseline="0" dirty="0" smtClean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94006" y="2845906"/>
            <a:ext cx="192197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baseline="0" dirty="0" smtClean="0"/>
              <a:t>Detroit!</a:t>
            </a:r>
            <a:endParaRPr lang="en-US" b="1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Local data is central to the </a:t>
            </a:r>
            <a:br>
              <a:rPr lang="en-US" dirty="0" smtClean="0"/>
            </a:br>
            <a:r>
              <a:rPr lang="en-US" dirty="0" smtClean="0"/>
              <a:t>NNIP mission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3429" y="1566916"/>
            <a:ext cx="5281247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aseline="0" dirty="0" smtClean="0"/>
              <a:t>NNIP </a:t>
            </a:r>
            <a:r>
              <a:rPr lang="en-US" dirty="0" smtClean="0"/>
              <a:t>local </a:t>
            </a:r>
            <a:r>
              <a:rPr lang="en-US" dirty="0"/>
              <a:t>d</a:t>
            </a:r>
            <a:r>
              <a:rPr lang="en-US" baseline="0" dirty="0" smtClean="0"/>
              <a:t>ata should be…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3430" y="5222803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aseline="0" dirty="0" smtClean="0"/>
              <a:t>Small Geography</a:t>
            </a:r>
            <a:br>
              <a:rPr lang="en-US" baseline="0" dirty="0" smtClean="0"/>
            </a:br>
            <a:r>
              <a:rPr lang="en-US" sz="1800" baseline="0" dirty="0" smtClean="0"/>
              <a:t>Tract, Block Grp, Zip, Parcel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446465" y="5222801"/>
            <a:ext cx="3880094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 baseline="0" dirty="0" smtClean="0"/>
              <a:t>Recurring &amp; Up-to-Date</a:t>
            </a:r>
          </a:p>
        </p:txBody>
      </p:sp>
      <p:pic>
        <p:nvPicPr>
          <p:cNvPr id="6146" name="Picture 2" descr="http://wpe-cdn.gbox.com/wp-content/uploads/2015/02/GboxUpda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8965"/>
          <a:stretch/>
        </p:blipFill>
        <p:spPr bwMode="auto">
          <a:xfrm>
            <a:off x="4239272" y="2463159"/>
            <a:ext cx="4056939" cy="250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lanning at head off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3" y="2278546"/>
            <a:ext cx="2872407" cy="28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7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the Data Inventory?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First published1996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 smtClean="0"/>
          </a:p>
          <a:p>
            <a:r>
              <a:rPr lang="en-US" dirty="0" smtClean="0"/>
              <a:t>Became machine readable in 2007</a:t>
            </a:r>
          </a:p>
          <a:p>
            <a:r>
              <a:rPr lang="en-US" dirty="0" smtClean="0"/>
              <a:t>Geography &amp; coverage level</a:t>
            </a:r>
          </a:p>
          <a:p>
            <a:r>
              <a:rPr lang="en-US" dirty="0" smtClean="0"/>
              <a:t>Age &amp; Race tabs</a:t>
            </a:r>
          </a:p>
          <a:p>
            <a:endParaRPr lang="en-US" baseline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8462" y="2292363"/>
            <a:ext cx="4460112" cy="334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6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Value of the Data Inventory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1350" y="1757612"/>
            <a:ext cx="3880094" cy="19316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Neighborhood data</a:t>
            </a:r>
            <a:r>
              <a:rPr lang="en-US" baseline="0" dirty="0" smtClean="0"/>
              <a:t> is central to NNIP</a:t>
            </a:r>
          </a:p>
          <a:p>
            <a:r>
              <a:rPr lang="en-US" baseline="0" dirty="0" smtClean="0"/>
              <a:t>Self-assessment for partners</a:t>
            </a:r>
          </a:p>
        </p:txBody>
      </p:sp>
      <p:pic>
        <p:nvPicPr>
          <p:cNvPr id="2050" name="Picture 2" descr="METALAG Inven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46" y="3813365"/>
            <a:ext cx="6542681" cy="209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378198" y="1755355"/>
            <a:ext cx="3880094" cy="19316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Identify c</a:t>
            </a:r>
            <a:r>
              <a:rPr lang="en-US" baseline="0" dirty="0" smtClean="0"/>
              <a:t>ross-site opportunities</a:t>
            </a:r>
          </a:p>
          <a:p>
            <a:r>
              <a:rPr lang="en-US" dirty="0" smtClean="0"/>
              <a:t>Improve</a:t>
            </a:r>
            <a:r>
              <a:rPr lang="en-US" baseline="0" dirty="0" smtClean="0"/>
              <a:t> the network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369300" y="4477829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Vital Stats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44926" y="544404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Housing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567164" y="454961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Crime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94596" y="3833065"/>
            <a:ext cx="1225296" cy="4328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Health</a:t>
            </a:r>
            <a:endParaRPr lang="en-US" sz="1600" b="1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 partners for updating your inventories on time!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03606" y="1680239"/>
            <a:ext cx="2467610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Atlanta</a:t>
            </a:r>
          </a:p>
          <a:p>
            <a:r>
              <a:rPr lang="en-US" dirty="0" smtClean="0"/>
              <a:t>Charlotte</a:t>
            </a:r>
          </a:p>
          <a:p>
            <a:r>
              <a:rPr lang="en-US" baseline="0" dirty="0" smtClean="0"/>
              <a:t>Cleveland</a:t>
            </a:r>
          </a:p>
          <a:p>
            <a:r>
              <a:rPr lang="en-US" dirty="0" smtClean="0"/>
              <a:t>Columbus</a:t>
            </a:r>
          </a:p>
          <a:p>
            <a:r>
              <a:rPr lang="en-US" baseline="0" dirty="0" smtClean="0"/>
              <a:t>Dallas</a:t>
            </a:r>
          </a:p>
          <a:p>
            <a:r>
              <a:rPr lang="en-US" dirty="0" smtClean="0"/>
              <a:t>Denver</a:t>
            </a:r>
          </a:p>
          <a:p>
            <a:r>
              <a:rPr lang="en-US" baseline="0" dirty="0" smtClean="0"/>
              <a:t>Detroit</a:t>
            </a:r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954146" y="1680239"/>
            <a:ext cx="2779141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 smtClean="0"/>
              <a:t>Grand Rapids</a:t>
            </a:r>
          </a:p>
          <a:p>
            <a:r>
              <a:rPr lang="en-US" baseline="0" dirty="0" smtClean="0"/>
              <a:t>Indianapolis</a:t>
            </a:r>
            <a:endParaRPr lang="en-US" dirty="0" smtClean="0"/>
          </a:p>
          <a:p>
            <a:r>
              <a:rPr lang="en-US" baseline="0" dirty="0" smtClean="0"/>
              <a:t>Minneapolis</a:t>
            </a:r>
          </a:p>
          <a:p>
            <a:r>
              <a:rPr lang="en-US" dirty="0" smtClean="0"/>
              <a:t>New Haven</a:t>
            </a:r>
          </a:p>
          <a:p>
            <a:r>
              <a:rPr lang="en-US" baseline="0" dirty="0" smtClean="0"/>
              <a:t>New</a:t>
            </a:r>
            <a:r>
              <a:rPr lang="en-US" dirty="0" smtClean="0"/>
              <a:t> Orleans</a:t>
            </a:r>
          </a:p>
          <a:p>
            <a:r>
              <a:rPr lang="en-US" baseline="0" dirty="0" smtClean="0"/>
              <a:t>New York</a:t>
            </a:r>
          </a:p>
          <a:p>
            <a:r>
              <a:rPr lang="en-US" dirty="0" smtClean="0"/>
              <a:t>Oakland</a:t>
            </a:r>
            <a:endParaRPr lang="en-US" baseline="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85738" y="1680239"/>
            <a:ext cx="3029078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Pinellas</a:t>
            </a:r>
          </a:p>
          <a:p>
            <a:r>
              <a:rPr lang="en-US" baseline="0" dirty="0" smtClean="0"/>
              <a:t>Pittsburgh</a:t>
            </a:r>
          </a:p>
          <a:p>
            <a:r>
              <a:rPr lang="en-US" dirty="0" smtClean="0"/>
              <a:t>Providence</a:t>
            </a:r>
          </a:p>
          <a:p>
            <a:r>
              <a:rPr lang="en-US" baseline="0" dirty="0" smtClean="0"/>
              <a:t>San</a:t>
            </a:r>
            <a:r>
              <a:rPr lang="en-US" dirty="0" smtClean="0"/>
              <a:t> Antonio</a:t>
            </a:r>
          </a:p>
          <a:p>
            <a:r>
              <a:rPr lang="en-US" baseline="0" dirty="0" smtClean="0"/>
              <a:t>Seattle</a:t>
            </a:r>
          </a:p>
          <a:p>
            <a:r>
              <a:rPr lang="en-US" dirty="0" smtClean="0"/>
              <a:t>St. Louis</a:t>
            </a:r>
          </a:p>
          <a:p>
            <a:r>
              <a:rPr lang="en-US" baseline="0" dirty="0" smtClean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9075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3430" y="128099"/>
            <a:ext cx="7589855" cy="107351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SNIP?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3430" y="1457418"/>
            <a:ext cx="7863840" cy="914400"/>
          </a:xfrm>
          <a:prstGeom prst="rect">
            <a:avLst/>
          </a:prstGeom>
          <a:noFill/>
          <a:ln w="0"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solidFill>
                  <a:srgbClr val="27369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Small-geography</a:t>
            </a:r>
            <a:r>
              <a:rPr lang="en-US" baseline="0" dirty="0" smtClean="0"/>
              <a:t> Neighborhood Indicator Performance (SNIP) Components:</a:t>
            </a:r>
            <a:endParaRPr lang="en-US" dirty="0"/>
          </a:p>
        </p:txBody>
      </p:sp>
      <p:pic>
        <p:nvPicPr>
          <p:cNvPr id="10" name="Picture 2" descr="http://www.womans.org/assets/images/galleries/pregnancy_childbirth/birth_newbo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2407595"/>
            <a:ext cx="1532107" cy="10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 descr="https://figures.boundless.com/5829/raw/crim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8" t="38894" r="50464" b="25073"/>
          <a:stretch/>
        </p:blipFill>
        <p:spPr bwMode="auto">
          <a:xfrm>
            <a:off x="2483337" y="2407595"/>
            <a:ext cx="1505020" cy="13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blovelyevents.com/wp-content/uploads/2013/08/back-to-school-party-appl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94" y="3741002"/>
            <a:ext cx="1792961" cy="1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pediatriciansareawesome.wikispaces.com/file/view/charleston_pediatrician001.jpg/222403228/311x466/charleston_pediatrician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8" y="2407595"/>
            <a:ext cx="1390802" cy="20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www.madisoncountyhealthdept.org/Images/AdultHo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84" y="3970056"/>
            <a:ext cx="1455030" cy="9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blog.patrickhalpinehomes.com/files/2013/06/homes-for-sale-in-Glenda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81" y="5254152"/>
            <a:ext cx="1553396" cy="10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http://southvalleyny.com/yahoo_site_admin/assets/images/iStock_000005681825XSmall.15384743_st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2" y="5188573"/>
            <a:ext cx="1327600" cy="9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http://media.washtimes.com/media/community/image/2013/04/12/food_stamps_ad_bus_stop_t268.jpg?7f6c82c4e3ebc52dbf2e980dcc8631719b6d5f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638" y="4044962"/>
            <a:ext cx="1491056" cy="221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711688" y="3361080"/>
            <a:ext cx="110553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Vital Stats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750176" y="3636445"/>
            <a:ext cx="10697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Pt1 Crime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60038" y="4375899"/>
            <a:ext cx="1390802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Child Health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717150" y="3626827"/>
            <a:ext cx="1840696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Distressed Property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542314" y="6253640"/>
            <a:ext cx="1859223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Public Assistance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600912" y="6071341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Business Licenses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4194" y="4877697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School Enrollment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55334" y="6159969"/>
            <a:ext cx="1792961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Property Data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2446034" y="6225285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Home Sales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525212" y="4904576"/>
            <a:ext cx="1743374" cy="29620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aseline="0" dirty="0" smtClean="0"/>
              <a:t>Other Health</a:t>
            </a:r>
          </a:p>
        </p:txBody>
      </p:sp>
      <p:pic>
        <p:nvPicPr>
          <p:cNvPr id="4100" name="Picture 4" descr="http://i.dailymail.co.uk/i/pix/2013/07/24/article-0-1AE594AA000005DC-218_964x64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08" y="2153710"/>
            <a:ext cx="2229885" cy="14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boysterinsurance.com/images/StripMall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9684"/>
          <a:stretch/>
        </p:blipFill>
        <p:spPr bwMode="auto">
          <a:xfrm>
            <a:off x="4431776" y="4876995"/>
            <a:ext cx="2061432" cy="12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41350" y="1863119"/>
            <a:ext cx="7769332" cy="42035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Content_Slide_w_Logo_v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430" y="128099"/>
            <a:ext cx="7580784" cy="10602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Neighborhood Data Must Be…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Held </a:t>
            </a:r>
            <a:r>
              <a:rPr lang="en-US" dirty="0" smtClean="0"/>
              <a:t>“in-house”</a:t>
            </a:r>
          </a:p>
          <a:p>
            <a:r>
              <a:rPr lang="en-US" dirty="0" smtClean="0"/>
              <a:t>Small geography</a:t>
            </a:r>
          </a:p>
          <a:p>
            <a:pPr lvl="1"/>
            <a:r>
              <a:rPr lang="en-US" dirty="0" smtClean="0"/>
              <a:t>Parcel, Block Grp, Tract, Zip, other “neighborhood”</a:t>
            </a:r>
          </a:p>
          <a:p>
            <a:r>
              <a:rPr lang="en-US" dirty="0" smtClean="0"/>
              <a:t>Recurring &amp; recent as of at least the year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</a:p>
          <a:p>
            <a:endParaRPr lang="en-US" sz="1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Point awarded when all conditions are met</a:t>
            </a:r>
            <a:endParaRPr lang="en-US" dirty="0" smtClean="0"/>
          </a:p>
          <a:p>
            <a:endParaRPr lang="en-US" dirty="0" smtClean="0"/>
          </a:p>
          <a:p>
            <a:endParaRPr lang="en-US" baseline="0" dirty="0" smtClean="0"/>
          </a:p>
        </p:txBody>
      </p:sp>
      <p:pic>
        <p:nvPicPr>
          <p:cNvPr id="8215" name="Picture 2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2577" r="76368" b="47652"/>
          <a:stretch/>
        </p:blipFill>
        <p:spPr bwMode="auto">
          <a:xfrm>
            <a:off x="5022373" y="2688839"/>
            <a:ext cx="2975213" cy="255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2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NNIP Partners Score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89171" y="3524632"/>
            <a:ext cx="2590800" cy="5924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baseline="0" dirty="0" smtClean="0"/>
              <a:t>Max Score = 10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9422464"/>
              </p:ext>
            </p:extLst>
          </p:nvPr>
        </p:nvGraphicFramePr>
        <p:xfrm>
          <a:off x="249880" y="1614365"/>
          <a:ext cx="8686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36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Dig Down Into the Stats</a:t>
            </a:r>
            <a:endParaRPr lang="en-US" dirty="0"/>
          </a:p>
        </p:txBody>
      </p:sp>
      <p:pic>
        <p:nvPicPr>
          <p:cNvPr id="7170" name="Picture 2" descr="http://www.udc.edu/sites/default/files/imagecache/FeatureImage_Page_Frame/directory_main_statistic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/>
          <a:stretch/>
        </p:blipFill>
        <p:spPr bwMode="auto">
          <a:xfrm>
            <a:off x="4659086" y="1728333"/>
            <a:ext cx="3632891" cy="41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29435" y="6414965"/>
            <a:ext cx="21336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1350" y="1863119"/>
            <a:ext cx="3880094" cy="42035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00"/>
              </a:spcBef>
              <a:spcAft>
                <a:spcPts val="800"/>
              </a:spcAft>
              <a:buClr>
                <a:srgbClr val="00B6DE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Range:   	</a:t>
            </a:r>
            <a:r>
              <a:rPr lang="en-US" b="1" dirty="0" smtClean="0"/>
              <a:t>0-10</a:t>
            </a:r>
          </a:p>
          <a:p>
            <a:r>
              <a:rPr lang="en-US" baseline="0" dirty="0" smtClean="0"/>
              <a:t>Mean:    	</a:t>
            </a:r>
            <a:r>
              <a:rPr lang="en-US" b="1" baseline="0" dirty="0" smtClean="0"/>
              <a:t>4.2</a:t>
            </a:r>
            <a:r>
              <a:rPr lang="en-US" baseline="0" dirty="0" smtClean="0"/>
              <a:t>   </a:t>
            </a:r>
            <a:endParaRPr lang="en-US" b="1" baseline="0" dirty="0" smtClean="0"/>
          </a:p>
          <a:p>
            <a:r>
              <a:rPr lang="en-US" dirty="0" smtClean="0"/>
              <a:t>Median:  	</a:t>
            </a:r>
            <a:r>
              <a:rPr lang="en-US" b="1" dirty="0" smtClean="0"/>
              <a:t>5</a:t>
            </a:r>
            <a:endParaRPr lang="en-US" b="1" baseline="0" dirty="0" smtClean="0"/>
          </a:p>
          <a:p>
            <a:r>
              <a:rPr lang="en-US" dirty="0" smtClean="0"/>
              <a:t>N:             	</a:t>
            </a:r>
            <a:r>
              <a:rPr lang="en-US" b="1" dirty="0" smtClean="0"/>
              <a:t>28</a:t>
            </a:r>
            <a:r>
              <a:rPr lang="en-US" dirty="0" smtClean="0"/>
              <a:t>  </a:t>
            </a:r>
            <a:endParaRPr lang="en-US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2287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NIP PPT Theme">
  <a:themeElements>
    <a:clrScheme name="NNIP Custom Palette">
      <a:dk1>
        <a:srgbClr val="000000"/>
      </a:dk1>
      <a:lt1>
        <a:sysClr val="window" lastClr="FFFFFF"/>
      </a:lt1>
      <a:dk2>
        <a:srgbClr val="273691"/>
      </a:dk2>
      <a:lt2>
        <a:srgbClr val="00B6DE"/>
      </a:lt2>
      <a:accent1>
        <a:srgbClr val="00B6DE"/>
      </a:accent1>
      <a:accent2>
        <a:srgbClr val="B5D334"/>
      </a:accent2>
      <a:accent3>
        <a:srgbClr val="BAE5F2"/>
      </a:accent3>
      <a:accent4>
        <a:srgbClr val="92278F"/>
      </a:accent4>
      <a:accent5>
        <a:srgbClr val="273691"/>
      </a:accent5>
      <a:accent6>
        <a:srgbClr val="FFFFFF"/>
      </a:accent6>
      <a:hlink>
        <a:srgbClr val="00B6DE"/>
      </a:hlink>
      <a:folHlink>
        <a:srgbClr val="2736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20274</TotalTime>
  <Words>597</Words>
  <Application>Microsoft Office PowerPoint</Application>
  <PresentationFormat>On-screen Show (4:3)</PresentationFormat>
  <Paragraphs>143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Wingdings</vt:lpstr>
      <vt:lpstr>NNIP PPT Theme</vt:lpstr>
      <vt:lpstr>2_NNIP PPT Theme</vt:lpstr>
      <vt:lpstr>3_NNIP PPT Theme</vt:lpstr>
      <vt:lpstr>1_NNIP PPT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NNIP Partners Score</vt:lpstr>
      <vt:lpstr>Let’s Dig Down Into the Stats</vt:lpstr>
      <vt:lpstr>SNIP Scores Improved Between 2015 and 2016 </vt:lpstr>
      <vt:lpstr>NNIP’s most common up-to-date neighborhood data</vt:lpstr>
      <vt:lpstr>Change in NNIP’s most common up-to-date neighborhood data</vt:lpstr>
      <vt:lpstr>PowerPoint Presentation</vt:lpstr>
      <vt:lpstr>PowerPoint Presentation</vt:lpstr>
      <vt:lpstr>And the winner is… TIE!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Leah Hendey</cp:lastModifiedBy>
  <cp:revision>190</cp:revision>
  <cp:lastPrinted>2016-09-05T14:52:15Z</cp:lastPrinted>
  <dcterms:created xsi:type="dcterms:W3CDTF">2010-04-12T23:12:02Z</dcterms:created>
  <dcterms:modified xsi:type="dcterms:W3CDTF">2016-09-05T19:00:37Z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