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316" r:id="rId2"/>
    <p:sldId id="324" r:id="rId3"/>
    <p:sldId id="338" r:id="rId4"/>
    <p:sldId id="326" r:id="rId5"/>
    <p:sldId id="328" r:id="rId6"/>
    <p:sldId id="329" r:id="rId7"/>
    <p:sldId id="327" r:id="rId8"/>
    <p:sldId id="339" r:id="rId9"/>
    <p:sldId id="330" r:id="rId10"/>
    <p:sldId id="331" r:id="rId11"/>
    <p:sldId id="340" r:id="rId12"/>
    <p:sldId id="332" r:id="rId13"/>
    <p:sldId id="336" r:id="rId14"/>
    <p:sldId id="337" r:id="rId15"/>
    <p:sldId id="323"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99FF99"/>
    <a:srgbClr val="339933"/>
    <a:srgbClr val="33CC33"/>
    <a:srgbClr val="006600"/>
    <a:srgbClr val="00D000"/>
    <a:srgbClr val="008000"/>
    <a:srgbClr val="93FF93"/>
    <a:srgbClr val="15FF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033" autoAdjust="0"/>
    <p:restoredTop sz="70571" autoAdjust="0"/>
  </p:normalViewPr>
  <p:slideViewPr>
    <p:cSldViewPr>
      <p:cViewPr>
        <p:scale>
          <a:sx n="70" d="100"/>
          <a:sy n="70" d="100"/>
        </p:scale>
        <p:origin x="-1374" y="-72"/>
      </p:cViewPr>
      <p:guideLst>
        <p:guide orient="horz" pos="480"/>
        <p:guide pos="139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10" d="100"/>
          <a:sy n="110" d="100"/>
        </p:scale>
        <p:origin x="-2472" y="10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D010955-2AD3-4102-82DD-7D4B1343D69A}" type="datetimeFigureOut">
              <a:rPr lang="en-US" smtClean="0"/>
              <a:pPr/>
              <a:t>9/8/2016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7C8AE90-C398-42AF-B6FB-A3EC7FF7D1C4}" type="slidenum">
              <a:rPr lang="en-US" smtClean="0"/>
              <a:pPr/>
              <a:t>‹#›</a:t>
            </a:fld>
            <a:endParaRPr lang="en-US" dirty="0"/>
          </a:p>
        </p:txBody>
      </p:sp>
    </p:spTree>
    <p:extLst>
      <p:ext uri="{BB962C8B-B14F-4D97-AF65-F5344CB8AC3E}">
        <p14:creationId xmlns:p14="http://schemas.microsoft.com/office/powerpoint/2010/main" val="43333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Hi everyone,</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My</a:t>
            </a:r>
            <a:r>
              <a:rPr lang="en-US" baseline="0" dirty="0" smtClean="0">
                <a:latin typeface="Times New Roman" pitchFamily="18" charset="0"/>
                <a:cs typeface="Times New Roman" pitchFamily="18" charset="0"/>
              </a:rPr>
              <a:t> name is Jacob Wascalus. I work for the Federal Reserve Bank of Minneapolis. I’m here today to tell you about the Twin Cities Housing Market Index.</a:t>
            </a:r>
          </a:p>
          <a:p>
            <a:endParaRPr lang="en-US" baseline="0" dirty="0" smtClean="0">
              <a:latin typeface="Times New Roman" pitchFamily="18" charset="0"/>
              <a:cs typeface="Times New Roman" pitchFamily="18" charset="0"/>
            </a:endParaRPr>
          </a:p>
          <a:p>
            <a:r>
              <a:rPr lang="en-US" baseline="0" dirty="0" smtClean="0">
                <a:latin typeface="Times New Roman" pitchFamily="18" charset="0"/>
                <a:cs typeface="Times New Roman" pitchFamily="18" charset="0"/>
              </a:rPr>
              <a:t>The Housing Market Index was developed in by the University of Minnesota’s Center for Urban and Regional Affairs and the Minneapolis Fed.</a:t>
            </a: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Disclaimer:</a:t>
            </a:r>
            <a:r>
              <a:rPr lang="en-US" dirty="0" smtClean="0">
                <a:latin typeface="Times New Roman" pitchFamily="18" charset="0"/>
                <a:cs typeface="Times New Roman" pitchFamily="18" charset="0"/>
              </a:rPr>
              <a:t>  The views I express here today are my own and are not necessarily those of the Federal Reserve Bank of Minneapolis or the Federal Reserve System.  </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6926F88-C9CF-45D6-81F9-0AF7F215B9E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loaded data</a:t>
            </a:r>
            <a:r>
              <a:rPr lang="en-US" baseline="0" dirty="0" smtClean="0"/>
              <a:t> for 2014 and for 2016, so right now you can look at analyses for both of these years.</a:t>
            </a:r>
          </a:p>
          <a:p>
            <a:endParaRPr lang="en-US" baseline="0" dirty="0" smtClean="0"/>
          </a:p>
          <a:p>
            <a:r>
              <a:rPr lang="en-US" baseline="0" dirty="0" smtClean="0"/>
              <a:t>We’ll probably add 2018 when the time comes. </a:t>
            </a:r>
          </a:p>
          <a:p>
            <a:endParaRPr lang="en-US" baseline="0" dirty="0" smtClean="0"/>
          </a:p>
          <a:p>
            <a:r>
              <a:rPr lang="en-US" baseline="0" dirty="0" smtClean="0"/>
              <a:t>But a really cool feature we included in this tool is the ability to see the change between 2014 and 2016, so you can see how a block’s housing market strength has changed between the two years.</a:t>
            </a:r>
            <a:endParaRPr lang="en-US" dirty="0"/>
          </a:p>
        </p:txBody>
      </p:sp>
      <p:sp>
        <p:nvSpPr>
          <p:cNvPr id="4" name="Slide Number Placeholder 3"/>
          <p:cNvSpPr>
            <a:spLocks noGrp="1"/>
          </p:cNvSpPr>
          <p:nvPr>
            <p:ph type="sldNum" sz="quarter" idx="10"/>
          </p:nvPr>
        </p:nvSpPr>
        <p:spPr/>
        <p:txBody>
          <a:bodyPr/>
          <a:lstStyle/>
          <a:p>
            <a:fld id="{77C8AE90-C398-42AF-B6FB-A3EC7FF7D1C4}" type="slidenum">
              <a:rPr lang="en-US" smtClean="0"/>
              <a:pPr/>
              <a:t>10</a:t>
            </a:fld>
            <a:endParaRPr lang="en-US" dirty="0"/>
          </a:p>
        </p:txBody>
      </p:sp>
    </p:spTree>
    <p:extLst>
      <p:ext uri="{BB962C8B-B14F-4D97-AF65-F5344CB8AC3E}">
        <p14:creationId xmlns:p14="http://schemas.microsoft.com/office/powerpoint/2010/main" val="2192556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user can click on a block to see all of the variable data from 2014 &amp; 2016.</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is useful if a person wants </a:t>
            </a:r>
            <a:r>
              <a:rPr lang="en-US" sz="1200" kern="1200" dirty="0" smtClean="0">
                <a:solidFill>
                  <a:schemeClr val="tx1"/>
                </a:solidFill>
                <a:effectLst/>
                <a:latin typeface="+mn-lt"/>
                <a:ea typeface="+mn-ea"/>
                <a:cs typeface="+mn-cs"/>
              </a:rPr>
              <a:t>to compare the variables over time.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this block, you can see that the long-term vacancy rate in 2014 was 0 percent, and in 2016 it increased to 3.2%.</a:t>
            </a:r>
            <a:endParaRPr lang="en-US" dirty="0"/>
          </a:p>
        </p:txBody>
      </p:sp>
      <p:sp>
        <p:nvSpPr>
          <p:cNvPr id="4" name="Slide Number Placeholder 3"/>
          <p:cNvSpPr>
            <a:spLocks noGrp="1"/>
          </p:cNvSpPr>
          <p:nvPr>
            <p:ph type="sldNum" sz="quarter" idx="10"/>
          </p:nvPr>
        </p:nvSpPr>
        <p:spPr/>
        <p:txBody>
          <a:bodyPr/>
          <a:lstStyle/>
          <a:p>
            <a:fld id="{77C8AE90-C398-42AF-B6FB-A3EC7FF7D1C4}" type="slidenum">
              <a:rPr lang="en-US" smtClean="0"/>
              <a:pPr/>
              <a:t>11</a:t>
            </a:fld>
            <a:endParaRPr lang="en-US" dirty="0"/>
          </a:p>
        </p:txBody>
      </p:sp>
    </p:spTree>
    <p:extLst>
      <p:ext uri="{BB962C8B-B14F-4D97-AF65-F5344CB8AC3E}">
        <p14:creationId xmlns:p14="http://schemas.microsoft.com/office/powerpoint/2010/main" val="1821548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really cool feature</a:t>
            </a:r>
            <a:r>
              <a:rPr lang="en-US" baseline="0" dirty="0" smtClean="0"/>
              <a:t> we added was the ability to use different base maps.</a:t>
            </a:r>
          </a:p>
          <a:p>
            <a:endParaRPr lang="en-US" baseline="0" dirty="0" smtClean="0"/>
          </a:p>
          <a:p>
            <a:r>
              <a:rPr lang="en-US" dirty="0" smtClean="0"/>
              <a:t>We included 10</a:t>
            </a:r>
            <a:r>
              <a:rPr lang="en-US" baseline="0" dirty="0" smtClean="0"/>
              <a:t> </a:t>
            </a:r>
            <a:r>
              <a:rPr lang="en-US" dirty="0" smtClean="0"/>
              <a:t>different types </a:t>
            </a:r>
            <a:r>
              <a:rPr lang="en-US" baseline="0" dirty="0" smtClean="0"/>
              <a:t>including an open street map, a satellite map, and a background of standard gray, which I had been using earlier.</a:t>
            </a:r>
            <a:endParaRPr lang="en-US" dirty="0"/>
          </a:p>
        </p:txBody>
      </p:sp>
      <p:sp>
        <p:nvSpPr>
          <p:cNvPr id="4" name="Slide Number Placeholder 3"/>
          <p:cNvSpPr>
            <a:spLocks noGrp="1"/>
          </p:cNvSpPr>
          <p:nvPr>
            <p:ph type="sldNum" sz="quarter" idx="10"/>
          </p:nvPr>
        </p:nvSpPr>
        <p:spPr/>
        <p:txBody>
          <a:bodyPr/>
          <a:lstStyle/>
          <a:p>
            <a:fld id="{77C8AE90-C398-42AF-B6FB-A3EC7FF7D1C4}" type="slidenum">
              <a:rPr lang="en-US" smtClean="0"/>
              <a:pPr/>
              <a:t>12</a:t>
            </a:fld>
            <a:endParaRPr lang="en-US" dirty="0"/>
          </a:p>
        </p:txBody>
      </p:sp>
    </p:spTree>
    <p:extLst>
      <p:ext uri="{BB962C8B-B14F-4D97-AF65-F5344CB8AC3E}">
        <p14:creationId xmlns:p14="http://schemas.microsoft.com/office/powerpoint/2010/main" val="585164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default is</a:t>
            </a:r>
            <a:r>
              <a:rPr lang="en-US" baseline="0" dirty="0" smtClean="0"/>
              <a:t> to give equal weight to each of the four variables.</a:t>
            </a:r>
          </a:p>
          <a:p>
            <a:endParaRPr lang="en-US" baseline="0" dirty="0" smtClean="0"/>
          </a:p>
          <a:p>
            <a:r>
              <a:rPr lang="en-US" baseline="0" dirty="0" smtClean="0"/>
              <a:t>But for those who wish to emphasize or deemphasize specific variables, such as homeownership, they can use these sliders to adjust variable weights. When one variable weight is increased, the other three variable weights will decrease. </a:t>
            </a:r>
            <a:endParaRPr lang="en-US" dirty="0">
              <a:solidFill>
                <a:schemeClr val="tx2"/>
              </a:solidFill>
            </a:endParaRPr>
          </a:p>
        </p:txBody>
      </p:sp>
      <p:sp>
        <p:nvSpPr>
          <p:cNvPr id="4" name="Slide Number Placeholder 3"/>
          <p:cNvSpPr>
            <a:spLocks noGrp="1"/>
          </p:cNvSpPr>
          <p:nvPr>
            <p:ph type="sldNum" sz="quarter" idx="10"/>
          </p:nvPr>
        </p:nvSpPr>
        <p:spPr/>
        <p:txBody>
          <a:bodyPr/>
          <a:lstStyle/>
          <a:p>
            <a:fld id="{77C8AE90-C398-42AF-B6FB-A3EC7FF7D1C4}" type="slidenum">
              <a:rPr lang="en-US" smtClean="0"/>
              <a:pPr/>
              <a:t>13</a:t>
            </a:fld>
            <a:endParaRPr lang="en-US" dirty="0"/>
          </a:p>
        </p:txBody>
      </p:sp>
    </p:spTree>
    <p:extLst>
      <p:ext uri="{BB962C8B-B14F-4D97-AF65-F5344CB8AC3E}">
        <p14:creationId xmlns:p14="http://schemas.microsoft.com/office/powerpoint/2010/main" val="3689019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can the HMI be</a:t>
            </a:r>
            <a:r>
              <a:rPr lang="en-US" baseline="0" dirty="0" smtClean="0"/>
              <a:t> used?</a:t>
            </a:r>
          </a:p>
          <a:p>
            <a:endParaRPr lang="en-US" dirty="0" smtClean="0"/>
          </a:p>
          <a:p>
            <a:r>
              <a:rPr lang="en-US" dirty="0" smtClean="0"/>
              <a:t>Many of the neighborhoods in the Twin Cities are not uniform and homogenous,</a:t>
            </a:r>
            <a:r>
              <a:rPr lang="en-US" baseline="0" dirty="0" smtClean="0"/>
              <a:t> and a tool like the HMI can reveal those housing market differences.</a:t>
            </a:r>
          </a:p>
          <a:p>
            <a:endParaRPr lang="en-US" baseline="0" dirty="0" smtClean="0"/>
          </a:p>
          <a:p>
            <a:r>
              <a:rPr lang="en-US" dirty="0" smtClean="0"/>
              <a:t>So a </a:t>
            </a:r>
            <a:r>
              <a:rPr lang="en-US" baseline="0" dirty="0" smtClean="0"/>
              <a:t>city government department (Minneapolis or St. Paul, in this case) or any interested party can use it to make better-informed decisions about how and where to spend money on housing investments.</a:t>
            </a:r>
          </a:p>
          <a:p>
            <a:endParaRPr lang="en-US" baseline="0" dirty="0" smtClean="0"/>
          </a:p>
          <a:p>
            <a:r>
              <a:rPr lang="en-US" baseline="0" dirty="0" smtClean="0"/>
              <a:t>This is important because like cities across the country, Minneapolis and St. Paul are always operating their housing programs with tight budgets.</a:t>
            </a:r>
          </a:p>
          <a:p>
            <a:endParaRPr lang="en-US" baseline="0" dirty="0" smtClean="0"/>
          </a:p>
        </p:txBody>
      </p:sp>
      <p:sp>
        <p:nvSpPr>
          <p:cNvPr id="4" name="Slide Number Placeholder 3"/>
          <p:cNvSpPr>
            <a:spLocks noGrp="1"/>
          </p:cNvSpPr>
          <p:nvPr>
            <p:ph type="sldNum" sz="quarter" idx="10"/>
          </p:nvPr>
        </p:nvSpPr>
        <p:spPr/>
        <p:txBody>
          <a:bodyPr/>
          <a:lstStyle/>
          <a:p>
            <a:fld id="{77C8AE90-C398-42AF-B6FB-A3EC7FF7D1C4}" type="slidenum">
              <a:rPr lang="en-US" smtClean="0"/>
              <a:pPr/>
              <a:t>14</a:t>
            </a:fld>
            <a:endParaRPr lang="en-US" dirty="0"/>
          </a:p>
        </p:txBody>
      </p:sp>
    </p:spTree>
    <p:extLst>
      <p:ext uri="{BB962C8B-B14F-4D97-AF65-F5344CB8AC3E}">
        <p14:creationId xmlns:p14="http://schemas.microsoft.com/office/powerpoint/2010/main" val="944830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latin typeface="Times New Roman" pitchFamily="18" charset="0"/>
                <a:cs typeface="Times New Roman" pitchFamily="18" charset="0"/>
              </a:rPr>
              <a:t>Thank you for the opportunity to speak to you today, etc.</a:t>
            </a:r>
          </a:p>
          <a:p>
            <a:pPr lvl="0"/>
            <a:r>
              <a:rPr lang="en-US" dirty="0" smtClean="0">
                <a:latin typeface="Times New Roman" pitchFamily="18" charset="0"/>
                <a:cs typeface="Times New Roman" pitchFamily="18" charset="0"/>
              </a:rPr>
              <a:t>If you have any questions, please</a:t>
            </a:r>
            <a:r>
              <a:rPr lang="en-US" baseline="0" dirty="0" smtClean="0">
                <a:latin typeface="Times New Roman" pitchFamily="18" charset="0"/>
                <a:cs typeface="Times New Roman" pitchFamily="18" charset="0"/>
              </a:rPr>
              <a:t> don’t hesitate to ask me or Jeff Matson after the Ignite session.</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6926F88-C9CF-45D6-81F9-0AF7F215B9E5}"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housing market index, which we also refer to as the HMI,</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provides a block-level</a:t>
            </a:r>
            <a:r>
              <a:rPr lang="en-US" sz="1200" b="0" i="0" kern="1200" baseline="0" dirty="0" smtClean="0">
                <a:solidFill>
                  <a:schemeClr val="tx1"/>
                </a:solidFill>
                <a:effectLst/>
                <a:latin typeface="+mn-lt"/>
                <a:ea typeface="+mn-ea"/>
                <a:cs typeface="+mn-cs"/>
              </a:rPr>
              <a:t> analysis of </a:t>
            </a:r>
            <a:r>
              <a:rPr lang="en-US" sz="1200" b="0" i="0" kern="1200" dirty="0" smtClean="0">
                <a:solidFill>
                  <a:schemeClr val="tx1"/>
                </a:solidFill>
                <a:effectLst/>
                <a:latin typeface="+mn-lt"/>
                <a:ea typeface="+mn-ea"/>
                <a:cs typeface="+mn-cs"/>
              </a:rPr>
              <a:t>housing market strength for a user-defined geography, such as a neighborhood.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basically compares</a:t>
            </a:r>
            <a:r>
              <a:rPr lang="en-US" sz="1200" b="0" i="0" kern="1200" baseline="0" dirty="0" smtClean="0">
                <a:solidFill>
                  <a:schemeClr val="tx1"/>
                </a:solidFill>
                <a:effectLst/>
                <a:latin typeface="+mn-lt"/>
                <a:ea typeface="+mn-ea"/>
                <a:cs typeface="+mn-cs"/>
              </a:rPr>
              <a:t> the housing market on each block in a neighborhood to that neighborhood’s average.</a:t>
            </a:r>
          </a:p>
          <a:p>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C8AE90-C398-42AF-B6FB-A3EC7FF7D1C4}" type="slidenum">
              <a:rPr lang="en-US" smtClean="0"/>
              <a:pPr/>
              <a:t>2</a:t>
            </a:fld>
            <a:endParaRPr lang="en-US" dirty="0"/>
          </a:p>
        </p:txBody>
      </p:sp>
    </p:spTree>
    <p:extLst>
      <p:ext uri="{BB962C8B-B14F-4D97-AF65-F5344CB8AC3E}">
        <p14:creationId xmlns:p14="http://schemas.microsoft.com/office/powerpoint/2010/main" val="141740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analysis standardizes </a:t>
            </a:r>
            <a:r>
              <a:rPr lang="en-US" baseline="0" dirty="0" smtClean="0"/>
              <a:t>and combines four variables into an index.</a:t>
            </a:r>
          </a:p>
          <a:p>
            <a:endParaRPr lang="en-US" baseline="0" dirty="0" smtClean="0"/>
          </a:p>
          <a:p>
            <a:r>
              <a:rPr lang="en-US" baseline="0" dirty="0" smtClean="0"/>
              <a:t>Those variables include</a:t>
            </a:r>
          </a:p>
          <a:p>
            <a:pPr marL="228600" indent="-228600">
              <a:buFont typeface="Arial" panose="020B0604020202020204" pitchFamily="34" charset="0"/>
              <a:buChar char="•"/>
            </a:pPr>
            <a:r>
              <a:rPr lang="en-US" baseline="0" dirty="0" smtClean="0"/>
              <a:t>Value retention</a:t>
            </a:r>
          </a:p>
          <a:p>
            <a:pPr marL="228600" indent="-228600">
              <a:buFont typeface="Arial" panose="020B0604020202020204" pitchFamily="34" charset="0"/>
              <a:buChar char="•"/>
            </a:pPr>
            <a:r>
              <a:rPr lang="en-US" baseline="0" dirty="0" smtClean="0"/>
              <a:t>Long-term vacancy</a:t>
            </a:r>
          </a:p>
          <a:p>
            <a:pPr marL="228600" indent="-228600">
              <a:buFont typeface="Arial" panose="020B0604020202020204" pitchFamily="34" charset="0"/>
              <a:buChar char="•"/>
            </a:pPr>
            <a:r>
              <a:rPr lang="en-US" baseline="0" dirty="0" smtClean="0"/>
              <a:t>Owner-Occupancy, and</a:t>
            </a:r>
          </a:p>
          <a:p>
            <a:pPr marL="228600" indent="-228600">
              <a:buFont typeface="Arial" panose="020B0604020202020204" pitchFamily="34" charset="0"/>
              <a:buChar char="•"/>
            </a:pPr>
            <a:r>
              <a:rPr lang="en-US" baseline="0" dirty="0" smtClean="0"/>
              <a:t>Physical Condition</a:t>
            </a:r>
          </a:p>
          <a:p>
            <a:pPr marL="228600" indent="-228600">
              <a:buFont typeface="Arial" panose="020B0604020202020204" pitchFamily="34" charset="0"/>
              <a:buChar char="•"/>
            </a:pPr>
            <a:endParaRPr lang="en-US" dirty="0" smtClean="0"/>
          </a:p>
          <a:p>
            <a:pPr marL="0" indent="0">
              <a:buFont typeface="Arial" panose="020B0604020202020204" pitchFamily="34" charset="0"/>
              <a:buNone/>
            </a:pPr>
            <a:r>
              <a:rPr lang="en-US" baseline="0" dirty="0" smtClean="0"/>
              <a:t>The analysis produces a map wherein each block is assigned a color based on its composite score. The color scale goes from Stronger, which is green, to Weaker, which is brown. Average in the middle. It’s white.</a:t>
            </a:r>
          </a:p>
        </p:txBody>
      </p:sp>
      <p:sp>
        <p:nvSpPr>
          <p:cNvPr id="4" name="Slide Number Placeholder 3"/>
          <p:cNvSpPr>
            <a:spLocks noGrp="1"/>
          </p:cNvSpPr>
          <p:nvPr>
            <p:ph type="sldNum" sz="quarter" idx="10"/>
          </p:nvPr>
        </p:nvSpPr>
        <p:spPr/>
        <p:txBody>
          <a:bodyPr/>
          <a:lstStyle/>
          <a:p>
            <a:fld id="{77C8AE90-C398-42AF-B6FB-A3EC7FF7D1C4}" type="slidenum">
              <a:rPr lang="en-US" smtClean="0"/>
              <a:pPr/>
              <a:t>3</a:t>
            </a:fld>
            <a:endParaRPr lang="en-US" dirty="0"/>
          </a:p>
        </p:txBody>
      </p:sp>
    </p:spTree>
    <p:extLst>
      <p:ext uri="{BB962C8B-B14F-4D97-AF65-F5344CB8AC3E}">
        <p14:creationId xmlns:p14="http://schemas.microsoft.com/office/powerpoint/2010/main" val="426939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briefly want to describe each of the variables.</a:t>
            </a:r>
          </a:p>
          <a:p>
            <a:endParaRPr lang="en-US" dirty="0" smtClean="0"/>
          </a:p>
          <a:p>
            <a:r>
              <a:rPr lang="en-US" dirty="0" smtClean="0"/>
              <a:t>One is value retention,</a:t>
            </a:r>
            <a:r>
              <a:rPr lang="en-US" baseline="0" dirty="0" smtClean="0"/>
              <a:t> which calcu</a:t>
            </a:r>
            <a:r>
              <a:rPr lang="en-US" sz="1200" b="0" i="0" kern="1200" dirty="0" smtClean="0">
                <a:solidFill>
                  <a:schemeClr val="tx1"/>
                </a:solidFill>
                <a:effectLst/>
                <a:latin typeface="+mn-lt"/>
                <a:ea typeface="+mn-ea"/>
                <a:cs typeface="+mn-cs"/>
              </a:rPr>
              <a:t>lates the change in estimated market value of the homes on a given block from its pre-recession high point to its current value.</a:t>
            </a:r>
            <a:r>
              <a:rPr lang="en-US" sz="1200" b="0" i="0" kern="1200" baseline="0" dirty="0" smtClean="0">
                <a:solidFill>
                  <a:schemeClr val="tx1"/>
                </a:solidFill>
                <a:effectLst/>
                <a:latin typeface="+mn-lt"/>
                <a:ea typeface="+mn-ea"/>
                <a:cs typeface="+mn-cs"/>
              </a:rPr>
              <a:t>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Basically, with this variable, we’re looking to see how well the houses on a specific block have bounced back from the housing market collapse compared to the all of the houses in the neighborhood.</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C8AE90-C398-42AF-B6FB-A3EC7FF7D1C4}" type="slidenum">
              <a:rPr lang="en-US" smtClean="0"/>
              <a:pPr/>
              <a:t>4</a:t>
            </a:fld>
            <a:endParaRPr lang="en-US" dirty="0"/>
          </a:p>
        </p:txBody>
      </p:sp>
    </p:spTree>
    <p:extLst>
      <p:ext uri="{BB962C8B-B14F-4D97-AF65-F5344CB8AC3E}">
        <p14:creationId xmlns:p14="http://schemas.microsoft.com/office/powerpoint/2010/main" val="153974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Another is owner occupancy.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variable </a:t>
            </a:r>
            <a:r>
              <a:rPr lang="en-US" sz="1200" b="0" i="0" kern="1200" dirty="0" smtClean="0">
                <a:solidFill>
                  <a:schemeClr val="tx1"/>
                </a:solidFill>
                <a:effectLst/>
                <a:latin typeface="+mn-lt"/>
                <a:ea typeface="+mn-ea"/>
                <a:cs typeface="+mn-cs"/>
              </a:rPr>
              <a:t>looks at the percentage of homes on a block that are currently occupied by owners</a:t>
            </a:r>
            <a:r>
              <a:rPr lang="en-US" sz="1200" b="0" i="0" kern="1200" baseline="0" dirty="0" smtClean="0">
                <a:solidFill>
                  <a:schemeClr val="tx1"/>
                </a:solidFill>
                <a:effectLst/>
                <a:latin typeface="+mn-lt"/>
                <a:ea typeface="+mn-ea"/>
                <a:cs typeface="+mn-cs"/>
              </a:rPr>
              <a:t> and compares that to the owner occupancy rate of the entire neighborhood. </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C8AE90-C398-42AF-B6FB-A3EC7FF7D1C4}" type="slidenum">
              <a:rPr lang="en-US" smtClean="0"/>
              <a:pPr/>
              <a:t>5</a:t>
            </a:fld>
            <a:endParaRPr lang="en-US" dirty="0"/>
          </a:p>
        </p:txBody>
      </p:sp>
    </p:spTree>
    <p:extLst>
      <p:ext uri="{BB962C8B-B14F-4D97-AF65-F5344CB8AC3E}">
        <p14:creationId xmlns:p14="http://schemas.microsoft.com/office/powerpoint/2010/main" val="291855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third</a:t>
            </a:r>
            <a:r>
              <a:rPr lang="en-US" sz="1200" b="0" i="0" kern="1200" baseline="0" dirty="0" smtClean="0">
                <a:solidFill>
                  <a:schemeClr val="tx1"/>
                </a:solidFill>
                <a:effectLst/>
                <a:latin typeface="+mn-lt"/>
                <a:ea typeface="+mn-ea"/>
                <a:cs typeface="+mn-cs"/>
              </a:rPr>
              <a:t> variable we look </a:t>
            </a:r>
            <a:r>
              <a:rPr lang="en-US" sz="1200" b="0" i="0" kern="1200" dirty="0" smtClean="0">
                <a:solidFill>
                  <a:schemeClr val="tx1"/>
                </a:solidFill>
                <a:effectLst/>
                <a:latin typeface="+mn-lt"/>
                <a:ea typeface="+mn-ea"/>
                <a:cs typeface="+mn-cs"/>
              </a:rPr>
              <a:t>at is physical condition — which assesses the current structural integrity of the homes on a given block compared to all of the houses</a:t>
            </a:r>
            <a:r>
              <a:rPr lang="en-US" sz="1200" b="0" i="0" kern="1200" baseline="0" dirty="0" smtClean="0">
                <a:solidFill>
                  <a:schemeClr val="tx1"/>
                </a:solidFill>
                <a:effectLst/>
                <a:latin typeface="+mn-lt"/>
                <a:ea typeface="+mn-ea"/>
                <a:cs typeface="+mn-cs"/>
              </a:rPr>
              <a:t> in a neighborhood.</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municipal</a:t>
            </a:r>
            <a:r>
              <a:rPr lang="en-US" sz="1200" b="0" i="0" kern="1200" baseline="0" dirty="0" smtClean="0">
                <a:solidFill>
                  <a:schemeClr val="tx1"/>
                </a:solidFill>
                <a:effectLst/>
                <a:latin typeface="+mn-lt"/>
                <a:ea typeface="+mn-ea"/>
                <a:cs typeface="+mn-cs"/>
              </a:rPr>
              <a:t> employees who conduct these surveys look at the exterior of all buildings, for things like cracks in the foundation, the age of the roof, and condition of the windows.</a:t>
            </a:r>
            <a:endParaRPr lang="en-US" dirty="0"/>
          </a:p>
        </p:txBody>
      </p:sp>
      <p:sp>
        <p:nvSpPr>
          <p:cNvPr id="4" name="Slide Number Placeholder 3"/>
          <p:cNvSpPr>
            <a:spLocks noGrp="1"/>
          </p:cNvSpPr>
          <p:nvPr>
            <p:ph type="sldNum" sz="quarter" idx="10"/>
          </p:nvPr>
        </p:nvSpPr>
        <p:spPr/>
        <p:txBody>
          <a:bodyPr/>
          <a:lstStyle/>
          <a:p>
            <a:fld id="{77C8AE90-C398-42AF-B6FB-A3EC7FF7D1C4}" type="slidenum">
              <a:rPr lang="en-US" smtClean="0"/>
              <a:pPr/>
              <a:t>6</a:t>
            </a:fld>
            <a:endParaRPr lang="en-US" dirty="0"/>
          </a:p>
        </p:txBody>
      </p:sp>
    </p:spTree>
    <p:extLst>
      <p:ext uri="{BB962C8B-B14F-4D97-AF65-F5344CB8AC3E}">
        <p14:creationId xmlns:p14="http://schemas.microsoft.com/office/powerpoint/2010/main" val="102078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Finally, we look at vacancy.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variable </a:t>
            </a:r>
            <a:r>
              <a:rPr lang="en-US" sz="1200" b="0" i="0" kern="1200" dirty="0" smtClean="0">
                <a:solidFill>
                  <a:schemeClr val="tx1"/>
                </a:solidFill>
                <a:effectLst/>
                <a:latin typeface="+mn-lt"/>
                <a:ea typeface="+mn-ea"/>
                <a:cs typeface="+mn-cs"/>
              </a:rPr>
              <a:t>determines the percentage of homes on a given block that are vacant and boarded</a:t>
            </a:r>
            <a:r>
              <a:rPr lang="en-US" sz="1200" b="0" i="0" kern="1200" baseline="0" dirty="0" smtClean="0">
                <a:solidFill>
                  <a:schemeClr val="tx1"/>
                </a:solidFill>
                <a:effectLst/>
                <a:latin typeface="+mn-lt"/>
                <a:ea typeface="+mn-ea"/>
                <a:cs typeface="+mn-cs"/>
              </a:rPr>
              <a:t>, compared to the neighborhood average.</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I think what</a:t>
            </a:r>
            <a:r>
              <a:rPr lang="en-US" sz="1200" b="0" i="0" kern="1200" baseline="0" dirty="0" smtClean="0">
                <a:solidFill>
                  <a:schemeClr val="tx1"/>
                </a:solidFill>
                <a:effectLst/>
                <a:latin typeface="+mn-lt"/>
                <a:ea typeface="+mn-ea"/>
                <a:cs typeface="+mn-cs"/>
              </a:rPr>
              <a:t> makes this tool so accurate is that the d</a:t>
            </a:r>
            <a:r>
              <a:rPr lang="en-US" sz="1200" b="0" i="0" kern="1200" dirty="0" smtClean="0">
                <a:solidFill>
                  <a:schemeClr val="tx1"/>
                </a:solidFill>
                <a:effectLst/>
                <a:latin typeface="+mn-lt"/>
                <a:ea typeface="+mn-ea"/>
                <a:cs typeface="+mn-cs"/>
              </a:rPr>
              <a:t>ata</a:t>
            </a:r>
            <a:r>
              <a:rPr lang="en-US" sz="1200" b="0" i="0" kern="1200" baseline="0" dirty="0" smtClean="0">
                <a:solidFill>
                  <a:schemeClr val="tx1"/>
                </a:solidFill>
                <a:effectLst/>
                <a:latin typeface="+mn-lt"/>
                <a:ea typeface="+mn-ea"/>
                <a:cs typeface="+mn-cs"/>
              </a:rPr>
              <a:t> for each variable comes from municipal 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It’s all parcel-level data.</a:t>
            </a:r>
          </a:p>
          <a:p>
            <a:endParaRPr lang="en-US" dirty="0"/>
          </a:p>
        </p:txBody>
      </p:sp>
      <p:sp>
        <p:nvSpPr>
          <p:cNvPr id="4" name="Slide Number Placeholder 3"/>
          <p:cNvSpPr>
            <a:spLocks noGrp="1"/>
          </p:cNvSpPr>
          <p:nvPr>
            <p:ph type="sldNum" sz="quarter" idx="10"/>
          </p:nvPr>
        </p:nvSpPr>
        <p:spPr/>
        <p:txBody>
          <a:bodyPr/>
          <a:lstStyle/>
          <a:p>
            <a:fld id="{77C8AE90-C398-42AF-B6FB-A3EC7FF7D1C4}" type="slidenum">
              <a:rPr lang="en-US" smtClean="0"/>
              <a:pPr/>
              <a:t>7</a:t>
            </a:fld>
            <a:endParaRPr lang="en-US" dirty="0"/>
          </a:p>
        </p:txBody>
      </p:sp>
    </p:spTree>
    <p:extLst>
      <p:ext uri="{BB962C8B-B14F-4D97-AF65-F5344CB8AC3E}">
        <p14:creationId xmlns:p14="http://schemas.microsoft.com/office/powerpoint/2010/main" val="255613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mentioned, those four variables are</a:t>
            </a:r>
            <a:r>
              <a:rPr lang="en-US" baseline="0" dirty="0" smtClean="0"/>
              <a:t> then standardized through a z-score transformation and combined to create the index.</a:t>
            </a:r>
          </a:p>
          <a:p>
            <a:endParaRPr lang="en-US" baseline="0" dirty="0" smtClean="0"/>
          </a:p>
          <a:p>
            <a:r>
              <a:rPr lang="en-US" baseline="0" dirty="0" smtClean="0"/>
              <a:t>In the example here, you can see that the blocks with a stronger housing market are located in the southern part of the neighborhood, and the weaker blocks are in the northeast.</a:t>
            </a:r>
          </a:p>
          <a:p>
            <a:endParaRPr lang="en-US" baseline="0" dirty="0" smtClean="0"/>
          </a:p>
          <a:p>
            <a:r>
              <a:rPr lang="en-US" baseline="0" dirty="0" smtClean="0"/>
              <a:t>Blocks with average strength housing markets are closer to the center.</a:t>
            </a:r>
          </a:p>
          <a:p>
            <a:endParaRPr lang="en-US" dirty="0"/>
          </a:p>
        </p:txBody>
      </p:sp>
      <p:sp>
        <p:nvSpPr>
          <p:cNvPr id="4" name="Slide Number Placeholder 3"/>
          <p:cNvSpPr>
            <a:spLocks noGrp="1"/>
          </p:cNvSpPr>
          <p:nvPr>
            <p:ph type="sldNum" sz="quarter" idx="10"/>
          </p:nvPr>
        </p:nvSpPr>
        <p:spPr/>
        <p:txBody>
          <a:bodyPr/>
          <a:lstStyle/>
          <a:p>
            <a:fld id="{77C8AE90-C398-42AF-B6FB-A3EC7FF7D1C4}" type="slidenum">
              <a:rPr lang="en-US" smtClean="0"/>
              <a:pPr/>
              <a:t>8</a:t>
            </a:fld>
            <a:endParaRPr lang="en-US" dirty="0"/>
          </a:p>
        </p:txBody>
      </p:sp>
    </p:spTree>
    <p:extLst>
      <p:ext uri="{BB962C8B-B14F-4D97-AF65-F5344CB8AC3E}">
        <p14:creationId xmlns:p14="http://schemas.microsoft.com/office/powerpoint/2010/main" val="1530051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conduct</a:t>
            </a:r>
            <a:r>
              <a:rPr lang="en-US" baseline="0" dirty="0" smtClean="0"/>
              <a:t> the analysis at different geographic levels.</a:t>
            </a:r>
          </a:p>
          <a:p>
            <a:endParaRPr lang="en-US" baseline="0" dirty="0" smtClean="0"/>
          </a:p>
          <a:p>
            <a:r>
              <a:rPr lang="en-US" baseline="0" dirty="0" smtClean="0"/>
              <a:t>For instance, you can run the analysis at pre-defined geographies, like neighborhoods, which we’ve already loaded up.</a:t>
            </a:r>
          </a:p>
          <a:p>
            <a:endParaRPr lang="en-US" baseline="0" dirty="0" smtClean="0"/>
          </a:p>
          <a:p>
            <a:r>
              <a:rPr lang="en-US" baseline="0" dirty="0" smtClean="0"/>
              <a:t>But users can also create custom geographies that don’t follow the contours of a neighborhood.</a:t>
            </a:r>
          </a:p>
          <a:p>
            <a:endParaRPr lang="en-US" baseline="0" dirty="0" smtClean="0"/>
          </a:p>
          <a:p>
            <a:r>
              <a:rPr lang="en-US" baseline="0" dirty="0" smtClean="0"/>
              <a:t>The only requirement is that a selected geography must contain at least 40 contiguous blocks.</a:t>
            </a:r>
            <a:endParaRPr lang="en-US" dirty="0"/>
          </a:p>
        </p:txBody>
      </p:sp>
      <p:sp>
        <p:nvSpPr>
          <p:cNvPr id="4" name="Slide Number Placeholder 3"/>
          <p:cNvSpPr>
            <a:spLocks noGrp="1"/>
          </p:cNvSpPr>
          <p:nvPr>
            <p:ph type="sldNum" sz="quarter" idx="10"/>
          </p:nvPr>
        </p:nvSpPr>
        <p:spPr/>
        <p:txBody>
          <a:bodyPr/>
          <a:lstStyle/>
          <a:p>
            <a:fld id="{77C8AE90-C398-42AF-B6FB-A3EC7FF7D1C4}" type="slidenum">
              <a:rPr lang="en-US" smtClean="0"/>
              <a:pPr/>
              <a:t>9</a:t>
            </a:fld>
            <a:endParaRPr lang="en-US" dirty="0"/>
          </a:p>
        </p:txBody>
      </p:sp>
    </p:spTree>
    <p:extLst>
      <p:ext uri="{BB962C8B-B14F-4D97-AF65-F5344CB8AC3E}">
        <p14:creationId xmlns:p14="http://schemas.microsoft.com/office/powerpoint/2010/main" val="3804437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3EB6FC-48C8-4AF6-8BA5-EF6D5F420878}" type="datetimeFigureOut">
              <a:rPr lang="en-US" smtClean="0"/>
              <a:pPr/>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1</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EB6FC-48C8-4AF6-8BA5-EF6D5F420878}" type="datetimeFigureOut">
              <a:rPr lang="en-US" smtClean="0"/>
              <a:pPr/>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B06038-8B16-4A34-A4DD-953F15F2682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3EB6FC-48C8-4AF6-8BA5-EF6D5F420878}" type="datetimeFigureOut">
              <a:rPr lang="en-US" smtClean="0"/>
              <a:pPr/>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B06038-8B16-4A34-A4DD-953F15F2682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EB6FC-48C8-4AF6-8BA5-EF6D5F420878}" type="datetimeFigureOut">
              <a:rPr lang="en-US" smtClean="0"/>
              <a:pPr/>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B06038-8B16-4A34-A4DD-953F15F2682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3EB6FC-48C8-4AF6-8BA5-EF6D5F420878}" type="datetimeFigureOut">
              <a:rPr lang="en-US" smtClean="0"/>
              <a:pPr/>
              <a:t>9/8/2016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B06038-8B16-4A34-A4DD-953F15F2682F}"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3EB6FC-48C8-4AF6-8BA5-EF6D5F420878}" type="datetimeFigureOut">
              <a:rPr lang="en-US" smtClean="0"/>
              <a:pPr/>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B06038-8B16-4A34-A4DD-953F15F2682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3EB6FC-48C8-4AF6-8BA5-EF6D5F420878}" type="datetimeFigureOut">
              <a:rPr lang="en-US" smtClean="0"/>
              <a:pPr/>
              <a:t>9/8/2016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B06038-8B16-4A34-A4DD-953F15F2682F}"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3EB6FC-48C8-4AF6-8BA5-EF6D5F420878}" type="datetimeFigureOut">
              <a:rPr lang="en-US" smtClean="0"/>
              <a:pPr/>
              <a:t>9/8/2016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B06038-8B16-4A34-A4DD-953F15F2682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EB6FC-48C8-4AF6-8BA5-EF6D5F420878}" type="datetimeFigureOut">
              <a:rPr lang="en-US" smtClean="0"/>
              <a:pPr/>
              <a:t>9/8/2016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B06038-8B16-4A34-A4DD-953F15F2682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EB6FC-48C8-4AF6-8BA5-EF6D5F420878}" type="datetimeFigureOut">
              <a:rPr lang="en-US" smtClean="0"/>
              <a:pPr/>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B06038-8B16-4A34-A4DD-953F15F2682F}"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EB6FC-48C8-4AF6-8BA5-EF6D5F420878}" type="datetimeFigureOut">
              <a:rPr lang="en-US" smtClean="0"/>
              <a:pPr/>
              <a:t>9/8/2016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B06038-8B16-4A34-A4DD-953F15F2682F}"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23EB6FC-48C8-4AF6-8BA5-EF6D5F420878}" type="datetimeFigureOut">
              <a:rPr lang="en-US" smtClean="0"/>
              <a:pPr/>
              <a:t>9/8/2016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5B06038-8B16-4A34-A4DD-953F15F268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2712" y="1533248"/>
            <a:ext cx="5867400" cy="1470025"/>
          </a:xfrm>
        </p:spPr>
        <p:txBody>
          <a:bodyPr>
            <a:normAutofit fontScale="90000"/>
          </a:bodyPr>
          <a:lstStyle/>
          <a:p>
            <a:pPr algn="l"/>
            <a:r>
              <a:rPr lang="en-US" sz="4000" b="1" dirty="0" smtClean="0"/>
              <a:t>Twin Cities</a:t>
            </a:r>
            <a:br>
              <a:rPr lang="en-US" sz="4000" b="1" dirty="0" smtClean="0"/>
            </a:br>
            <a:r>
              <a:rPr lang="en-US" sz="4000" dirty="0" smtClean="0"/>
              <a:t>Housing Market Index</a:t>
            </a:r>
            <a:endParaRPr lang="en-US" sz="4000" dirty="0">
              <a:latin typeface="Georgia" pitchFamily="18" charset="0"/>
            </a:endParaRPr>
          </a:p>
        </p:txBody>
      </p:sp>
      <p:sp>
        <p:nvSpPr>
          <p:cNvPr id="3" name="Subtitle 2"/>
          <p:cNvSpPr>
            <a:spLocks noGrp="1"/>
          </p:cNvSpPr>
          <p:nvPr>
            <p:ph type="subTitle" idx="1"/>
          </p:nvPr>
        </p:nvSpPr>
        <p:spPr>
          <a:xfrm>
            <a:off x="3242133" y="3352800"/>
            <a:ext cx="5181600" cy="2667000"/>
          </a:xfrm>
        </p:spPr>
        <p:txBody>
          <a:bodyPr>
            <a:noAutofit/>
          </a:bodyPr>
          <a:lstStyle/>
          <a:p>
            <a:pPr algn="l"/>
            <a:r>
              <a:rPr lang="en-US" sz="1800" dirty="0" smtClean="0">
                <a:solidFill>
                  <a:schemeClr val="tx1"/>
                </a:solidFill>
                <a:latin typeface="+mj-lt"/>
              </a:rPr>
              <a:t>Jacob Wascalus</a:t>
            </a:r>
          </a:p>
          <a:p>
            <a:pPr algn="l"/>
            <a:r>
              <a:rPr lang="en-US" sz="1800" i="1" dirty="0" smtClean="0">
                <a:solidFill>
                  <a:schemeClr val="tx1"/>
                </a:solidFill>
                <a:latin typeface="+mj-lt"/>
              </a:rPr>
              <a:t>Senior Project Manager</a:t>
            </a:r>
          </a:p>
          <a:p>
            <a:pPr algn="l"/>
            <a:r>
              <a:rPr lang="en-US" sz="1800" dirty="0" smtClean="0">
                <a:solidFill>
                  <a:schemeClr val="tx1"/>
                </a:solidFill>
                <a:latin typeface="+mj-lt"/>
              </a:rPr>
              <a:t>Federal Reserve Bank of Minneapolis</a:t>
            </a:r>
          </a:p>
          <a:p>
            <a:pPr algn="l"/>
            <a:endParaRPr lang="en-US" sz="1800" dirty="0" smtClean="0">
              <a:solidFill>
                <a:schemeClr val="tx1"/>
              </a:solidFill>
              <a:latin typeface="+mj-lt"/>
            </a:endParaRPr>
          </a:p>
        </p:txBody>
      </p:sp>
      <p:pic>
        <p:nvPicPr>
          <p:cNvPr id="4" name="Picture 3" descr="FRB Logo - Transparent Background.gif"/>
          <p:cNvPicPr>
            <a:picLocks noChangeAspect="1"/>
          </p:cNvPicPr>
          <p:nvPr/>
        </p:nvPicPr>
        <p:blipFill>
          <a:blip r:embed="rId3" cstate="print"/>
          <a:stretch>
            <a:fillRect/>
          </a:stretch>
        </p:blipFill>
        <p:spPr>
          <a:xfrm>
            <a:off x="7543800" y="5334000"/>
            <a:ext cx="1219200" cy="125793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5533349"/>
            <a:ext cx="1914144" cy="966216"/>
          </a:xfrm>
          <a:prstGeom prst="rect">
            <a:avLst/>
          </a:prstGeom>
        </p:spPr>
      </p:pic>
    </p:spTree>
    <p:extLst>
      <p:ext uri="{BB962C8B-B14F-4D97-AF65-F5344CB8AC3E}">
        <p14:creationId xmlns:p14="http://schemas.microsoft.com/office/powerpoint/2010/main" val="1688121828"/>
      </p:ext>
    </p:extLst>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the Year</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771" y="1600200"/>
            <a:ext cx="8142458" cy="4876800"/>
          </a:xfrm>
          <a:ln>
            <a:solidFill>
              <a:schemeClr val="tx1"/>
            </a:solidFill>
          </a:ln>
        </p:spPr>
      </p:pic>
      <p:sp>
        <p:nvSpPr>
          <p:cNvPr id="9" name="Rectangle 8"/>
          <p:cNvSpPr/>
          <p:nvPr/>
        </p:nvSpPr>
        <p:spPr>
          <a:xfrm>
            <a:off x="6324600" y="2133600"/>
            <a:ext cx="2286000" cy="838200"/>
          </a:xfrm>
          <a:prstGeom prst="rect">
            <a:avLst/>
          </a:prstGeom>
          <a:no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975620776"/>
      </p:ext>
    </p:extLst>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Displaying information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00218"/>
            <a:ext cx="8229600" cy="4476763"/>
          </a:xfrm>
        </p:spPr>
      </p:pic>
    </p:spTree>
    <p:extLst>
      <p:ext uri="{BB962C8B-B14F-4D97-AF65-F5344CB8AC3E}">
        <p14:creationId xmlns:p14="http://schemas.microsoft.com/office/powerpoint/2010/main" val="2992096699"/>
      </p:ext>
    </p:extLst>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the Basemap</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42997"/>
            <a:ext cx="8229600" cy="4791205"/>
          </a:xfrm>
        </p:spPr>
      </p:pic>
    </p:spTree>
    <p:extLst>
      <p:ext uri="{BB962C8B-B14F-4D97-AF65-F5344CB8AC3E}">
        <p14:creationId xmlns:p14="http://schemas.microsoft.com/office/powerpoint/2010/main" val="1904318699"/>
      </p:ext>
    </p:extLst>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Weights</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71" y="1600200"/>
            <a:ext cx="8142458" cy="4876800"/>
          </a:xfrm>
          <a:prstGeom prst="rect">
            <a:avLst/>
          </a:prstGeom>
        </p:spPr>
      </p:pic>
      <p:sp>
        <p:nvSpPr>
          <p:cNvPr id="5" name="Rectangle 4"/>
          <p:cNvSpPr/>
          <p:nvPr/>
        </p:nvSpPr>
        <p:spPr>
          <a:xfrm>
            <a:off x="304800" y="3200400"/>
            <a:ext cx="2743200" cy="6858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2763544"/>
      </p:ext>
    </p:extLst>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the HMI Be Used?</a:t>
            </a:r>
          </a:p>
        </p:txBody>
      </p:sp>
      <p:sp>
        <p:nvSpPr>
          <p:cNvPr id="3" name="Content Placeholder 2"/>
          <p:cNvSpPr>
            <a:spLocks noGrp="1"/>
          </p:cNvSpPr>
          <p:nvPr>
            <p:ph idx="1"/>
          </p:nvPr>
        </p:nvSpPr>
        <p:spPr/>
        <p:txBody>
          <a:bodyPr/>
          <a:lstStyle/>
          <a:p>
            <a:endParaRPr lang="en-US" dirty="0"/>
          </a:p>
        </p:txBody>
      </p:sp>
      <p:pic>
        <p:nvPicPr>
          <p:cNvPr id="4"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71" y="1600200"/>
            <a:ext cx="8142458" cy="4876800"/>
          </a:xfrm>
          <a:prstGeom prst="rect">
            <a:avLst/>
          </a:prstGeom>
        </p:spPr>
      </p:pic>
      <p:sp>
        <p:nvSpPr>
          <p:cNvPr id="5" name="Rectangle 4"/>
          <p:cNvSpPr/>
          <p:nvPr/>
        </p:nvSpPr>
        <p:spPr>
          <a:xfrm>
            <a:off x="381000" y="5105400"/>
            <a:ext cx="2590800" cy="6096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6464185"/>
      </p:ext>
    </p:extLst>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01975"/>
            <a:ext cx="9155548" cy="1470025"/>
          </a:xfrm>
        </p:spPr>
        <p:txBody>
          <a:bodyPr>
            <a:normAutofit/>
          </a:bodyPr>
          <a:lstStyle/>
          <a:p>
            <a:pPr algn="ctr"/>
            <a:r>
              <a:rPr lang="en-US" sz="4800" b="1" dirty="0" smtClean="0"/>
              <a:t>Thank you!</a:t>
            </a:r>
            <a:endParaRPr lang="en-US" sz="4800" dirty="0">
              <a:latin typeface="Georgia" pitchFamily="18" charset="0"/>
            </a:endParaRPr>
          </a:p>
        </p:txBody>
      </p:sp>
      <p:pic>
        <p:nvPicPr>
          <p:cNvPr id="4" name="Picture 3" descr="FRB Logo - Transparent Background.gif"/>
          <p:cNvPicPr>
            <a:picLocks noChangeAspect="1"/>
          </p:cNvPicPr>
          <p:nvPr/>
        </p:nvPicPr>
        <p:blipFill>
          <a:blip r:embed="rId3" cstate="print"/>
          <a:stretch>
            <a:fillRect/>
          </a:stretch>
        </p:blipFill>
        <p:spPr>
          <a:xfrm>
            <a:off x="7543800" y="5334000"/>
            <a:ext cx="1219200" cy="1257939"/>
          </a:xfrm>
          <a:prstGeom prst="rect">
            <a:avLst/>
          </a:prstGeom>
        </p:spPr>
      </p:pic>
      <p:sp>
        <p:nvSpPr>
          <p:cNvPr id="8" name="Title 1"/>
          <p:cNvSpPr txBox="1">
            <a:spLocks/>
          </p:cNvSpPr>
          <p:nvPr/>
        </p:nvSpPr>
        <p:spPr>
          <a:xfrm>
            <a:off x="0" y="1533248"/>
            <a:ext cx="9070112" cy="1470025"/>
          </a:xfrm>
          <a:prstGeom prst="rect">
            <a:avLst/>
          </a:prstGeom>
        </p:spPr>
        <p:txBody>
          <a:bodyPr vert="horz" lIns="91440" tIns="45720" rIns="91440" bIns="45720" rtlCol="0" anchor="ctr">
            <a:normAutofit/>
          </a:bodyPr>
          <a:lstStyle/>
          <a:p>
            <a:pPr lvl="0" algn="ctr">
              <a:spcBef>
                <a:spcPct val="0"/>
              </a:spcBef>
              <a:defRPr/>
            </a:pPr>
            <a:r>
              <a:rPr lang="en-US" sz="4000" b="1" dirty="0">
                <a:latin typeface="+mj-lt"/>
                <a:ea typeface="+mj-ea"/>
                <a:cs typeface="+mj-cs"/>
              </a:rPr>
              <a:t>http://maps.umn.edu/cura/hmi/</a:t>
            </a:r>
            <a:endParaRPr kumimoji="0" lang="en-US" sz="4000" b="0" i="0" u="none" strike="noStrike" kern="1200" cap="none" spc="0" normalizeH="0" baseline="0" noProof="0" dirty="0">
              <a:ln>
                <a:noFill/>
              </a:ln>
              <a:solidFill>
                <a:schemeClr val="tx1"/>
              </a:solidFill>
              <a:effectLst/>
              <a:uLnTx/>
              <a:uFillTx/>
              <a:latin typeface="Georgia" pitchFamily="18" charset="0"/>
              <a:ea typeface="+mj-ea"/>
              <a:cs typeface="+mj-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5533349"/>
            <a:ext cx="1914144" cy="966216"/>
          </a:xfrm>
          <a:prstGeom prst="rect">
            <a:avLst/>
          </a:prstGeom>
        </p:spPr>
      </p:pic>
    </p:spTree>
    <p:extLst>
      <p:ext uri="{BB962C8B-B14F-4D97-AF65-F5344CB8AC3E}">
        <p14:creationId xmlns:p14="http://schemas.microsoft.com/office/powerpoint/2010/main" val="400210131"/>
      </p:ext>
    </p:extLst>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Housing Market Index?</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771" y="1600200"/>
            <a:ext cx="8142458" cy="4876800"/>
          </a:xfrm>
        </p:spPr>
      </p:pic>
    </p:spTree>
    <p:extLst>
      <p:ext uri="{BB962C8B-B14F-4D97-AF65-F5344CB8AC3E}">
        <p14:creationId xmlns:p14="http://schemas.microsoft.com/office/powerpoint/2010/main" val="4046208048"/>
      </p:ext>
    </p:extLst>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Variables?</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771" y="1600200"/>
            <a:ext cx="8142458" cy="4876800"/>
          </a:xfrm>
        </p:spPr>
      </p:pic>
      <p:sp>
        <p:nvSpPr>
          <p:cNvPr id="9" name="Rectangle 8"/>
          <p:cNvSpPr/>
          <p:nvPr/>
        </p:nvSpPr>
        <p:spPr>
          <a:xfrm>
            <a:off x="381000" y="5105400"/>
            <a:ext cx="2590800" cy="4572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9304403"/>
      </p:ext>
    </p:extLst>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1 of 4: Value Retention</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771" y="1600200"/>
            <a:ext cx="8142458" cy="4876800"/>
          </a:xfrm>
        </p:spPr>
      </p:pic>
      <p:sp>
        <p:nvSpPr>
          <p:cNvPr id="8" name="Rectangle 7"/>
          <p:cNvSpPr/>
          <p:nvPr/>
        </p:nvSpPr>
        <p:spPr>
          <a:xfrm>
            <a:off x="381000" y="2590800"/>
            <a:ext cx="2590800" cy="31282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5964438"/>
      </p:ext>
    </p:extLst>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771" y="1600200"/>
            <a:ext cx="8142458" cy="4876800"/>
          </a:xfrm>
        </p:spPr>
      </p:pic>
      <p:sp>
        <p:nvSpPr>
          <p:cNvPr id="2" name="Title 1"/>
          <p:cNvSpPr>
            <a:spLocks noGrp="1"/>
          </p:cNvSpPr>
          <p:nvPr>
            <p:ph type="title"/>
          </p:nvPr>
        </p:nvSpPr>
        <p:spPr/>
        <p:txBody>
          <a:bodyPr/>
          <a:lstStyle/>
          <a:p>
            <a:r>
              <a:rPr lang="en-US" dirty="0"/>
              <a:t>Variable </a:t>
            </a:r>
            <a:r>
              <a:rPr lang="en-US" dirty="0" smtClean="0"/>
              <a:t>2 </a:t>
            </a:r>
            <a:r>
              <a:rPr lang="en-US" dirty="0"/>
              <a:t>of 4: </a:t>
            </a:r>
            <a:r>
              <a:rPr lang="en-US" dirty="0" smtClean="0"/>
              <a:t>Owner-Occupancy</a:t>
            </a:r>
            <a:endParaRPr lang="en-US" dirty="0"/>
          </a:p>
        </p:txBody>
      </p:sp>
      <p:sp>
        <p:nvSpPr>
          <p:cNvPr id="6" name="Rectangle 5"/>
          <p:cNvSpPr/>
          <p:nvPr/>
        </p:nvSpPr>
        <p:spPr>
          <a:xfrm>
            <a:off x="381000" y="3124200"/>
            <a:ext cx="2590800" cy="31282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0855056"/>
      </p:ext>
    </p:extLst>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771" y="1600200"/>
            <a:ext cx="8142458" cy="4876800"/>
          </a:xfrm>
        </p:spPr>
      </p:pic>
      <p:sp>
        <p:nvSpPr>
          <p:cNvPr id="2" name="Title 1"/>
          <p:cNvSpPr>
            <a:spLocks noGrp="1"/>
          </p:cNvSpPr>
          <p:nvPr>
            <p:ph type="title"/>
          </p:nvPr>
        </p:nvSpPr>
        <p:spPr/>
        <p:txBody>
          <a:bodyPr/>
          <a:lstStyle/>
          <a:p>
            <a:r>
              <a:rPr lang="en-US" dirty="0"/>
              <a:t>Variable </a:t>
            </a:r>
            <a:r>
              <a:rPr lang="en-US" dirty="0" smtClean="0"/>
              <a:t>3 </a:t>
            </a:r>
            <a:r>
              <a:rPr lang="en-US" dirty="0"/>
              <a:t>of 4: </a:t>
            </a:r>
            <a:r>
              <a:rPr lang="en-US" dirty="0" smtClean="0"/>
              <a:t>Physical Condition</a:t>
            </a:r>
            <a:endParaRPr lang="en-US" dirty="0"/>
          </a:p>
        </p:txBody>
      </p:sp>
      <p:sp>
        <p:nvSpPr>
          <p:cNvPr id="5" name="Rectangle 4"/>
          <p:cNvSpPr/>
          <p:nvPr/>
        </p:nvSpPr>
        <p:spPr>
          <a:xfrm>
            <a:off x="381000" y="3801978"/>
            <a:ext cx="2590800" cy="31282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8613344"/>
      </p:ext>
    </p:extLst>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771" y="1600200"/>
            <a:ext cx="8142458" cy="4876800"/>
          </a:xfrm>
        </p:spPr>
      </p:pic>
      <p:sp>
        <p:nvSpPr>
          <p:cNvPr id="2" name="Title 1"/>
          <p:cNvSpPr>
            <a:spLocks noGrp="1"/>
          </p:cNvSpPr>
          <p:nvPr>
            <p:ph type="title"/>
          </p:nvPr>
        </p:nvSpPr>
        <p:spPr/>
        <p:txBody>
          <a:bodyPr/>
          <a:lstStyle/>
          <a:p>
            <a:r>
              <a:rPr lang="en-US" dirty="0"/>
              <a:t>Variable </a:t>
            </a:r>
            <a:r>
              <a:rPr lang="en-US" dirty="0" smtClean="0"/>
              <a:t>4 </a:t>
            </a:r>
            <a:r>
              <a:rPr lang="en-US" dirty="0"/>
              <a:t>of 4: </a:t>
            </a:r>
            <a:r>
              <a:rPr lang="en-US" dirty="0" smtClean="0"/>
              <a:t>Long-Term Vacancy</a:t>
            </a:r>
            <a:endParaRPr lang="en-US" dirty="0"/>
          </a:p>
        </p:txBody>
      </p:sp>
      <p:sp>
        <p:nvSpPr>
          <p:cNvPr id="5" name="Rectangle 4"/>
          <p:cNvSpPr/>
          <p:nvPr/>
        </p:nvSpPr>
        <p:spPr>
          <a:xfrm>
            <a:off x="381000" y="4419600"/>
            <a:ext cx="2590800" cy="31282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4587905"/>
      </p:ext>
    </p:extLst>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 Are Combined into an Index</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771" y="1600200"/>
            <a:ext cx="8142458" cy="4876800"/>
          </a:xfrm>
        </p:spPr>
      </p:pic>
    </p:spTree>
    <p:extLst>
      <p:ext uri="{BB962C8B-B14F-4D97-AF65-F5344CB8AC3E}">
        <p14:creationId xmlns:p14="http://schemas.microsoft.com/office/powerpoint/2010/main" val="4272063670"/>
      </p:ext>
    </p:extLst>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the Geography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0771" y="1600200"/>
            <a:ext cx="8142458" cy="4876800"/>
          </a:xfrm>
        </p:spPr>
      </p:pic>
      <p:sp>
        <p:nvSpPr>
          <p:cNvPr id="5" name="Rectangle 4"/>
          <p:cNvSpPr/>
          <p:nvPr/>
        </p:nvSpPr>
        <p:spPr>
          <a:xfrm>
            <a:off x="609600" y="2895600"/>
            <a:ext cx="1600200" cy="12192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1634854"/>
      </p:ext>
    </p:extLst>
  </p:cSld>
  <p:clrMapOvr>
    <a:masterClrMapping/>
  </p:clrMapOvr>
  <mc:AlternateContent xmlns:mc="http://schemas.openxmlformats.org/markup-compatibility/2006">
    <mc:Choice xmlns:p14="http://schemas.microsoft.com/office/powerpoint/2010/main" Requires="p14">
      <p:transition spd="slow" p14:dur="1750" advClick="0" advTm="20000"/>
    </mc:Choice>
    <mc:Fallback>
      <p:transition spd="slow" advClick="0" advTm="20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5340</TotalTime>
  <Words>1025</Words>
  <Application>Microsoft Office PowerPoint</Application>
  <PresentationFormat>On-screen Show (4:3)</PresentationFormat>
  <Paragraphs>109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Twin Cities Housing Market Index</vt:lpstr>
      <vt:lpstr>What Is the Housing Market Index?</vt:lpstr>
      <vt:lpstr>What Are the Variables?</vt:lpstr>
      <vt:lpstr>Variable 1 of 4: Value Retention</vt:lpstr>
      <vt:lpstr>Variable 2 of 4: Owner-Occupancy</vt:lpstr>
      <vt:lpstr>Variable 3 of 4: Physical Condition</vt:lpstr>
      <vt:lpstr>Variable 4 of 4: Long-Term Vacancy</vt:lpstr>
      <vt:lpstr>Variables Are Combined into an Index</vt:lpstr>
      <vt:lpstr>Selecting the Geography</vt:lpstr>
      <vt:lpstr>Selecting the Year</vt:lpstr>
      <vt:lpstr>Displaying information</vt:lpstr>
      <vt:lpstr>Selecting the Basemap</vt:lpstr>
      <vt:lpstr>Variable Weights</vt:lpstr>
      <vt:lpstr>How Can the HMI Be Used?</vt:lpstr>
      <vt:lpstr>Thank you!</vt:lpstr>
    </vt:vector>
  </TitlesOfParts>
  <Company>Federal Reserve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Development at the Minneapolis Fed</dc:title>
  <dc:creator>i1pjw01</dc:creator>
  <cp:lastModifiedBy>Abazajian, Katya</cp:lastModifiedBy>
  <cp:revision>330</cp:revision>
  <cp:lastPrinted>2016-08-24T20:36:18Z</cp:lastPrinted>
  <dcterms:created xsi:type="dcterms:W3CDTF">2011-12-13T22:51:47Z</dcterms:created>
  <dcterms:modified xsi:type="dcterms:W3CDTF">2016-09-08T13:26:24Z</dcterms:modified>
</cp:coreProperties>
</file>