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5" r:id="rId2"/>
    <p:sldId id="286" r:id="rId3"/>
    <p:sldId id="287" r:id="rId4"/>
    <p:sldId id="282" r:id="rId5"/>
    <p:sldId id="288" r:id="rId6"/>
    <p:sldId id="257" r:id="rId7"/>
    <p:sldId id="258" r:id="rId8"/>
    <p:sldId id="266" r:id="rId9"/>
    <p:sldId id="268" r:id="rId10"/>
    <p:sldId id="263" r:id="rId11"/>
    <p:sldId id="271" r:id="rId12"/>
    <p:sldId id="275" r:id="rId13"/>
    <p:sldId id="281" r:id="rId14"/>
    <p:sldId id="290" r:id="rId15"/>
    <p:sldId id="278" r:id="rId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17" autoAdjust="0"/>
    <p:restoredTop sz="69897" autoAdjust="0"/>
  </p:normalViewPr>
  <p:slideViewPr>
    <p:cSldViewPr snapToGrid="0">
      <p:cViewPr varScale="1">
        <p:scale>
          <a:sx n="63" d="100"/>
          <a:sy n="63" d="100"/>
        </p:scale>
        <p:origin x="-1584" y="-1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3B515B8-FFEB-4A92-8CF5-23C5202B9F1E}" type="datetimeFigureOut">
              <a:rPr lang="en-US" smtClean="0"/>
              <a:t>9/8/2016</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7F51CD2-B9C3-4852-8100-76F4A76E78A9}" type="slidenum">
              <a:rPr lang="en-US" smtClean="0"/>
              <a:t>‹#›</a:t>
            </a:fld>
            <a:endParaRPr lang="en-US"/>
          </a:p>
        </p:txBody>
      </p:sp>
    </p:spTree>
    <p:extLst>
      <p:ext uri="{BB962C8B-B14F-4D97-AF65-F5344CB8AC3E}">
        <p14:creationId xmlns:p14="http://schemas.microsoft.com/office/powerpoint/2010/main" val="124397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Riverside Park is located in East Little Havana. The neighborhood</a:t>
            </a:r>
            <a:r>
              <a:rPr lang="en-US" baseline="0" dirty="0" smtClean="0"/>
              <a:t> is a densely populated immigrant neighborhood near downtown Miami. </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1</a:t>
            </a:fld>
            <a:endParaRPr lang="en-US"/>
          </a:p>
        </p:txBody>
      </p:sp>
    </p:spTree>
    <p:extLst>
      <p:ext uri="{BB962C8B-B14F-4D97-AF65-F5344CB8AC3E}">
        <p14:creationId xmlns:p14="http://schemas.microsoft.com/office/powerpoint/2010/main" val="26930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We are working on ways to further</a:t>
            </a:r>
            <a:r>
              <a:rPr lang="en-US" baseline="0" dirty="0" smtClean="0"/>
              <a:t> engage residents who want to be involve, we plan to move our meetings into the park and put them later in the evening in order increase resident involvement and ownership. </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10</a:t>
            </a:fld>
            <a:endParaRPr lang="en-US"/>
          </a:p>
        </p:txBody>
      </p:sp>
    </p:spTree>
    <p:extLst>
      <p:ext uri="{BB962C8B-B14F-4D97-AF65-F5344CB8AC3E}">
        <p14:creationId xmlns:p14="http://schemas.microsoft.com/office/powerpoint/2010/main" val="973123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Playground resurfacing,</a:t>
            </a:r>
            <a:r>
              <a:rPr lang="en-US" baseline="0" dirty="0" smtClean="0"/>
              <a:t> basketball courts resurfacing, lights are now on until 10:00 pm. </a:t>
            </a:r>
          </a:p>
          <a:p>
            <a:r>
              <a:rPr lang="en-US" baseline="0" dirty="0" smtClean="0"/>
              <a:t>2 Part time recreational aids have been hired. </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11</a:t>
            </a:fld>
            <a:endParaRPr lang="en-US"/>
          </a:p>
        </p:txBody>
      </p:sp>
    </p:spTree>
    <p:extLst>
      <p:ext uri="{BB962C8B-B14F-4D97-AF65-F5344CB8AC3E}">
        <p14:creationId xmlns:p14="http://schemas.microsoft.com/office/powerpoint/2010/main" val="737031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We have</a:t>
            </a:r>
            <a:r>
              <a:rPr lang="en-US" baseline="0" dirty="0" smtClean="0"/>
              <a:t> seen really good success in inviting neighbors to play and just creating some critical mass at the park. </a:t>
            </a:r>
          </a:p>
          <a:p>
            <a:r>
              <a:rPr lang="en-US" baseline="0" dirty="0" smtClean="0"/>
              <a:t>We have had a young women involved in the survey collection who started her own dance. We have been very regular about showing up to the park Tuesday and Thursday evenings with a few folks who are intentionally there to play.. We have seen a huge increase in informal play during these times. </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12</a:t>
            </a:fld>
            <a:endParaRPr lang="en-US"/>
          </a:p>
        </p:txBody>
      </p:sp>
    </p:spTree>
    <p:extLst>
      <p:ext uri="{BB962C8B-B14F-4D97-AF65-F5344CB8AC3E}">
        <p14:creationId xmlns:p14="http://schemas.microsoft.com/office/powerpoint/2010/main" val="385939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Leadership Learning Center</a:t>
            </a:r>
            <a:r>
              <a:rPr lang="en-US" baseline="0" dirty="0" smtClean="0"/>
              <a:t> and Urban Promise moved camp activities into the park and local CBO’s are starting to move community activities into Riverside Park. </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13</a:t>
            </a:fld>
            <a:endParaRPr lang="en-US"/>
          </a:p>
        </p:txBody>
      </p:sp>
    </p:spTree>
    <p:extLst>
      <p:ext uri="{BB962C8B-B14F-4D97-AF65-F5344CB8AC3E}">
        <p14:creationId xmlns:p14="http://schemas.microsoft.com/office/powerpoint/2010/main" val="1483546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As it has</a:t>
            </a:r>
            <a:r>
              <a:rPr lang="en-US" baseline="0" dirty="0" smtClean="0"/>
              <a:t> become a more usable area,  have seen increased resident engagement in ensuring the safety of the park. Recently during one of our informal play times, a group of boys was playing soccer and about 100 feet away 3 boys were smoking pot. The mother of one of the boys playing without hesitation called the police to deal with the delinquency. After the police had escorted the boys away from the park the mom discussed the situation with the police. </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14</a:t>
            </a:fld>
            <a:endParaRPr lang="en-US"/>
          </a:p>
        </p:txBody>
      </p:sp>
    </p:spTree>
    <p:extLst>
      <p:ext uri="{BB962C8B-B14F-4D97-AF65-F5344CB8AC3E}">
        <p14:creationId xmlns:p14="http://schemas.microsoft.com/office/powerpoint/2010/main" val="2974549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15</a:t>
            </a:fld>
            <a:endParaRPr lang="en-US"/>
          </a:p>
        </p:txBody>
      </p:sp>
    </p:spTree>
    <p:extLst>
      <p:ext uri="{BB962C8B-B14F-4D97-AF65-F5344CB8AC3E}">
        <p14:creationId xmlns:p14="http://schemas.microsoft.com/office/powerpoint/2010/main" val="2788428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2</a:t>
            </a:fld>
            <a:endParaRPr lang="en-US"/>
          </a:p>
        </p:txBody>
      </p:sp>
    </p:spTree>
    <p:extLst>
      <p:ext uri="{BB962C8B-B14F-4D97-AF65-F5344CB8AC3E}">
        <p14:creationId xmlns:p14="http://schemas.microsoft.com/office/powerpoint/2010/main" val="2048531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This</a:t>
            </a:r>
            <a:r>
              <a:rPr lang="en-US" baseline="0" dirty="0" smtClean="0"/>
              <a:t> interview was done during our “listening phase” in Little Havana, the mom’s unsolicited statements regarding Riverside Park confirmed what our staff was hearing from other residents, at community meetings, and observing in the physical environment. </a:t>
            </a:r>
          </a:p>
          <a:p>
            <a:endParaRPr lang="en-US" baseline="0" dirty="0" smtClean="0"/>
          </a:p>
          <a:p>
            <a:r>
              <a:rPr lang="en-US" baseline="0" dirty="0" smtClean="0"/>
              <a:t>Jennifer says that teens have nothing to do in Little Havana. So getting trouble is easy. </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3</a:t>
            </a:fld>
            <a:endParaRPr lang="en-US"/>
          </a:p>
        </p:txBody>
      </p:sp>
    </p:spTree>
    <p:extLst>
      <p:ext uri="{BB962C8B-B14F-4D97-AF65-F5344CB8AC3E}">
        <p14:creationId xmlns:p14="http://schemas.microsoft.com/office/powerpoint/2010/main" val="131738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As</a:t>
            </a:r>
            <a:r>
              <a:rPr lang="en-US" baseline="0" dirty="0" smtClean="0"/>
              <a:t> we moved towards action at Riverside Park the team looked at data showing the high density of children and families in the neighborhood with little usable family green spaces. Over 13,000 children under the age of 18 within mile and the park had incredibly low utilization.</a:t>
            </a:r>
          </a:p>
          <a:p>
            <a:endParaRPr lang="en-US" baseline="0" dirty="0" smtClean="0"/>
          </a:p>
          <a:p>
            <a:r>
              <a:rPr lang="en-US" baseline="0" dirty="0" smtClean="0"/>
              <a:t>One mile radius. </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4</a:t>
            </a:fld>
            <a:endParaRPr lang="en-US"/>
          </a:p>
        </p:txBody>
      </p:sp>
    </p:spTree>
    <p:extLst>
      <p:ext uri="{BB962C8B-B14F-4D97-AF65-F5344CB8AC3E}">
        <p14:creationId xmlns:p14="http://schemas.microsoft.com/office/powerpoint/2010/main" val="3309213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During par</a:t>
            </a:r>
            <a:r>
              <a:rPr lang="en-US" baseline="0" dirty="0" smtClean="0"/>
              <a:t>t of our work at the Park a man actually approached one of our staff and asked “</a:t>
            </a:r>
            <a:r>
              <a:rPr lang="en-US" baseline="0" dirty="0" err="1" smtClean="0"/>
              <a:t>Puedo</a:t>
            </a:r>
            <a:r>
              <a:rPr lang="en-US" baseline="0" dirty="0" smtClean="0"/>
              <a:t> </a:t>
            </a:r>
            <a:r>
              <a:rPr lang="en-US" baseline="0" dirty="0" err="1" smtClean="0"/>
              <a:t>tomar</a:t>
            </a:r>
            <a:r>
              <a:rPr lang="en-US" baseline="0" dirty="0" smtClean="0"/>
              <a:t> mi </a:t>
            </a:r>
            <a:r>
              <a:rPr lang="en-US" baseline="0" dirty="0" err="1" smtClean="0"/>
              <a:t>cerveza</a:t>
            </a:r>
            <a:r>
              <a:rPr lang="en-US" baseline="0" dirty="0" smtClean="0"/>
              <a:t> </a:t>
            </a:r>
            <a:r>
              <a:rPr lang="en-US" baseline="0" dirty="0" err="1" smtClean="0"/>
              <a:t>aqui</a:t>
            </a:r>
            <a:r>
              <a:rPr lang="en-US" baseline="0" dirty="0" smtClean="0"/>
              <a:t>” When our staff responded no, he quickly turned and left to find another spot to drink his beer. </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5</a:t>
            </a:fld>
            <a:endParaRPr lang="en-US"/>
          </a:p>
        </p:txBody>
      </p:sp>
    </p:spTree>
    <p:extLst>
      <p:ext uri="{BB962C8B-B14F-4D97-AF65-F5344CB8AC3E}">
        <p14:creationId xmlns:p14="http://schemas.microsoft.com/office/powerpoint/2010/main" val="2029979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Discussions started between CF,</a:t>
            </a:r>
            <a:r>
              <a:rPr lang="en-US" baseline="0" dirty="0" smtClean="0"/>
              <a:t> TCT, City Parks and Recreation and Marlins in October of 2015 which launched a workgroup focused on Riverside Park hosted by Connect </a:t>
            </a:r>
            <a:r>
              <a:rPr lang="en-US" baseline="0" dirty="0" err="1" smtClean="0"/>
              <a:t>Familias</a:t>
            </a:r>
            <a:r>
              <a:rPr lang="en-US" baseline="0" dirty="0" smtClean="0"/>
              <a:t> and with meetings facilitated by TCT. The workgroup has been meeting bi monthly since that time. The first goal of the workgroup was to listen to residents and gather information about what residents wanted in Riverside Park. We did a walking “survey Collection day” working with high school students from the East Little Havana neighborhood to collect the surveys (students received a 50 target gift card for a full days work) Student’s received safety training, and training on data integrity and how to properly ask a survey question from local anthropologist </a:t>
            </a:r>
            <a:r>
              <a:rPr lang="en-US" baseline="0" dirty="0" err="1" smtClean="0"/>
              <a:t>Corrina</a:t>
            </a:r>
            <a:r>
              <a:rPr lang="en-US" baseline="0" dirty="0" smtClean="0"/>
              <a:t> Moebius who lives in the ELH neighborhood. </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6</a:t>
            </a:fld>
            <a:endParaRPr lang="en-US"/>
          </a:p>
        </p:txBody>
      </p:sp>
    </p:spTree>
    <p:extLst>
      <p:ext uri="{BB962C8B-B14F-4D97-AF65-F5344CB8AC3E}">
        <p14:creationId xmlns:p14="http://schemas.microsoft.com/office/powerpoint/2010/main" val="3269666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There were</a:t>
            </a:r>
            <a:r>
              <a:rPr lang="en-US" baseline="0" dirty="0" smtClean="0"/>
              <a:t> many concerns but safety was the primary one. Others major concerns were lights and access to bathroom and water. </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7</a:t>
            </a:fld>
            <a:endParaRPr lang="en-US"/>
          </a:p>
        </p:txBody>
      </p:sp>
    </p:spTree>
    <p:extLst>
      <p:ext uri="{BB962C8B-B14F-4D97-AF65-F5344CB8AC3E}">
        <p14:creationId xmlns:p14="http://schemas.microsoft.com/office/powerpoint/2010/main" val="221267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8</a:t>
            </a:fld>
            <a:endParaRPr lang="en-US"/>
          </a:p>
        </p:txBody>
      </p:sp>
    </p:spTree>
    <p:extLst>
      <p:ext uri="{BB962C8B-B14F-4D97-AF65-F5344CB8AC3E}">
        <p14:creationId xmlns:p14="http://schemas.microsoft.com/office/powerpoint/2010/main" val="2653835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Top kid</a:t>
            </a:r>
            <a:r>
              <a:rPr lang="en-US" baseline="0" dirty="0" smtClean="0"/>
              <a:t> choices</a:t>
            </a:r>
            <a:endParaRPr lang="en-US" dirty="0"/>
          </a:p>
        </p:txBody>
      </p:sp>
      <p:sp>
        <p:nvSpPr>
          <p:cNvPr id="4" name="Slide Number Placeholder 3"/>
          <p:cNvSpPr>
            <a:spLocks noGrp="1"/>
          </p:cNvSpPr>
          <p:nvPr>
            <p:ph type="sldNum" sz="quarter" idx="10"/>
          </p:nvPr>
        </p:nvSpPr>
        <p:spPr/>
        <p:txBody>
          <a:bodyPr/>
          <a:lstStyle/>
          <a:p>
            <a:fld id="{77F51CD2-B9C3-4852-8100-76F4A76E78A9}" type="slidenum">
              <a:rPr lang="en-US" smtClean="0"/>
              <a:t>9</a:t>
            </a:fld>
            <a:endParaRPr lang="en-US"/>
          </a:p>
        </p:txBody>
      </p:sp>
    </p:spTree>
    <p:extLst>
      <p:ext uri="{BB962C8B-B14F-4D97-AF65-F5344CB8AC3E}">
        <p14:creationId xmlns:p14="http://schemas.microsoft.com/office/powerpoint/2010/main" val="1123634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687843-52EA-4470-AE4A-970ADFB261FC}" type="datetimeFigureOut">
              <a:rPr lang="en-US" smtClean="0"/>
              <a:t>9/8/2016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5408F-C419-41AB-8ADC-FD9479A7E5F9}" type="slidenum">
              <a:rPr lang="en-US" smtClean="0"/>
              <a:t>‹#›</a:t>
            </a:fld>
            <a:endParaRPr lang="en-US"/>
          </a:p>
        </p:txBody>
      </p:sp>
    </p:spTree>
    <p:extLst>
      <p:ext uri="{BB962C8B-B14F-4D97-AF65-F5344CB8AC3E}">
        <p14:creationId xmlns:p14="http://schemas.microsoft.com/office/powerpoint/2010/main" val="2809582427"/>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687843-52EA-4470-AE4A-970ADFB261FC}" type="datetimeFigureOut">
              <a:rPr lang="en-US" smtClean="0"/>
              <a:t>9/8/2016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5408F-C419-41AB-8ADC-FD9479A7E5F9}" type="slidenum">
              <a:rPr lang="en-US" smtClean="0"/>
              <a:t>‹#›</a:t>
            </a:fld>
            <a:endParaRPr lang="en-US"/>
          </a:p>
        </p:txBody>
      </p:sp>
    </p:spTree>
    <p:extLst>
      <p:ext uri="{BB962C8B-B14F-4D97-AF65-F5344CB8AC3E}">
        <p14:creationId xmlns:p14="http://schemas.microsoft.com/office/powerpoint/2010/main" val="3917856998"/>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687843-52EA-4470-AE4A-970ADFB261FC}" type="datetimeFigureOut">
              <a:rPr lang="en-US" smtClean="0"/>
              <a:t>9/8/2016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5408F-C419-41AB-8ADC-FD9479A7E5F9}" type="slidenum">
              <a:rPr lang="en-US" smtClean="0"/>
              <a:t>‹#›</a:t>
            </a:fld>
            <a:endParaRPr lang="en-US"/>
          </a:p>
        </p:txBody>
      </p:sp>
    </p:spTree>
    <p:extLst>
      <p:ext uri="{BB962C8B-B14F-4D97-AF65-F5344CB8AC3E}">
        <p14:creationId xmlns:p14="http://schemas.microsoft.com/office/powerpoint/2010/main" val="2591687233"/>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687843-52EA-4470-AE4A-970ADFB261FC}" type="datetimeFigureOut">
              <a:rPr lang="en-US" smtClean="0"/>
              <a:t>9/8/2016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5408F-C419-41AB-8ADC-FD9479A7E5F9}" type="slidenum">
              <a:rPr lang="en-US" smtClean="0"/>
              <a:t>‹#›</a:t>
            </a:fld>
            <a:endParaRPr lang="en-US"/>
          </a:p>
        </p:txBody>
      </p:sp>
    </p:spTree>
    <p:extLst>
      <p:ext uri="{BB962C8B-B14F-4D97-AF65-F5344CB8AC3E}">
        <p14:creationId xmlns:p14="http://schemas.microsoft.com/office/powerpoint/2010/main" val="2345130501"/>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687843-52EA-4470-AE4A-970ADFB261FC}" type="datetimeFigureOut">
              <a:rPr lang="en-US" smtClean="0"/>
              <a:t>9/8/2016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5408F-C419-41AB-8ADC-FD9479A7E5F9}" type="slidenum">
              <a:rPr lang="en-US" smtClean="0"/>
              <a:t>‹#›</a:t>
            </a:fld>
            <a:endParaRPr lang="en-US"/>
          </a:p>
        </p:txBody>
      </p:sp>
    </p:spTree>
    <p:extLst>
      <p:ext uri="{BB962C8B-B14F-4D97-AF65-F5344CB8AC3E}">
        <p14:creationId xmlns:p14="http://schemas.microsoft.com/office/powerpoint/2010/main" val="78916992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687843-52EA-4470-AE4A-970ADFB261FC}" type="datetimeFigureOut">
              <a:rPr lang="en-US" smtClean="0"/>
              <a:t>9/8/2016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5408F-C419-41AB-8ADC-FD9479A7E5F9}" type="slidenum">
              <a:rPr lang="en-US" smtClean="0"/>
              <a:t>‹#›</a:t>
            </a:fld>
            <a:endParaRPr lang="en-US"/>
          </a:p>
        </p:txBody>
      </p:sp>
    </p:spTree>
    <p:extLst>
      <p:ext uri="{BB962C8B-B14F-4D97-AF65-F5344CB8AC3E}">
        <p14:creationId xmlns:p14="http://schemas.microsoft.com/office/powerpoint/2010/main" val="2332841871"/>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687843-52EA-4470-AE4A-970ADFB261FC}" type="datetimeFigureOut">
              <a:rPr lang="en-US" smtClean="0"/>
              <a:t>9/8/2016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45408F-C419-41AB-8ADC-FD9479A7E5F9}" type="slidenum">
              <a:rPr lang="en-US" smtClean="0"/>
              <a:t>‹#›</a:t>
            </a:fld>
            <a:endParaRPr lang="en-US"/>
          </a:p>
        </p:txBody>
      </p:sp>
    </p:spTree>
    <p:extLst>
      <p:ext uri="{BB962C8B-B14F-4D97-AF65-F5344CB8AC3E}">
        <p14:creationId xmlns:p14="http://schemas.microsoft.com/office/powerpoint/2010/main" val="3957851738"/>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687843-52EA-4470-AE4A-970ADFB261FC}" type="datetimeFigureOut">
              <a:rPr lang="en-US" smtClean="0"/>
              <a:t>9/8/2016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45408F-C419-41AB-8ADC-FD9479A7E5F9}" type="slidenum">
              <a:rPr lang="en-US" smtClean="0"/>
              <a:t>‹#›</a:t>
            </a:fld>
            <a:endParaRPr lang="en-US"/>
          </a:p>
        </p:txBody>
      </p:sp>
    </p:spTree>
    <p:extLst>
      <p:ext uri="{BB962C8B-B14F-4D97-AF65-F5344CB8AC3E}">
        <p14:creationId xmlns:p14="http://schemas.microsoft.com/office/powerpoint/2010/main" val="1220481934"/>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687843-52EA-4470-AE4A-970ADFB261FC}" type="datetimeFigureOut">
              <a:rPr lang="en-US" smtClean="0"/>
              <a:t>9/8/2016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45408F-C419-41AB-8ADC-FD9479A7E5F9}" type="slidenum">
              <a:rPr lang="en-US" smtClean="0"/>
              <a:t>‹#›</a:t>
            </a:fld>
            <a:endParaRPr lang="en-US"/>
          </a:p>
        </p:txBody>
      </p:sp>
    </p:spTree>
    <p:extLst>
      <p:ext uri="{BB962C8B-B14F-4D97-AF65-F5344CB8AC3E}">
        <p14:creationId xmlns:p14="http://schemas.microsoft.com/office/powerpoint/2010/main" val="4126228505"/>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687843-52EA-4470-AE4A-970ADFB261FC}" type="datetimeFigureOut">
              <a:rPr lang="en-US" smtClean="0"/>
              <a:t>9/8/2016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5408F-C419-41AB-8ADC-FD9479A7E5F9}" type="slidenum">
              <a:rPr lang="en-US" smtClean="0"/>
              <a:t>‹#›</a:t>
            </a:fld>
            <a:endParaRPr lang="en-US"/>
          </a:p>
        </p:txBody>
      </p:sp>
    </p:spTree>
    <p:extLst>
      <p:ext uri="{BB962C8B-B14F-4D97-AF65-F5344CB8AC3E}">
        <p14:creationId xmlns:p14="http://schemas.microsoft.com/office/powerpoint/2010/main" val="2441427248"/>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687843-52EA-4470-AE4A-970ADFB261FC}" type="datetimeFigureOut">
              <a:rPr lang="en-US" smtClean="0"/>
              <a:t>9/8/2016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5408F-C419-41AB-8ADC-FD9479A7E5F9}" type="slidenum">
              <a:rPr lang="en-US" smtClean="0"/>
              <a:t>‹#›</a:t>
            </a:fld>
            <a:endParaRPr lang="en-US"/>
          </a:p>
        </p:txBody>
      </p:sp>
    </p:spTree>
    <p:extLst>
      <p:ext uri="{BB962C8B-B14F-4D97-AF65-F5344CB8AC3E}">
        <p14:creationId xmlns:p14="http://schemas.microsoft.com/office/powerpoint/2010/main" val="1140274960"/>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87843-52EA-4470-AE4A-970ADFB261FC}" type="datetimeFigureOut">
              <a:rPr lang="en-US" smtClean="0"/>
              <a:t>9/8/2016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5408F-C419-41AB-8ADC-FD9479A7E5F9}" type="slidenum">
              <a:rPr lang="en-US" smtClean="0"/>
              <a:t>‹#›</a:t>
            </a:fld>
            <a:endParaRPr lang="en-US"/>
          </a:p>
        </p:txBody>
      </p:sp>
    </p:spTree>
    <p:extLst>
      <p:ext uri="{BB962C8B-B14F-4D97-AF65-F5344CB8AC3E}">
        <p14:creationId xmlns:p14="http://schemas.microsoft.com/office/powerpoint/2010/main" val="2063981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5.jp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15.xml"/><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17357" y="5286852"/>
            <a:ext cx="8926643" cy="1477328"/>
          </a:xfrm>
          <a:prstGeom prst="rect">
            <a:avLst/>
          </a:prstGeom>
        </p:spPr>
        <p:txBody>
          <a:bodyPr wrap="square">
            <a:spAutoFit/>
          </a:bodyPr>
          <a:lstStyle/>
          <a:p>
            <a:r>
              <a:rPr lang="en-US" sz="3600" dirty="0" smtClean="0">
                <a:solidFill>
                  <a:schemeClr val="bg1">
                    <a:lumMod val="50000"/>
                  </a:schemeClr>
                </a:solidFill>
                <a:latin typeface="Calibri" panose="020F0502020204030204" pitchFamily="34" charset="0"/>
                <a:ea typeface="Calibri" panose="020F0502020204030204" pitchFamily="34" charset="0"/>
              </a:rPr>
              <a:t>A </a:t>
            </a:r>
            <a:r>
              <a:rPr lang="en-US" sz="3600" dirty="0">
                <a:solidFill>
                  <a:schemeClr val="bg1">
                    <a:lumMod val="50000"/>
                  </a:schemeClr>
                </a:solidFill>
                <a:latin typeface="Calibri" panose="020F0502020204030204" pitchFamily="34" charset="0"/>
                <a:ea typeface="Calibri" panose="020F0502020204030204" pitchFamily="34" charset="0"/>
              </a:rPr>
              <a:t>change of perspective: "Can I drink my beer here?" vs. "Is it safe to bring my kids here?"</a:t>
            </a:r>
            <a:endParaRPr lang="en-US" sz="3600" dirty="0">
              <a:solidFill>
                <a:schemeClr val="bg1">
                  <a:lumMod val="50000"/>
                </a:schemeClr>
              </a:solidFill>
              <a:latin typeface="Times New Roman" panose="02020603050405020304" pitchFamily="18"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a:t>
            </a:r>
            <a:endParaRPr lang="en-US"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3"/>
          <a:stretch>
            <a:fillRect/>
          </a:stretch>
        </p:blipFill>
        <p:spPr>
          <a:xfrm>
            <a:off x="7934726" y="5881067"/>
            <a:ext cx="1209274" cy="763573"/>
          </a:xfrm>
          <a:prstGeom prst="rect">
            <a:avLst/>
          </a:prstGeom>
        </p:spPr>
      </p:pic>
      <p:pic>
        <p:nvPicPr>
          <p:cNvPr id="7" name="Picture 6"/>
          <p:cNvPicPr>
            <a:picLocks noChangeAspect="1"/>
          </p:cNvPicPr>
          <p:nvPr/>
        </p:nvPicPr>
        <p:blipFill>
          <a:blip r:embed="rId4"/>
          <a:stretch>
            <a:fillRect/>
          </a:stretch>
        </p:blipFill>
        <p:spPr>
          <a:xfrm>
            <a:off x="1" y="-1"/>
            <a:ext cx="9158990" cy="5286851"/>
          </a:xfrm>
          <a:prstGeom prst="rect">
            <a:avLst/>
          </a:prstGeom>
        </p:spPr>
      </p:pic>
      <p:pic>
        <p:nvPicPr>
          <p:cNvPr id="8" name="Picture 7"/>
          <p:cNvPicPr>
            <a:picLocks noChangeAspect="1"/>
          </p:cNvPicPr>
          <p:nvPr/>
        </p:nvPicPr>
        <p:blipFill>
          <a:blip r:embed="rId4"/>
          <a:stretch>
            <a:fillRect/>
          </a:stretch>
        </p:blipFill>
        <p:spPr>
          <a:xfrm>
            <a:off x="-14990" y="1"/>
            <a:ext cx="9158990" cy="5286851"/>
          </a:xfrm>
          <a:prstGeom prst="rect">
            <a:avLst/>
          </a:prstGeom>
        </p:spPr>
      </p:pic>
    </p:spTree>
    <p:extLst>
      <p:ext uri="{BB962C8B-B14F-4D97-AF65-F5344CB8AC3E}">
        <p14:creationId xmlns:p14="http://schemas.microsoft.com/office/powerpoint/2010/main" val="2679421507"/>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30"/>
          <a:stretch/>
        </p:blipFill>
        <p:spPr>
          <a:xfrm>
            <a:off x="1395805" y="3318234"/>
            <a:ext cx="6199763" cy="3539766"/>
          </a:xfrm>
          <a:prstGeom prst="rect">
            <a:avLst/>
          </a:prstGeom>
        </p:spPr>
      </p:pic>
      <p:sp>
        <p:nvSpPr>
          <p:cNvPr id="4" name="TextBox 3"/>
          <p:cNvSpPr txBox="1"/>
          <p:nvPr/>
        </p:nvSpPr>
        <p:spPr>
          <a:xfrm>
            <a:off x="600958" y="207389"/>
            <a:ext cx="5408630" cy="1569660"/>
          </a:xfrm>
          <a:prstGeom prst="rect">
            <a:avLst/>
          </a:prstGeom>
          <a:noFill/>
        </p:spPr>
        <p:txBody>
          <a:bodyPr wrap="square" rtlCol="0">
            <a:spAutoFit/>
          </a:bodyPr>
          <a:lstStyle/>
          <a:p>
            <a:r>
              <a:rPr lang="en-US" sz="4800" dirty="0" smtClean="0">
                <a:solidFill>
                  <a:schemeClr val="bg1">
                    <a:lumMod val="50000"/>
                  </a:schemeClr>
                </a:solidFill>
              </a:rPr>
              <a:t>People Want to be Engaged</a:t>
            </a:r>
            <a:endParaRPr lang="en-US" sz="4800" dirty="0">
              <a:solidFill>
                <a:schemeClr val="bg1">
                  <a:lumMod val="50000"/>
                </a:schemeClr>
              </a:solidFill>
            </a:endParaRPr>
          </a:p>
        </p:txBody>
      </p:sp>
      <p:sp>
        <p:nvSpPr>
          <p:cNvPr id="5" name="Rectangle 4"/>
          <p:cNvSpPr/>
          <p:nvPr/>
        </p:nvSpPr>
        <p:spPr>
          <a:xfrm>
            <a:off x="600959" y="1376313"/>
            <a:ext cx="5920611" cy="1263192"/>
          </a:xfrm>
          <a:prstGeom prst="rect">
            <a:avLst/>
          </a:prstGeom>
          <a:solidFill>
            <a:schemeClr val="accent4"/>
          </a:solidFill>
          <a:ln>
            <a:noFill/>
          </a:ln>
        </p:spPr>
        <p:style>
          <a:lnRef idx="3">
            <a:schemeClr val="lt1"/>
          </a:lnRef>
          <a:fillRef idx="1">
            <a:schemeClr val="accent4"/>
          </a:fillRef>
          <a:effectRef idx="1">
            <a:schemeClr val="accent4"/>
          </a:effectRef>
          <a:fontRef idx="minor">
            <a:schemeClr val="lt1"/>
          </a:fontRef>
        </p:style>
        <p:txBody>
          <a:bodyPr rtlCol="0" anchor="ctr"/>
          <a:lstStyle/>
          <a:p>
            <a:r>
              <a:rPr lang="en-US" sz="2800" b="1" dirty="0" smtClean="0"/>
              <a:t>233 (74%) Respondents indicated specific ways they were personally willing to help improve the park. </a:t>
            </a:r>
            <a:endParaRPr lang="en-US" sz="2800" b="1" dirty="0"/>
          </a:p>
        </p:txBody>
      </p:sp>
      <p:sp>
        <p:nvSpPr>
          <p:cNvPr id="6" name="Rectangle 5"/>
          <p:cNvSpPr/>
          <p:nvPr/>
        </p:nvSpPr>
        <p:spPr>
          <a:xfrm>
            <a:off x="6521570" y="1376313"/>
            <a:ext cx="2109159" cy="1263191"/>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endParaRPr lang="en-US" dirty="0"/>
          </a:p>
        </p:txBody>
      </p:sp>
      <p:pic>
        <p:nvPicPr>
          <p:cNvPr id="7" name="Picture 6"/>
          <p:cNvPicPr>
            <a:picLocks noChangeAspect="1"/>
          </p:cNvPicPr>
          <p:nvPr/>
        </p:nvPicPr>
        <p:blipFill>
          <a:blip r:embed="rId4"/>
          <a:stretch>
            <a:fillRect/>
          </a:stretch>
        </p:blipFill>
        <p:spPr>
          <a:xfrm>
            <a:off x="7531022" y="5685182"/>
            <a:ext cx="1547177" cy="976935"/>
          </a:xfrm>
          <a:prstGeom prst="rect">
            <a:avLst/>
          </a:prstGeom>
        </p:spPr>
      </p:pic>
    </p:spTree>
    <p:extLst>
      <p:ext uri="{BB962C8B-B14F-4D97-AF65-F5344CB8AC3E}">
        <p14:creationId xmlns:p14="http://schemas.microsoft.com/office/powerpoint/2010/main" val="435825469"/>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7051" r="9025" b="13531"/>
          <a:stretch/>
        </p:blipFill>
        <p:spPr>
          <a:xfrm>
            <a:off x="0" y="659568"/>
            <a:ext cx="3363015" cy="3927423"/>
          </a:xfrm>
          <a:prstGeom prst="rect">
            <a:avLst/>
          </a:prstGeom>
        </p:spPr>
      </p:pic>
      <p:pic>
        <p:nvPicPr>
          <p:cNvPr id="8" name="Picture 7"/>
          <p:cNvPicPr>
            <a:picLocks noChangeAspect="1"/>
          </p:cNvPicPr>
          <p:nvPr/>
        </p:nvPicPr>
        <p:blipFill rotWithShape="1">
          <a:blip r:embed="rId4"/>
          <a:srcRect l="11176" t="3745" r="2"/>
          <a:stretch/>
        </p:blipFill>
        <p:spPr>
          <a:xfrm>
            <a:off x="5473347" y="584616"/>
            <a:ext cx="3670654" cy="4001080"/>
          </a:xfrm>
          <a:prstGeom prst="rect">
            <a:avLst/>
          </a:prstGeom>
        </p:spPr>
      </p:pic>
      <p:sp>
        <p:nvSpPr>
          <p:cNvPr id="3" name="TextBox 2"/>
          <p:cNvSpPr txBox="1"/>
          <p:nvPr/>
        </p:nvSpPr>
        <p:spPr>
          <a:xfrm>
            <a:off x="0" y="4542020"/>
            <a:ext cx="9144000" cy="646331"/>
          </a:xfrm>
          <a:prstGeom prst="rect">
            <a:avLst/>
          </a:prstGeom>
          <a:solidFill>
            <a:schemeClr val="accent1">
              <a:lumMod val="60000"/>
              <a:lumOff val="40000"/>
            </a:schemeClr>
          </a:solidFill>
        </p:spPr>
        <p:txBody>
          <a:bodyPr wrap="square" rtlCol="0">
            <a:spAutoFit/>
          </a:bodyPr>
          <a:lstStyle/>
          <a:p>
            <a:r>
              <a:rPr lang="en-US" sz="3600" dirty="0" smtClean="0">
                <a:solidFill>
                  <a:schemeClr val="bg1">
                    <a:lumMod val="50000"/>
                  </a:schemeClr>
                </a:solidFill>
                <a:latin typeface="Century" panose="02040604050505020304" pitchFamily="18" charset="0"/>
              </a:rPr>
              <a:t>Capital and Infrastructure Improvements</a:t>
            </a:r>
            <a:endParaRPr lang="en-US" sz="3600" dirty="0">
              <a:solidFill>
                <a:schemeClr val="bg1">
                  <a:lumMod val="50000"/>
                </a:schemeClr>
              </a:solidFill>
              <a:latin typeface="Century" panose="02040604050505020304" pitchFamily="18" charset="0"/>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4518" t="1499" r="4442" b="3330"/>
          <a:stretch/>
        </p:blipFill>
        <p:spPr>
          <a:xfrm>
            <a:off x="2855627" y="612623"/>
            <a:ext cx="3239562" cy="3944387"/>
          </a:xfrm>
          <a:prstGeom prst="rect">
            <a:avLst/>
          </a:prstGeom>
        </p:spPr>
      </p:pic>
      <p:pic>
        <p:nvPicPr>
          <p:cNvPr id="10" name="Picture 9"/>
          <p:cNvPicPr>
            <a:picLocks noChangeAspect="1"/>
          </p:cNvPicPr>
          <p:nvPr/>
        </p:nvPicPr>
        <p:blipFill>
          <a:blip r:embed="rId6"/>
          <a:stretch>
            <a:fillRect/>
          </a:stretch>
        </p:blipFill>
        <p:spPr>
          <a:xfrm>
            <a:off x="7531022" y="5685182"/>
            <a:ext cx="1547177" cy="976935"/>
          </a:xfrm>
          <a:prstGeom prst="rect">
            <a:avLst/>
          </a:prstGeom>
        </p:spPr>
      </p:pic>
    </p:spTree>
    <p:extLst>
      <p:ext uri="{BB962C8B-B14F-4D97-AF65-F5344CB8AC3E}">
        <p14:creationId xmlns:p14="http://schemas.microsoft.com/office/powerpoint/2010/main" val="3446613121"/>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564" t="21304" r="50551" b="7192"/>
          <a:stretch/>
        </p:blipFill>
        <p:spPr>
          <a:xfrm>
            <a:off x="-1" y="1"/>
            <a:ext cx="2254828" cy="321627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127" y="0"/>
            <a:ext cx="2875709" cy="3200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0763" y="1"/>
            <a:ext cx="2763983" cy="3214255"/>
          </a:xfrm>
          <a:prstGeom prst="rect">
            <a:avLst/>
          </a:prstGeom>
        </p:spPr>
      </p:pic>
      <p:sp>
        <p:nvSpPr>
          <p:cNvPr id="5" name="TextBox 4"/>
          <p:cNvSpPr txBox="1"/>
          <p:nvPr/>
        </p:nvSpPr>
        <p:spPr>
          <a:xfrm>
            <a:off x="0" y="3137490"/>
            <a:ext cx="7876309" cy="646331"/>
          </a:xfrm>
          <a:prstGeom prst="rect">
            <a:avLst/>
          </a:prstGeom>
          <a:solidFill>
            <a:schemeClr val="bg1"/>
          </a:solidFill>
        </p:spPr>
        <p:txBody>
          <a:bodyPr wrap="square" rtlCol="0">
            <a:spAutoFit/>
          </a:bodyPr>
          <a:lstStyle/>
          <a:p>
            <a:r>
              <a:rPr lang="en-US" sz="3600" dirty="0" smtClean="0">
                <a:solidFill>
                  <a:schemeClr val="bg2">
                    <a:lumMod val="50000"/>
                  </a:schemeClr>
                </a:solidFill>
                <a:latin typeface="Century Gothic" panose="020B0502020202020204" pitchFamily="34" charset="0"/>
              </a:rPr>
              <a:t>Increased Informal Use</a:t>
            </a:r>
            <a:endParaRPr lang="en-US" sz="3600" dirty="0">
              <a:solidFill>
                <a:schemeClr val="bg2">
                  <a:lumMod val="50000"/>
                </a:schemeClr>
              </a:solidFill>
              <a:latin typeface="Century Gothic" panose="020B0502020202020204" pitchFamily="34" charset="0"/>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3959" r="23958" b="-3334"/>
          <a:stretch/>
        </p:blipFill>
        <p:spPr>
          <a:xfrm>
            <a:off x="0" y="3782291"/>
            <a:ext cx="2571585" cy="3075710"/>
          </a:xfrm>
          <a:prstGeom prst="rect">
            <a:avLst/>
          </a:prstGeom>
          <a:noFill/>
          <a:ln>
            <a:noFill/>
          </a:ln>
        </p:spPr>
      </p:pic>
      <p:pic>
        <p:nvPicPr>
          <p:cNvPr id="8" name="Picture 7"/>
          <p:cNvPicPr>
            <a:picLocks noChangeAspect="1"/>
          </p:cNvPicPr>
          <p:nvPr/>
        </p:nvPicPr>
        <p:blipFill rotWithShape="1">
          <a:blip r:embed="rId7"/>
          <a:srcRect r="2845" b="21813"/>
          <a:stretch/>
        </p:blipFill>
        <p:spPr>
          <a:xfrm>
            <a:off x="2487175" y="3726872"/>
            <a:ext cx="2625153" cy="3131129"/>
          </a:xfrm>
          <a:prstGeom prst="rect">
            <a:avLst/>
          </a:prstGeom>
        </p:spPr>
      </p:pic>
      <p:pic>
        <p:nvPicPr>
          <p:cNvPr id="9" name="Picture 8"/>
          <p:cNvPicPr>
            <a:picLocks noChangeAspect="1"/>
          </p:cNvPicPr>
          <p:nvPr/>
        </p:nvPicPr>
        <p:blipFill rotWithShape="1">
          <a:blip r:embed="rId8"/>
          <a:srcRect r="8475" b="744"/>
          <a:stretch/>
        </p:blipFill>
        <p:spPr>
          <a:xfrm>
            <a:off x="5112328" y="3714610"/>
            <a:ext cx="2878370" cy="3143391"/>
          </a:xfrm>
          <a:prstGeom prst="rect">
            <a:avLst/>
          </a:prstGeom>
        </p:spPr>
      </p:pic>
      <p:sp>
        <p:nvSpPr>
          <p:cNvPr id="10" name="TextBox 9"/>
          <p:cNvSpPr txBox="1"/>
          <p:nvPr/>
        </p:nvSpPr>
        <p:spPr>
          <a:xfrm>
            <a:off x="-2" y="6211670"/>
            <a:ext cx="8120403" cy="584775"/>
          </a:xfrm>
          <a:prstGeom prst="rect">
            <a:avLst/>
          </a:prstGeom>
          <a:solidFill>
            <a:schemeClr val="bg1"/>
          </a:solidFill>
        </p:spPr>
        <p:txBody>
          <a:bodyPr wrap="square" rtlCol="0">
            <a:spAutoFit/>
          </a:bodyPr>
          <a:lstStyle/>
          <a:p>
            <a:r>
              <a:rPr lang="en-US" sz="3200" dirty="0" smtClean="0">
                <a:solidFill>
                  <a:schemeClr val="bg1">
                    <a:lumMod val="50000"/>
                  </a:schemeClr>
                </a:solidFill>
                <a:latin typeface="Century Gothic" panose="020B0502020202020204" pitchFamily="34" charset="0"/>
              </a:rPr>
              <a:t>Formal Programming added to the park </a:t>
            </a:r>
            <a:endParaRPr lang="en-US" sz="3200" dirty="0">
              <a:solidFill>
                <a:schemeClr val="bg1">
                  <a:lumMod val="50000"/>
                </a:schemeClr>
              </a:solidFill>
              <a:latin typeface="Century Gothic" panose="020B0502020202020204" pitchFamily="34" charset="0"/>
            </a:endParaRPr>
          </a:p>
        </p:txBody>
      </p:sp>
      <p:pic>
        <p:nvPicPr>
          <p:cNvPr id="6" name="Picture 5"/>
          <p:cNvPicPr>
            <a:picLocks noChangeAspect="1"/>
          </p:cNvPicPr>
          <p:nvPr/>
        </p:nvPicPr>
        <p:blipFill>
          <a:blip r:embed="rId9"/>
          <a:stretch>
            <a:fillRect/>
          </a:stretch>
        </p:blipFill>
        <p:spPr>
          <a:xfrm>
            <a:off x="8120402" y="6211670"/>
            <a:ext cx="1023598" cy="646331"/>
          </a:xfrm>
          <a:prstGeom prst="rect">
            <a:avLst/>
          </a:prstGeom>
        </p:spPr>
      </p:pic>
    </p:spTree>
    <p:extLst>
      <p:ext uri="{BB962C8B-B14F-4D97-AF65-F5344CB8AC3E}">
        <p14:creationId xmlns:p14="http://schemas.microsoft.com/office/powerpoint/2010/main" val="4037403117"/>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078" r="-860" b="10412"/>
          <a:stretch/>
        </p:blipFill>
        <p:spPr>
          <a:xfrm>
            <a:off x="1" y="1"/>
            <a:ext cx="2558321" cy="433215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664" b="5363"/>
          <a:stretch/>
        </p:blipFill>
        <p:spPr>
          <a:xfrm>
            <a:off x="6471067" y="1"/>
            <a:ext cx="2672933" cy="4257207"/>
          </a:xfrm>
          <a:prstGeom prst="rect">
            <a:avLst/>
          </a:prstGeom>
        </p:spPr>
      </p:pic>
      <p:pic>
        <p:nvPicPr>
          <p:cNvPr id="5" name="Picture 4"/>
          <p:cNvPicPr>
            <a:picLocks noChangeAspect="1"/>
          </p:cNvPicPr>
          <p:nvPr/>
        </p:nvPicPr>
        <p:blipFill rotWithShape="1">
          <a:blip r:embed="rId5"/>
          <a:srcRect l="5681" t="21406" r="17908"/>
          <a:stretch/>
        </p:blipFill>
        <p:spPr>
          <a:xfrm>
            <a:off x="2529590" y="1"/>
            <a:ext cx="4356152" cy="4317167"/>
          </a:xfrm>
          <a:prstGeom prst="rect">
            <a:avLst/>
          </a:prstGeom>
        </p:spPr>
      </p:pic>
      <p:sp>
        <p:nvSpPr>
          <p:cNvPr id="4" name="TextBox 3"/>
          <p:cNvSpPr txBox="1"/>
          <p:nvPr/>
        </p:nvSpPr>
        <p:spPr>
          <a:xfrm>
            <a:off x="0" y="3642611"/>
            <a:ext cx="9144000" cy="1323439"/>
          </a:xfrm>
          <a:prstGeom prst="rect">
            <a:avLst/>
          </a:prstGeom>
          <a:solidFill>
            <a:schemeClr val="accent6">
              <a:lumMod val="60000"/>
              <a:lumOff val="40000"/>
            </a:schemeClr>
          </a:solidFill>
        </p:spPr>
        <p:txBody>
          <a:bodyPr wrap="square" rtlCol="0">
            <a:spAutoFit/>
          </a:bodyPr>
          <a:lstStyle/>
          <a:p>
            <a:r>
              <a:rPr lang="en-US" sz="4000" dirty="0" smtClean="0">
                <a:solidFill>
                  <a:schemeClr val="bg1">
                    <a:lumMod val="50000"/>
                  </a:schemeClr>
                </a:solidFill>
                <a:latin typeface="Century" panose="02040604050505020304" pitchFamily="18" charset="0"/>
              </a:rPr>
              <a:t>Existing programming moved into the park</a:t>
            </a:r>
            <a:endParaRPr lang="en-US" sz="4000" dirty="0">
              <a:solidFill>
                <a:schemeClr val="bg1">
                  <a:lumMod val="50000"/>
                </a:schemeClr>
              </a:solidFill>
              <a:latin typeface="Century" panose="02040604050505020304" pitchFamily="18" charset="0"/>
            </a:endParaRPr>
          </a:p>
        </p:txBody>
      </p:sp>
      <p:sp>
        <p:nvSpPr>
          <p:cNvPr id="8" name="TextBox 7"/>
          <p:cNvSpPr txBox="1"/>
          <p:nvPr/>
        </p:nvSpPr>
        <p:spPr>
          <a:xfrm>
            <a:off x="0" y="4332158"/>
            <a:ext cx="9144000" cy="369332"/>
          </a:xfrm>
          <a:prstGeom prst="rect">
            <a:avLst/>
          </a:prstGeom>
          <a:solidFill>
            <a:schemeClr val="bg1">
              <a:lumMod val="65000"/>
            </a:schemeClr>
          </a:solidFill>
        </p:spPr>
        <p:txBody>
          <a:bodyPr wrap="square" rtlCol="0">
            <a:spAutoFit/>
          </a:bodyPr>
          <a:lstStyle/>
          <a:p>
            <a:endParaRPr lang="en-US" dirty="0"/>
          </a:p>
        </p:txBody>
      </p:sp>
      <p:pic>
        <p:nvPicPr>
          <p:cNvPr id="9" name="Picture 8"/>
          <p:cNvPicPr>
            <a:picLocks noChangeAspect="1"/>
          </p:cNvPicPr>
          <p:nvPr/>
        </p:nvPicPr>
        <p:blipFill>
          <a:blip r:embed="rId6"/>
          <a:stretch>
            <a:fillRect/>
          </a:stretch>
        </p:blipFill>
        <p:spPr>
          <a:xfrm>
            <a:off x="7596823" y="5881066"/>
            <a:ext cx="1547177" cy="97693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336842"/>
            <a:ext cx="3586397" cy="2521159"/>
          </a:xfrm>
          <a:prstGeom prst="rect">
            <a:avLst/>
          </a:prstGeom>
        </p:spPr>
      </p:pic>
    </p:spTree>
    <p:extLst>
      <p:ext uri="{BB962C8B-B14F-4D97-AF65-F5344CB8AC3E}">
        <p14:creationId xmlns:p14="http://schemas.microsoft.com/office/powerpoint/2010/main" val="3748377697"/>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
            <a:ext cx="6239656" cy="5196627"/>
          </a:xfrm>
          <a:prstGeom prst="rect">
            <a:avLst/>
          </a:prstGeom>
        </p:spPr>
      </p:pic>
      <p:sp>
        <p:nvSpPr>
          <p:cNvPr id="9" name="TextBox 8"/>
          <p:cNvSpPr txBox="1"/>
          <p:nvPr/>
        </p:nvSpPr>
        <p:spPr>
          <a:xfrm>
            <a:off x="1" y="5276539"/>
            <a:ext cx="7892321" cy="1200329"/>
          </a:xfrm>
          <a:prstGeom prst="rect">
            <a:avLst/>
          </a:prstGeom>
          <a:noFill/>
        </p:spPr>
        <p:txBody>
          <a:bodyPr wrap="square" rtlCol="0">
            <a:spAutoFit/>
          </a:bodyPr>
          <a:lstStyle/>
          <a:p>
            <a:r>
              <a:rPr lang="en-US" sz="3600" dirty="0" smtClean="0">
                <a:latin typeface="Century" panose="02040604050505020304" pitchFamily="18" charset="0"/>
              </a:rPr>
              <a:t>“You can’t smoke pot here, my kids are playing soccer.” – Local Mom</a:t>
            </a:r>
            <a:endParaRPr lang="en-US" sz="3600" dirty="0">
              <a:latin typeface="Century" panose="02040604050505020304" pitchFamily="18" charset="0"/>
            </a:endParaRPr>
          </a:p>
        </p:txBody>
      </p:sp>
    </p:spTree>
    <p:extLst>
      <p:ext uri="{BB962C8B-B14F-4D97-AF65-F5344CB8AC3E}">
        <p14:creationId xmlns:p14="http://schemas.microsoft.com/office/powerpoint/2010/main" val="1948215139"/>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054" y="22578"/>
            <a:ext cx="4628118" cy="6924973"/>
          </a:xfrm>
          <a:prstGeom prst="rect">
            <a:avLst/>
          </a:prstGeom>
          <a:noFill/>
        </p:spPr>
        <p:txBody>
          <a:bodyPr wrap="square" rtlCol="0">
            <a:spAutoFit/>
          </a:bodyPr>
          <a:lstStyle/>
          <a:p>
            <a:r>
              <a:rPr lang="en-US" b="1" dirty="0" smtClean="0">
                <a:solidFill>
                  <a:schemeClr val="tx1">
                    <a:lumMod val="50000"/>
                    <a:lumOff val="50000"/>
                  </a:schemeClr>
                </a:solidFill>
                <a:latin typeface="Century Gothic" panose="020B0502020202020204" pitchFamily="34" charset="0"/>
              </a:rPr>
              <a:t>In response to neighborhood concern, Riverside Workgroup or “Vecinos de Riverside” began meeting in December 2015 to increase Safety and Engagement in Riverside Park, located at the heart of East Little Havana. </a:t>
            </a:r>
          </a:p>
          <a:p>
            <a:endParaRPr lang="en-US" sz="1100" b="1" dirty="0" smtClean="0">
              <a:solidFill>
                <a:schemeClr val="tx1">
                  <a:lumMod val="50000"/>
                  <a:lumOff val="50000"/>
                </a:schemeClr>
              </a:solidFill>
              <a:latin typeface="Century Gothic" panose="020B0502020202020204" pitchFamily="34" charset="0"/>
            </a:endParaRPr>
          </a:p>
          <a:p>
            <a:r>
              <a:rPr lang="en-US" b="1" dirty="0" smtClean="0">
                <a:solidFill>
                  <a:schemeClr val="tx1">
                    <a:lumMod val="50000"/>
                    <a:lumOff val="50000"/>
                  </a:schemeClr>
                </a:solidFill>
                <a:latin typeface="Century Gothic" panose="020B0502020202020204" pitchFamily="34" charset="0"/>
              </a:rPr>
              <a:t>The workgroup is facilitated by the Children’s Trust Community Engagement staff, it is open to all. </a:t>
            </a:r>
            <a:r>
              <a:rPr lang="en-US" b="1" dirty="0">
                <a:solidFill>
                  <a:schemeClr val="tx1">
                    <a:lumMod val="50000"/>
                    <a:lumOff val="50000"/>
                  </a:schemeClr>
                </a:solidFill>
                <a:latin typeface="Century Gothic" panose="020B0502020202020204" pitchFamily="34" charset="0"/>
              </a:rPr>
              <a:t>A</a:t>
            </a:r>
            <a:r>
              <a:rPr lang="en-US" b="1" dirty="0" smtClean="0">
                <a:solidFill>
                  <a:schemeClr val="tx1">
                    <a:lumMod val="50000"/>
                    <a:lumOff val="50000"/>
                  </a:schemeClr>
                </a:solidFill>
                <a:latin typeface="Century Gothic" panose="020B0502020202020204" pitchFamily="34" charset="0"/>
              </a:rPr>
              <a:t>ttendees and contributors to the group include:</a:t>
            </a:r>
          </a:p>
          <a:p>
            <a:endParaRPr lang="en-US" sz="1100" b="1" dirty="0" smtClean="0">
              <a:solidFill>
                <a:schemeClr val="tx1">
                  <a:lumMod val="50000"/>
                  <a:lumOff val="50000"/>
                </a:schemeClr>
              </a:solidFill>
              <a:latin typeface="Century Gothic" panose="020B0502020202020204" pitchFamily="34" charset="0"/>
            </a:endParaRP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Residents</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UM Public Health</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The Children’s Trust</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Ada Merritt PTA</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Urban Promise</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Leadership Learning Center</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The Health Foundation and Live Healthy Little Havana</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Connect </a:t>
            </a:r>
            <a:r>
              <a:rPr lang="en-US" sz="1400" b="1" dirty="0" err="1" smtClean="0">
                <a:solidFill>
                  <a:schemeClr val="tx1">
                    <a:lumMod val="50000"/>
                    <a:lumOff val="50000"/>
                  </a:schemeClr>
                </a:solidFill>
                <a:latin typeface="Century Gothic" panose="020B0502020202020204" pitchFamily="34" charset="0"/>
              </a:rPr>
              <a:t>Familias</a:t>
            </a:r>
            <a:endParaRPr lang="en-US" sz="1400" b="1" dirty="0" smtClean="0">
              <a:solidFill>
                <a:schemeClr val="tx1">
                  <a:lumMod val="50000"/>
                  <a:lumOff val="50000"/>
                </a:schemeClr>
              </a:solidFill>
              <a:latin typeface="Century Gothic" panose="020B0502020202020204" pitchFamily="34" charset="0"/>
            </a:endParaRP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Miami Lighthouse for the Blind</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City of Miami Parks and Recreation</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City of Miami Police</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The Marlins</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Alliance for a Healthier Generation </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WE RUN MIAMI</a:t>
            </a:r>
          </a:p>
          <a:p>
            <a:pPr marL="285750" indent="-285750">
              <a:buFont typeface="Arial" panose="020B0604020202020204" pitchFamily="34" charset="0"/>
              <a:buChar char="•"/>
            </a:pPr>
            <a:r>
              <a:rPr lang="en-US" sz="1400" b="1" dirty="0" smtClean="0">
                <a:solidFill>
                  <a:schemeClr val="tx1">
                    <a:lumMod val="50000"/>
                    <a:lumOff val="50000"/>
                  </a:schemeClr>
                </a:solidFill>
                <a:latin typeface="Century Gothic" panose="020B0502020202020204" pitchFamily="34" charset="0"/>
              </a:rPr>
              <a:t>FAB Sports</a:t>
            </a:r>
            <a:endParaRPr lang="en-US" sz="1400" b="1" dirty="0">
              <a:solidFill>
                <a:schemeClr val="tx1">
                  <a:lumMod val="50000"/>
                  <a:lumOff val="50000"/>
                </a:schemeClr>
              </a:solidFill>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373" y="5562441"/>
            <a:ext cx="851748" cy="100525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2968" y="4085818"/>
            <a:ext cx="861713" cy="94388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1522" y="4023384"/>
            <a:ext cx="742362" cy="93396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5384" y="2864481"/>
            <a:ext cx="1281553" cy="80982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2550" y="5486833"/>
            <a:ext cx="733558" cy="970756"/>
          </a:xfrm>
          <a:prstGeom prst="rect">
            <a:avLst/>
          </a:prstGeom>
        </p:spPr>
      </p:pic>
      <p:pic>
        <p:nvPicPr>
          <p:cNvPr id="9" name="Picture 8"/>
          <p:cNvPicPr>
            <a:picLocks noChangeAspect="1"/>
          </p:cNvPicPr>
          <p:nvPr/>
        </p:nvPicPr>
        <p:blipFill>
          <a:blip r:embed="rId8"/>
          <a:stretch>
            <a:fillRect/>
          </a:stretch>
        </p:blipFill>
        <p:spPr>
          <a:xfrm>
            <a:off x="5350161" y="5551760"/>
            <a:ext cx="833723" cy="100930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9836" y="1589346"/>
            <a:ext cx="1056272" cy="64975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3527" y="2974323"/>
            <a:ext cx="1986240" cy="495369"/>
          </a:xfrm>
          <a:prstGeom prst="rect">
            <a:avLst/>
          </a:prstGeom>
        </p:spPr>
      </p:pic>
      <p:pic>
        <p:nvPicPr>
          <p:cNvPr id="13" name="Picture 12"/>
          <p:cNvPicPr>
            <a:picLocks noChangeAspect="1"/>
          </p:cNvPicPr>
          <p:nvPr/>
        </p:nvPicPr>
        <p:blipFill>
          <a:blip r:embed="rId11"/>
          <a:stretch>
            <a:fillRect/>
          </a:stretch>
        </p:blipFill>
        <p:spPr>
          <a:xfrm>
            <a:off x="6662688" y="1589346"/>
            <a:ext cx="1196866" cy="755738"/>
          </a:xfrm>
          <a:prstGeom prst="rect">
            <a:avLst/>
          </a:prstGeom>
        </p:spPr>
      </p:pic>
      <p:pic>
        <p:nvPicPr>
          <p:cNvPr id="14" name="Picture 13"/>
          <p:cNvPicPr>
            <a:picLocks noChangeAspect="1"/>
          </p:cNvPicPr>
          <p:nvPr/>
        </p:nvPicPr>
        <p:blipFill rotWithShape="1">
          <a:blip r:embed="rId12"/>
          <a:srcRect l="30674" r="33035"/>
          <a:stretch/>
        </p:blipFill>
        <p:spPr>
          <a:xfrm>
            <a:off x="7307091" y="5481266"/>
            <a:ext cx="846667" cy="1104900"/>
          </a:xfrm>
          <a:prstGeom prst="rect">
            <a:avLst/>
          </a:prstGeom>
        </p:spPr>
      </p:pic>
      <p:pic>
        <p:nvPicPr>
          <p:cNvPr id="15" name="Picture 14"/>
          <p:cNvPicPr>
            <a:picLocks noChangeAspect="1"/>
          </p:cNvPicPr>
          <p:nvPr/>
        </p:nvPicPr>
        <p:blipFill>
          <a:blip r:embed="rId13"/>
          <a:stretch>
            <a:fillRect/>
          </a:stretch>
        </p:blipFill>
        <p:spPr>
          <a:xfrm>
            <a:off x="7612969" y="4023384"/>
            <a:ext cx="1307099" cy="882157"/>
          </a:xfrm>
          <a:prstGeom prst="rect">
            <a:avLst/>
          </a:prstGeom>
        </p:spPr>
      </p:pic>
      <p:pic>
        <p:nvPicPr>
          <p:cNvPr id="16" name="Picture 15"/>
          <p:cNvPicPr>
            <a:picLocks noChangeAspect="1"/>
          </p:cNvPicPr>
          <p:nvPr/>
        </p:nvPicPr>
        <p:blipFill>
          <a:blip r:embed="rId14"/>
          <a:stretch>
            <a:fillRect/>
          </a:stretch>
        </p:blipFill>
        <p:spPr>
          <a:xfrm>
            <a:off x="5286843" y="1408406"/>
            <a:ext cx="1078310" cy="1044566"/>
          </a:xfrm>
          <a:prstGeom prst="rect">
            <a:avLst/>
          </a:prstGeom>
        </p:spPr>
      </p:pic>
      <p:pic>
        <p:nvPicPr>
          <p:cNvPr id="17" name="Picture 16"/>
          <p:cNvPicPr>
            <a:picLocks noChangeAspect="1"/>
          </p:cNvPicPr>
          <p:nvPr/>
        </p:nvPicPr>
        <p:blipFill rotWithShape="1">
          <a:blip r:embed="rId15"/>
          <a:srcRect r="-331" b="10131"/>
          <a:stretch/>
        </p:blipFill>
        <p:spPr>
          <a:xfrm>
            <a:off x="5130279" y="199677"/>
            <a:ext cx="1600200" cy="787354"/>
          </a:xfrm>
          <a:prstGeom prst="rect">
            <a:avLst/>
          </a:prstGeom>
        </p:spPr>
      </p:pic>
      <p:pic>
        <p:nvPicPr>
          <p:cNvPr id="18" name="Picture 17"/>
          <p:cNvPicPr>
            <a:picLocks noChangeAspect="1"/>
          </p:cNvPicPr>
          <p:nvPr/>
        </p:nvPicPr>
        <p:blipFill rotWithShape="1">
          <a:blip r:embed="rId16"/>
          <a:srcRect l="-2108" r="-1" b="7904"/>
          <a:stretch/>
        </p:blipFill>
        <p:spPr>
          <a:xfrm>
            <a:off x="6707938" y="73724"/>
            <a:ext cx="1157900" cy="916112"/>
          </a:xfrm>
          <a:prstGeom prst="rect">
            <a:avLst/>
          </a:prstGeom>
        </p:spPr>
      </p:pic>
      <p:pic>
        <p:nvPicPr>
          <p:cNvPr id="19" name="Picture 18"/>
          <p:cNvPicPr>
            <a:picLocks noChangeAspect="1"/>
          </p:cNvPicPr>
          <p:nvPr/>
        </p:nvPicPr>
        <p:blipFill rotWithShape="1">
          <a:blip r:embed="rId17"/>
          <a:srcRect l="48039"/>
          <a:stretch/>
        </p:blipFill>
        <p:spPr>
          <a:xfrm>
            <a:off x="8096120" y="115883"/>
            <a:ext cx="1019443" cy="966547"/>
          </a:xfrm>
          <a:prstGeom prst="rect">
            <a:avLst/>
          </a:prstGeom>
        </p:spPr>
      </p:pic>
    </p:spTree>
    <p:extLst>
      <p:ext uri="{BB962C8B-B14F-4D97-AF65-F5344CB8AC3E}">
        <p14:creationId xmlns:p14="http://schemas.microsoft.com/office/powerpoint/2010/main" val="46819935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5010" b="3138"/>
          <a:stretch/>
        </p:blipFill>
        <p:spPr>
          <a:xfrm>
            <a:off x="521374" y="1459764"/>
            <a:ext cx="2069425" cy="382851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681" y="1459764"/>
            <a:ext cx="5684520" cy="3721836"/>
          </a:xfrm>
          <a:prstGeom prst="rect">
            <a:avLst/>
          </a:prstGeom>
        </p:spPr>
      </p:pic>
      <p:sp>
        <p:nvSpPr>
          <p:cNvPr id="4" name="TextBox 3"/>
          <p:cNvSpPr txBox="1"/>
          <p:nvPr/>
        </p:nvSpPr>
        <p:spPr>
          <a:xfrm>
            <a:off x="236096" y="6070195"/>
            <a:ext cx="2462134" cy="507831"/>
          </a:xfrm>
          <a:prstGeom prst="rect">
            <a:avLst/>
          </a:prstGeom>
          <a:noFill/>
        </p:spPr>
        <p:txBody>
          <a:bodyPr wrap="square" rtlCol="0">
            <a:spAutoFit/>
          </a:bodyPr>
          <a:lstStyle/>
          <a:p>
            <a:pPr algn="ctr"/>
            <a:r>
              <a:rPr lang="en-US" sz="2700" b="1" dirty="0" smtClean="0">
                <a:solidFill>
                  <a:schemeClr val="bg1">
                    <a:lumMod val="50000"/>
                  </a:schemeClr>
                </a:solidFill>
                <a:latin typeface="Century" panose="02040604050505020304" pitchFamily="18" charset="0"/>
              </a:rPr>
              <a:t>Misuse</a:t>
            </a:r>
            <a:endParaRPr lang="en-US" sz="2700" b="1" dirty="0">
              <a:solidFill>
                <a:schemeClr val="bg1">
                  <a:lumMod val="50000"/>
                </a:schemeClr>
              </a:solidFill>
              <a:latin typeface="Century" panose="02040604050505020304" pitchFamily="18" charset="0"/>
            </a:endParaRPr>
          </a:p>
        </p:txBody>
      </p:sp>
      <p:sp>
        <p:nvSpPr>
          <p:cNvPr id="5" name="TextBox 4"/>
          <p:cNvSpPr txBox="1"/>
          <p:nvPr/>
        </p:nvSpPr>
        <p:spPr>
          <a:xfrm>
            <a:off x="3689455" y="5862445"/>
            <a:ext cx="3719435" cy="923330"/>
          </a:xfrm>
          <a:prstGeom prst="rect">
            <a:avLst/>
          </a:prstGeom>
          <a:noFill/>
        </p:spPr>
        <p:txBody>
          <a:bodyPr wrap="square" rtlCol="0">
            <a:spAutoFit/>
          </a:bodyPr>
          <a:lstStyle/>
          <a:p>
            <a:pPr algn="ctr"/>
            <a:r>
              <a:rPr lang="en-US" sz="2700" b="1" dirty="0" smtClean="0">
                <a:solidFill>
                  <a:schemeClr val="bg1">
                    <a:lumMod val="50000"/>
                  </a:schemeClr>
                </a:solidFill>
                <a:latin typeface="Century" panose="02040604050505020304" pitchFamily="18" charset="0"/>
              </a:rPr>
              <a:t>Community Ownership</a:t>
            </a:r>
            <a:endParaRPr lang="en-US" sz="2700" b="1" dirty="0">
              <a:solidFill>
                <a:schemeClr val="bg1">
                  <a:lumMod val="50000"/>
                </a:schemeClr>
              </a:solidFill>
              <a:latin typeface="Century" panose="02040604050505020304" pitchFamily="18" charset="0"/>
            </a:endParaRPr>
          </a:p>
        </p:txBody>
      </p:sp>
      <p:sp>
        <p:nvSpPr>
          <p:cNvPr id="6" name="TextBox 5"/>
          <p:cNvSpPr txBox="1"/>
          <p:nvPr/>
        </p:nvSpPr>
        <p:spPr>
          <a:xfrm>
            <a:off x="1697636" y="6070195"/>
            <a:ext cx="2462134" cy="507831"/>
          </a:xfrm>
          <a:prstGeom prst="rect">
            <a:avLst/>
          </a:prstGeom>
          <a:noFill/>
        </p:spPr>
        <p:txBody>
          <a:bodyPr wrap="square" rtlCol="0">
            <a:spAutoFit/>
          </a:bodyPr>
          <a:lstStyle/>
          <a:p>
            <a:pPr algn="ctr"/>
            <a:r>
              <a:rPr lang="en-US" sz="2700" b="1" dirty="0" smtClean="0">
                <a:solidFill>
                  <a:schemeClr val="bg1">
                    <a:lumMod val="50000"/>
                  </a:schemeClr>
                </a:solidFill>
                <a:latin typeface="Century" panose="02040604050505020304" pitchFamily="18" charset="0"/>
              </a:rPr>
              <a:t>Vs</a:t>
            </a:r>
            <a:r>
              <a:rPr lang="en-US" sz="2700" dirty="0" smtClean="0">
                <a:solidFill>
                  <a:schemeClr val="bg1">
                    <a:lumMod val="50000"/>
                  </a:schemeClr>
                </a:solidFill>
                <a:latin typeface="Century" panose="02040604050505020304" pitchFamily="18" charset="0"/>
              </a:rPr>
              <a:t>. </a:t>
            </a:r>
            <a:endParaRPr lang="en-US" sz="2700" dirty="0">
              <a:solidFill>
                <a:schemeClr val="bg1">
                  <a:lumMod val="50000"/>
                </a:schemeClr>
              </a:solidFill>
              <a:latin typeface="Century" panose="02040604050505020304" pitchFamily="18" charset="0"/>
            </a:endParaRPr>
          </a:p>
        </p:txBody>
      </p:sp>
      <p:pic>
        <p:nvPicPr>
          <p:cNvPr id="7" name="Picture 6"/>
          <p:cNvPicPr>
            <a:picLocks noChangeAspect="1"/>
          </p:cNvPicPr>
          <p:nvPr/>
        </p:nvPicPr>
        <p:blipFill>
          <a:blip r:embed="rId5"/>
          <a:stretch>
            <a:fillRect/>
          </a:stretch>
        </p:blipFill>
        <p:spPr>
          <a:xfrm>
            <a:off x="7506882" y="1"/>
            <a:ext cx="1547177" cy="976935"/>
          </a:xfrm>
          <a:prstGeom prst="rect">
            <a:avLst/>
          </a:prstGeom>
        </p:spPr>
      </p:pic>
    </p:spTree>
    <p:extLst>
      <p:ext uri="{BB962C8B-B14F-4D97-AF65-F5344CB8AC3E}">
        <p14:creationId xmlns:p14="http://schemas.microsoft.com/office/powerpoint/2010/main" val="3698513910"/>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920345" cy="4938680"/>
          </a:xfrm>
          <a:prstGeom prst="rect">
            <a:avLst/>
          </a:prstGeom>
        </p:spPr>
      </p:pic>
      <p:sp>
        <p:nvSpPr>
          <p:cNvPr id="4" name="TextBox 3"/>
          <p:cNvSpPr txBox="1"/>
          <p:nvPr/>
        </p:nvSpPr>
        <p:spPr>
          <a:xfrm>
            <a:off x="0" y="4938680"/>
            <a:ext cx="8780489" cy="1815882"/>
          </a:xfrm>
          <a:prstGeom prst="rect">
            <a:avLst/>
          </a:prstGeom>
          <a:noFill/>
        </p:spPr>
        <p:txBody>
          <a:bodyPr wrap="square" rtlCol="0">
            <a:spAutoFit/>
          </a:bodyPr>
          <a:lstStyle/>
          <a:p>
            <a:r>
              <a:rPr lang="en-US" sz="2800" dirty="0" smtClean="0">
                <a:solidFill>
                  <a:schemeClr val="bg1">
                    <a:lumMod val="50000"/>
                  </a:schemeClr>
                </a:solidFill>
                <a:latin typeface="Century" panose="02040604050505020304" pitchFamily="18" charset="0"/>
              </a:rPr>
              <a:t>“There is nothing </a:t>
            </a:r>
            <a:r>
              <a:rPr lang="en-US" sz="2800" dirty="0">
                <a:solidFill>
                  <a:schemeClr val="bg1">
                    <a:lumMod val="50000"/>
                  </a:schemeClr>
                </a:solidFill>
                <a:latin typeface="Century" panose="02040604050505020304" pitchFamily="18" charset="0"/>
              </a:rPr>
              <a:t> </a:t>
            </a:r>
            <a:r>
              <a:rPr lang="en-US" sz="2800" dirty="0" smtClean="0">
                <a:solidFill>
                  <a:schemeClr val="bg1">
                    <a:lumMod val="50000"/>
                  </a:schemeClr>
                </a:solidFill>
                <a:latin typeface="Century" panose="02040604050505020304" pitchFamily="18" charset="0"/>
              </a:rPr>
              <a:t>for teens to do here, there is this park but everybody is scared of it you can’t go to the park, you know it’s filled with bad things.” – Jennifer, mother of two boys in Little Havana</a:t>
            </a:r>
            <a:endParaRPr lang="en-US" sz="2800" dirty="0">
              <a:solidFill>
                <a:schemeClr val="bg1">
                  <a:lumMod val="50000"/>
                </a:schemeClr>
              </a:solidFill>
              <a:latin typeface="Century" panose="02040604050505020304" pitchFamily="18" charset="0"/>
            </a:endParaRPr>
          </a:p>
        </p:txBody>
      </p:sp>
      <p:pic>
        <p:nvPicPr>
          <p:cNvPr id="5" name="Picture 4"/>
          <p:cNvPicPr>
            <a:picLocks noChangeAspect="1"/>
          </p:cNvPicPr>
          <p:nvPr/>
        </p:nvPicPr>
        <p:blipFill>
          <a:blip r:embed="rId4"/>
          <a:stretch>
            <a:fillRect/>
          </a:stretch>
        </p:blipFill>
        <p:spPr>
          <a:xfrm>
            <a:off x="7596823" y="247850"/>
            <a:ext cx="1547177" cy="976935"/>
          </a:xfrm>
          <a:prstGeom prst="rect">
            <a:avLst/>
          </a:prstGeom>
        </p:spPr>
      </p:pic>
    </p:spTree>
    <p:extLst>
      <p:ext uri="{BB962C8B-B14F-4D97-AF65-F5344CB8AC3E}">
        <p14:creationId xmlns:p14="http://schemas.microsoft.com/office/powerpoint/2010/main" val="2055617061"/>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29" t="597" r="1885" b="6484"/>
          <a:stretch/>
        </p:blipFill>
        <p:spPr>
          <a:xfrm>
            <a:off x="2370879" y="-7691"/>
            <a:ext cx="4402244" cy="6867215"/>
          </a:xfrm>
          <a:prstGeom prst="rect">
            <a:avLst/>
          </a:prstGeom>
        </p:spPr>
      </p:pic>
      <p:sp>
        <p:nvSpPr>
          <p:cNvPr id="3" name="TextBox 2"/>
          <p:cNvSpPr txBox="1"/>
          <p:nvPr/>
        </p:nvSpPr>
        <p:spPr>
          <a:xfrm>
            <a:off x="87086" y="157970"/>
            <a:ext cx="2314241" cy="4524315"/>
          </a:xfrm>
          <a:prstGeom prst="rect">
            <a:avLst/>
          </a:prstGeom>
          <a:noFill/>
        </p:spPr>
        <p:txBody>
          <a:bodyPr wrap="square" rtlCol="0">
            <a:spAutoFit/>
          </a:bodyPr>
          <a:lstStyle/>
          <a:p>
            <a:r>
              <a:rPr lang="en-US" sz="2400" dirty="0" smtClean="0">
                <a:solidFill>
                  <a:schemeClr val="bg1">
                    <a:lumMod val="50000"/>
                  </a:schemeClr>
                </a:solidFill>
              </a:rPr>
              <a:t>High Levels of Child Density near the park. Over 13,000 children living within one mile of Riverside park. Generally speaking, East Little Havana has very little green space. </a:t>
            </a:r>
            <a:endParaRPr lang="en-US" sz="2400" dirty="0">
              <a:solidFill>
                <a:schemeClr val="bg1">
                  <a:lumMod val="50000"/>
                </a:schemeClr>
              </a:solidFill>
            </a:endParaRPr>
          </a:p>
        </p:txBody>
      </p:sp>
      <p:pic>
        <p:nvPicPr>
          <p:cNvPr id="10" name="Picture 9"/>
          <p:cNvPicPr>
            <a:picLocks noChangeAspect="1"/>
          </p:cNvPicPr>
          <p:nvPr/>
        </p:nvPicPr>
        <p:blipFill>
          <a:blip r:embed="rId4"/>
          <a:stretch>
            <a:fillRect/>
          </a:stretch>
        </p:blipFill>
        <p:spPr>
          <a:xfrm>
            <a:off x="6769179" y="4475745"/>
            <a:ext cx="2386853" cy="2383781"/>
          </a:xfrm>
          <a:prstGeom prst="rect">
            <a:avLst/>
          </a:prstGeom>
        </p:spPr>
      </p:pic>
    </p:spTree>
    <p:extLst>
      <p:ext uri="{BB962C8B-B14F-4D97-AF65-F5344CB8AC3E}">
        <p14:creationId xmlns:p14="http://schemas.microsoft.com/office/powerpoint/2010/main" val="167560255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09" b="14373"/>
          <a:stretch/>
        </p:blipFill>
        <p:spPr>
          <a:xfrm>
            <a:off x="1" y="-1"/>
            <a:ext cx="6014804" cy="6925457"/>
          </a:xfrm>
          <a:prstGeom prst="rect">
            <a:avLst/>
          </a:prstGeom>
        </p:spPr>
      </p:pic>
      <p:sp>
        <p:nvSpPr>
          <p:cNvPr id="3" name="TextBox 2"/>
          <p:cNvSpPr txBox="1"/>
          <p:nvPr/>
        </p:nvSpPr>
        <p:spPr>
          <a:xfrm>
            <a:off x="6048531" y="239843"/>
            <a:ext cx="2855627" cy="1938992"/>
          </a:xfrm>
          <a:prstGeom prst="rect">
            <a:avLst/>
          </a:prstGeom>
          <a:noFill/>
        </p:spPr>
        <p:txBody>
          <a:bodyPr wrap="square" rtlCol="0">
            <a:spAutoFit/>
          </a:bodyPr>
          <a:lstStyle/>
          <a:p>
            <a:r>
              <a:rPr lang="en-US" sz="4000" dirty="0" smtClean="0">
                <a:solidFill>
                  <a:schemeClr val="bg1">
                    <a:lumMod val="50000"/>
                  </a:schemeClr>
                </a:solidFill>
                <a:latin typeface="Century" panose="02040604050505020304" pitchFamily="18" charset="0"/>
              </a:rPr>
              <a:t>Can I drink my beer here? </a:t>
            </a:r>
            <a:endParaRPr lang="en-US" sz="4000" dirty="0">
              <a:solidFill>
                <a:schemeClr val="bg1">
                  <a:lumMod val="50000"/>
                </a:schemeClr>
              </a:solidFill>
              <a:latin typeface="Century" panose="02040604050505020304" pitchFamily="18" charset="0"/>
            </a:endParaRPr>
          </a:p>
        </p:txBody>
      </p:sp>
    </p:spTree>
    <p:extLst>
      <p:ext uri="{BB962C8B-B14F-4D97-AF65-F5344CB8AC3E}">
        <p14:creationId xmlns:p14="http://schemas.microsoft.com/office/powerpoint/2010/main" val="2836017794"/>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5" t="4461" r="574" b="5988"/>
          <a:stretch/>
        </p:blipFill>
        <p:spPr>
          <a:xfrm>
            <a:off x="0" y="-359525"/>
            <a:ext cx="9172576" cy="8248650"/>
          </a:xfrm>
          <a:prstGeom prst="rect">
            <a:avLst/>
          </a:prstGeom>
        </p:spPr>
      </p:pic>
      <p:sp>
        <p:nvSpPr>
          <p:cNvPr id="7" name="Rectangle 6"/>
          <p:cNvSpPr/>
          <p:nvPr/>
        </p:nvSpPr>
        <p:spPr>
          <a:xfrm>
            <a:off x="0" y="5943600"/>
            <a:ext cx="9144000" cy="914400"/>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rtlCol="0" anchor="ctr"/>
          <a:lstStyle/>
          <a:p>
            <a:r>
              <a:rPr lang="en-US" sz="3200" dirty="0" smtClean="0"/>
              <a:t>Riverside Park Survey Collection Day – A resident-centered, data- driven approach  </a:t>
            </a:r>
          </a:p>
        </p:txBody>
      </p:sp>
    </p:spTree>
    <p:extLst>
      <p:ext uri="{BB962C8B-B14F-4D97-AF65-F5344CB8AC3E}">
        <p14:creationId xmlns:p14="http://schemas.microsoft.com/office/powerpoint/2010/main" val="1694284588"/>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438" y="-617300"/>
            <a:ext cx="8898198" cy="5478423"/>
          </a:xfrm>
          <a:prstGeom prst="rect">
            <a:avLst/>
          </a:prstGeom>
          <a:noFill/>
        </p:spPr>
        <p:txBody>
          <a:bodyPr wrap="square" rtlCol="0">
            <a:spAutoFit/>
          </a:bodyPr>
          <a:lstStyle/>
          <a:p>
            <a:pPr algn="ctr"/>
            <a:r>
              <a:rPr lang="en-US" sz="35000" dirty="0" smtClean="0">
                <a:solidFill>
                  <a:schemeClr val="accent4">
                    <a:lumMod val="60000"/>
                    <a:lumOff val="40000"/>
                  </a:schemeClr>
                </a:solidFill>
              </a:rPr>
              <a:t>81</a:t>
            </a:r>
            <a:r>
              <a:rPr lang="en-US" sz="20000" dirty="0" smtClean="0">
                <a:solidFill>
                  <a:schemeClr val="accent4">
                    <a:lumMod val="60000"/>
                    <a:lumOff val="40000"/>
                  </a:schemeClr>
                </a:solidFill>
              </a:rPr>
              <a:t>%</a:t>
            </a:r>
          </a:p>
        </p:txBody>
      </p:sp>
      <p:sp>
        <p:nvSpPr>
          <p:cNvPr id="3" name="TextBox 2"/>
          <p:cNvSpPr txBox="1"/>
          <p:nvPr/>
        </p:nvSpPr>
        <p:spPr>
          <a:xfrm>
            <a:off x="676032" y="3660794"/>
            <a:ext cx="7245257" cy="3046988"/>
          </a:xfrm>
          <a:prstGeom prst="rect">
            <a:avLst/>
          </a:prstGeom>
          <a:noFill/>
        </p:spPr>
        <p:txBody>
          <a:bodyPr wrap="square" rtlCol="0">
            <a:spAutoFit/>
          </a:bodyPr>
          <a:lstStyle/>
          <a:p>
            <a:r>
              <a:rPr lang="en-US" sz="4800" dirty="0" smtClean="0">
                <a:solidFill>
                  <a:schemeClr val="bg1">
                    <a:lumMod val="50000"/>
                  </a:schemeClr>
                </a:solidFill>
                <a:latin typeface="+mj-lt"/>
              </a:rPr>
              <a:t>of respondents reported that </a:t>
            </a:r>
            <a:r>
              <a:rPr lang="en-US" sz="4800" b="1" dirty="0" smtClean="0">
                <a:solidFill>
                  <a:schemeClr val="bg1">
                    <a:lumMod val="50000"/>
                  </a:schemeClr>
                </a:solidFill>
                <a:latin typeface="+mj-lt"/>
              </a:rPr>
              <a:t>SAFETY</a:t>
            </a:r>
            <a:r>
              <a:rPr lang="en-US" sz="4800" dirty="0" smtClean="0">
                <a:solidFill>
                  <a:schemeClr val="bg1">
                    <a:lumMod val="50000"/>
                  </a:schemeClr>
                </a:solidFill>
                <a:latin typeface="+mj-lt"/>
              </a:rPr>
              <a:t>  </a:t>
            </a:r>
            <a:r>
              <a:rPr lang="en-US" sz="4800" b="1" dirty="0" smtClean="0">
                <a:solidFill>
                  <a:schemeClr val="bg1">
                    <a:lumMod val="50000"/>
                  </a:schemeClr>
                </a:solidFill>
                <a:latin typeface="+mj-lt"/>
              </a:rPr>
              <a:t>CONCERNS</a:t>
            </a:r>
            <a:r>
              <a:rPr lang="en-US" sz="4800" dirty="0" smtClean="0">
                <a:solidFill>
                  <a:schemeClr val="bg1">
                    <a:lumMod val="50000"/>
                  </a:schemeClr>
                </a:solidFill>
                <a:latin typeface="+mj-lt"/>
              </a:rPr>
              <a:t> prevent them from using Riverside Park more often. </a:t>
            </a:r>
            <a:endParaRPr lang="en-US" sz="4800" dirty="0">
              <a:solidFill>
                <a:schemeClr val="bg1">
                  <a:lumMod val="50000"/>
                </a:schemeClr>
              </a:solidFill>
              <a:latin typeface="+mj-lt"/>
            </a:endParaRPr>
          </a:p>
        </p:txBody>
      </p:sp>
      <p:pic>
        <p:nvPicPr>
          <p:cNvPr id="4" name="Picture 3"/>
          <p:cNvPicPr>
            <a:picLocks noChangeAspect="1"/>
          </p:cNvPicPr>
          <p:nvPr/>
        </p:nvPicPr>
        <p:blipFill>
          <a:blip r:embed="rId3"/>
          <a:stretch>
            <a:fillRect/>
          </a:stretch>
        </p:blipFill>
        <p:spPr>
          <a:xfrm>
            <a:off x="7543402" y="5479558"/>
            <a:ext cx="1547177" cy="976935"/>
          </a:xfrm>
          <a:prstGeom prst="rect">
            <a:avLst/>
          </a:prstGeom>
        </p:spPr>
      </p:pic>
    </p:spTree>
    <p:extLst>
      <p:ext uri="{BB962C8B-B14F-4D97-AF65-F5344CB8AC3E}">
        <p14:creationId xmlns:p14="http://schemas.microsoft.com/office/powerpoint/2010/main" val="3816082083"/>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622" t="4068" r="14865"/>
          <a:stretch/>
        </p:blipFill>
        <p:spPr>
          <a:xfrm>
            <a:off x="2776620" y="232012"/>
            <a:ext cx="6214979" cy="5010548"/>
          </a:xfrm>
          <a:prstGeom prst="rect">
            <a:avLst/>
          </a:prstGeom>
        </p:spPr>
      </p:pic>
      <p:sp>
        <p:nvSpPr>
          <p:cNvPr id="6" name="TextBox 5"/>
          <p:cNvSpPr txBox="1"/>
          <p:nvPr/>
        </p:nvSpPr>
        <p:spPr>
          <a:xfrm>
            <a:off x="0" y="2243692"/>
            <a:ext cx="3276600" cy="2308324"/>
          </a:xfrm>
          <a:prstGeom prst="rect">
            <a:avLst/>
          </a:prstGeom>
          <a:noFill/>
        </p:spPr>
        <p:txBody>
          <a:bodyPr wrap="square" rtlCol="0">
            <a:spAutoFit/>
          </a:bodyPr>
          <a:lstStyle/>
          <a:p>
            <a:r>
              <a:rPr lang="en-US" sz="3600" b="1" dirty="0" smtClean="0">
                <a:solidFill>
                  <a:schemeClr val="bg2">
                    <a:lumMod val="50000"/>
                  </a:schemeClr>
                </a:solidFill>
                <a:latin typeface="+mj-lt"/>
              </a:rPr>
              <a:t>Respondents “first word” for describing Riverside Park</a:t>
            </a:r>
            <a:endParaRPr lang="en-US" sz="3600" b="1" dirty="0">
              <a:solidFill>
                <a:schemeClr val="bg2">
                  <a:lumMod val="50000"/>
                </a:schemeClr>
              </a:solidFill>
              <a:latin typeface="+mj-lt"/>
            </a:endParaRPr>
          </a:p>
        </p:txBody>
      </p:sp>
    </p:spTree>
    <p:extLst>
      <p:ext uri="{BB962C8B-B14F-4D97-AF65-F5344CB8AC3E}">
        <p14:creationId xmlns:p14="http://schemas.microsoft.com/office/powerpoint/2010/main" val="106678436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706807" y="3331452"/>
            <a:ext cx="1035844" cy="2381250"/>
          </a:xfrm>
          <a:prstGeom prst="rect">
            <a:avLst/>
          </a:prstGeom>
        </p:spPr>
      </p:pic>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459063" y="137246"/>
            <a:ext cx="486058" cy="1553010"/>
          </a:xfrm>
          <a:prstGeom prst="rect">
            <a:avLst/>
          </a:prstGeom>
          <a:blipFill>
            <a:blip r:embed="rId5">
              <a:clrChange>
                <a:clrFrom>
                  <a:srgbClr val="FFFFFF"/>
                </a:clrFrom>
                <a:clrTo>
                  <a:srgbClr val="FFFFFF">
                    <a:alpha val="0"/>
                  </a:srgbClr>
                </a:clrTo>
              </a:clrChange>
              <a:alphaModFix amt="0"/>
            </a:blip>
            <a:tile tx="0" ty="0" sx="100000" sy="100000" flip="none" algn="tl"/>
          </a:blipFill>
        </p:spPr>
      </p:pic>
      <p:sp>
        <p:nvSpPr>
          <p:cNvPr id="5" name="TextBox 4"/>
          <p:cNvSpPr txBox="1"/>
          <p:nvPr/>
        </p:nvSpPr>
        <p:spPr>
          <a:xfrm>
            <a:off x="1012328" y="192664"/>
            <a:ext cx="338490" cy="1631216"/>
          </a:xfrm>
          <a:prstGeom prst="rect">
            <a:avLst/>
          </a:prstGeom>
          <a:noFill/>
        </p:spPr>
        <p:txBody>
          <a:bodyPr wrap="square" rtlCol="0">
            <a:spAutoFit/>
          </a:bodyPr>
          <a:lstStyle/>
          <a:p>
            <a:r>
              <a:rPr lang="en-US" sz="10000" dirty="0" smtClean="0">
                <a:solidFill>
                  <a:schemeClr val="accent3">
                    <a:lumMod val="75000"/>
                  </a:schemeClr>
                </a:solidFill>
              </a:rPr>
              <a:t>1</a:t>
            </a:r>
            <a:endParaRPr lang="en-US" sz="10000" dirty="0">
              <a:solidFill>
                <a:schemeClr val="accent3">
                  <a:lumMod val="75000"/>
                </a:schemeClr>
              </a:solidFill>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0974" y="187323"/>
            <a:ext cx="777331" cy="1554480"/>
          </a:xfrm>
          <a:prstGeom prst="rect">
            <a:avLst/>
          </a:prstGeom>
        </p:spPr>
      </p:pic>
      <p:sp>
        <p:nvSpPr>
          <p:cNvPr id="10" name="TextBox 9"/>
          <p:cNvSpPr txBox="1"/>
          <p:nvPr/>
        </p:nvSpPr>
        <p:spPr>
          <a:xfrm>
            <a:off x="7526800" y="217715"/>
            <a:ext cx="616655" cy="1631216"/>
          </a:xfrm>
          <a:prstGeom prst="rect">
            <a:avLst/>
          </a:prstGeom>
          <a:noFill/>
        </p:spPr>
        <p:txBody>
          <a:bodyPr wrap="square" rtlCol="0">
            <a:spAutoFit/>
          </a:bodyPr>
          <a:lstStyle/>
          <a:p>
            <a:r>
              <a:rPr lang="en-US" sz="10000" dirty="0">
                <a:solidFill>
                  <a:schemeClr val="accent3">
                    <a:lumMod val="75000"/>
                  </a:schemeClr>
                </a:solidFill>
              </a:rPr>
              <a:t>5</a:t>
            </a:r>
          </a:p>
        </p:txBody>
      </p:sp>
      <p:sp>
        <p:nvSpPr>
          <p:cNvPr id="11" name="TextBox 10"/>
          <p:cNvSpPr txBox="1"/>
          <p:nvPr/>
        </p:nvSpPr>
        <p:spPr>
          <a:xfrm>
            <a:off x="2362717" y="290946"/>
            <a:ext cx="616655" cy="1631216"/>
          </a:xfrm>
          <a:prstGeom prst="rect">
            <a:avLst/>
          </a:prstGeom>
          <a:noFill/>
        </p:spPr>
        <p:txBody>
          <a:bodyPr wrap="square" rtlCol="0">
            <a:spAutoFit/>
          </a:bodyPr>
          <a:lstStyle/>
          <a:p>
            <a:r>
              <a:rPr lang="en-US" sz="10000" dirty="0">
                <a:solidFill>
                  <a:schemeClr val="accent3">
                    <a:lumMod val="75000"/>
                  </a:schemeClr>
                </a:solidFill>
              </a:rPr>
              <a:t>2</a:t>
            </a:r>
          </a:p>
        </p:txBody>
      </p:sp>
      <p:sp>
        <p:nvSpPr>
          <p:cNvPr id="12" name="TextBox 11"/>
          <p:cNvSpPr txBox="1"/>
          <p:nvPr/>
        </p:nvSpPr>
        <p:spPr>
          <a:xfrm>
            <a:off x="4326399" y="166274"/>
            <a:ext cx="616655" cy="1631216"/>
          </a:xfrm>
          <a:prstGeom prst="rect">
            <a:avLst/>
          </a:prstGeom>
          <a:noFill/>
        </p:spPr>
        <p:txBody>
          <a:bodyPr wrap="square" rtlCol="0">
            <a:spAutoFit/>
          </a:bodyPr>
          <a:lstStyle/>
          <a:p>
            <a:r>
              <a:rPr lang="en-US" sz="10000" dirty="0" smtClean="0">
                <a:solidFill>
                  <a:schemeClr val="accent3">
                    <a:lumMod val="75000"/>
                  </a:schemeClr>
                </a:solidFill>
              </a:rPr>
              <a:t>3</a:t>
            </a:r>
            <a:endParaRPr lang="en-US" sz="10000" dirty="0">
              <a:solidFill>
                <a:schemeClr val="accent3">
                  <a:lumMod val="75000"/>
                </a:schemeClr>
              </a:solidFill>
            </a:endParaRPr>
          </a:p>
        </p:txBody>
      </p:sp>
      <p:sp>
        <p:nvSpPr>
          <p:cNvPr id="13" name="TextBox 12"/>
          <p:cNvSpPr txBox="1"/>
          <p:nvPr/>
        </p:nvSpPr>
        <p:spPr>
          <a:xfrm>
            <a:off x="5892805" y="247853"/>
            <a:ext cx="616655" cy="1631216"/>
          </a:xfrm>
          <a:prstGeom prst="rect">
            <a:avLst/>
          </a:prstGeom>
          <a:noFill/>
        </p:spPr>
        <p:txBody>
          <a:bodyPr wrap="square" rtlCol="0">
            <a:spAutoFit/>
          </a:bodyPr>
          <a:lstStyle/>
          <a:p>
            <a:r>
              <a:rPr lang="en-US" sz="10000" dirty="0">
                <a:solidFill>
                  <a:schemeClr val="accent3">
                    <a:lumMod val="75000"/>
                  </a:schemeClr>
                </a:solidFill>
              </a:rPr>
              <a:t>4</a:t>
            </a:r>
          </a:p>
        </p:txBody>
      </p:sp>
      <p:pic>
        <p:nvPicPr>
          <p:cNvPr id="14" name="Picture 13"/>
          <p:cNvPicPr>
            <a:picLocks noChangeAspect="1"/>
          </p:cNvPicPr>
          <p:nvPr/>
        </p:nvPicPr>
        <p:blipFill>
          <a:blip r:embed="rId7"/>
          <a:stretch>
            <a:fillRect/>
          </a:stretch>
        </p:blipFill>
        <p:spPr>
          <a:xfrm>
            <a:off x="3057028" y="457860"/>
            <a:ext cx="1243973" cy="1066141"/>
          </a:xfrm>
          <a:prstGeom prst="rect">
            <a:avLst/>
          </a:prstGeom>
        </p:spPr>
      </p:pic>
      <p:pic>
        <p:nvPicPr>
          <p:cNvPr id="16" name="Picture 15"/>
          <p:cNvPicPr>
            <a:picLocks noChangeAspect="1"/>
          </p:cNvPicPr>
          <p:nvPr/>
        </p:nvPicPr>
        <p:blipFill>
          <a:blip r:embed="rId8"/>
          <a:stretch>
            <a:fillRect/>
          </a:stretch>
        </p:blipFill>
        <p:spPr>
          <a:xfrm>
            <a:off x="6767507" y="362857"/>
            <a:ext cx="833445" cy="1554480"/>
          </a:xfrm>
          <a:prstGeom prst="rect">
            <a:avLst/>
          </a:prstGeom>
          <a:blipFill dpi="0" rotWithShape="1">
            <a:blip r:embed="rId5">
              <a:alphaModFix amt="1000"/>
              <a:clrChange>
                <a:clrFrom>
                  <a:srgbClr val="FFFFFF"/>
                </a:clrFrom>
                <a:clrTo>
                  <a:srgbClr val="FFFFFF">
                    <a:alpha val="0"/>
                  </a:srgbClr>
                </a:clrTo>
              </a:clrChange>
            </a:blip>
            <a:srcRect/>
            <a:tile tx="0" ty="0" sx="100000" sy="100000" flip="none" algn="tl"/>
          </a:blipFill>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r="36308"/>
          <a:stretch/>
        </p:blipFill>
        <p:spPr>
          <a:xfrm>
            <a:off x="1545299" y="193964"/>
            <a:ext cx="652797" cy="1554480"/>
          </a:xfrm>
          <a:prstGeom prst="rect">
            <a:avLst/>
          </a:prstGeom>
        </p:spPr>
      </p:pic>
      <p:sp>
        <p:nvSpPr>
          <p:cNvPr id="18" name="Rectangle 17"/>
          <p:cNvSpPr/>
          <p:nvPr/>
        </p:nvSpPr>
        <p:spPr>
          <a:xfrm>
            <a:off x="0" y="2481602"/>
            <a:ext cx="9144000" cy="584775"/>
          </a:xfrm>
          <a:prstGeom prst="rect">
            <a:avLst/>
          </a:prstGeom>
          <a:solidFill>
            <a:schemeClr val="accent6">
              <a:lumMod val="75000"/>
            </a:schemeClr>
          </a:solidFill>
        </p:spPr>
        <p:txBody>
          <a:bodyPr wrap="square">
            <a:spAutoFit/>
          </a:bodyPr>
          <a:lstStyle/>
          <a:p>
            <a:pPr algn="ctr"/>
            <a:r>
              <a:rPr lang="en-US" sz="3200" dirty="0" smtClean="0">
                <a:solidFill>
                  <a:schemeClr val="bg1"/>
                </a:solidFill>
              </a:rPr>
              <a:t>Parents Top 5 Activity choices for kids</a:t>
            </a:r>
            <a:endParaRPr lang="en-US" sz="3200" dirty="0">
              <a:solidFill>
                <a:schemeClr val="bg1"/>
              </a:solidFill>
            </a:endParaRPr>
          </a:p>
        </p:txBody>
      </p:sp>
      <p:sp>
        <p:nvSpPr>
          <p:cNvPr id="19" name="Rectangle 18"/>
          <p:cNvSpPr/>
          <p:nvPr/>
        </p:nvSpPr>
        <p:spPr>
          <a:xfrm>
            <a:off x="0" y="6273226"/>
            <a:ext cx="9144000" cy="584775"/>
          </a:xfrm>
          <a:prstGeom prst="rect">
            <a:avLst/>
          </a:prstGeom>
          <a:solidFill>
            <a:schemeClr val="accent6">
              <a:lumMod val="75000"/>
            </a:schemeClr>
          </a:solidFill>
        </p:spPr>
        <p:txBody>
          <a:bodyPr wrap="square">
            <a:spAutoFit/>
          </a:bodyPr>
          <a:lstStyle/>
          <a:p>
            <a:pPr algn="ctr"/>
            <a:r>
              <a:rPr lang="en-US" sz="3200" dirty="0" smtClean="0">
                <a:solidFill>
                  <a:schemeClr val="bg1"/>
                </a:solidFill>
              </a:rPr>
              <a:t>Top 5 Activity choices for families</a:t>
            </a:r>
            <a:endParaRPr lang="en-US" sz="3200" dirty="0">
              <a:solidFill>
                <a:schemeClr val="bg1"/>
              </a:solidFill>
            </a:endParaRPr>
          </a:p>
        </p:txBody>
      </p:sp>
      <p:sp>
        <p:nvSpPr>
          <p:cNvPr id="9" name="Rectangle 8"/>
          <p:cNvSpPr/>
          <p:nvPr/>
        </p:nvSpPr>
        <p:spPr>
          <a:xfrm>
            <a:off x="2459818" y="4425673"/>
            <a:ext cx="808235" cy="1569660"/>
          </a:xfrm>
          <a:prstGeom prst="rect">
            <a:avLst/>
          </a:prstGeom>
        </p:spPr>
        <p:txBody>
          <a:bodyPr wrap="none">
            <a:spAutoFit/>
          </a:bodyPr>
          <a:lstStyle/>
          <a:p>
            <a:r>
              <a:rPr lang="en-US" sz="9600" dirty="0" smtClean="0">
                <a:solidFill>
                  <a:schemeClr val="accent3">
                    <a:lumMod val="75000"/>
                  </a:schemeClr>
                </a:solidFill>
              </a:rPr>
              <a:t>2</a:t>
            </a:r>
            <a:endParaRPr lang="en-US" sz="9600" dirty="0">
              <a:solidFill>
                <a:schemeClr val="accent3">
                  <a:lumMod val="75000"/>
                </a:schemeClr>
              </a:solidFill>
            </a:endParaRPr>
          </a:p>
        </p:txBody>
      </p:sp>
      <p:sp>
        <p:nvSpPr>
          <p:cNvPr id="20" name="Rectangle 19"/>
          <p:cNvSpPr/>
          <p:nvPr/>
        </p:nvSpPr>
        <p:spPr>
          <a:xfrm>
            <a:off x="4229498" y="4499248"/>
            <a:ext cx="808235" cy="1569660"/>
          </a:xfrm>
          <a:prstGeom prst="rect">
            <a:avLst/>
          </a:prstGeom>
        </p:spPr>
        <p:txBody>
          <a:bodyPr wrap="none">
            <a:spAutoFit/>
          </a:bodyPr>
          <a:lstStyle/>
          <a:p>
            <a:r>
              <a:rPr lang="en-US" sz="9600" dirty="0">
                <a:solidFill>
                  <a:schemeClr val="accent3">
                    <a:lumMod val="75000"/>
                  </a:schemeClr>
                </a:solidFill>
              </a:rPr>
              <a:t>3</a:t>
            </a:r>
          </a:p>
        </p:txBody>
      </p:sp>
      <p:sp>
        <p:nvSpPr>
          <p:cNvPr id="21" name="Rectangle 20"/>
          <p:cNvSpPr/>
          <p:nvPr/>
        </p:nvSpPr>
        <p:spPr>
          <a:xfrm>
            <a:off x="5979471" y="4436184"/>
            <a:ext cx="808235" cy="1569660"/>
          </a:xfrm>
          <a:prstGeom prst="rect">
            <a:avLst/>
          </a:prstGeom>
        </p:spPr>
        <p:txBody>
          <a:bodyPr wrap="none">
            <a:spAutoFit/>
          </a:bodyPr>
          <a:lstStyle/>
          <a:p>
            <a:r>
              <a:rPr lang="en-US" sz="9600" dirty="0">
                <a:solidFill>
                  <a:schemeClr val="accent3">
                    <a:lumMod val="75000"/>
                  </a:schemeClr>
                </a:solidFill>
              </a:rPr>
              <a:t>4</a:t>
            </a:r>
          </a:p>
        </p:txBody>
      </p:sp>
      <p:sp>
        <p:nvSpPr>
          <p:cNvPr id="22" name="Rectangle 21"/>
          <p:cNvSpPr/>
          <p:nvPr/>
        </p:nvSpPr>
        <p:spPr>
          <a:xfrm>
            <a:off x="8399477" y="4273274"/>
            <a:ext cx="808235" cy="1569660"/>
          </a:xfrm>
          <a:prstGeom prst="rect">
            <a:avLst/>
          </a:prstGeom>
        </p:spPr>
        <p:txBody>
          <a:bodyPr wrap="none">
            <a:spAutoFit/>
          </a:bodyPr>
          <a:lstStyle/>
          <a:p>
            <a:r>
              <a:rPr lang="en-US" sz="9600" dirty="0">
                <a:solidFill>
                  <a:schemeClr val="accent3">
                    <a:lumMod val="75000"/>
                  </a:schemeClr>
                </a:solidFill>
              </a:rPr>
              <a:t>5</a:t>
            </a:r>
          </a:p>
        </p:txBody>
      </p:sp>
      <p:sp>
        <p:nvSpPr>
          <p:cNvPr id="24" name="TextBox 23"/>
          <p:cNvSpPr txBox="1"/>
          <p:nvPr/>
        </p:nvSpPr>
        <p:spPr>
          <a:xfrm>
            <a:off x="1592318" y="5849006"/>
            <a:ext cx="1221827" cy="400110"/>
          </a:xfrm>
          <a:prstGeom prst="rect">
            <a:avLst/>
          </a:prstGeom>
          <a:noFill/>
        </p:spPr>
        <p:txBody>
          <a:bodyPr wrap="square" rtlCol="0">
            <a:spAutoFit/>
          </a:bodyPr>
          <a:lstStyle/>
          <a:p>
            <a:pPr algn="ctr"/>
            <a:r>
              <a:rPr lang="en-US" sz="2000" dirty="0" smtClean="0">
                <a:latin typeface="Century Gothic" panose="020B0502020202020204" pitchFamily="34" charset="0"/>
              </a:rPr>
              <a:t>Zumba</a:t>
            </a:r>
            <a:r>
              <a:rPr lang="en-US" dirty="0" smtClean="0"/>
              <a:t> </a:t>
            </a:r>
            <a:endParaRPr lang="en-US" dirty="0"/>
          </a:p>
        </p:txBody>
      </p:sp>
      <p:pic>
        <p:nvPicPr>
          <p:cNvPr id="27" name="Picture 26"/>
          <p:cNvPicPr>
            <a:picLocks noChangeAspect="1"/>
          </p:cNvPicPr>
          <p:nvPr/>
        </p:nvPicPr>
        <p:blipFill>
          <a:blip r:embed="rId10"/>
          <a:stretch>
            <a:fillRect/>
          </a:stretch>
        </p:blipFill>
        <p:spPr>
          <a:xfrm>
            <a:off x="4794147" y="3957145"/>
            <a:ext cx="1196134" cy="1962642"/>
          </a:xfrm>
          <a:prstGeom prst="rect">
            <a:avLst/>
          </a:prstGeom>
        </p:spPr>
      </p:pic>
      <p:pic>
        <p:nvPicPr>
          <p:cNvPr id="28" name="Picture 27"/>
          <p:cNvPicPr>
            <a:picLocks noChangeAspect="1"/>
          </p:cNvPicPr>
          <p:nvPr/>
        </p:nvPicPr>
        <p:blipFill rotWithShape="1">
          <a:blip r:embed="rId11"/>
          <a:srcRect r="3144" b="5669"/>
          <a:stretch/>
        </p:blipFill>
        <p:spPr>
          <a:xfrm>
            <a:off x="0" y="3965331"/>
            <a:ext cx="1820918" cy="2098660"/>
          </a:xfrm>
          <a:prstGeom prst="rect">
            <a:avLst/>
          </a:prstGeom>
        </p:spPr>
      </p:pic>
      <p:sp>
        <p:nvSpPr>
          <p:cNvPr id="8" name="TextBox 7"/>
          <p:cNvSpPr txBox="1"/>
          <p:nvPr/>
        </p:nvSpPr>
        <p:spPr>
          <a:xfrm>
            <a:off x="431760" y="4507028"/>
            <a:ext cx="1383425" cy="707886"/>
          </a:xfrm>
          <a:prstGeom prst="rect">
            <a:avLst/>
          </a:prstGeom>
          <a:solidFill>
            <a:schemeClr val="bg1"/>
          </a:solidFill>
        </p:spPr>
        <p:txBody>
          <a:bodyPr wrap="square" rtlCol="0">
            <a:spAutoFit/>
          </a:bodyPr>
          <a:lstStyle/>
          <a:p>
            <a:r>
              <a:rPr lang="en-US" sz="2000" dirty="0" smtClean="0">
                <a:solidFill>
                  <a:schemeClr val="bg2">
                    <a:lumMod val="50000"/>
                  </a:schemeClr>
                </a:solidFill>
                <a:latin typeface="Century Gothic" panose="020B0502020202020204" pitchFamily="34" charset="0"/>
              </a:rPr>
              <a:t>Farmers Market</a:t>
            </a:r>
            <a:endParaRPr lang="en-US" sz="2000" dirty="0">
              <a:solidFill>
                <a:schemeClr val="bg2">
                  <a:lumMod val="50000"/>
                </a:schemeClr>
              </a:solidFill>
              <a:latin typeface="Century Gothic" panose="020B0502020202020204" pitchFamily="34" charset="0"/>
            </a:endParaRPr>
          </a:p>
        </p:txBody>
      </p:sp>
      <p:sp>
        <p:nvSpPr>
          <p:cNvPr id="7" name="Rectangle 6"/>
          <p:cNvSpPr/>
          <p:nvPr/>
        </p:nvSpPr>
        <p:spPr>
          <a:xfrm>
            <a:off x="1194636" y="4378377"/>
            <a:ext cx="808235" cy="1569660"/>
          </a:xfrm>
          <a:prstGeom prst="rect">
            <a:avLst/>
          </a:prstGeom>
        </p:spPr>
        <p:txBody>
          <a:bodyPr wrap="none">
            <a:spAutoFit/>
          </a:bodyPr>
          <a:lstStyle/>
          <a:p>
            <a:r>
              <a:rPr lang="en-US" sz="9600" dirty="0">
                <a:solidFill>
                  <a:schemeClr val="accent3">
                    <a:lumMod val="75000"/>
                  </a:schemeClr>
                </a:solidFill>
              </a:rPr>
              <a:t>1</a:t>
            </a:r>
          </a:p>
        </p:txBody>
      </p:sp>
      <p:pic>
        <p:nvPicPr>
          <p:cNvPr id="29" name="Picture 28"/>
          <p:cNvPicPr>
            <a:picLocks noChangeAspect="1"/>
          </p:cNvPicPr>
          <p:nvPr/>
        </p:nvPicPr>
        <p:blipFill>
          <a:blip r:embed="rId12"/>
          <a:stretch>
            <a:fillRect/>
          </a:stretch>
        </p:blipFill>
        <p:spPr>
          <a:xfrm>
            <a:off x="6586045" y="4451296"/>
            <a:ext cx="1775714" cy="1332927"/>
          </a:xfrm>
          <a:prstGeom prst="rect">
            <a:avLst/>
          </a:prstGeom>
        </p:spPr>
      </p:pic>
      <p:sp>
        <p:nvSpPr>
          <p:cNvPr id="30" name="TextBox 29"/>
          <p:cNvSpPr txBox="1"/>
          <p:nvPr/>
        </p:nvSpPr>
        <p:spPr>
          <a:xfrm>
            <a:off x="3007273" y="5891048"/>
            <a:ext cx="1221827" cy="400110"/>
          </a:xfrm>
          <a:prstGeom prst="rect">
            <a:avLst/>
          </a:prstGeom>
          <a:noFill/>
        </p:spPr>
        <p:txBody>
          <a:bodyPr wrap="square" rtlCol="0">
            <a:spAutoFit/>
          </a:bodyPr>
          <a:lstStyle/>
          <a:p>
            <a:pPr algn="ctr"/>
            <a:r>
              <a:rPr lang="en-US" sz="2000" dirty="0" smtClean="0">
                <a:latin typeface="Century Gothic" panose="020B0502020202020204" pitchFamily="34" charset="0"/>
              </a:rPr>
              <a:t>Yoga </a:t>
            </a:r>
            <a:endParaRPr lang="en-US" sz="2000" dirty="0">
              <a:latin typeface="Century Gothic" panose="020B0502020202020204" pitchFamily="34" charset="0"/>
            </a:endParaRPr>
          </a:p>
        </p:txBody>
      </p:sp>
      <p:pic>
        <p:nvPicPr>
          <p:cNvPr id="31" name="Picture 30"/>
          <p:cNvPicPr>
            <a:picLocks noChangeAspect="1"/>
          </p:cNvPicPr>
          <p:nvPr/>
        </p:nvPicPr>
        <p:blipFill>
          <a:blip r:embed="rId13"/>
          <a:stretch>
            <a:fillRect/>
          </a:stretch>
        </p:blipFill>
        <p:spPr>
          <a:xfrm>
            <a:off x="7507373" y="3178463"/>
            <a:ext cx="1547177" cy="976935"/>
          </a:xfrm>
          <a:prstGeom prst="rect">
            <a:avLst/>
          </a:prstGeom>
        </p:spPr>
      </p:pic>
      <p:pic>
        <p:nvPicPr>
          <p:cNvPr id="3" name="Picture 2"/>
          <p:cNvPicPr>
            <a:picLocks noChangeAspect="1"/>
          </p:cNvPicPr>
          <p:nvPr/>
        </p:nvPicPr>
        <p:blipFill>
          <a:blip r:embed="rId14"/>
          <a:stretch>
            <a:fillRect/>
          </a:stretch>
        </p:blipFill>
        <p:spPr>
          <a:xfrm>
            <a:off x="2991659" y="3568033"/>
            <a:ext cx="988059" cy="2153895"/>
          </a:xfrm>
          <a:prstGeom prst="rect">
            <a:avLst/>
          </a:prstGeom>
        </p:spPr>
      </p:pic>
    </p:spTree>
    <p:extLst>
      <p:ext uri="{BB962C8B-B14F-4D97-AF65-F5344CB8AC3E}">
        <p14:creationId xmlns:p14="http://schemas.microsoft.com/office/powerpoint/2010/main" val="2659871449"/>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12577</TotalTime>
  <Words>962</Words>
  <Application>Microsoft Office PowerPoint</Application>
  <PresentationFormat>On-screen Show (4:3)</PresentationFormat>
  <Paragraphs>86</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Children's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Selby</dc:creator>
  <cp:lastModifiedBy>Abazajian, Katya</cp:lastModifiedBy>
  <cp:revision>217</cp:revision>
  <cp:lastPrinted>2016-08-22T15:05:26Z</cp:lastPrinted>
  <dcterms:created xsi:type="dcterms:W3CDTF">2016-04-12T18:32:09Z</dcterms:created>
  <dcterms:modified xsi:type="dcterms:W3CDTF">2016-09-08T13:24:22Z</dcterms:modified>
</cp:coreProperties>
</file>