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86" r:id="rId3"/>
    <p:sldId id="257" r:id="rId4"/>
    <p:sldId id="263" r:id="rId5"/>
    <p:sldId id="267" r:id="rId6"/>
    <p:sldId id="281" r:id="rId7"/>
    <p:sldId id="284" r:id="rId8"/>
    <p:sldId id="290" r:id="rId9"/>
    <p:sldId id="288" r:id="rId10"/>
    <p:sldId id="289" r:id="rId11"/>
    <p:sldId id="295" r:id="rId12"/>
    <p:sldId id="287" r:id="rId13"/>
    <p:sldId id="271" r:id="rId14"/>
    <p:sldId id="296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3" autoAdjust="0"/>
    <p:restoredTop sz="71225" autoAdjust="0"/>
  </p:normalViewPr>
  <p:slideViewPr>
    <p:cSldViewPr showGuides="1">
      <p:cViewPr>
        <p:scale>
          <a:sx n="66" d="100"/>
          <a:sy n="66" d="100"/>
        </p:scale>
        <p:origin x="-17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44ECB-0458-48B3-9423-BB6A98393F29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88DBBDA-2653-4A2D-82F2-B977F98EF489}">
      <dgm:prSet phldrT="[Text]" custT="1"/>
      <dgm:spPr/>
      <dgm:t>
        <a:bodyPr anchor="b"/>
        <a:lstStyle/>
        <a:p>
          <a:r>
            <a: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31 </a:t>
          </a:r>
        </a:p>
        <a:p>
          <a:r>
            <a: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High</a:t>
          </a:r>
          <a:endParaRPr lang="en-US" sz="2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26AC5EB-683D-4D83-B4E5-25F23AE5B0E0}" type="parTrans" cxnId="{49A4B01E-A5DD-4B4B-9991-050E8D83648F}">
      <dgm:prSet/>
      <dgm:spPr/>
      <dgm:t>
        <a:bodyPr/>
        <a:lstStyle/>
        <a:p>
          <a:endParaRPr lang="en-US"/>
        </a:p>
      </dgm:t>
    </dgm:pt>
    <dgm:pt modelId="{A101CBB5-C96B-49E6-9952-925D210FB7BB}" type="sibTrans" cxnId="{49A4B01E-A5DD-4B4B-9991-050E8D83648F}">
      <dgm:prSet/>
      <dgm:spPr/>
      <dgm:t>
        <a:bodyPr/>
        <a:lstStyle/>
        <a:p>
          <a:endParaRPr lang="en-US"/>
        </a:p>
      </dgm:t>
    </dgm:pt>
    <dgm:pt modelId="{9A512CF7-7C3A-4B7B-943B-4877B0570D8C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39 </a:t>
          </a:r>
        </a:p>
        <a:p>
          <a:r>
            <a: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Middle</a:t>
          </a:r>
          <a:endParaRPr lang="en-US" sz="2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05C0A52-3F2B-469A-AE19-6F351A97130A}" type="parTrans" cxnId="{62D00689-35FE-4EAF-AEC6-1348F7436746}">
      <dgm:prSet/>
      <dgm:spPr/>
      <dgm:t>
        <a:bodyPr/>
        <a:lstStyle/>
        <a:p>
          <a:endParaRPr lang="en-US"/>
        </a:p>
      </dgm:t>
    </dgm:pt>
    <dgm:pt modelId="{52F61FE9-7213-435F-A046-0B57B2CCCC55}" type="sibTrans" cxnId="{62D00689-35FE-4EAF-AEC6-1348F7436746}">
      <dgm:prSet/>
      <dgm:spPr/>
      <dgm:t>
        <a:bodyPr/>
        <a:lstStyle/>
        <a:p>
          <a:endParaRPr lang="en-US"/>
        </a:p>
      </dgm:t>
    </dgm:pt>
    <dgm:pt modelId="{AC63F07C-0C78-438E-9F15-799C67467185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91 Elementary</a:t>
          </a:r>
          <a:endParaRPr lang="en-US" sz="32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D2CA61A-4775-47E8-9F8C-A8631AEF84AF}" type="parTrans" cxnId="{4247DE94-30D4-49BC-A76C-3E3BF104A286}">
      <dgm:prSet/>
      <dgm:spPr/>
      <dgm:t>
        <a:bodyPr/>
        <a:lstStyle/>
        <a:p>
          <a:endParaRPr lang="en-US"/>
        </a:p>
      </dgm:t>
    </dgm:pt>
    <dgm:pt modelId="{A8096932-F87A-48CA-9E12-68F585F394F9}" type="sibTrans" cxnId="{4247DE94-30D4-49BC-A76C-3E3BF104A286}">
      <dgm:prSet/>
      <dgm:spPr/>
      <dgm:t>
        <a:bodyPr/>
        <a:lstStyle/>
        <a:p>
          <a:endParaRPr lang="en-US"/>
        </a:p>
      </dgm:t>
    </dgm:pt>
    <dgm:pt modelId="{F38C9219-F210-42DB-A47E-82405B32F308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145,000 </a:t>
          </a:r>
        </a:p>
        <a:p>
          <a:r>
            <a: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Students</a:t>
          </a:r>
          <a:endParaRPr lang="en-US" sz="32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A39A3C6-048A-4D0F-A9E6-A4E73FEF1962}" type="parTrans" cxnId="{7A01E68A-32ED-41D5-8A72-2E152EF84B61}">
      <dgm:prSet/>
      <dgm:spPr/>
      <dgm:t>
        <a:bodyPr/>
        <a:lstStyle/>
        <a:p>
          <a:endParaRPr lang="en-US"/>
        </a:p>
      </dgm:t>
    </dgm:pt>
    <dgm:pt modelId="{835F87EC-F0B3-471A-A13A-10D82ECEA42B}" type="sibTrans" cxnId="{7A01E68A-32ED-41D5-8A72-2E152EF84B61}">
      <dgm:prSet/>
      <dgm:spPr/>
      <dgm:t>
        <a:bodyPr/>
        <a:lstStyle/>
        <a:p>
          <a:endParaRPr lang="en-US"/>
        </a:p>
      </dgm:t>
    </dgm:pt>
    <dgm:pt modelId="{128867CA-6872-4223-A1FF-63717EEC7109}" type="pres">
      <dgm:prSet presAssocID="{A3644ECB-0458-48B3-9423-BB6A98393F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EE599-6663-4430-B2F8-3F18D31F042C}" type="pres">
      <dgm:prSet presAssocID="{B88DBBDA-2653-4A2D-82F2-B977F98EF489}" presName="Name8" presStyleCnt="0"/>
      <dgm:spPr/>
      <dgm:t>
        <a:bodyPr/>
        <a:lstStyle/>
        <a:p>
          <a:endParaRPr lang="en-US"/>
        </a:p>
      </dgm:t>
    </dgm:pt>
    <dgm:pt modelId="{642CB8C3-8148-459C-AF27-5B9DF186CE7F}" type="pres">
      <dgm:prSet presAssocID="{B88DBBDA-2653-4A2D-82F2-B977F98EF489}" presName="level" presStyleLbl="node1" presStyleIdx="0" presStyleCnt="4" custScaleX="930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A10C5-CD58-4909-8AB1-201AC9C9BA04}" type="pres">
      <dgm:prSet presAssocID="{B88DBBDA-2653-4A2D-82F2-B977F98EF4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A3C42-72CF-4D3F-A4D9-886A76796D8A}" type="pres">
      <dgm:prSet presAssocID="{9A512CF7-7C3A-4B7B-943B-4877B0570D8C}" presName="Name8" presStyleCnt="0"/>
      <dgm:spPr/>
      <dgm:t>
        <a:bodyPr/>
        <a:lstStyle/>
        <a:p>
          <a:endParaRPr lang="en-US"/>
        </a:p>
      </dgm:t>
    </dgm:pt>
    <dgm:pt modelId="{57DADD51-B80A-4541-9136-B43990AC6B90}" type="pres">
      <dgm:prSet presAssocID="{9A512CF7-7C3A-4B7B-943B-4877B0570D8C}" presName="level" presStyleLbl="node1" presStyleIdx="1" presStyleCnt="4" custScaleX="976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5444-B04F-4AF0-ACA6-D64C6C094CD4}" type="pres">
      <dgm:prSet presAssocID="{9A512CF7-7C3A-4B7B-943B-4877B0570D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709D2-0F4D-467A-AD3D-295B13D90470}" type="pres">
      <dgm:prSet presAssocID="{AC63F07C-0C78-438E-9F15-799C67467185}" presName="Name8" presStyleCnt="0"/>
      <dgm:spPr/>
      <dgm:t>
        <a:bodyPr/>
        <a:lstStyle/>
        <a:p>
          <a:endParaRPr lang="en-US"/>
        </a:p>
      </dgm:t>
    </dgm:pt>
    <dgm:pt modelId="{0D471815-AD19-4A33-8297-7FF5A74B1658}" type="pres">
      <dgm:prSet presAssocID="{AC63F07C-0C78-438E-9F15-799C67467185}" presName="level" presStyleLbl="node1" presStyleIdx="2" presStyleCnt="4" custScaleX="992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0096-9277-45BB-A2A8-AE1BB7C02AD7}" type="pres">
      <dgm:prSet presAssocID="{AC63F07C-0C78-438E-9F15-799C674671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CDA58-10A7-42D6-8BEC-FF386A212CD9}" type="pres">
      <dgm:prSet presAssocID="{F38C9219-F210-42DB-A47E-82405B32F308}" presName="Name8" presStyleCnt="0"/>
      <dgm:spPr/>
      <dgm:t>
        <a:bodyPr/>
        <a:lstStyle/>
        <a:p>
          <a:endParaRPr lang="en-US"/>
        </a:p>
      </dgm:t>
    </dgm:pt>
    <dgm:pt modelId="{37F7AE7F-DA9B-4318-AB1A-AC59D16F1800}" type="pres">
      <dgm:prSet presAssocID="{F38C9219-F210-42DB-A47E-82405B32F30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A6382-2ADF-4BA8-9AA0-F9E0775F8F39}" type="pres">
      <dgm:prSet presAssocID="{F38C9219-F210-42DB-A47E-82405B32F3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00689-35FE-4EAF-AEC6-1348F7436746}" srcId="{A3644ECB-0458-48B3-9423-BB6A98393F29}" destId="{9A512CF7-7C3A-4B7B-943B-4877B0570D8C}" srcOrd="1" destOrd="0" parTransId="{005C0A52-3F2B-469A-AE19-6F351A97130A}" sibTransId="{52F61FE9-7213-435F-A046-0B57B2CCCC55}"/>
    <dgm:cxn modelId="{49A4B01E-A5DD-4B4B-9991-050E8D83648F}" srcId="{A3644ECB-0458-48B3-9423-BB6A98393F29}" destId="{B88DBBDA-2653-4A2D-82F2-B977F98EF489}" srcOrd="0" destOrd="0" parTransId="{126AC5EB-683D-4D83-B4E5-25F23AE5B0E0}" sibTransId="{A101CBB5-C96B-49E6-9952-925D210FB7BB}"/>
    <dgm:cxn modelId="{F69C693B-E793-43B0-8248-CF83DB4122D0}" type="presOf" srcId="{AC63F07C-0C78-438E-9F15-799C67467185}" destId="{30BF0096-9277-45BB-A2A8-AE1BB7C02AD7}" srcOrd="1" destOrd="0" presId="urn:microsoft.com/office/officeart/2005/8/layout/pyramid1"/>
    <dgm:cxn modelId="{B9E59698-6B2F-46E2-B967-7D2DF3C42131}" type="presOf" srcId="{AC63F07C-0C78-438E-9F15-799C67467185}" destId="{0D471815-AD19-4A33-8297-7FF5A74B1658}" srcOrd="0" destOrd="0" presId="urn:microsoft.com/office/officeart/2005/8/layout/pyramid1"/>
    <dgm:cxn modelId="{4247DE94-30D4-49BC-A76C-3E3BF104A286}" srcId="{A3644ECB-0458-48B3-9423-BB6A98393F29}" destId="{AC63F07C-0C78-438E-9F15-799C67467185}" srcOrd="2" destOrd="0" parTransId="{FD2CA61A-4775-47E8-9F8C-A8631AEF84AF}" sibTransId="{A8096932-F87A-48CA-9E12-68F585F394F9}"/>
    <dgm:cxn modelId="{BB533506-832C-44F1-8744-04EF7851D90E}" type="presOf" srcId="{F38C9219-F210-42DB-A47E-82405B32F308}" destId="{37F7AE7F-DA9B-4318-AB1A-AC59D16F1800}" srcOrd="0" destOrd="0" presId="urn:microsoft.com/office/officeart/2005/8/layout/pyramid1"/>
    <dgm:cxn modelId="{CC3CF9C6-9F1F-4D48-A1AD-56B3F99C3797}" type="presOf" srcId="{F38C9219-F210-42DB-A47E-82405B32F308}" destId="{419A6382-2ADF-4BA8-9AA0-F9E0775F8F39}" srcOrd="1" destOrd="0" presId="urn:microsoft.com/office/officeart/2005/8/layout/pyramid1"/>
    <dgm:cxn modelId="{14B86FEE-06CD-4D27-8951-30B4AE5BE9DA}" type="presOf" srcId="{9A512CF7-7C3A-4B7B-943B-4877B0570D8C}" destId="{F0E25444-B04F-4AF0-ACA6-D64C6C094CD4}" srcOrd="1" destOrd="0" presId="urn:microsoft.com/office/officeart/2005/8/layout/pyramid1"/>
    <dgm:cxn modelId="{65F39CB9-133C-4F06-A13C-3A5267AA3FA2}" type="presOf" srcId="{B88DBBDA-2653-4A2D-82F2-B977F98EF489}" destId="{1B9A10C5-CD58-4909-8AB1-201AC9C9BA04}" srcOrd="1" destOrd="0" presId="urn:microsoft.com/office/officeart/2005/8/layout/pyramid1"/>
    <dgm:cxn modelId="{3ECAC4A1-37EE-4740-95E0-FE1DA20F6633}" type="presOf" srcId="{A3644ECB-0458-48B3-9423-BB6A98393F29}" destId="{128867CA-6872-4223-A1FF-63717EEC7109}" srcOrd="0" destOrd="0" presId="urn:microsoft.com/office/officeart/2005/8/layout/pyramid1"/>
    <dgm:cxn modelId="{C1D1DF75-2633-4E38-BAB4-515146FB32B4}" type="presOf" srcId="{B88DBBDA-2653-4A2D-82F2-B977F98EF489}" destId="{642CB8C3-8148-459C-AF27-5B9DF186CE7F}" srcOrd="0" destOrd="0" presId="urn:microsoft.com/office/officeart/2005/8/layout/pyramid1"/>
    <dgm:cxn modelId="{7A01E68A-32ED-41D5-8A72-2E152EF84B61}" srcId="{A3644ECB-0458-48B3-9423-BB6A98393F29}" destId="{F38C9219-F210-42DB-A47E-82405B32F308}" srcOrd="3" destOrd="0" parTransId="{3A39A3C6-048A-4D0F-A9E6-A4E73FEF1962}" sibTransId="{835F87EC-F0B3-471A-A13A-10D82ECEA42B}"/>
    <dgm:cxn modelId="{4C0BD223-BC49-4EAA-BA2F-59F38724C22B}" type="presOf" srcId="{9A512CF7-7C3A-4B7B-943B-4877B0570D8C}" destId="{57DADD51-B80A-4541-9136-B43990AC6B90}" srcOrd="0" destOrd="0" presId="urn:microsoft.com/office/officeart/2005/8/layout/pyramid1"/>
    <dgm:cxn modelId="{2487625D-680B-45F2-B56F-9DB7652BDB28}" type="presParOf" srcId="{128867CA-6872-4223-A1FF-63717EEC7109}" destId="{F35EE599-6663-4430-B2F8-3F18D31F042C}" srcOrd="0" destOrd="0" presId="urn:microsoft.com/office/officeart/2005/8/layout/pyramid1"/>
    <dgm:cxn modelId="{073F2BBE-4CA1-4ACF-9613-8D9DE81F7CE0}" type="presParOf" srcId="{F35EE599-6663-4430-B2F8-3F18D31F042C}" destId="{642CB8C3-8148-459C-AF27-5B9DF186CE7F}" srcOrd="0" destOrd="0" presId="urn:microsoft.com/office/officeart/2005/8/layout/pyramid1"/>
    <dgm:cxn modelId="{80437AAE-94F9-4002-943A-A6A8254854CB}" type="presParOf" srcId="{F35EE599-6663-4430-B2F8-3F18D31F042C}" destId="{1B9A10C5-CD58-4909-8AB1-201AC9C9BA04}" srcOrd="1" destOrd="0" presId="urn:microsoft.com/office/officeart/2005/8/layout/pyramid1"/>
    <dgm:cxn modelId="{AB2CC506-9DB3-4F37-834B-5DED9187F702}" type="presParOf" srcId="{128867CA-6872-4223-A1FF-63717EEC7109}" destId="{3C2A3C42-72CF-4D3F-A4D9-886A76796D8A}" srcOrd="1" destOrd="0" presId="urn:microsoft.com/office/officeart/2005/8/layout/pyramid1"/>
    <dgm:cxn modelId="{644BAB1B-5DE9-4376-AE3F-E2B933E72894}" type="presParOf" srcId="{3C2A3C42-72CF-4D3F-A4D9-886A76796D8A}" destId="{57DADD51-B80A-4541-9136-B43990AC6B90}" srcOrd="0" destOrd="0" presId="urn:microsoft.com/office/officeart/2005/8/layout/pyramid1"/>
    <dgm:cxn modelId="{48FA96BF-9CE0-4551-B4FC-0B96B72F1196}" type="presParOf" srcId="{3C2A3C42-72CF-4D3F-A4D9-886A76796D8A}" destId="{F0E25444-B04F-4AF0-ACA6-D64C6C094CD4}" srcOrd="1" destOrd="0" presId="urn:microsoft.com/office/officeart/2005/8/layout/pyramid1"/>
    <dgm:cxn modelId="{FB4338AD-AACF-4DEE-8337-89994AE76DE9}" type="presParOf" srcId="{128867CA-6872-4223-A1FF-63717EEC7109}" destId="{3E2709D2-0F4D-467A-AD3D-295B13D90470}" srcOrd="2" destOrd="0" presId="urn:microsoft.com/office/officeart/2005/8/layout/pyramid1"/>
    <dgm:cxn modelId="{3D54D76B-ECD9-4274-9421-CA4B3D292435}" type="presParOf" srcId="{3E2709D2-0F4D-467A-AD3D-295B13D90470}" destId="{0D471815-AD19-4A33-8297-7FF5A74B1658}" srcOrd="0" destOrd="0" presId="urn:microsoft.com/office/officeart/2005/8/layout/pyramid1"/>
    <dgm:cxn modelId="{2450BA17-3B24-49BF-8C29-2811765E54AF}" type="presParOf" srcId="{3E2709D2-0F4D-467A-AD3D-295B13D90470}" destId="{30BF0096-9277-45BB-A2A8-AE1BB7C02AD7}" srcOrd="1" destOrd="0" presId="urn:microsoft.com/office/officeart/2005/8/layout/pyramid1"/>
    <dgm:cxn modelId="{7422F4A4-81F3-4F4B-A2C8-450EA9FDF493}" type="presParOf" srcId="{128867CA-6872-4223-A1FF-63717EEC7109}" destId="{E83CDA58-10A7-42D6-8BEC-FF386A212CD9}" srcOrd="3" destOrd="0" presId="urn:microsoft.com/office/officeart/2005/8/layout/pyramid1"/>
    <dgm:cxn modelId="{FC75B411-C502-4472-9358-D555E977F6D4}" type="presParOf" srcId="{E83CDA58-10A7-42D6-8BEC-FF386A212CD9}" destId="{37F7AE7F-DA9B-4318-AB1A-AC59D16F1800}" srcOrd="0" destOrd="0" presId="urn:microsoft.com/office/officeart/2005/8/layout/pyramid1"/>
    <dgm:cxn modelId="{9D58FB78-E607-4F3C-8C9F-8F477C9EB45D}" type="presParOf" srcId="{E83CDA58-10A7-42D6-8BEC-FF386A212CD9}" destId="{419A6382-2ADF-4BA8-9AA0-F9E0775F8F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CB8C3-8148-459C-AF27-5B9DF186CE7F}">
      <dsp:nvSpPr>
        <dsp:cNvPr id="0" name=""/>
        <dsp:cNvSpPr/>
      </dsp:nvSpPr>
      <dsp:spPr>
        <a:xfrm>
          <a:off x="2192966" y="0"/>
          <a:ext cx="1329066" cy="1543049"/>
        </a:xfrm>
        <a:prstGeom prst="trapezoid">
          <a:avLst>
            <a:gd name="adj" fmla="val 5375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31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High</a:t>
          </a:r>
          <a:endParaRPr 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192966" y="0"/>
        <a:ext cx="1329066" cy="1543049"/>
      </dsp:txXfrm>
    </dsp:sp>
    <dsp:sp modelId="{57DADD51-B80A-4541-9136-B43990AC6B90}">
      <dsp:nvSpPr>
        <dsp:cNvPr id="0" name=""/>
        <dsp:cNvSpPr/>
      </dsp:nvSpPr>
      <dsp:spPr>
        <a:xfrm>
          <a:off x="1461982" y="1543049"/>
          <a:ext cx="2791034" cy="1543049"/>
        </a:xfrm>
        <a:prstGeom prst="trapezoid">
          <a:avLst>
            <a:gd name="adj" fmla="val 46296"/>
          </a:avLst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39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Middle</a:t>
          </a:r>
          <a:endParaRPr lang="en-US" sz="2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950413" y="1543049"/>
        <a:ext cx="1814172" cy="1543049"/>
      </dsp:txXfrm>
    </dsp:sp>
    <dsp:sp modelId="{0D471815-AD19-4A33-8297-7FF5A74B1658}">
      <dsp:nvSpPr>
        <dsp:cNvPr id="0" name=""/>
        <dsp:cNvSpPr/>
      </dsp:nvSpPr>
      <dsp:spPr>
        <a:xfrm>
          <a:off x="730984" y="3086099"/>
          <a:ext cx="4253031" cy="1543049"/>
        </a:xfrm>
        <a:prstGeom prst="trapezoid">
          <a:avLst>
            <a:gd name="adj" fmla="val 46296"/>
          </a:avLst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91 Elementary</a:t>
          </a:r>
          <a:endParaRPr lang="en-US" sz="32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475264" y="3086099"/>
        <a:ext cx="2764470" cy="1543049"/>
      </dsp:txXfrm>
    </dsp:sp>
    <dsp:sp modelId="{37F7AE7F-DA9B-4318-AB1A-AC59D16F1800}">
      <dsp:nvSpPr>
        <dsp:cNvPr id="0" name=""/>
        <dsp:cNvSpPr/>
      </dsp:nvSpPr>
      <dsp:spPr>
        <a:xfrm>
          <a:off x="0" y="4629149"/>
          <a:ext cx="5715000" cy="1543049"/>
        </a:xfrm>
        <a:prstGeom prst="trapezoid">
          <a:avLst>
            <a:gd name="adj" fmla="val 46296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145,000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Students</a:t>
          </a:r>
          <a:endParaRPr lang="en-US" sz="32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000124" y="4629149"/>
        <a:ext cx="3714750" cy="1543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3EF4-831F-446A-8984-EA256B773BD6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96FC-D802-4734-B770-B5169E361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3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Consolidated School System (Charlotte + 5 towns). Huge.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aseline="0" dirty="0" smtClean="0"/>
              <a:t>Offering a tool to evaluate current zones and share information quickly using the new/improved QOL Explorer while </a:t>
            </a:r>
          </a:p>
          <a:p>
            <a:r>
              <a:rPr lang="en-US" baseline="0" dirty="0" smtClean="0"/>
              <a:t>allowing for public engagement with the data and tool (not happening behind any curtains)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QOL data that is </a:t>
            </a:r>
          </a:p>
          <a:p>
            <a:r>
              <a:rPr lang="en-US" dirty="0" smtClean="0"/>
              <a:t>82 variables</a:t>
            </a:r>
          </a:p>
          <a:p>
            <a:r>
              <a:rPr lang="en-US" baseline="0" dirty="0" smtClean="0"/>
              <a:t>And we have reports that put all of this information in a simple package </a:t>
            </a:r>
          </a:p>
          <a:p>
            <a:r>
              <a:rPr lang="en-US" baseline="0" dirty="0" smtClean="0"/>
              <a:t>WITH</a:t>
            </a:r>
          </a:p>
          <a:p>
            <a:r>
              <a:rPr lang="en-US" baseline="0" dirty="0" smtClean="0"/>
              <a:t>On The fly One-click custom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4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another example of how closely aligned NPAs are to school boundaries.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can be replicated 160 times and shared via simple URLs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way we (As city) are using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info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working to bridge gap: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NSP to strengthen school-community ties.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can be used for strategic planning for partnerships to develop programs and initiatives that are specific to a school/cause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QOL Explorer enables: Add or delete neighborhoods and see immediate changes in numbers thanks to </a:t>
            </a:r>
            <a:r>
              <a:rPr lang="en-US" baseline="0" dirty="0" err="1" smtClean="0"/>
              <a:t>dashbaord</a:t>
            </a:r>
            <a:r>
              <a:rPr lang="en-US" baseline="0" dirty="0" smtClean="0"/>
              <a:t> on-the-fly recalculation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Aka pivot mapping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use QOL in these</a:t>
            </a:r>
            <a:r>
              <a:rPr lang="en-US" baseline="0" dirty="0" smtClean="0"/>
              <a:t> and other situations because of its functionality: </a:t>
            </a:r>
            <a:r>
              <a:rPr lang="en-US" baseline="0" dirty="0" err="1" smtClean="0"/>
              <a:t>pivotmapping</a:t>
            </a:r>
            <a:r>
              <a:rPr lang="en-US" baseline="0" dirty="0" smtClean="0"/>
              <a:t>, reporting, sharing.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17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Share through</a:t>
            </a:r>
            <a:r>
              <a:rPr lang="en-US" baseline="0" dirty="0" smtClean="0"/>
              <a:t> links, directly to school zones new or proposed.</a:t>
            </a:r>
          </a:p>
          <a:p>
            <a:pPr marL="0" indent="0">
              <a:buNone/>
            </a:pPr>
            <a:r>
              <a:rPr lang="en-US" baseline="0" dirty="0" smtClean="0"/>
              <a:t>We have supplied CMS the links to current zones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Promote the use of the tool to the community, this tool.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 task force is already willing to help and use these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QOL can make quick work of evaluation the 160-some different zones</a:t>
            </a:r>
            <a:r>
              <a:rPr lang="en-US" smtClean="0"/>
              <a:t>, </a:t>
            </a:r>
          </a:p>
          <a:p>
            <a:r>
              <a:rPr lang="en-US" smtClean="0"/>
              <a:t>and </a:t>
            </a:r>
            <a:r>
              <a:rPr lang="en-US" dirty="0" smtClean="0"/>
              <a:t>that will make at least someone happy – even if its just an analyst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1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timing is impeccable: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QOL Explorer was just released with new data and functionality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CMS needs to examine redistricting when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We have a community-wide  task force looking at economic  opportunity throughout Charlotte.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issue of school </a:t>
            </a:r>
            <a:r>
              <a:rPr lang="en-US" baseline="0" dirty="0" err="1" smtClean="0"/>
              <a:t>resegregation</a:t>
            </a:r>
            <a:r>
              <a:rPr lang="en-US" baseline="0" dirty="0" smtClean="0"/>
              <a:t> has emerged as part of the community conversation; to understand schools, we must understand neighborhoods.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4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CMS model is a combination of home schools and magnet choices</a:t>
            </a:r>
          </a:p>
          <a:p>
            <a:r>
              <a:rPr lang="en-US" dirty="0" smtClean="0"/>
              <a:t>160-some schools: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last two years, added 4,100 students</a:t>
            </a:r>
          </a:p>
          <a:p>
            <a:r>
              <a:rPr lang="en-US" baseline="0" dirty="0" smtClean="0"/>
              <a:t>+ 3 </a:t>
            </a:r>
            <a:r>
              <a:rPr lang="en-US" baseline="0" dirty="0" err="1" smtClean="0"/>
              <a:t>elem</a:t>
            </a:r>
            <a:r>
              <a:rPr lang="en-US" baseline="0" dirty="0" smtClean="0"/>
              <a:t> schools</a:t>
            </a:r>
          </a:p>
          <a:p>
            <a:r>
              <a:rPr lang="en-US" baseline="0" dirty="0" smtClean="0"/>
              <a:t>+ 3 high schools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two outcomes: a few angry parents or a bunch of angry parents, so it is a</a:t>
            </a:r>
            <a:r>
              <a:rPr lang="en-US" dirty="0" smtClean="0"/>
              <a:t> contest</a:t>
            </a:r>
            <a:r>
              <a:rPr lang="en-US" baseline="0" dirty="0" smtClean="0"/>
              <a:t> to upset as few people as possible.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any process: An ounce of preparation is worth a</a:t>
            </a:r>
            <a:r>
              <a:rPr lang="en-US" baseline="0" dirty="0" smtClean="0"/>
              <a:t> pound of cure – get good data!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Who DOESN’T love </a:t>
            </a:r>
            <a:r>
              <a:rPr lang="en-US" baseline="0" dirty="0" err="1" smtClean="0"/>
              <a:t>pivottables</a:t>
            </a:r>
            <a:r>
              <a:rPr lang="en-US" baseline="0" dirty="0" smtClean="0"/>
              <a:t>/&gt;??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Without knowing the exact ending: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Well-prepared tabular data and dynamic tools offers easier,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fastermore</a:t>
            </a:r>
            <a:r>
              <a:rPr lang="en-US" sz="1400" baseline="0" dirty="0" smtClean="0"/>
              <a:t> flexible analysis</a:t>
            </a:r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I’m a geographer,</a:t>
            </a:r>
            <a:r>
              <a:rPr lang="en-US" baseline="0" dirty="0" smtClean="0"/>
              <a:t> so everything I get my grubby hands on turns into a map.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Well-organized data in tabular form are great!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about</a:t>
            </a:r>
            <a:r>
              <a:rPr lang="en-US" baseline="0" dirty="0" smtClean="0"/>
              <a:t> maps? School zones and neighborhoods are inherently geographic and thus need maps.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It’s easy to </a:t>
            </a:r>
            <a:r>
              <a:rPr lang="en-US" b="1" baseline="0" dirty="0" smtClean="0"/>
              <a:t>say </a:t>
            </a:r>
            <a:r>
              <a:rPr lang="en-US" b="0" baseline="0" dirty="0" smtClean="0"/>
              <a:t>what conditions are in neighborhoods with just numbers, it’s a bit more difficult to visualize it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2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don’t know the answer</a:t>
            </a:r>
            <a:endParaRPr lang="en-US" dirty="0" smtClean="0"/>
          </a:p>
          <a:p>
            <a:r>
              <a:rPr lang="en-US" dirty="0" smtClean="0"/>
              <a:t>However, QOL Explorer is built on a</a:t>
            </a:r>
            <a:r>
              <a:rPr lang="en-US" baseline="0" dirty="0" smtClean="0"/>
              <a:t> platform which offers easy-to-use functions:</a:t>
            </a:r>
          </a:p>
          <a:p>
            <a:r>
              <a:rPr lang="en-US" baseline="0" dirty="0" smtClean="0"/>
              <a:t>Easy use to find information.</a:t>
            </a:r>
          </a:p>
          <a:p>
            <a:r>
              <a:rPr lang="en-US" baseline="0" dirty="0" smtClean="0"/>
              <a:t>82 variables</a:t>
            </a:r>
          </a:p>
          <a:p>
            <a:r>
              <a:rPr lang="en-US" baseline="0" dirty="0" smtClean="0"/>
              <a:t>Context</a:t>
            </a:r>
          </a:p>
          <a:p>
            <a:r>
              <a:rPr lang="en-US" baseline="0" dirty="0" smtClean="0"/>
              <a:t>Comparison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Infinite combinations – save the best for last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8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functionality allows us</a:t>
            </a:r>
            <a:r>
              <a:rPr lang="en-US" baseline="0" dirty="0" smtClean="0"/>
              <a:t> to do things we’ve never been able to before: create own areas with re-calculation of variables @ block group-</a:t>
            </a:r>
            <a:r>
              <a:rPr lang="en-US" baseline="0" dirty="0" err="1" smtClean="0"/>
              <a:t>ish</a:t>
            </a:r>
            <a:r>
              <a:rPr lang="en-US" baseline="0" dirty="0" smtClean="0"/>
              <a:t> level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used to say we don’t define quality of life; you do. </a:t>
            </a:r>
          </a:p>
          <a:p>
            <a:r>
              <a:rPr lang="en-US" baseline="0" dirty="0" smtClean="0"/>
              <a:t>Now we say we won’t even restrict the extent in which you want to explore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QOL can add context and another way of looking at what data are available for all – policy makers to parents - and bridging the gap between the understanding of the relationship between neighborhoods and schools.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 (next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CMS</a:t>
            </a:r>
            <a:r>
              <a:rPr lang="en-US" baseline="0" dirty="0" smtClean="0"/>
              <a:t> has loads of data on students that are used in reporting and evaluation – including where these students live (when they aren’t at school!)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96FC-D802-4734-B770-B5169E361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05C-9A3C-41C3-B516-C1144EE9E59C}" type="datetime1">
              <a:rPr lang="en-US" smtClean="0"/>
              <a:t>10/19/2015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243-8787-4C04-8104-FC46F52669D4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001-41ED-48F0-940E-E16F29987405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F00-A508-4410-935B-B9A692509F8A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926F-B2BF-4F42-8441-CE8768B2AB07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E7B-60F3-40AB-B28C-EDDE9E1F7D35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3AC-BD8F-4E4C-9E2D-5B449F7CDB51}" type="datetime1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F3BA-9823-40BC-99A3-A20E246F8D38}" type="datetime1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FB1-5073-4403-B551-3A78FA6C2E53}" type="datetime1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0EF5-9397-437F-812C-301737A1B66D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8B-9027-4A5F-ACAB-7CEBCDE02E01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D6A5F5-7BED-4F8A-AA06-9E8763C732BB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ADD31C-3EF5-45D7-A3BB-40B1B32E0C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mcmap.org/qol/?m=m63&amp;n=2,10,86,87,90,127,135,164,184,197,240,314,315,365,366,378,389,3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71" y="3526971"/>
            <a:ext cx="427491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4267200"/>
          </a:xfrm>
        </p:spPr>
        <p:txBody>
          <a:bodyPr/>
          <a:lstStyle/>
          <a:p>
            <a:r>
              <a:rPr lang="en-US" dirty="0" smtClean="0"/>
              <a:t>Schools + Neighborhoods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90800"/>
            <a:ext cx="61722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0" y="4022271"/>
            <a:ext cx="4572000" cy="1714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Bridging the Gap </a:t>
            </a:r>
            <a:endParaRPr lang="en-US" sz="2800" dirty="0" smtClean="0"/>
          </a:p>
          <a:p>
            <a:pPr algn="r"/>
            <a:r>
              <a:rPr lang="en-US" sz="2800" dirty="0" smtClean="0"/>
              <a:t>With Data From the </a:t>
            </a:r>
          </a:p>
          <a:p>
            <a:pPr algn="r"/>
            <a:r>
              <a:rPr lang="en-US" sz="2800" b="1" i="1" dirty="0" smtClean="0"/>
              <a:t> Quality of Life Explorer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4080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Neighborhoods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320800"/>
            <a:ext cx="4229497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44" y="1346200"/>
            <a:ext cx="3867150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85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know about the neighborhoods that feed Eastway Middle School</a:t>
            </a:r>
            <a:r>
              <a:rPr lang="en-US" dirty="0"/>
              <a:t>?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9" y="2590800"/>
            <a:ext cx="3690742" cy="37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857" y="2514600"/>
            <a:ext cx="4459172" cy="382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20065461">
            <a:off x="3933800" y="4015965"/>
            <a:ext cx="1281804" cy="533400"/>
          </a:xfrm>
          <a:prstGeom prst="rightArrow">
            <a:avLst>
              <a:gd name="adj1" fmla="val 50000"/>
              <a:gd name="adj2" fmla="val 406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FAADD31C-3EF5-45D7-A3BB-40B1B32E0C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0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Neighborhood-School Partnerships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8305800" cy="3913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Initiative to:</a:t>
            </a:r>
          </a:p>
          <a:p>
            <a:r>
              <a:rPr lang="en-US" dirty="0" smtClean="0"/>
              <a:t>Facilitate partnerships between schools and neighborhoods</a:t>
            </a:r>
          </a:p>
          <a:p>
            <a:r>
              <a:rPr lang="en-US" dirty="0" smtClean="0"/>
              <a:t>Improve Quality of Life in neighborhoods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69151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9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4724400" cy="24406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Pivot areas to </a:t>
            </a:r>
          </a:p>
          <a:p>
            <a:pPr lvl="1"/>
            <a:r>
              <a:rPr lang="en-US" sz="2800" dirty="0" smtClean="0"/>
              <a:t>Generate reports </a:t>
            </a:r>
          </a:p>
          <a:p>
            <a:pPr lvl="1"/>
            <a:r>
              <a:rPr lang="en-US" sz="2800" dirty="0" smtClean="0"/>
              <a:t>Share data</a:t>
            </a:r>
          </a:p>
          <a:p>
            <a:pPr marL="0" indent="0">
              <a:buNone/>
            </a:pPr>
            <a:r>
              <a:rPr lang="en-US" sz="3600" dirty="0" smtClean="0"/>
              <a:t>… quickly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8" y="3680986"/>
            <a:ext cx="3099467" cy="20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742" y="3312975"/>
            <a:ext cx="2666487" cy="26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00" y="3414258"/>
            <a:ext cx="2680894" cy="257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3110676" y="4572000"/>
            <a:ext cx="457200" cy="2622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5998886" y="4572046"/>
            <a:ext cx="457200" cy="2622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Share</a:t>
            </a:r>
          </a:p>
          <a:p>
            <a:pPr lvl="1"/>
            <a:r>
              <a:rPr lang="en-US" sz="2400" dirty="0" smtClean="0"/>
              <a:t>Links directly to reports or Explorer</a:t>
            </a:r>
          </a:p>
          <a:p>
            <a:pPr lvl="1"/>
            <a:endParaRPr lang="en-US" sz="2400" dirty="0"/>
          </a:p>
          <a:p>
            <a:r>
              <a:rPr lang="en-US" sz="3600" dirty="0" smtClean="0"/>
              <a:t>Promote </a:t>
            </a:r>
          </a:p>
          <a:p>
            <a:pPr lvl="1"/>
            <a:r>
              <a:rPr lang="en-US" sz="2400" dirty="0" smtClean="0"/>
              <a:t>This is perfect for community engagement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3600" dirty="0" smtClean="0"/>
              <a:t>Align</a:t>
            </a:r>
          </a:p>
          <a:p>
            <a:pPr lvl="1"/>
            <a:r>
              <a:rPr lang="en-US" sz="2400" dirty="0" smtClean="0"/>
              <a:t>Efforts already underway that use these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6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60639"/>
            <a:ext cx="6400800" cy="433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68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810000"/>
            <a:ext cx="285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257" y="977310"/>
            <a:ext cx="3773487" cy="100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00" y="1600200"/>
            <a:ext cx="3111600" cy="226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47900" y="48768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61829" y="5193268"/>
            <a:ext cx="402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Perfect Timing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4305300" y="19050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4305300" y="32766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1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7711646"/>
              </p:ext>
            </p:extLst>
          </p:nvPr>
        </p:nvGraphicFramePr>
        <p:xfrm>
          <a:off x="2971800" y="685800"/>
          <a:ext cx="5715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Charlotte-Mecklenburg Schools must examine districting every 6 years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2971800"/>
            <a:ext cx="3276600" cy="3489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5" y="2971800"/>
            <a:ext cx="3485409" cy="3489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24075" y="379422"/>
            <a:ext cx="4895850" cy="3049578"/>
            <a:chOff x="1524000" y="152400"/>
            <a:chExt cx="3886200" cy="2140090"/>
          </a:xfrm>
        </p:grpSpPr>
        <p:pic>
          <p:nvPicPr>
            <p:cNvPr id="2054" name="Picture 6" descr="https://i.vimeocdn.com/video/434274627_64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0" y="152400"/>
              <a:ext cx="3886200" cy="14937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1646159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“We’ll be prepared. For What?” 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1" name="Striped Right Arrow 10"/>
          <p:cNvSpPr/>
          <p:nvPr/>
        </p:nvSpPr>
        <p:spPr>
          <a:xfrm>
            <a:off x="3984072" y="3962400"/>
            <a:ext cx="1175856" cy="1086922"/>
          </a:xfrm>
          <a:prstGeom prst="stripedRightArrow">
            <a:avLst>
              <a:gd name="adj1" fmla="val 25463"/>
              <a:gd name="adj2" fmla="val 5438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Maps?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76650" cy="456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94" y="1600200"/>
            <a:ext cx="3657600" cy="458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457200" y="914400"/>
            <a:ext cx="404018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Elementary Zones</a:t>
            </a:r>
            <a:endParaRPr lang="en-US" b="1" u="sng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648200" y="914400"/>
            <a:ext cx="4041775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High School Zones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8597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86" y="230532"/>
            <a:ext cx="8887228" cy="639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QOL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525963"/>
          </a:xfrm>
        </p:spPr>
        <p:txBody>
          <a:bodyPr/>
          <a:lstStyle/>
          <a:p>
            <a:r>
              <a:rPr lang="en-US" dirty="0" smtClean="0"/>
              <a:t>New functionality</a:t>
            </a:r>
            <a:r>
              <a:rPr lang="en-US" baseline="0" dirty="0" smtClean="0"/>
              <a:t> to approximate areas</a:t>
            </a:r>
          </a:p>
          <a:p>
            <a:pPr lvl="1"/>
            <a:r>
              <a:rPr lang="en-US" baseline="0" dirty="0" smtClean="0"/>
              <a:t>Council districts</a:t>
            </a:r>
          </a:p>
          <a:p>
            <a:pPr lvl="1"/>
            <a:r>
              <a:rPr lang="en-US" baseline="0" dirty="0" smtClean="0"/>
              <a:t>Transit corridors</a:t>
            </a:r>
          </a:p>
          <a:p>
            <a:pPr lvl="1"/>
            <a:r>
              <a:rPr lang="en-US" baseline="0" dirty="0" smtClean="0"/>
              <a:t>School feeder areas</a:t>
            </a:r>
          </a:p>
          <a:p>
            <a:pPr lvl="1"/>
            <a:r>
              <a:rPr lang="en-US" baseline="0" dirty="0" smtClean="0"/>
              <a:t>… and anything else we didn’t think 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2362200" cy="2325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5435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Rail Corridor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Police Division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700" y="1053495"/>
            <a:ext cx="3238500" cy="4369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Evaluation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One-stop-shop for existing </a:t>
            </a:r>
            <a:r>
              <a:rPr lang="en-US" sz="3200" dirty="0" smtClean="0"/>
              <a:t>conditions</a:t>
            </a:r>
          </a:p>
          <a:p>
            <a:endParaRPr lang="en-US" sz="2000" dirty="0"/>
          </a:p>
          <a:p>
            <a:r>
              <a:rPr lang="en-US" sz="3200" dirty="0" smtClean="0"/>
              <a:t>QOL Explorer can help close the “gap” between data on schools and data on neighborhoods.</a:t>
            </a:r>
          </a:p>
          <a:p>
            <a:endParaRPr lang="en-US" sz="3200" dirty="0"/>
          </a:p>
          <a:p>
            <a:r>
              <a:rPr lang="en-US" sz="3200" dirty="0" smtClean="0"/>
              <a:t>Public participation to inform voices in the participation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Schools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D31C-3EF5-45D7-A3BB-40B1B32E0CF9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00609"/>
            <a:ext cx="4191000" cy="492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44601"/>
            <a:ext cx="4103927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7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1554</TotalTime>
  <Words>853</Words>
  <Application>Microsoft Office PowerPoint</Application>
  <PresentationFormat>On-screen Show (4:3)</PresentationFormat>
  <Paragraphs>157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Schools + Neighborhoods</vt:lpstr>
      <vt:lpstr>PowerPoint Presentation</vt:lpstr>
      <vt:lpstr>The Exercise</vt:lpstr>
      <vt:lpstr>Data</vt:lpstr>
      <vt:lpstr>What about Maps?</vt:lpstr>
      <vt:lpstr>PowerPoint Presentation</vt:lpstr>
      <vt:lpstr>QOL Explorer</vt:lpstr>
      <vt:lpstr>An Evaluation Tool</vt:lpstr>
      <vt:lpstr>Data On Schools</vt:lpstr>
      <vt:lpstr>Data on Neighborhoods</vt:lpstr>
      <vt:lpstr>Alignment</vt:lpstr>
      <vt:lpstr>Neighborhood-School Partnerships</vt:lpstr>
      <vt:lpstr>Pivot</vt:lpstr>
      <vt:lpstr>Lastly</vt:lpstr>
      <vt:lpstr>PowerPoint Presentation</vt:lpstr>
    </vt:vector>
  </TitlesOfParts>
  <Company>City of Charlotte, NC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Bowen, Andrew</dc:creator>
  <cp:lastModifiedBy>Abazajian, Katya</cp:lastModifiedBy>
  <cp:revision>166</cp:revision>
  <dcterms:created xsi:type="dcterms:W3CDTF">2015-10-02T15:51:04Z</dcterms:created>
  <dcterms:modified xsi:type="dcterms:W3CDTF">2015-10-19T19:30:17Z</dcterms:modified>
</cp:coreProperties>
</file>