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3" r:id="rId9"/>
    <p:sldId id="282" r:id="rId10"/>
    <p:sldId id="262" r:id="rId11"/>
  </p:sldIdLst>
  <p:sldSz cx="9144000" cy="6858000" type="screen4x3"/>
  <p:notesSz cx="7315200" cy="96012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S PGothic" panose="020B0600070205080204" pitchFamily="34" charset="-128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Lato Regular" panose="020F0502020204030203" pitchFamily="34" charset="0"/>
      <p:regular r:id="rId28"/>
    </p:embeddedFont>
    <p:embeddedFont>
      <p:font typeface="MS Mincho" panose="02020609040205080304" pitchFamily="49" charset="-128"/>
      <p:regular r:id="rId29"/>
    </p:embeddedFont>
    <p:embeddedFont>
      <p:font typeface="Lato Black" panose="020F0A02020204030203" pitchFamily="34" charset="0"/>
      <p:bold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FA2"/>
    <a:srgbClr val="06A3D9"/>
    <a:srgbClr val="00AEEF"/>
    <a:srgbClr val="E60000"/>
    <a:srgbClr val="FFBEBE"/>
    <a:srgbClr val="FFAA00"/>
    <a:srgbClr val="FFEBBE"/>
    <a:srgbClr val="24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91" autoAdjust="0"/>
  </p:normalViewPr>
  <p:slideViewPr>
    <p:cSldViewPr showGuides="1">
      <p:cViewPr>
        <p:scale>
          <a:sx n="60" d="100"/>
          <a:sy n="60" d="100"/>
        </p:scale>
        <p:origin x="-2988" y="-900"/>
      </p:cViewPr>
      <p:guideLst>
        <p:guide orient="horz" pos="288"/>
        <p:guide orient="horz" pos="3984"/>
        <p:guide pos="192"/>
        <p:guide pos="5664"/>
        <p:guide pos="1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Lato Regular" charset="0"/>
              </a:defRPr>
            </a:lvl1pPr>
          </a:lstStyle>
          <a:p>
            <a:pPr>
              <a:defRPr/>
            </a:pPr>
            <a:fld id="{F2D52A07-4E0F-47D9-A8E3-EEBED0C4C70E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Lato Regular" charset="0"/>
              </a:defRPr>
            </a:lvl1pPr>
          </a:lstStyle>
          <a:p>
            <a:pPr>
              <a:defRPr/>
            </a:pPr>
            <a:fld id="{4401DF18-731D-430D-89B0-488F563A61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686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Lato Regular" charset="0"/>
              </a:defRPr>
            </a:lvl1pPr>
          </a:lstStyle>
          <a:p>
            <a:pPr>
              <a:defRPr/>
            </a:pPr>
            <a:fld id="{017201B8-8847-4F23-A3A8-A55E177305AC}" type="datetimeFigureOut">
              <a:rPr lang="en-US" altLang="en-US"/>
              <a:pPr>
                <a:defRPr/>
              </a:pPr>
              <a:t>9/12/2016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Lato Regular" charset="0"/>
              </a:defRPr>
            </a:lvl1pPr>
          </a:lstStyle>
          <a:p>
            <a:pPr>
              <a:defRPr/>
            </a:pPr>
            <a:fld id="{31D813AD-A1E9-4DA2-96FE-E1D12613F1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770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to open in 2019, now in</a:t>
            </a:r>
            <a:r>
              <a:rPr lang="en-US" baseline="0" dirty="0" smtClean="0"/>
              <a:t> preconstruction phase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813AD-A1E9-4DA2-96FE-E1D12613F11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068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Grew out of residents concerns</a:t>
            </a:r>
            <a:r>
              <a:rPr lang="en-US" baseline="0" dirty="0" smtClean="0"/>
              <a:t> about impact of BP</a:t>
            </a:r>
          </a:p>
          <a:p>
            <a:r>
              <a:rPr lang="en-US" baseline="0" dirty="0" smtClean="0"/>
              <a:t>Looking at similar developments in other parts of the country</a:t>
            </a:r>
          </a:p>
          <a:p>
            <a:r>
              <a:rPr lang="en-US" baseline="0" dirty="0" smtClean="0"/>
              <a:t>DC LISC helped underwrite BP dir’s salary, assigned ½ time program officer to assist BP w/mgt, research, and TA</a:t>
            </a:r>
          </a:p>
          <a:p>
            <a:r>
              <a:rPr lang="en-US" baseline="0" dirty="0" smtClean="0"/>
              <a:t>Baseline data looked at conditions and disparities, west vs east BP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unemployment rate 6.6% vs. 20.7%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child poverty 20% vs 53%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Median home values $654,000 vs $263,000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813AD-A1E9-4DA2-96FE-E1D12613F11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710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Equitable development</a:t>
            </a:r>
            <a:r>
              <a:rPr lang="en-US" baseline="0" dirty="0" smtClean="0"/>
              <a:t> task force</a:t>
            </a:r>
          </a:p>
          <a:p>
            <a:r>
              <a:rPr lang="en-US" baseline="0" dirty="0" smtClean="0"/>
              <a:t>Series of meetings, including two open community meetings on both sides of the river to solicit recommendations</a:t>
            </a:r>
            <a:endParaRPr lang="en-US" dirty="0" smtClean="0"/>
          </a:p>
          <a:p>
            <a:r>
              <a:rPr lang="en-US" dirty="0" smtClean="0"/>
              <a:t>Final equitable</a:t>
            </a:r>
            <a:r>
              <a:rPr lang="en-US" baseline="0" dirty="0" smtClean="0"/>
              <a:t> development plan (released Nov 2015) included recommended strategies in three areas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813AD-A1E9-4DA2-96FE-E1D12613F11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804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up with NeighborhoodInfo DC to measure implementation</a:t>
            </a:r>
            <a:r>
              <a:rPr lang="en-US" baseline="0" dirty="0" smtClean="0"/>
              <a:t> of the plan</a:t>
            </a:r>
          </a:p>
          <a:p>
            <a:r>
              <a:rPr lang="en-US" baseline="0" dirty="0" smtClean="0"/>
              <a:t>Logic model summarizing strategies developed in economic development strategy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813AD-A1E9-4DA2-96FE-E1D12613F11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197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indicators that can be used for starting measurement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813AD-A1E9-4DA2-96FE-E1D12613F11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307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981200"/>
            <a:ext cx="9144000" cy="2895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05400"/>
            <a:ext cx="7696199" cy="13716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865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362075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7772400" cy="32766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5776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52600"/>
            <a:ext cx="9144000" cy="4114800"/>
          </a:xfrm>
          <a:prstGeom prst="rect">
            <a:avLst/>
          </a:prstGeom>
          <a:solidFill>
            <a:srgbClr val="E0E1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913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075" y="1676400"/>
            <a:ext cx="3571875" cy="38163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6" y="1676400"/>
            <a:ext cx="3489324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96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852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72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498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16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5346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3008313" cy="1162050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43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3732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3058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934200" cy="4529138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423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5715000"/>
            <a:ext cx="8580120" cy="883920"/>
            <a:chOff x="304800" y="5715000"/>
            <a:chExt cx="8580120" cy="8839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6" name="Group 5"/>
            <p:cNvGrpSpPr/>
            <p:nvPr/>
          </p:nvGrpSpPr>
          <p:grpSpPr>
            <a:xfrm>
              <a:off x="304800" y="6553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4800" y="6172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4800" y="57150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20631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196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533400"/>
            <a:ext cx="2055813" cy="518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533400"/>
            <a:ext cx="6018212" cy="518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270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n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5337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725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1736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50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7783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8000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7910512" cy="427355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019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64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784350"/>
            <a:ext cx="791051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1029" name="Picture 3" descr="UI New Logo String for PPT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29400"/>
            <a:ext cx="41148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68" r:id="rId9"/>
    <p:sldLayoutId id="2147483869" r:id="rId10"/>
    <p:sldLayoutId id="2147483885" r:id="rId11"/>
    <p:sldLayoutId id="2147483870" r:id="rId12"/>
    <p:sldLayoutId id="2147483886" r:id="rId13"/>
    <p:sldLayoutId id="2147483887" r:id="rId14"/>
    <p:sldLayoutId id="2147483888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40">
          <a:solidFill>
            <a:schemeClr val="tx1"/>
          </a:solidFill>
          <a:latin typeface="Lato Black"/>
          <a:ea typeface="MS PGothic" pitchFamily="34" charset="-128"/>
          <a:cs typeface="Lato Blac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685800" algn="l" rtl="0" eaLnBrk="0" fontAlgn="base" hangingPunct="0">
        <a:lnSpc>
          <a:spcPts val="2700"/>
        </a:lnSpc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Lato Regular"/>
          <a:ea typeface="MS PGothic" pitchFamily="34" charset="-128"/>
          <a:cs typeface="Lato Regular"/>
        </a:defRPr>
      </a:lvl1pPr>
      <a:lvl2pPr marL="465138" indent="-190500" algn="l" rtl="0" eaLnBrk="0" fontAlgn="base" hangingPunct="0">
        <a:lnSpc>
          <a:spcPts val="2125"/>
        </a:lnSpc>
        <a:spcBef>
          <a:spcPts val="988"/>
        </a:spcBef>
        <a:spcAft>
          <a:spcPts val="1200"/>
        </a:spcAft>
        <a:buClr>
          <a:schemeClr val="tx2"/>
        </a:buClr>
        <a:buFont typeface="Wingdings" pitchFamily="2" charset="2"/>
        <a:buChar char="§"/>
        <a:defRPr sz="16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2pPr>
      <a:lvl3pPr marL="885825" indent="-1365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3pPr>
      <a:lvl4pPr marL="1141413" indent="-20955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4pPr>
      <a:lvl5pPr marL="1370013" indent="-1714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9144000" cy="35052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37993"/>
            <a:ext cx="8534400" cy="2438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ＭＳ Ｐゴシック" charset="0"/>
              </a:rPr>
              <a:t>Equitable Development Planning: 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11</a:t>
            </a:r>
            <a:r>
              <a:rPr lang="en-US" baseline="30000" dirty="0" smtClean="0">
                <a:ea typeface="ＭＳ Ｐゴシック" charset="0"/>
              </a:rPr>
              <a:t>th</a:t>
            </a:r>
            <a:r>
              <a:rPr lang="en-US" dirty="0" smtClean="0">
                <a:ea typeface="ＭＳ Ｐゴシック" charset="0"/>
              </a:rPr>
              <a:t> Street Bridge Park</a:t>
            </a:r>
            <a:br>
              <a:rPr lang="en-US" dirty="0" smtClean="0">
                <a:ea typeface="ＭＳ Ｐゴシック" charset="0"/>
              </a:rPr>
            </a:br>
            <a:r>
              <a:rPr lang="en-US" sz="2400" i="1" dirty="0" smtClean="0">
                <a:ea typeface="ＭＳ Ｐゴシック" charset="0"/>
              </a:rPr>
              <a:t>Monitoring Neighborhood Change Panel, NNIP Meetings, Cleveland, September 15, 2016</a:t>
            </a:r>
            <a:br>
              <a:rPr lang="en-US" sz="2400" i="1" dirty="0" smtClean="0">
                <a:ea typeface="ＭＳ Ｐゴシック" charset="0"/>
              </a:rPr>
            </a:br>
            <a:r>
              <a:rPr lang="en-US" sz="2400" i="1" dirty="0" smtClean="0">
                <a:ea typeface="ＭＳ Ｐゴシック" charset="0"/>
              </a:rPr>
              <a:t>Presented by Peter Tatian, NeighborhoodInfo DC</a:t>
            </a:r>
            <a:endParaRPr lang="en-US" i="1" dirty="0"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Contact and resources</a:t>
            </a:r>
            <a:endParaRPr lang="en-US" dirty="0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>
                <a:latin typeface="Lato Regular" charset="0"/>
                <a:cs typeface="Lato Regular" charset="0"/>
              </a:rPr>
              <a:t>Peter Tatian, ptatian@urban.org, @PeterTatian</a:t>
            </a:r>
          </a:p>
          <a:p>
            <a:r>
              <a:rPr lang="en-US" altLang="en-US" dirty="0">
                <a:latin typeface="Lato Regular" charset="0"/>
                <a:cs typeface="Lato Regular" charset="0"/>
              </a:rPr>
              <a:t>Bridge Park, http</a:t>
            </a:r>
            <a:r>
              <a:rPr lang="en-US" altLang="en-US" dirty="0" smtClean="0">
                <a:latin typeface="Lato Regular" charset="0"/>
                <a:cs typeface="Lato Regular" charset="0"/>
              </a:rPr>
              <a:t>://www.bridgepark.org, @DCBridgePark</a:t>
            </a:r>
          </a:p>
          <a:p>
            <a:endParaRPr lang="en-US" altLang="en-US" dirty="0">
              <a:latin typeface="Lato Regular" charset="0"/>
              <a:cs typeface="Lato Regular" charset="0"/>
            </a:endParaRPr>
          </a:p>
          <a:p>
            <a:r>
              <a:rPr lang="en-US" altLang="en-US" i="1" dirty="0" smtClean="0">
                <a:latin typeface="Lato Regular" charset="0"/>
                <a:cs typeface="Lato Regular" charset="0"/>
              </a:rPr>
              <a:t>Bridge Park Equitable </a:t>
            </a:r>
            <a:r>
              <a:rPr lang="en-US" altLang="en-US" i="1" dirty="0">
                <a:latin typeface="Lato Regular" charset="0"/>
                <a:cs typeface="Lato Regular" charset="0"/>
              </a:rPr>
              <a:t>Development Plan:</a:t>
            </a:r>
            <a:r>
              <a:rPr lang="en-US" altLang="en-US" dirty="0">
                <a:latin typeface="Lato Regular" charset="0"/>
                <a:cs typeface="Lato Regular" charset="0"/>
              </a:rPr>
              <a:t/>
            </a:r>
            <a:br>
              <a:rPr lang="en-US" altLang="en-US" dirty="0">
                <a:latin typeface="Lato Regular" charset="0"/>
                <a:cs typeface="Lato Regular" charset="0"/>
              </a:rPr>
            </a:br>
            <a:r>
              <a:rPr lang="en-US" altLang="en-US" dirty="0">
                <a:latin typeface="Lato Regular" charset="0"/>
                <a:cs typeface="Lato Regular" charset="0"/>
              </a:rPr>
              <a:t>http://bridgepark.org/sites/default/files/Resources/EDP%20Final%20-%</a:t>
            </a:r>
            <a:r>
              <a:rPr lang="en-US" altLang="en-US" dirty="0" smtClean="0">
                <a:latin typeface="Lato Regular" charset="0"/>
                <a:cs typeface="Lato Regular" charset="0"/>
              </a:rPr>
              <a:t>20UPDATED.pdf</a:t>
            </a:r>
          </a:p>
          <a:p>
            <a:endParaRPr lang="en-US" altLang="en-US" dirty="0" smtClean="0">
              <a:latin typeface="Lato Regular" charset="0"/>
              <a:cs typeface="Lato Regular" charset="0"/>
            </a:endParaRPr>
          </a:p>
          <a:p>
            <a:r>
              <a:rPr lang="en-US" altLang="en-US" i="1" dirty="0" smtClean="0">
                <a:latin typeface="Lato Regular" charset="0"/>
                <a:cs typeface="Lato Regular" charset="0"/>
              </a:rPr>
              <a:t>Urban report on Bridge Park Equitable Development Process and Plan:</a:t>
            </a:r>
          </a:p>
          <a:p>
            <a:r>
              <a:rPr lang="en-US" altLang="en-US" dirty="0">
                <a:latin typeface="Lato Regular" charset="0"/>
                <a:cs typeface="Lato Regular" charset="0"/>
              </a:rPr>
              <a:t>http://www.urban.org/research/publication/equitable-development-planning-and-urban-park-space-early-insights-dcs-11th-street-bridge-park-project</a:t>
            </a:r>
            <a:endParaRPr lang="en-US" altLang="en-US" dirty="0" smtClean="0">
              <a:latin typeface="Lato Regular" charset="0"/>
              <a:cs typeface="Lato Regula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2037450"/>
            <a:ext cx="8936182" cy="328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Street Bridge Park </a:t>
            </a:r>
            <a:br>
              <a:rPr lang="en-US" dirty="0" smtClean="0"/>
            </a:br>
            <a:r>
              <a:rPr lang="en-US" dirty="0" smtClean="0"/>
              <a:t>Selected design: OMA + OLIN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9794" y="5405735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Image courtesy 11</a:t>
            </a:r>
            <a:r>
              <a:rPr lang="en-US" sz="1800" baseline="30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Street Bridge Park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" y="460172"/>
            <a:ext cx="8915400" cy="59376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02089" y="6028496"/>
            <a:ext cx="4112023" cy="369332"/>
          </a:xfrm>
          <a:prstGeom prst="rect">
            <a:avLst/>
          </a:prstGeom>
          <a:solidFill>
            <a:schemeClr val="accent4">
              <a:lumMod val="50000"/>
              <a:alpha val="2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Image courtesy 11</a:t>
            </a:r>
            <a:r>
              <a:rPr lang="en-US" sz="1800" baseline="30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Street Bridge Park</a:t>
            </a:r>
            <a:endParaRPr lang="en-US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5"/>
          <a:stretch/>
        </p:blipFill>
        <p:spPr>
          <a:xfrm>
            <a:off x="2026287" y="1119932"/>
            <a:ext cx="5101936" cy="51074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82053" y="5851689"/>
            <a:ext cx="4112023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Image courtesy 11</a:t>
            </a:r>
            <a:r>
              <a:rPr lang="en-US" sz="1800" baseline="30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Street Bridge Park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Development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Development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0"/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Workforce Development Strategies</a:t>
            </a:r>
          </a:p>
          <a:p>
            <a:pPr indent="-231775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Construction phase hiring</a:t>
            </a:r>
          </a:p>
          <a:p>
            <a:pPr indent="-231775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Post-construction phase hiring</a:t>
            </a:r>
          </a:p>
          <a:p>
            <a:pPr marL="111125" indent="0">
              <a:buClr>
                <a:srgbClr val="00AEEF"/>
              </a:buClr>
            </a:pPr>
            <a:r>
              <a:rPr lang="en-US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Small Business Development Strategies</a:t>
            </a:r>
          </a:p>
          <a:p>
            <a:pPr marL="396875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Support small </a:t>
            </a:r>
            <a:r>
              <a:rPr lang="en-US" dirty="0"/>
              <a:t>businesses </a:t>
            </a:r>
            <a:r>
              <a:rPr lang="en-US" dirty="0" smtClean="0"/>
              <a:t>operating </a:t>
            </a:r>
            <a:r>
              <a:rPr lang="en-US" dirty="0"/>
              <a:t>on </a:t>
            </a:r>
            <a:r>
              <a:rPr lang="en-US" dirty="0" smtClean="0"/>
              <a:t>Bridge Park</a:t>
            </a:r>
          </a:p>
          <a:p>
            <a:pPr marL="396875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Leverage Bridge </a:t>
            </a:r>
            <a:r>
              <a:rPr lang="en-US" dirty="0"/>
              <a:t>Park to build and sustain small </a:t>
            </a:r>
            <a:r>
              <a:rPr lang="en-US" dirty="0" smtClean="0"/>
              <a:t>businesses in community</a:t>
            </a:r>
          </a:p>
          <a:p>
            <a:pPr marL="396875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Ensure Bridge </a:t>
            </a:r>
            <a:r>
              <a:rPr lang="en-US" dirty="0"/>
              <a:t>Park is deeply connected to business </a:t>
            </a:r>
            <a:r>
              <a:rPr lang="en-US" dirty="0" smtClean="0"/>
              <a:t>corridors</a:t>
            </a:r>
          </a:p>
          <a:p>
            <a:pPr marL="111125" indent="0">
              <a:buClr>
                <a:srgbClr val="00AEEF"/>
              </a:buClr>
            </a:pPr>
            <a:r>
              <a:rPr lang="en-US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Housing Strategies</a:t>
            </a:r>
          </a:p>
          <a:p>
            <a:pPr marL="396875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Disseminate information </a:t>
            </a:r>
            <a:r>
              <a:rPr lang="en-US" dirty="0"/>
              <a:t>regarding housing opportunities </a:t>
            </a:r>
            <a:r>
              <a:rPr lang="en-US" dirty="0" smtClean="0"/>
              <a:t>to residents</a:t>
            </a:r>
          </a:p>
          <a:p>
            <a:pPr marL="396875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Work </a:t>
            </a:r>
            <a:r>
              <a:rPr lang="en-US" dirty="0"/>
              <a:t>with city </a:t>
            </a:r>
            <a:r>
              <a:rPr lang="en-US" dirty="0" smtClean="0"/>
              <a:t>agencies, nonprofits to </a:t>
            </a:r>
            <a:r>
              <a:rPr lang="en-US" dirty="0"/>
              <a:t>preserve </a:t>
            </a:r>
            <a:r>
              <a:rPr lang="en-US" dirty="0" smtClean="0"/>
              <a:t>existing affordable housing and build </a:t>
            </a:r>
            <a:r>
              <a:rPr lang="en-US" dirty="0"/>
              <a:t>new affordable housing</a:t>
            </a:r>
          </a:p>
          <a:p>
            <a:pPr marL="396875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Partner </a:t>
            </a:r>
            <a:r>
              <a:rPr lang="en-US" dirty="0"/>
              <a:t>with </a:t>
            </a:r>
            <a:r>
              <a:rPr lang="en-US" dirty="0" smtClean="0"/>
              <a:t>housing </a:t>
            </a:r>
            <a:r>
              <a:rPr lang="en-US" dirty="0"/>
              <a:t>community to support </a:t>
            </a:r>
            <a:r>
              <a:rPr lang="en-US" dirty="0" smtClean="0"/>
              <a:t>and advocate </a:t>
            </a:r>
            <a:r>
              <a:rPr lang="en-US" dirty="0"/>
              <a:t>for policies that preserve </a:t>
            </a:r>
            <a:r>
              <a:rPr lang="en-US" dirty="0" smtClean="0"/>
              <a:t>and create affordable housing</a:t>
            </a:r>
          </a:p>
          <a:p>
            <a:pPr indent="-231775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107"/>
            <a:ext cx="9144000" cy="5616893"/>
          </a:xfrm>
        </p:spPr>
      </p:pic>
    </p:spTree>
    <p:extLst>
      <p:ext uri="{BB962C8B-B14F-4D97-AF65-F5344CB8AC3E}">
        <p14:creationId xmlns:p14="http://schemas.microsoft.com/office/powerpoint/2010/main" val="1402971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926844"/>
              </p:ext>
            </p:extLst>
          </p:nvPr>
        </p:nvGraphicFramePr>
        <p:xfrm>
          <a:off x="304800" y="457201"/>
          <a:ext cx="8686800" cy="5867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4983717"/>
                <a:gridCol w="1493283"/>
              </a:tblGrid>
              <a:tr h="585177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Category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Baseline Data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(population level for Bridge Park area)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12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Workforce</a:t>
                      </a:r>
                      <a:endParaRPr lang="en-US" sz="24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persons 16-64 years in labor force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persons in labor force who are employed (employment rate)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persons below federal poverty level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persons by race/ethnicity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persons 25+ years with a HS diploma or equivalent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persons 25+ years with some postsecondary education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persons receiving TANF benefits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persons receiving SNAP benefits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American Community Survey (at Census tract level</a:t>
                      </a:r>
                      <a:r>
                        <a:rPr lang="en-US" sz="1600" dirty="0" smtClean="0">
                          <a:effectLst/>
                        </a:rPr>
                        <a:t>); Neighborhood-Info DC warehouse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409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Small Business</a:t>
                      </a:r>
                      <a:endParaRPr lang="en-US" sz="24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businesses in main business corridor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unused spaces in business corridor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small businesses owned by residents of Bridge Park area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violent crimes reported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property crimes reported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Dunn and Bradstreet; MPD (both at Census tract </a:t>
                      </a:r>
                      <a:r>
                        <a:rPr lang="en-US" sz="1600" dirty="0" smtClean="0">
                          <a:effectLst/>
                        </a:rPr>
                        <a:t>level)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8428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384315"/>
              </p:ext>
            </p:extLst>
          </p:nvPr>
        </p:nvGraphicFramePr>
        <p:xfrm>
          <a:off x="304800" y="457200"/>
          <a:ext cx="8686800" cy="586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4983717"/>
                <a:gridCol w="1493283"/>
              </a:tblGrid>
              <a:tr h="6140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Category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Baseline Data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(population level for Bridge Park area)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337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Affordable Housing</a:t>
                      </a:r>
                      <a:endParaRPr lang="en-US" sz="24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building permits issued for residential construction/rehab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affordable units from Preservation Catalog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renter households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homeowner households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homeowner households (homeownership rate)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renters with severe housing cost burden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homeowners with severe housing cost burden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home sales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median sales price of SF homes/condominiums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% of residential property owned by area residents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mortgage-financed home purchases by race/ethnicity of buyer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Lato"/>
                        <a:buChar char="-"/>
                      </a:pPr>
                      <a:r>
                        <a:rPr lang="en-US" sz="1800" dirty="0">
                          <a:effectLst/>
                        </a:rPr>
                        <a:t># of mortgage-financed home purchases by income of buyer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DCRA; DC Preservation Catalog; Real property data; HMDA</a:t>
                      </a:r>
                      <a:endParaRPr lang="en-US" sz="1600" dirty="0">
                        <a:effectLst/>
                        <a:latin typeface="Lato Regular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5422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Park “Data Room”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sz="2400" b="1" dirty="0" smtClean="0">
                <a:solidFill>
                  <a:srgbClr val="00AEE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</a:t>
            </a:r>
            <a:r>
              <a:rPr lang="en-US" sz="2400" b="1" dirty="0">
                <a:solidFill>
                  <a:srgbClr val="00AEE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NeighborhoodInfo DC will provide data support for the Bridge Park Equitable Development Strategy team for planning, tracking, and communicating about equitable development activities in the </a:t>
            </a:r>
            <a:r>
              <a:rPr lang="en-US" sz="2400" b="1" dirty="0" smtClean="0">
                <a:solidFill>
                  <a:srgbClr val="00AEE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target areas</a:t>
            </a:r>
          </a:p>
          <a:p>
            <a:pPr marL="0" indent="0"/>
            <a:endParaRPr lang="en-US" dirty="0" smtClean="0"/>
          </a:p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Support within NeighborhoodInfo DC warehouse for Bridge Park areas</a:t>
            </a:r>
          </a:p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/>
              <a:t>Compile, process, and store internal </a:t>
            </a:r>
            <a:r>
              <a:rPr lang="en-US" dirty="0" smtClean="0"/>
              <a:t>administrative  </a:t>
            </a:r>
            <a:r>
              <a:rPr lang="en-US" dirty="0"/>
              <a:t>data for Bridge </a:t>
            </a:r>
            <a:r>
              <a:rPr lang="en-US" dirty="0" smtClean="0"/>
              <a:t>Park</a:t>
            </a:r>
          </a:p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/>
              <a:t>Produce custom neighborhood profiles for target </a:t>
            </a:r>
            <a:r>
              <a:rPr lang="en-US" dirty="0" smtClean="0"/>
              <a:t>areas</a:t>
            </a:r>
          </a:p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Produce </a:t>
            </a:r>
            <a:r>
              <a:rPr lang="en-US" dirty="0"/>
              <a:t>enhanced digital features and content 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00AEEF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80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I New Brand Basic 1">
  <a:themeElements>
    <a:clrScheme name="Custom 6">
      <a:dk1>
        <a:sysClr val="windowText" lastClr="000000"/>
      </a:dk1>
      <a:lt1>
        <a:sysClr val="window" lastClr="FFFFFF"/>
      </a:lt1>
      <a:dk2>
        <a:srgbClr val="0096D2"/>
      </a:dk2>
      <a:lt2>
        <a:srgbClr val="CECFCE"/>
      </a:lt2>
      <a:accent1>
        <a:srgbClr val="0096D2"/>
      </a:accent1>
      <a:accent2>
        <a:srgbClr val="9FC7DE"/>
      </a:accent2>
      <a:accent3>
        <a:srgbClr val="153D66"/>
      </a:accent3>
      <a:accent4>
        <a:srgbClr val="828381"/>
      </a:accent4>
      <a:accent5>
        <a:srgbClr val="B1B3B1"/>
      </a:accent5>
      <a:accent6>
        <a:srgbClr val="F0BA1B"/>
      </a:accent6>
      <a:hlink>
        <a:srgbClr val="3091C4"/>
      </a:hlink>
      <a:folHlink>
        <a:srgbClr val="FAB15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12517</TotalTime>
  <Words>587</Words>
  <Application>Microsoft Office PowerPoint</Application>
  <PresentationFormat>On-screen Show (4:3)</PresentationFormat>
  <Paragraphs>89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Lato</vt:lpstr>
      <vt:lpstr>MS PGothic</vt:lpstr>
      <vt:lpstr>Cambria</vt:lpstr>
      <vt:lpstr>Gill Sans MT</vt:lpstr>
      <vt:lpstr>Wingdings</vt:lpstr>
      <vt:lpstr>Arial Black</vt:lpstr>
      <vt:lpstr>Lato Regular</vt:lpstr>
      <vt:lpstr>MS Mincho</vt:lpstr>
      <vt:lpstr>Times New Roman</vt:lpstr>
      <vt:lpstr>Lato Black</vt:lpstr>
      <vt:lpstr>UI New Brand Basic 1</vt:lpstr>
      <vt:lpstr>Equitable Development Planning:  11th Street Bridge Park Monitoring Neighborhood Change Panel, NNIP Meetings, Cleveland, September 15, 2016 Presented by Peter Tatian, NeighborhoodInfo DC</vt:lpstr>
      <vt:lpstr>11th Street Bridge Park  Selected design: OMA + OLIN</vt:lpstr>
      <vt:lpstr>PowerPoint Presentation</vt:lpstr>
      <vt:lpstr>Equitable Development Plan</vt:lpstr>
      <vt:lpstr>Equitable Development Plan</vt:lpstr>
      <vt:lpstr>PowerPoint Presentation</vt:lpstr>
      <vt:lpstr>PowerPoint Presentation</vt:lpstr>
      <vt:lpstr>PowerPoint Presentation</vt:lpstr>
      <vt:lpstr>Bridge Park “Data Room”</vt:lpstr>
      <vt:lpstr>Contact and resources</vt:lpstr>
    </vt:vector>
  </TitlesOfParts>
  <Company>The Urban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Institute Identity Implementation</dc:title>
  <dc:creator>Lowell, Bridget</dc:creator>
  <cp:lastModifiedBy>Tatian, Peter</cp:lastModifiedBy>
  <cp:revision>152</cp:revision>
  <cp:lastPrinted>2015-03-18T18:32:19Z</cp:lastPrinted>
  <dcterms:created xsi:type="dcterms:W3CDTF">2014-01-16T21:17:16Z</dcterms:created>
  <dcterms:modified xsi:type="dcterms:W3CDTF">2016-09-12T17:19:01Z</dcterms:modified>
</cp:coreProperties>
</file>