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26" r:id="rId2"/>
    <p:sldId id="332" r:id="rId3"/>
    <p:sldId id="334" r:id="rId4"/>
    <p:sldId id="335" r:id="rId5"/>
    <p:sldId id="333" r:id="rId6"/>
    <p:sldId id="328" r:id="rId7"/>
    <p:sldId id="329" r:id="rId8"/>
    <p:sldId id="330" r:id="rId9"/>
    <p:sldId id="337" r:id="rId10"/>
    <p:sldId id="338" r:id="rId11"/>
    <p:sldId id="339" r:id="rId12"/>
    <p:sldId id="340" r:id="rId13"/>
    <p:sldId id="341" r:id="rId14"/>
    <p:sldId id="336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E9F0F6"/>
    <a:srgbClr val="D3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>
        <p:scale>
          <a:sx n="103" d="100"/>
          <a:sy n="103" d="100"/>
        </p:scale>
        <p:origin x="-9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C3AEF-7103-2945-8259-6B7C7C4064E2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8C25B-C2BC-D940-8BDB-F1A585A6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59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90DE2-CA16-4E3A-983E-40B06CB3059E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3ADB7-C1A8-4CA1-8099-1EEDA8A19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343400"/>
            <a:ext cx="6477000" cy="1447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93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0" hasCustomPrompt="1"/>
          </p:nvPr>
        </p:nvSpPr>
        <p:spPr>
          <a:xfrm>
            <a:off x="0" y="1600200"/>
            <a:ext cx="9144000" cy="4267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 this slide for charts.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0960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7350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47350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6146" name="Picture 2" descr="C:\Users\sdillon\Desktop\D3_Logo_Stacked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09" y="6248400"/>
            <a:ext cx="1066800" cy="55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3" r:id="rId3"/>
    <p:sldLayoutId id="2147483662" r:id="rId4"/>
    <p:sldLayoutId id="2147483685" r:id="rId5"/>
    <p:sldLayoutId id="2147483667" r:id="rId6"/>
    <p:sldLayoutId id="2147483672" r:id="rId7"/>
    <p:sldLayoutId id="2147483664" r:id="rId8"/>
    <p:sldLayoutId id="2147483665" r:id="rId9"/>
    <p:sldLayoutId id="2147483668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Erica@DataDrivenDetroit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343400"/>
            <a:ext cx="8839200" cy="14478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Detroit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Planning ahead for equitable development</a:t>
            </a:r>
            <a:br>
              <a:rPr lang="en-US" sz="31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200" dirty="0" smtClean="0"/>
              <a:t>Erica Raleigh (D3), Sept. 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415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Local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Cross Site Learning</a:t>
            </a:r>
          </a:p>
          <a:p>
            <a:r>
              <a:rPr lang="en-US" dirty="0"/>
              <a:t>Community Advisory Board</a:t>
            </a:r>
          </a:p>
          <a:p>
            <a:r>
              <a:rPr lang="en-US" dirty="0" smtClean="0"/>
              <a:t>Quantitative Sources Research</a:t>
            </a:r>
          </a:p>
          <a:p>
            <a:r>
              <a:rPr lang="en-US" dirty="0" smtClean="0"/>
              <a:t>Qualitative Research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Detroit advantages:</a:t>
            </a:r>
          </a:p>
          <a:p>
            <a:pPr lvl="1"/>
            <a:r>
              <a:rPr lang="en-US" dirty="0" smtClean="0"/>
              <a:t>Motor City Mapping project</a:t>
            </a:r>
          </a:p>
          <a:p>
            <a:pPr lvl="1"/>
            <a:r>
              <a:rPr lang="en-US" dirty="0" smtClean="0"/>
              <a:t>City’s move toward open data</a:t>
            </a:r>
          </a:p>
          <a:p>
            <a:pPr lvl="1"/>
            <a:endParaRPr lang="en-US" dirty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Despite better property data, lacking “people” data</a:t>
            </a:r>
          </a:p>
        </p:txBody>
      </p:sp>
    </p:spTree>
    <p:extLst>
      <p:ext uri="{BB962C8B-B14F-4D97-AF65-F5344CB8AC3E}">
        <p14:creationId xmlns:p14="http://schemas.microsoft.com/office/powerpoint/2010/main" val="226678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Researched over 50 potential data exhaust streams</a:t>
            </a:r>
          </a:p>
          <a:p>
            <a:r>
              <a:rPr lang="en-US" dirty="0" smtClean="0"/>
              <a:t>Ideal seems to be a combo:</a:t>
            </a:r>
          </a:p>
          <a:p>
            <a:pPr lvl="1"/>
            <a:r>
              <a:rPr lang="en-US" dirty="0" smtClean="0"/>
              <a:t>Utility shut offs / transfers</a:t>
            </a:r>
          </a:p>
          <a:p>
            <a:pPr lvl="1"/>
            <a:r>
              <a:rPr lang="en-US" dirty="0" smtClean="0"/>
              <a:t>Property value &amp; rent levels</a:t>
            </a:r>
          </a:p>
          <a:p>
            <a:pPr lvl="1"/>
            <a:r>
              <a:rPr lang="en-US" dirty="0" smtClean="0"/>
              <a:t>Business opens / closes by type</a:t>
            </a:r>
          </a:p>
          <a:p>
            <a:pPr lvl="1"/>
            <a:r>
              <a:rPr lang="en-US" dirty="0" smtClean="0"/>
              <a:t>Credit card spending</a:t>
            </a:r>
          </a:p>
          <a:p>
            <a:r>
              <a:rPr lang="en-US" dirty="0" smtClean="0"/>
              <a:t>May have enough to test causal model and identify leading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8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Plans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ocus groups </a:t>
            </a:r>
          </a:p>
          <a:p>
            <a:pPr lvl="1"/>
            <a:r>
              <a:rPr lang="en-US" dirty="0" smtClean="0"/>
              <a:t>Residents in neighborhoods anecdotally experiencing neighborhood change</a:t>
            </a:r>
          </a:p>
          <a:p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Established business owners in the same neighborhoods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6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Erica Raleigh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Erica@DataDrivenDetroit.org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www.datadrivendetroit.org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@D3detroit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8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Detroit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2010-2014 mortgage/tax foreclosures: </a:t>
            </a:r>
            <a:r>
              <a:rPr lang="en-US" b="1" dirty="0" smtClean="0"/>
              <a:t>110,000+</a:t>
            </a:r>
          </a:p>
          <a:p>
            <a:r>
              <a:rPr lang="en-US" dirty="0" smtClean="0"/>
              <a:t>2016 properties eligible for tax foreclosure: </a:t>
            </a:r>
            <a:r>
              <a:rPr lang="en-US" b="1" dirty="0" smtClean="0"/>
              <a:t>20,000</a:t>
            </a:r>
          </a:p>
          <a:p>
            <a:r>
              <a:rPr lang="en-US" dirty="0"/>
              <a:t>Q3 2015 vacant/no stat addresses: </a:t>
            </a:r>
            <a:r>
              <a:rPr lang="en-US" dirty="0" smtClean="0"/>
              <a:t> </a:t>
            </a:r>
            <a:r>
              <a:rPr lang="en-US" b="1" dirty="0" smtClean="0"/>
              <a:t>110,000 </a:t>
            </a:r>
            <a:r>
              <a:rPr lang="en-US" b="1" dirty="0"/>
              <a:t>(30%+) </a:t>
            </a:r>
          </a:p>
        </p:txBody>
      </p:sp>
    </p:spTree>
    <p:extLst>
      <p:ext uri="{BB962C8B-B14F-4D97-AF65-F5344CB8AC3E}">
        <p14:creationId xmlns:p14="http://schemas.microsoft.com/office/powerpoint/2010/main" val="186947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 Placeholder 2" descr="MeanSales.png"/>
          <p:cNvPicPr>
            <a:picLocks noGrp="1" noChangeAspect="1"/>
          </p:cNvPicPr>
          <p:nvPr>
            <p:ph type="chart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13" r="-14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145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 Placeholder 2"/>
          <p:cNvPicPr>
            <a:picLocks noGrp="1" noChangeAspect="1"/>
          </p:cNvPicPr>
          <p:nvPr>
            <p:ph type="chart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0" y="1600200"/>
            <a:ext cx="7232561" cy="3505200"/>
          </a:xfrm>
        </p:spPr>
      </p:pic>
    </p:spTree>
    <p:extLst>
      <p:ext uri="{BB962C8B-B14F-4D97-AF65-F5344CB8AC3E}">
        <p14:creationId xmlns:p14="http://schemas.microsoft.com/office/powerpoint/2010/main" val="233132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Detroit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2014 purchase mortgages: </a:t>
            </a:r>
            <a:r>
              <a:rPr lang="en-US" b="1" dirty="0" smtClean="0"/>
              <a:t>&lt; 500</a:t>
            </a:r>
          </a:p>
          <a:p>
            <a:r>
              <a:rPr lang="en-US" dirty="0" smtClean="0"/>
              <a:t>Urban Institute noting:</a:t>
            </a:r>
          </a:p>
          <a:p>
            <a:pPr lvl="1"/>
            <a:r>
              <a:rPr lang="en-US" dirty="0" smtClean="0"/>
              <a:t>44% corporate buyers in 2014</a:t>
            </a:r>
          </a:p>
          <a:p>
            <a:pPr lvl="1"/>
            <a:r>
              <a:rPr lang="en-US" dirty="0" smtClean="0"/>
              <a:t>54% quit claims (land contracts?) in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0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 Placeholder 2" descr="Screen Shot 2016-09-09 at 10.37.24 AM.png"/>
          <p:cNvPicPr>
            <a:picLocks noGrp="1" noChangeAspect="1"/>
          </p:cNvPicPr>
          <p:nvPr>
            <p:ph type="chart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58" r="-125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531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 Placeholder 2" descr="Screen Shot 2016-09-09 at 10.37.24 AM.png"/>
          <p:cNvPicPr>
            <a:picLocks noGrp="1" noChangeAspect="1"/>
          </p:cNvPicPr>
          <p:nvPr>
            <p:ph type="chart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58" r="-1255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 rot="20167196">
            <a:off x="5001108" y="3986730"/>
            <a:ext cx="510604" cy="783259"/>
          </a:xfrm>
          <a:prstGeom prst="rect">
            <a:avLst/>
          </a:prstGeom>
          <a:noFill/>
          <a:ln w="44958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1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 Placeholder 2"/>
          <p:cNvPicPr>
            <a:picLocks noGrp="1" noChangeAspect="1"/>
          </p:cNvPicPr>
          <p:nvPr>
            <p:ph type="chart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74" y="1600200"/>
            <a:ext cx="4841748" cy="4800600"/>
          </a:xfrm>
        </p:spPr>
      </p:pic>
      <p:sp>
        <p:nvSpPr>
          <p:cNvPr id="5" name="Rectangle 4"/>
          <p:cNvSpPr/>
          <p:nvPr/>
        </p:nvSpPr>
        <p:spPr>
          <a:xfrm rot="20167196">
            <a:off x="4409699" y="3535454"/>
            <a:ext cx="1601489" cy="2869477"/>
          </a:xfrm>
          <a:prstGeom prst="rect">
            <a:avLst/>
          </a:prstGeom>
          <a:noFill/>
          <a:ln w="44958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4659592">
            <a:off x="4183941" y="3389921"/>
            <a:ext cx="783162" cy="307723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9283183">
            <a:off x="4143005" y="5867487"/>
            <a:ext cx="783162" cy="307723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the Corner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can we monitor neighborhood </a:t>
            </a:r>
            <a:r>
              <a:rPr lang="en-US" b="1" dirty="0" smtClean="0"/>
              <a:t>change</a:t>
            </a:r>
            <a:r>
              <a:rPr lang="en-US" dirty="0" smtClean="0"/>
              <a:t> closer to real time, understand how people </a:t>
            </a:r>
            <a:r>
              <a:rPr lang="en-US" b="1" dirty="0" smtClean="0"/>
              <a:t>feel</a:t>
            </a:r>
            <a:r>
              <a:rPr lang="en-US" dirty="0" smtClean="0"/>
              <a:t> about it, and provide the information to people who can </a:t>
            </a:r>
            <a:r>
              <a:rPr lang="en-US" b="1" dirty="0" smtClean="0"/>
              <a:t>do</a:t>
            </a:r>
            <a:r>
              <a:rPr lang="en-US" dirty="0" smtClean="0"/>
              <a:t> </a:t>
            </a:r>
            <a:r>
              <a:rPr lang="en-US" b="1" dirty="0" smtClean="0"/>
              <a:t>something</a:t>
            </a:r>
            <a:r>
              <a:rPr lang="en-US" dirty="0" smtClean="0"/>
              <a:t> about it?</a:t>
            </a:r>
          </a:p>
        </p:txBody>
      </p:sp>
    </p:spTree>
    <p:extLst>
      <p:ext uri="{BB962C8B-B14F-4D97-AF65-F5344CB8AC3E}">
        <p14:creationId xmlns:p14="http://schemas.microsoft.com/office/powerpoint/2010/main" val="2047806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3_PowerPointTheme1">
  <a:themeElements>
    <a:clrScheme name="Custom 5">
      <a:dk1>
        <a:sysClr val="windowText" lastClr="000000"/>
      </a:dk1>
      <a:lt1>
        <a:sysClr val="window" lastClr="FFFFFF"/>
      </a:lt1>
      <a:dk2>
        <a:srgbClr val="002060"/>
      </a:dk2>
      <a:lt2>
        <a:srgbClr val="BFBFBF"/>
      </a:lt2>
      <a:accent1>
        <a:srgbClr val="6596CF"/>
      </a:accent1>
      <a:accent2>
        <a:srgbClr val="87AF3F"/>
      </a:accent2>
      <a:accent3>
        <a:srgbClr val="D94F26"/>
      </a:accent3>
      <a:accent4>
        <a:srgbClr val="F5A91D"/>
      </a:accent4>
      <a:accent5>
        <a:srgbClr val="6596CF"/>
      </a:accent5>
      <a:accent6>
        <a:srgbClr val="968C8C"/>
      </a:accent6>
      <a:hlink>
        <a:srgbClr val="A5A5A5"/>
      </a:hlink>
      <a:folHlink>
        <a:srgbClr val="F69D1A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33605</TotalTime>
  <Words>212</Words>
  <Application>Microsoft Macintosh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D3_PowerPointTheme1</vt:lpstr>
      <vt:lpstr>Detroit Planning ahead for equitable development  Erica Raleigh (D3), Sept. 2016</vt:lpstr>
      <vt:lpstr>Detroit Context</vt:lpstr>
      <vt:lpstr>PowerPoint Presentation</vt:lpstr>
      <vt:lpstr>PowerPoint Presentation</vt:lpstr>
      <vt:lpstr>Detroit Context</vt:lpstr>
      <vt:lpstr>PowerPoint Presentation</vt:lpstr>
      <vt:lpstr>PowerPoint Presentation</vt:lpstr>
      <vt:lpstr>PowerPoint Presentation</vt:lpstr>
      <vt:lpstr>Turning the Corner</vt:lpstr>
      <vt:lpstr>Our Local Work</vt:lpstr>
      <vt:lpstr>Quantitative</vt:lpstr>
      <vt:lpstr>Quantitative Progress</vt:lpstr>
      <vt:lpstr>Qualitative Plans 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Detroit: A Tale of Two Cities</dc:title>
  <dc:creator>Jessica Mcinchak</dc:creator>
  <cp:lastModifiedBy>Erica</cp:lastModifiedBy>
  <cp:revision>54</cp:revision>
  <cp:lastPrinted>2016-09-12T13:45:55Z</cp:lastPrinted>
  <dcterms:created xsi:type="dcterms:W3CDTF">2012-08-06T14:52:15Z</dcterms:created>
  <dcterms:modified xsi:type="dcterms:W3CDTF">2016-09-12T15:41:06Z</dcterms:modified>
</cp:coreProperties>
</file>