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5"/>
  </p:notesMasterIdLst>
  <p:sldIdLst>
    <p:sldId id="256" r:id="rId2"/>
    <p:sldId id="259" r:id="rId3"/>
    <p:sldId id="257" r:id="rId4"/>
    <p:sldId id="267" r:id="rId5"/>
    <p:sldId id="262" r:id="rId6"/>
    <p:sldId id="263" r:id="rId7"/>
    <p:sldId id="266" r:id="rId8"/>
    <p:sldId id="265" r:id="rId9"/>
    <p:sldId id="271" r:id="rId10"/>
    <p:sldId id="258" r:id="rId11"/>
    <p:sldId id="269" r:id="rId12"/>
    <p:sldId id="270" r:id="rId13"/>
    <p:sldId id="260" r:id="rId1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60" autoAdjust="0"/>
  </p:normalViewPr>
  <p:slideViewPr>
    <p:cSldViewPr>
      <p:cViewPr varScale="1">
        <p:scale>
          <a:sx n="101" d="100"/>
          <a:sy n="101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9685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npost.com/cityscape/2016/01/if-twin-cities-gentrification-myth-what-s-real-proble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southsidepride.com/poverty-pimps-and-the-gentrification-scam/" TargetMode="External"/><Relationship Id="rId4" Type="http://schemas.openxmlformats.org/officeDocument/2006/relationships/hyperlink" Target="http://www.twincities.com/2016/01/19/in-twin-cities-gentrification-not-really-hurting-the-poor-umn-study-says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Turning the Corner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help with on-going monitoring and more timely data analysis 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complicated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1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income in </a:t>
            </a:r>
            <a:r>
              <a:rPr lang="en-US" sz="11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Frogtown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1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median income is what % of AMI?)  $82,400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1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$36,000 it’s less than half AMI  if you build housing at 50-80% of AMI current residents can’t afford it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 decry any attempts at funding affordable units in poor neighborhoods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Shrinking City</a:t>
            </a:r>
            <a:endParaRPr lang="en-US" sz="11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1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gets to live in Minneapolis in 2020 and Beyond?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1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 income of black households v.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median home price</a:t>
            </a:r>
            <a:endParaRPr lang="en-US" sz="11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1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what happens if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 do nothing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50" tIns="93150" rIns="93150" bIns="93150" anchor="t" anchorCtr="0">
            <a:noAutofit/>
          </a:bodyPr>
          <a:lstStyle/>
          <a:p>
            <a:pPr marL="190500" indent="0">
              <a:buNone/>
            </a:pPr>
            <a:r>
              <a:rPr lang="en-US" sz="1100" dirty="0" err="1" smtClean="0"/>
              <a:t>MinnPost</a:t>
            </a:r>
            <a:r>
              <a:rPr lang="en-US" sz="1100" dirty="0" smtClean="0"/>
              <a:t> story on IMO Report</a:t>
            </a:r>
          </a:p>
          <a:p>
            <a:pPr marL="190500" indent="0">
              <a:buNone/>
            </a:pPr>
            <a:r>
              <a:rPr lang="en-US" sz="1100" dirty="0" smtClean="0">
                <a:hlinkClick r:id="rId3"/>
              </a:rPr>
              <a:t>https://www.minnpost.com/cityscape/2016/01/if-twin-cities-gentrification-myth-what-s-real-problem</a:t>
            </a:r>
            <a:endParaRPr lang="en-US" sz="1100" dirty="0" smtClean="0"/>
          </a:p>
          <a:p>
            <a:endParaRPr lang="en-US" baseline="0" dirty="0" smtClean="0"/>
          </a:p>
          <a:p>
            <a:pPr marL="190500" indent="0">
              <a:buNone/>
            </a:pPr>
            <a:r>
              <a:rPr lang="en-US" sz="1100" dirty="0" smtClean="0"/>
              <a:t>Pioneer Press Story</a:t>
            </a:r>
          </a:p>
          <a:p>
            <a:pPr marL="190500" indent="0">
              <a:buNone/>
            </a:pPr>
            <a:r>
              <a:rPr lang="en-US" sz="1100" dirty="0" smtClean="0">
                <a:hlinkClick r:id="rId4"/>
              </a:rPr>
              <a:t>http://www.twincities.com/2016/01/19/in-twin-cities-gentrification-not-really-hurting-the-poor-umn-study-says/</a:t>
            </a:r>
            <a:endParaRPr lang="en-US" sz="1100" dirty="0" smtClean="0"/>
          </a:p>
          <a:p>
            <a:pPr marL="190500" indent="0">
              <a:buNone/>
            </a:pPr>
            <a:endParaRPr lang="en-US" sz="1100" dirty="0" smtClean="0"/>
          </a:p>
          <a:p>
            <a:pPr marL="190500" indent="0">
              <a:buNone/>
            </a:pPr>
            <a:r>
              <a:rPr lang="en-US" sz="1100" dirty="0" smtClean="0"/>
              <a:t>Southside Pride</a:t>
            </a:r>
          </a:p>
          <a:p>
            <a:pPr marL="190500" indent="0">
              <a:buNone/>
            </a:pPr>
            <a:r>
              <a:rPr lang="en-US" sz="1100" dirty="0" smtClean="0">
                <a:hlinkClick r:id="rId5"/>
              </a:rPr>
              <a:t>http://southsidepride.com/poverty-pimps-and-the-gentrification-scam/</a:t>
            </a:r>
            <a:endParaRPr lang="en-US" sz="110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looked at a number of different indices – Bates, Freeman, Ding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Looked at where they coincided</a:t>
            </a: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_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571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5750" marR="0" lvl="1" indent="-571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5750" marR="0" lvl="2" indent="-571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85750" marR="0" lvl="3" indent="-571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5750" marR="0" lvl="4" indent="-571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5750" marR="0" lvl="5" indent="-571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5750" marR="0" lvl="6" indent="-571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5750" marR="0" lvl="7" indent="-571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5750" marR="0" lvl="8" indent="-571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matson@umn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matson@um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1219200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7A0019"/>
                </a:solidFill>
                <a:latin typeface="Arial"/>
                <a:ea typeface="Arial"/>
                <a:cs typeface="Arial"/>
                <a:sym typeface="Arial"/>
              </a:rPr>
              <a:t>Monitoring Neighborhood Change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762000" y="44196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Jeff Matson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jmatson@umn.edu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NNIP Cleveland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9/14/16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</a:rPr>
              <a:t>The Role of Data</a:t>
            </a:r>
            <a:endParaRPr lang="en-US" dirty="0">
              <a:solidFill>
                <a:srgbClr val="7A0019"/>
              </a:solidFill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sym typeface="Arial"/>
              </a:rPr>
              <a:t>Bates Gentrification Typology, etc. </a:t>
            </a:r>
            <a:endParaRPr lang="en-US" sz="24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indent="-152400"/>
            <a:r>
              <a:rPr lang="en-US" sz="2400" dirty="0" smtClean="0"/>
              <a:t>LEHD Analysis</a:t>
            </a:r>
            <a:endParaRPr lang="en-US" sz="2400" dirty="0"/>
          </a:p>
          <a:p>
            <a:pPr indent="-152400"/>
            <a:endParaRPr lang="en-US" sz="2400" dirty="0" smtClean="0"/>
          </a:p>
          <a:p>
            <a:pPr indent="-152400"/>
            <a:r>
              <a:rPr lang="en-US" sz="2400" dirty="0" smtClean="0"/>
              <a:t>Crime </a:t>
            </a:r>
            <a:r>
              <a:rPr lang="en-US" sz="2400" dirty="0"/>
              <a:t>/ Block Club analysis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/>
              <a:t>HMDA &amp; 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sym typeface="Arial"/>
              </a:rPr>
              <a:t>ace 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of post-foreclosure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sym typeface="Arial"/>
              </a:rPr>
              <a:t>owners</a:t>
            </a:r>
          </a:p>
          <a:p>
            <a:pPr marL="190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sym typeface="Arial"/>
              </a:rPr>
              <a:t>	Fed data on replacement owners</a:t>
            </a:r>
            <a:endParaRPr lang="en-US" sz="24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/>
              <a:t>Business Licensing (cultural displacement)</a:t>
            </a:r>
            <a:endParaRPr lang="en-US" sz="24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190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52400" y="274636"/>
            <a:ext cx="8915400" cy="1249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dirty="0" smtClean="0">
                <a:solidFill>
                  <a:srgbClr val="7A0019"/>
                </a:solidFill>
              </a:rPr>
              <a:t>Green Line LRT &amp; </a:t>
            </a:r>
            <a:r>
              <a:rPr lang="en-US" sz="3200" dirty="0" err="1" smtClean="0">
                <a:solidFill>
                  <a:srgbClr val="7A0019"/>
                </a:solidFill>
              </a:rPr>
              <a:t>Frogtown</a:t>
            </a:r>
            <a:r>
              <a:rPr lang="en-US" sz="3200" dirty="0" smtClean="0">
                <a:solidFill>
                  <a:srgbClr val="7A0019"/>
                </a:solidFill>
              </a:rPr>
              <a:t>-Rondo Housing</a:t>
            </a:r>
            <a:endParaRPr lang="en-US" sz="3200" dirty="0">
              <a:solidFill>
                <a:srgbClr val="7A0019"/>
              </a:solidFill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 smtClean="0"/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/>
              <a:t>Large public investment through a low income neighborhood</a:t>
            </a:r>
            <a:endParaRPr lang="en-US" sz="20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/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/>
              <a:t>New housing </a:t>
            </a:r>
            <a:r>
              <a:rPr lang="en-US" sz="2000" dirty="0" smtClean="0"/>
              <a:t>opportunity </a:t>
            </a:r>
            <a:r>
              <a:rPr lang="en-US" sz="2000" dirty="0" smtClean="0"/>
              <a:t>/ Access to </a:t>
            </a:r>
            <a:r>
              <a:rPr lang="en-US" sz="2000" dirty="0" smtClean="0"/>
              <a:t>jobs</a:t>
            </a:r>
            <a:endParaRPr lang="en-US" sz="20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 smtClean="0"/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 smtClean="0"/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/>
              <a:t>At 30/50/60% of AMI is this further concentrating poverty or gentrifying a neighborhood?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 smtClean="0"/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/>
              <a:t>Anecdotal Section 8 stories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 smtClean="0"/>
          </a:p>
          <a:p>
            <a:pPr marL="190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  <a:p>
            <a:pPr marL="190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08083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763000" cy="8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dirty="0" smtClean="0">
                <a:solidFill>
                  <a:srgbClr val="7A0019"/>
                </a:solidFill>
              </a:rPr>
              <a:t>Affordability for </a:t>
            </a:r>
            <a:r>
              <a:rPr lang="en-US" sz="3200" dirty="0" smtClean="0">
                <a:solidFill>
                  <a:srgbClr val="7A0019"/>
                </a:solidFill>
              </a:rPr>
              <a:t>Black Households</a:t>
            </a:r>
            <a:endParaRPr lang="en-US" sz="3200" dirty="0">
              <a:solidFill>
                <a:srgbClr val="7A001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6" y="1927033"/>
            <a:ext cx="2014728" cy="3337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51888"/>
            <a:ext cx="2057400" cy="3328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66" y="1951888"/>
            <a:ext cx="2057400" cy="3421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77916"/>
            <a:ext cx="1981200" cy="34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6649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7A0019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762000" y="50292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Jeff Matson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jmatson@umn.edu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162800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dirty="0" smtClean="0">
                <a:solidFill>
                  <a:srgbClr val="7A0019"/>
                </a:solidFill>
              </a:rPr>
              <a:t>The Myth of Gentrification</a:t>
            </a:r>
            <a:endParaRPr lang="en-US" sz="3200" dirty="0">
              <a:solidFill>
                <a:srgbClr val="7A0019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066800"/>
            <a:ext cx="6629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052" y="1266028"/>
            <a:ext cx="4070062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87" y="2637628"/>
            <a:ext cx="3505929" cy="349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2362200"/>
            <a:ext cx="3399680" cy="354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65212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</a:rPr>
              <a:t>Initial Research</a:t>
            </a:r>
            <a:endParaRPr lang="en-US" dirty="0">
              <a:solidFill>
                <a:srgbClr val="7A0019"/>
              </a:solidFill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2400" dirty="0" smtClean="0"/>
              <a:t>Scale matters</a:t>
            </a:r>
            <a:endParaRPr lang="en-US" sz="2400" dirty="0"/>
          </a:p>
          <a:p>
            <a:pPr marL="342900" marR="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endParaRPr lang="en-US" sz="2400" dirty="0" smtClean="0"/>
          </a:p>
          <a:p>
            <a:pPr marL="342900" marR="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2400" dirty="0" smtClean="0"/>
              <a:t>Mixed </a:t>
            </a:r>
            <a:r>
              <a:rPr lang="en-US" sz="2400" dirty="0"/>
              <a:t>methods </a:t>
            </a:r>
          </a:p>
          <a:p>
            <a: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-US" dirty="0" smtClean="0"/>
              <a:t>Variety of data sources</a:t>
            </a:r>
          </a:p>
          <a:p>
            <a: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-US" dirty="0" smtClean="0"/>
              <a:t>Interviews lead </a:t>
            </a:r>
            <a:r>
              <a:rPr lang="en-US" dirty="0"/>
              <a:t>to new data </a:t>
            </a:r>
          </a:p>
          <a:p>
            <a:pPr marL="342900" marR="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endParaRPr lang="en-US" sz="2400" dirty="0" smtClean="0"/>
          </a:p>
          <a:p>
            <a:pPr marL="342900" marR="0" lvl="0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2400" dirty="0" smtClean="0"/>
              <a:t>Data </a:t>
            </a:r>
            <a:r>
              <a:rPr lang="en-US" sz="2400" dirty="0"/>
              <a:t>is often a lagging indicator</a:t>
            </a:r>
          </a:p>
          <a:p>
            <a: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-US" dirty="0"/>
              <a:t>Depends how you use it </a:t>
            </a:r>
            <a:endParaRPr lang="en-US" dirty="0" smtClean="0"/>
          </a:p>
          <a:p>
            <a:pPr marL="190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</a:rPr>
              <a:t>Qualitative Analysis</a:t>
            </a:r>
            <a:endParaRPr lang="en-US" dirty="0">
              <a:solidFill>
                <a:srgbClr val="7A0019"/>
              </a:solidFill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sym typeface="Arial"/>
              </a:rPr>
              <a:t>Who was interviewed?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/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sym typeface="Arial"/>
              </a:rPr>
              <a:t>What did we learn?</a:t>
            </a:r>
          </a:p>
          <a:p>
            <a:pPr lvl="2"/>
            <a:r>
              <a:rPr lang="en-US" sz="2000" dirty="0" smtClean="0"/>
              <a:t> Change </a:t>
            </a:r>
            <a:r>
              <a:rPr lang="en-US" sz="2000" dirty="0"/>
              <a:t>here is slow and </a:t>
            </a:r>
            <a:r>
              <a:rPr lang="en-US" sz="2000" dirty="0" smtClean="0"/>
              <a:t>subtle</a:t>
            </a:r>
          </a:p>
          <a:p>
            <a:pPr lvl="2"/>
            <a:r>
              <a:rPr lang="en-US" sz="2000" dirty="0" smtClean="0"/>
              <a:t> May </a:t>
            </a:r>
            <a:r>
              <a:rPr lang="en-US" sz="2000" dirty="0"/>
              <a:t>not involve </a:t>
            </a:r>
            <a:r>
              <a:rPr lang="en-US" sz="2000" dirty="0" smtClean="0"/>
              <a:t>displacement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dirty="0"/>
              <a:t>Not all development is good</a:t>
            </a:r>
          </a:p>
          <a:p>
            <a:pPr lvl="2"/>
            <a:r>
              <a:rPr lang="en-US" sz="2000" dirty="0" smtClean="0"/>
              <a:t> Policy </a:t>
            </a:r>
            <a:r>
              <a:rPr lang="en-US" sz="2000" dirty="0"/>
              <a:t>must be intentional </a:t>
            </a:r>
          </a:p>
          <a:p>
            <a:pPr lvl="1" indent="-152400">
              <a:spcBef>
                <a:spcPts val="600"/>
              </a:spcBef>
              <a:buFont typeface="Arial"/>
              <a:buChar char="•"/>
            </a:pPr>
            <a:endParaRPr lang="en-US" sz="8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/>
              <a:t>Next steps?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/>
              <a:t>Turning the Corner</a:t>
            </a:r>
            <a:endParaRPr sz="2000" dirty="0"/>
          </a:p>
          <a:p>
            <a:pPr marL="190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37848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</a:rPr>
              <a:t>Scale Matters</a:t>
            </a:r>
            <a:endParaRPr lang="en-US" dirty="0">
              <a:solidFill>
                <a:srgbClr val="7A0019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066800"/>
            <a:ext cx="6629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78210" cy="46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399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</a:rPr>
              <a:t>Scale Matters</a:t>
            </a:r>
            <a:endParaRPr lang="en-US" dirty="0">
              <a:solidFill>
                <a:srgbClr val="7A0019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066800"/>
            <a:ext cx="6629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6737650" cy="37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9520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</a:rPr>
              <a:t>Multiple Indices</a:t>
            </a:r>
            <a:endParaRPr lang="en-US" dirty="0">
              <a:solidFill>
                <a:srgbClr val="7A0019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79501"/>
            <a:ext cx="5867400" cy="4889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1066800"/>
            <a:ext cx="6629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0573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200400" y="147688"/>
            <a:ext cx="54102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dirty="0" smtClean="0">
                <a:solidFill>
                  <a:srgbClr val="7A0019"/>
                </a:solidFill>
              </a:rPr>
              <a:t>Demographic Trends</a:t>
            </a:r>
            <a:endParaRPr lang="en-US" sz="2800" dirty="0">
              <a:solidFill>
                <a:srgbClr val="7A0019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066800"/>
            <a:ext cx="6629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14" y="869576"/>
            <a:ext cx="4041886" cy="5230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25" y="681087"/>
            <a:ext cx="3810000" cy="2355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03" y="2974704"/>
            <a:ext cx="2438400" cy="3125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5625" y="2974705"/>
            <a:ext cx="2438889" cy="31255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562600" y="2438400"/>
            <a:ext cx="1371600" cy="912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72200" y="3958253"/>
            <a:ext cx="1295399" cy="918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5583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752600" y="533400"/>
            <a:ext cx="5562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dirty="0" smtClean="0">
                <a:solidFill>
                  <a:srgbClr val="7A0019"/>
                </a:solidFill>
              </a:rPr>
              <a:t>Local Employment Dynamics</a:t>
            </a:r>
            <a:endParaRPr lang="en-US" sz="2800" dirty="0">
              <a:solidFill>
                <a:srgbClr val="7A0019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1640"/>
            <a:ext cx="2996045" cy="3877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34" y="1850706"/>
            <a:ext cx="2971801" cy="3845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86" y="1842850"/>
            <a:ext cx="2977872" cy="38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4496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311</Words>
  <Application>Microsoft Office PowerPoint</Application>
  <PresentationFormat>On-screen Show (4:3)</PresentationFormat>
  <Paragraphs>86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Theme</vt:lpstr>
      <vt:lpstr>Monitoring Neighborhood Change</vt:lpstr>
      <vt:lpstr>The Myth of Gentrification</vt:lpstr>
      <vt:lpstr>Initial Research</vt:lpstr>
      <vt:lpstr>Qualitative Analysis</vt:lpstr>
      <vt:lpstr>Scale Matters</vt:lpstr>
      <vt:lpstr>Scale Matters</vt:lpstr>
      <vt:lpstr>Multiple Indices</vt:lpstr>
      <vt:lpstr>Demographic Trends</vt:lpstr>
      <vt:lpstr>Local Employment Dynamics</vt:lpstr>
      <vt:lpstr>The Role of Data</vt:lpstr>
      <vt:lpstr>Green Line LRT &amp; Frogtown-Rondo Housing</vt:lpstr>
      <vt:lpstr>Affordability for Black Households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Neighborhood Change</dc:title>
  <cp:lastModifiedBy>Jeffrey K Matson</cp:lastModifiedBy>
  <cp:revision>21</cp:revision>
  <dcterms:modified xsi:type="dcterms:W3CDTF">2016-09-08T18:51:07Z</dcterms:modified>
</cp:coreProperties>
</file>