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479" r:id="rId5"/>
    <p:sldId id="706" r:id="rId6"/>
    <p:sldId id="759" r:id="rId7"/>
    <p:sldId id="692" r:id="rId8"/>
    <p:sldId id="435" r:id="rId9"/>
    <p:sldId id="474" r:id="rId10"/>
    <p:sldId id="607" r:id="rId11"/>
    <p:sldId id="518" r:id="rId12"/>
    <p:sldId id="519" r:id="rId13"/>
    <p:sldId id="680" r:id="rId14"/>
    <p:sldId id="436" r:id="rId15"/>
    <p:sldId id="399" r:id="rId16"/>
    <p:sldId id="312" r:id="rId17"/>
    <p:sldId id="755" r:id="rId18"/>
    <p:sldId id="757" r:id="rId19"/>
    <p:sldId id="762" r:id="rId20"/>
    <p:sldId id="726" r:id="rId21"/>
    <p:sldId id="728" r:id="rId22"/>
    <p:sldId id="761" r:id="rId23"/>
    <p:sldId id="763" r:id="rId24"/>
    <p:sldId id="768" r:id="rId25"/>
    <p:sldId id="731" r:id="rId26"/>
    <p:sldId id="760" r:id="rId27"/>
    <p:sldId id="765" r:id="rId28"/>
    <p:sldId id="749" r:id="rId29"/>
    <p:sldId id="766" r:id="rId30"/>
    <p:sldId id="767" r:id="rId31"/>
    <p:sldId id="740" r:id="rId32"/>
    <p:sldId id="720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0DB"/>
    <a:srgbClr val="43C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0"/>
    <p:restoredTop sz="89185" autoAdjust="0"/>
  </p:normalViewPr>
  <p:slideViewPr>
    <p:cSldViewPr snapToObjects="1">
      <p:cViewPr varScale="1">
        <p:scale>
          <a:sx n="111" d="100"/>
          <a:sy n="111" d="100"/>
        </p:scale>
        <p:origin x="1266" y="96"/>
      </p:cViewPr>
      <p:guideLst>
        <p:guide orient="horz" pos="2880"/>
        <p:guide pos="2832"/>
      </p:guideLst>
    </p:cSldViewPr>
  </p:slideViewPr>
  <p:outlineViewPr>
    <p:cViewPr>
      <p:scale>
        <a:sx n="33" d="100"/>
        <a:sy n="33" d="100"/>
      </p:scale>
      <p:origin x="0" y="-14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1E607-3CF7-8D45-B13A-F8F01E75DCBE}" type="doc">
      <dgm:prSet loTypeId="urn:microsoft.com/office/officeart/2008/layout/TitlePictureLineu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157D5-EC54-844A-8ACF-5BD04F35BFC7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Lucida Grande"/>
              <a:cs typeface="Lucida Grande"/>
            </a:rPr>
            <a:t>Initially explicit</a:t>
          </a:r>
        </a:p>
      </dgm:t>
    </dgm:pt>
    <dgm:pt modelId="{08C52278-83C3-5948-94EA-F015E800204F}" type="parTrans" cxnId="{B95E2C85-C4E0-7B4F-B08F-B272C57890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74FFE32-81B1-AC4F-B5C8-25B9304E5822}" type="sibTrans" cxnId="{B95E2C85-C4E0-7B4F-B08F-B272C57890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18597E2-D59D-1845-948D-A0C937FD5596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Lucida Grande"/>
              <a:cs typeface="Lucida Grande"/>
            </a:rPr>
            <a:t>Became implicit                    </a:t>
          </a:r>
        </a:p>
      </dgm:t>
    </dgm:pt>
    <dgm:pt modelId="{E258BE30-F2D2-2C4A-B8A6-7C64F6F29D61}" type="parTrans" cxnId="{035715F8-45EC-F04D-ADB6-5CD00088ED7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EC6D191-42FE-3B45-8C5E-DF88B21258D0}" type="sibTrans" cxnId="{035715F8-45EC-F04D-ADB6-5CD00088ED7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F7CA9-F6FF-D343-8CCD-DF9064A1E2E1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Lucida Grande"/>
              <a:cs typeface="Lucida Grande"/>
            </a:rPr>
            <a:t>Discrimination illegal, but “race-neutral” policies and practices perpetuate inequity.</a:t>
          </a:r>
        </a:p>
      </dgm:t>
    </dgm:pt>
    <dgm:pt modelId="{58F02F23-532E-F64B-A0B6-76CCE19D7C46}" type="parTrans" cxnId="{46565D86-EEF4-1247-8282-C4131C841AA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2EFEB6F-71AD-A24E-8180-89157B3F8CA1}" type="sibTrans" cxnId="{46565D86-EEF4-1247-8282-C4131C841AA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5B7DB60-4C27-F64D-ABEC-3BA3673E2267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Lucida Grande"/>
              <a:cs typeface="Lucida Grande"/>
            </a:rPr>
            <a:t>Government for racial equity</a:t>
          </a:r>
        </a:p>
      </dgm:t>
    </dgm:pt>
    <dgm:pt modelId="{9F80BCA2-3A0B-554E-8775-A890AB19DB0A}" type="parTrans" cxnId="{CDC4560B-1DBF-C540-AED7-74B820C8965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9FF0ACB-88D0-3A4B-BA4C-777E80B34CC0}" type="sibTrans" cxnId="{CDC4560B-1DBF-C540-AED7-74B820C8965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6D9CDD9-3219-D549-856B-64FB792880C5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Lucida Grande"/>
              <a:cs typeface="Lucida Grande"/>
            </a:rPr>
            <a:t>Proactive policies, practices and procedures that advance racial equity.</a:t>
          </a:r>
        </a:p>
      </dgm:t>
    </dgm:pt>
    <dgm:pt modelId="{D29AF61D-EC92-9546-A631-17BD99A601C9}" type="parTrans" cxnId="{E2055063-F955-094F-B313-8CE4E697FA4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42372DA-CDC6-4C47-88F8-7920526F3BCB}" type="sibTrans" cxnId="{E2055063-F955-094F-B313-8CE4E697FA4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8882EC3-A7D1-BB43-A838-13F8FC3C9D34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Lucida Grande"/>
              <a:cs typeface="Lucida Grande"/>
            </a:rPr>
            <a:t>Government explicitly creates and maintains racial inequity.</a:t>
          </a:r>
        </a:p>
      </dgm:t>
    </dgm:pt>
    <dgm:pt modelId="{69B3DE2F-D83B-6B4D-8CFF-0FB13C4F5CD9}" type="sibTrans" cxnId="{681D03F2-EA4E-D44E-B4F6-145347FD0E8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930A54B-1BCB-6541-B4E6-650D4BCFF225}" type="parTrans" cxnId="{681D03F2-EA4E-D44E-B4F6-145347FD0E8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ABBE76-1AE8-D845-BEE9-FBFA782D758E}" type="pres">
      <dgm:prSet presAssocID="{FB01E607-3CF7-8D45-B13A-F8F01E75DCBE}" presName="Name0" presStyleCnt="0">
        <dgm:presLayoutVars>
          <dgm:dir/>
        </dgm:presLayoutVars>
      </dgm:prSet>
      <dgm:spPr/>
    </dgm:pt>
    <dgm:pt modelId="{3E1A951E-25A1-CF45-9907-C0920BFDF717}" type="pres">
      <dgm:prSet presAssocID="{0AF157D5-EC54-844A-8ACF-5BD04F35BFC7}" presName="composite" presStyleCnt="0"/>
      <dgm:spPr/>
    </dgm:pt>
    <dgm:pt modelId="{08E54A68-9B7C-274E-9516-2F2018B7E616}" type="pres">
      <dgm:prSet presAssocID="{0AF157D5-EC54-844A-8ACF-5BD04F35BFC7}" presName="Accent" presStyleLbl="alignAcc1" presStyleIdx="0" presStyleCnt="3"/>
      <dgm:spPr/>
    </dgm:pt>
    <dgm:pt modelId="{F5E9508E-8C7A-5041-8B3A-593E47ED0E70}" type="pres">
      <dgm:prSet presAssocID="{0AF157D5-EC54-844A-8ACF-5BD04F35BFC7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681DB3C-A025-4145-B9ED-52906BB7F245}" type="pres">
      <dgm:prSet presAssocID="{0AF157D5-EC54-844A-8ACF-5BD04F35BFC7}" presName="Child" presStyleLbl="revTx" presStyleIdx="0" presStyleCnt="3">
        <dgm:presLayoutVars>
          <dgm:bulletEnabled val="1"/>
        </dgm:presLayoutVars>
      </dgm:prSet>
      <dgm:spPr/>
    </dgm:pt>
    <dgm:pt modelId="{AB96FF34-6617-9449-896D-3ADEF336C41E}" type="pres">
      <dgm:prSet presAssocID="{0AF157D5-EC54-844A-8ACF-5BD04F35BFC7}" presName="Parent" presStyleLbl="alignNode1" presStyleIdx="0" presStyleCnt="3">
        <dgm:presLayoutVars>
          <dgm:bulletEnabled val="1"/>
        </dgm:presLayoutVars>
      </dgm:prSet>
      <dgm:spPr/>
    </dgm:pt>
    <dgm:pt modelId="{2680AADA-2366-564E-8681-90A2592640A6}" type="pres">
      <dgm:prSet presAssocID="{E74FFE32-81B1-AC4F-B5C8-25B9304E5822}" presName="sibTrans" presStyleCnt="0"/>
      <dgm:spPr/>
    </dgm:pt>
    <dgm:pt modelId="{07AD8B75-E7D3-8F4F-8311-C848766C833B}" type="pres">
      <dgm:prSet presAssocID="{118597E2-D59D-1845-948D-A0C937FD5596}" presName="composite" presStyleCnt="0"/>
      <dgm:spPr/>
    </dgm:pt>
    <dgm:pt modelId="{502A5095-D13F-474D-9DCC-9B333E093CC5}" type="pres">
      <dgm:prSet presAssocID="{118597E2-D59D-1845-948D-A0C937FD5596}" presName="Accent" presStyleLbl="alignAcc1" presStyleIdx="1" presStyleCnt="3"/>
      <dgm:spPr/>
    </dgm:pt>
    <dgm:pt modelId="{06CB2407-0089-804E-844F-BEE196D68904}" type="pres">
      <dgm:prSet presAssocID="{118597E2-D59D-1845-948D-A0C937FD5596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1C679E4-5337-7748-89C8-C6BCA6AAFFAA}" type="pres">
      <dgm:prSet presAssocID="{118597E2-D59D-1845-948D-A0C937FD5596}" presName="Child" presStyleLbl="revTx" presStyleIdx="1" presStyleCnt="3">
        <dgm:presLayoutVars>
          <dgm:bulletEnabled val="1"/>
        </dgm:presLayoutVars>
      </dgm:prSet>
      <dgm:spPr/>
    </dgm:pt>
    <dgm:pt modelId="{BB41360D-F0FD-0249-9116-2194DBCAD1DA}" type="pres">
      <dgm:prSet presAssocID="{118597E2-D59D-1845-948D-A0C937FD5596}" presName="Parent" presStyleLbl="alignNode1" presStyleIdx="1" presStyleCnt="3">
        <dgm:presLayoutVars>
          <dgm:bulletEnabled val="1"/>
        </dgm:presLayoutVars>
      </dgm:prSet>
      <dgm:spPr/>
    </dgm:pt>
    <dgm:pt modelId="{9A55A822-DA80-5A4A-A908-CAFA9A4E65A0}" type="pres">
      <dgm:prSet presAssocID="{DEC6D191-42FE-3B45-8C5E-DF88B21258D0}" presName="sibTrans" presStyleCnt="0"/>
      <dgm:spPr/>
    </dgm:pt>
    <dgm:pt modelId="{64C1AA42-3DFD-9A41-8C79-156166AD5185}" type="pres">
      <dgm:prSet presAssocID="{95B7DB60-4C27-F64D-ABEC-3BA3673E2267}" presName="composite" presStyleCnt="0"/>
      <dgm:spPr/>
    </dgm:pt>
    <dgm:pt modelId="{366117DE-B8C0-BA4B-91AA-D1436954D661}" type="pres">
      <dgm:prSet presAssocID="{95B7DB60-4C27-F64D-ABEC-3BA3673E2267}" presName="Accent" presStyleLbl="alignAcc1" presStyleIdx="2" presStyleCnt="3"/>
      <dgm:spPr/>
    </dgm:pt>
    <dgm:pt modelId="{2D50B412-561D-FB47-B1F3-80922F5B6C5B}" type="pres">
      <dgm:prSet presAssocID="{95B7DB60-4C27-F64D-ABEC-3BA3673E2267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73B288E-EF23-9B49-81AB-AB1872087E62}" type="pres">
      <dgm:prSet presAssocID="{95B7DB60-4C27-F64D-ABEC-3BA3673E2267}" presName="Child" presStyleLbl="revTx" presStyleIdx="2" presStyleCnt="3">
        <dgm:presLayoutVars>
          <dgm:bulletEnabled val="1"/>
        </dgm:presLayoutVars>
      </dgm:prSet>
      <dgm:spPr/>
    </dgm:pt>
    <dgm:pt modelId="{84B35404-AE6C-A54C-947E-A5B7AFFB6BCD}" type="pres">
      <dgm:prSet presAssocID="{95B7DB60-4C27-F64D-ABEC-3BA3673E2267}" presName="Parent" presStyleLbl="alignNode1" presStyleIdx="2" presStyleCnt="3" custScaleY="106642">
        <dgm:presLayoutVars>
          <dgm:bulletEnabled val="1"/>
        </dgm:presLayoutVars>
      </dgm:prSet>
      <dgm:spPr/>
    </dgm:pt>
  </dgm:ptLst>
  <dgm:cxnLst>
    <dgm:cxn modelId="{CDC4560B-1DBF-C540-AED7-74B820C8965A}" srcId="{FB01E607-3CF7-8D45-B13A-F8F01E75DCBE}" destId="{95B7DB60-4C27-F64D-ABEC-3BA3673E2267}" srcOrd="2" destOrd="0" parTransId="{9F80BCA2-3A0B-554E-8775-A890AB19DB0A}" sibTransId="{19FF0ACB-88D0-3A4B-BA4C-777E80B34CC0}"/>
    <dgm:cxn modelId="{AB5DD911-5FA8-9A48-8DD0-2084758577BE}" type="presOf" srcId="{FB01E607-3CF7-8D45-B13A-F8F01E75DCBE}" destId="{2AABBE76-1AE8-D845-BEE9-FBFA782D758E}" srcOrd="0" destOrd="0" presId="urn:microsoft.com/office/officeart/2008/layout/TitlePictureLineup"/>
    <dgm:cxn modelId="{E2055063-F955-094F-B313-8CE4E697FA47}" srcId="{95B7DB60-4C27-F64D-ABEC-3BA3673E2267}" destId="{96D9CDD9-3219-D549-856B-64FB792880C5}" srcOrd="0" destOrd="0" parTransId="{D29AF61D-EC92-9546-A631-17BD99A601C9}" sibTransId="{942372DA-CDC6-4C47-88F8-7920526F3BCB}"/>
    <dgm:cxn modelId="{B95E2C85-C4E0-7B4F-B08F-B272C5789057}" srcId="{FB01E607-3CF7-8D45-B13A-F8F01E75DCBE}" destId="{0AF157D5-EC54-844A-8ACF-5BD04F35BFC7}" srcOrd="0" destOrd="0" parTransId="{08C52278-83C3-5948-94EA-F015E800204F}" sibTransId="{E74FFE32-81B1-AC4F-B5C8-25B9304E5822}"/>
    <dgm:cxn modelId="{46565D86-EEF4-1247-8282-C4131C841AA7}" srcId="{118597E2-D59D-1845-948D-A0C937FD5596}" destId="{42FF7CA9-F6FF-D343-8CCD-DF9064A1E2E1}" srcOrd="0" destOrd="0" parTransId="{58F02F23-532E-F64B-A0B6-76CCE19D7C46}" sibTransId="{52EFEB6F-71AD-A24E-8180-89157B3F8CA1}"/>
    <dgm:cxn modelId="{B4994E86-3298-4F44-A123-42E2B3566042}" type="presOf" srcId="{0AF157D5-EC54-844A-8ACF-5BD04F35BFC7}" destId="{AB96FF34-6617-9449-896D-3ADEF336C41E}" srcOrd="0" destOrd="0" presId="urn:microsoft.com/office/officeart/2008/layout/TitlePictureLineup"/>
    <dgm:cxn modelId="{3A81EE9B-0829-C644-A854-2B3C9E35CF6C}" type="presOf" srcId="{118597E2-D59D-1845-948D-A0C937FD5596}" destId="{BB41360D-F0FD-0249-9116-2194DBCAD1DA}" srcOrd="0" destOrd="0" presId="urn:microsoft.com/office/officeart/2008/layout/TitlePictureLineup"/>
    <dgm:cxn modelId="{026354AC-6726-5B46-A47F-89B235D70ECB}" type="presOf" srcId="{D8882EC3-A7D1-BB43-A838-13F8FC3C9D34}" destId="{7681DB3C-A025-4145-B9ED-52906BB7F245}" srcOrd="0" destOrd="0" presId="urn:microsoft.com/office/officeart/2008/layout/TitlePictureLineup"/>
    <dgm:cxn modelId="{91757EB8-7D8B-0B4D-BC8E-6CB185313F70}" type="presOf" srcId="{42FF7CA9-F6FF-D343-8CCD-DF9064A1E2E1}" destId="{01C679E4-5337-7748-89C8-C6BCA6AAFFAA}" srcOrd="0" destOrd="0" presId="urn:microsoft.com/office/officeart/2008/layout/TitlePictureLineup"/>
    <dgm:cxn modelId="{BF58A8D5-996C-9245-9A0C-EAE89BCE378A}" type="presOf" srcId="{95B7DB60-4C27-F64D-ABEC-3BA3673E2267}" destId="{84B35404-AE6C-A54C-947E-A5B7AFFB6BCD}" srcOrd="0" destOrd="0" presId="urn:microsoft.com/office/officeart/2008/layout/TitlePictureLineup"/>
    <dgm:cxn modelId="{1EC81EDA-7CF3-A24D-A95F-2E482DAC8F2B}" type="presOf" srcId="{96D9CDD9-3219-D549-856B-64FB792880C5}" destId="{A73B288E-EF23-9B49-81AB-AB1872087E62}" srcOrd="0" destOrd="0" presId="urn:microsoft.com/office/officeart/2008/layout/TitlePictureLineup"/>
    <dgm:cxn modelId="{681D03F2-EA4E-D44E-B4F6-145347FD0E8A}" srcId="{0AF157D5-EC54-844A-8ACF-5BD04F35BFC7}" destId="{D8882EC3-A7D1-BB43-A838-13F8FC3C9D34}" srcOrd="0" destOrd="0" parTransId="{C930A54B-1BCB-6541-B4E6-650D4BCFF225}" sibTransId="{69B3DE2F-D83B-6B4D-8CFF-0FB13C4F5CD9}"/>
    <dgm:cxn modelId="{035715F8-45EC-F04D-ADB6-5CD00088ED7D}" srcId="{FB01E607-3CF7-8D45-B13A-F8F01E75DCBE}" destId="{118597E2-D59D-1845-948D-A0C937FD5596}" srcOrd="1" destOrd="0" parTransId="{E258BE30-F2D2-2C4A-B8A6-7C64F6F29D61}" sibTransId="{DEC6D191-42FE-3B45-8C5E-DF88B21258D0}"/>
    <dgm:cxn modelId="{27F53403-3E42-294D-997C-9C3E539C2F52}" type="presParOf" srcId="{2AABBE76-1AE8-D845-BEE9-FBFA782D758E}" destId="{3E1A951E-25A1-CF45-9907-C0920BFDF717}" srcOrd="0" destOrd="0" presId="urn:microsoft.com/office/officeart/2008/layout/TitlePictureLineup"/>
    <dgm:cxn modelId="{8A48D701-61AE-FF4C-A20B-19EC6FD232DD}" type="presParOf" srcId="{3E1A951E-25A1-CF45-9907-C0920BFDF717}" destId="{08E54A68-9B7C-274E-9516-2F2018B7E616}" srcOrd="0" destOrd="0" presId="urn:microsoft.com/office/officeart/2008/layout/TitlePictureLineup"/>
    <dgm:cxn modelId="{5FB71BEA-2693-5D46-B150-11172FAE70C7}" type="presParOf" srcId="{3E1A951E-25A1-CF45-9907-C0920BFDF717}" destId="{F5E9508E-8C7A-5041-8B3A-593E47ED0E70}" srcOrd="1" destOrd="0" presId="urn:microsoft.com/office/officeart/2008/layout/TitlePictureLineup"/>
    <dgm:cxn modelId="{4990BD48-8AEB-F34A-9FB5-CD4C832107E2}" type="presParOf" srcId="{3E1A951E-25A1-CF45-9907-C0920BFDF717}" destId="{7681DB3C-A025-4145-B9ED-52906BB7F245}" srcOrd="2" destOrd="0" presId="urn:microsoft.com/office/officeart/2008/layout/TitlePictureLineup"/>
    <dgm:cxn modelId="{BB3DBE47-DB89-7F43-9AEE-48F5D3CAD5ED}" type="presParOf" srcId="{3E1A951E-25A1-CF45-9907-C0920BFDF717}" destId="{AB96FF34-6617-9449-896D-3ADEF336C41E}" srcOrd="3" destOrd="0" presId="urn:microsoft.com/office/officeart/2008/layout/TitlePictureLineup"/>
    <dgm:cxn modelId="{363D650A-8907-B543-B791-7475F878400F}" type="presParOf" srcId="{2AABBE76-1AE8-D845-BEE9-FBFA782D758E}" destId="{2680AADA-2366-564E-8681-90A2592640A6}" srcOrd="1" destOrd="0" presId="urn:microsoft.com/office/officeart/2008/layout/TitlePictureLineup"/>
    <dgm:cxn modelId="{B4259DC8-5536-FA4D-B50E-B751C47C4C03}" type="presParOf" srcId="{2AABBE76-1AE8-D845-BEE9-FBFA782D758E}" destId="{07AD8B75-E7D3-8F4F-8311-C848766C833B}" srcOrd="2" destOrd="0" presId="urn:microsoft.com/office/officeart/2008/layout/TitlePictureLineup"/>
    <dgm:cxn modelId="{F0E2B9C6-D575-AD48-9E0D-CF7231B68129}" type="presParOf" srcId="{07AD8B75-E7D3-8F4F-8311-C848766C833B}" destId="{502A5095-D13F-474D-9DCC-9B333E093CC5}" srcOrd="0" destOrd="0" presId="urn:microsoft.com/office/officeart/2008/layout/TitlePictureLineup"/>
    <dgm:cxn modelId="{0BB6B34E-6C5E-A24D-B5FB-C391F531F557}" type="presParOf" srcId="{07AD8B75-E7D3-8F4F-8311-C848766C833B}" destId="{06CB2407-0089-804E-844F-BEE196D68904}" srcOrd="1" destOrd="0" presId="urn:microsoft.com/office/officeart/2008/layout/TitlePictureLineup"/>
    <dgm:cxn modelId="{DA7D88DC-A8BF-BC4C-89A2-1C61E4D18F95}" type="presParOf" srcId="{07AD8B75-E7D3-8F4F-8311-C848766C833B}" destId="{01C679E4-5337-7748-89C8-C6BCA6AAFFAA}" srcOrd="2" destOrd="0" presId="urn:microsoft.com/office/officeart/2008/layout/TitlePictureLineup"/>
    <dgm:cxn modelId="{650E9106-3DBA-E445-8299-1B043C6C77D7}" type="presParOf" srcId="{07AD8B75-E7D3-8F4F-8311-C848766C833B}" destId="{BB41360D-F0FD-0249-9116-2194DBCAD1DA}" srcOrd="3" destOrd="0" presId="urn:microsoft.com/office/officeart/2008/layout/TitlePictureLineup"/>
    <dgm:cxn modelId="{A23F75A9-FC54-3046-A47D-72D4CEFB97F2}" type="presParOf" srcId="{2AABBE76-1AE8-D845-BEE9-FBFA782D758E}" destId="{9A55A822-DA80-5A4A-A908-CAFA9A4E65A0}" srcOrd="3" destOrd="0" presId="urn:microsoft.com/office/officeart/2008/layout/TitlePictureLineup"/>
    <dgm:cxn modelId="{1A23F9C3-AAF1-4748-BDA2-B53E4584F8D1}" type="presParOf" srcId="{2AABBE76-1AE8-D845-BEE9-FBFA782D758E}" destId="{64C1AA42-3DFD-9A41-8C79-156166AD5185}" srcOrd="4" destOrd="0" presId="urn:microsoft.com/office/officeart/2008/layout/TitlePictureLineup"/>
    <dgm:cxn modelId="{5578F511-5222-3640-8BF3-80B7AEAB9799}" type="presParOf" srcId="{64C1AA42-3DFD-9A41-8C79-156166AD5185}" destId="{366117DE-B8C0-BA4B-91AA-D1436954D661}" srcOrd="0" destOrd="0" presId="urn:microsoft.com/office/officeart/2008/layout/TitlePictureLineup"/>
    <dgm:cxn modelId="{47C4C2CA-D2E6-2F42-8697-7090A46FEA11}" type="presParOf" srcId="{64C1AA42-3DFD-9A41-8C79-156166AD5185}" destId="{2D50B412-561D-FB47-B1F3-80922F5B6C5B}" srcOrd="1" destOrd="0" presId="urn:microsoft.com/office/officeart/2008/layout/TitlePictureLineup"/>
    <dgm:cxn modelId="{04F3BA02-F604-E040-920A-A4BC06B5B9AF}" type="presParOf" srcId="{64C1AA42-3DFD-9A41-8C79-156166AD5185}" destId="{A73B288E-EF23-9B49-81AB-AB1872087E62}" srcOrd="2" destOrd="0" presId="urn:microsoft.com/office/officeart/2008/layout/TitlePictureLineup"/>
    <dgm:cxn modelId="{8A246AE1-8FDE-F34E-92EF-5A9FCB057650}" type="presParOf" srcId="{64C1AA42-3DFD-9A41-8C79-156166AD5185}" destId="{84B35404-AE6C-A54C-947E-A5B7AFFB6BCD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46C7B-6E35-B746-9BE8-8CBE6AF3DBD9}" type="doc">
      <dgm:prSet loTypeId="urn:microsoft.com/office/officeart/2005/8/layout/cycle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425C3-33F8-174B-AE2A-ABBEB8129553}">
      <dgm:prSet phldrT="[Text]"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rPr>
            <a:t>Normalize</a:t>
          </a:r>
          <a:endParaRPr lang="en-US" sz="1600" dirty="0">
            <a:solidFill>
              <a:srgbClr val="C00000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C06E7EA7-682B-3648-9A96-EEC0C5A0A080}" type="parTrans" cxnId="{1A138C39-FAF7-E645-BC41-F7F300EB33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4EB484-DCFB-F941-B101-50DB0CA5370C}" type="sibTrans" cxnId="{1A138C39-FAF7-E645-BC41-F7F300EB3319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CB42854-E541-2C4D-8804-542C1DDCEA40}">
      <dgm:prSet phldrT="[Text]" custT="1"/>
      <dgm:spPr/>
      <dgm:t>
        <a:bodyPr/>
        <a:lstStyle/>
        <a:p>
          <a:r>
            <a:rPr lang="en-US" sz="1600" dirty="0">
              <a:latin typeface="Avenir Book" charset="0"/>
              <a:ea typeface="Avenir Book" charset="0"/>
              <a:cs typeface="Avenir Book" charset="0"/>
            </a:rPr>
            <a:t>A shared analysis and definitions</a:t>
          </a:r>
        </a:p>
      </dgm:t>
    </dgm:pt>
    <dgm:pt modelId="{853FCFAE-1871-624D-B475-BB5DCAA69262}" type="parTrans" cxnId="{831EF992-1A87-914A-B9E7-85FA8080C5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01C4DC-135E-AA48-911C-3922B322D57E}" type="sibTrans" cxnId="{831EF992-1A87-914A-B9E7-85FA8080C5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3C2D5A-7AA5-D245-A79D-A3C4DE871CC4}">
      <dgm:prSet phldrT="[Text]" custT="1"/>
      <dgm:spPr/>
      <dgm:t>
        <a:bodyPr/>
        <a:lstStyle/>
        <a:p>
          <a:r>
            <a:rPr lang="en-US" sz="1600" dirty="0">
              <a:latin typeface="Avenir Book" charset="0"/>
              <a:ea typeface="Avenir Book" charset="0"/>
              <a:cs typeface="Avenir Book" charset="0"/>
            </a:rPr>
            <a:t>Urgency / prioritize</a:t>
          </a:r>
        </a:p>
      </dgm:t>
    </dgm:pt>
    <dgm:pt modelId="{FC084C25-E245-3D4C-938B-C1E2A71B1B7D}" type="parTrans" cxnId="{0E87813C-00AE-EC42-8ABD-7191B38FE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0D24BC-CEA4-774E-A788-2181D0250A75}" type="sibTrans" cxnId="{0E87813C-00AE-EC42-8ABD-7191B38FE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5771CA-2802-3248-A7A4-BE3F567CBB87}">
      <dgm:prSet phldrT="[Text]"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rPr>
            <a:t>Organize</a:t>
          </a:r>
        </a:p>
      </dgm:t>
    </dgm:pt>
    <dgm:pt modelId="{709F3175-A76B-AA41-9F60-807F037D740D}" type="parTrans" cxnId="{4BFE4A42-A248-9949-81B9-76C3BA8AC3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E8373E-CBC0-BF40-B96A-6CF2BF1B8EBD}" type="sibTrans" cxnId="{4BFE4A42-A248-9949-81B9-76C3BA8AC3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FCB36D-74CC-C547-80AF-5C1EFE2CCFB1}">
      <dgm:prSet phldrT="[Text]" custT="1"/>
      <dgm:spPr/>
      <dgm:t>
        <a:bodyPr/>
        <a:lstStyle/>
        <a:p>
          <a:r>
            <a:rPr lang="en-US" sz="1600" dirty="0">
              <a:latin typeface="Avenir Book" charset="0"/>
              <a:ea typeface="Avenir Book" charset="0"/>
              <a:cs typeface="Avenir Book" charset="0"/>
            </a:rPr>
            <a:t>Internal infrastructure</a:t>
          </a:r>
        </a:p>
      </dgm:t>
    </dgm:pt>
    <dgm:pt modelId="{07AE0109-6413-E643-B8C1-4B6C68558F92}" type="parTrans" cxnId="{859F29FC-76BB-C045-B8CB-3CF1C773FB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38654B-9B87-B04A-9A1E-A9796E3000D6}" type="sibTrans" cxnId="{859F29FC-76BB-C045-B8CB-3CF1C773FB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9D343E-67ED-1642-9E6D-EEEC2B2797DC}">
      <dgm:prSet phldrT="[Text]" custT="1"/>
      <dgm:spPr/>
      <dgm:t>
        <a:bodyPr/>
        <a:lstStyle/>
        <a:p>
          <a:r>
            <a:rPr lang="en-US" sz="1600" dirty="0">
              <a:latin typeface="Avenir Book" charset="0"/>
              <a:ea typeface="Avenir Book" charset="0"/>
              <a:cs typeface="Avenir Book" charset="0"/>
            </a:rPr>
            <a:t>Partnerships</a:t>
          </a:r>
        </a:p>
      </dgm:t>
    </dgm:pt>
    <dgm:pt modelId="{3563F53F-552B-724F-B681-824735B8264D}" type="parTrans" cxnId="{9A80CCC1-1059-5346-8417-06E2A94BC6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DA834E-9AAE-F34A-867E-B764AFAD60AD}" type="sibTrans" cxnId="{9A80CCC1-1059-5346-8417-06E2A94BC6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7B7A99-2B57-534D-ABB7-CC73F9079BE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rPr>
            <a:t>Operationalize</a:t>
          </a:r>
        </a:p>
      </dgm:t>
    </dgm:pt>
    <dgm:pt modelId="{0DC480B5-5037-264F-BB3F-5F723DA5B9E9}" type="parTrans" cxnId="{350B8795-2D52-C742-A706-6F32B002EE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BA74AD-9973-7448-9AE5-864E5142C3EE}" type="sibTrans" cxnId="{350B8795-2D52-C742-A706-6F32B002EE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B564B5-9F67-A146-8AF3-87DDF4F7E978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dirty="0">
              <a:latin typeface="Avenir Book" charset="0"/>
              <a:ea typeface="Avenir Book" charset="0"/>
              <a:cs typeface="Avenir Book" charset="0"/>
            </a:rPr>
            <a:t>Racial equity tools</a:t>
          </a:r>
        </a:p>
      </dgm:t>
    </dgm:pt>
    <dgm:pt modelId="{7A5BA85D-6E0D-E348-B7F4-BDC35C85A35B}" type="parTrans" cxnId="{B888ECB3-35FE-2D40-AD1D-D623DDAA2E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1F0E53-5A6D-3F4F-B35C-6575810AA11E}" type="sibTrans" cxnId="{B888ECB3-35FE-2D40-AD1D-D623DDAA2E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063B24-BF91-E940-9BB4-4566D53B2D13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dirty="0">
              <a:latin typeface="Avenir Book" charset="0"/>
              <a:ea typeface="Avenir Book" charset="0"/>
              <a:cs typeface="Avenir Book" charset="0"/>
            </a:rPr>
            <a:t>Data to develop strategies and drive results</a:t>
          </a:r>
        </a:p>
      </dgm:t>
    </dgm:pt>
    <dgm:pt modelId="{31A36287-2687-7C45-80C9-31004B6C342B}" type="parTrans" cxnId="{1BAA2538-D21C-6144-8C4C-C3CA28665C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F62CFC-63CE-124F-B7B5-C8EE42466122}" type="sibTrans" cxnId="{1BAA2538-D21C-6144-8C4C-C3CA28665C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7D26B4-1D11-8E4F-801E-282B82A86C63}" type="pres">
      <dgm:prSet presAssocID="{E3A46C7B-6E35-B746-9BE8-8CBE6AF3DBD9}" presName="cycle" presStyleCnt="0">
        <dgm:presLayoutVars>
          <dgm:dir/>
          <dgm:resizeHandles val="exact"/>
        </dgm:presLayoutVars>
      </dgm:prSet>
      <dgm:spPr/>
    </dgm:pt>
    <dgm:pt modelId="{65FD4E11-0F9A-D84F-A98B-8304DB02DA39}" type="pres">
      <dgm:prSet presAssocID="{BF9425C3-33F8-174B-AE2A-ABBEB8129553}" presName="node" presStyleLbl="node1" presStyleIdx="0" presStyleCnt="3">
        <dgm:presLayoutVars>
          <dgm:bulletEnabled val="1"/>
        </dgm:presLayoutVars>
      </dgm:prSet>
      <dgm:spPr/>
    </dgm:pt>
    <dgm:pt modelId="{3E44B056-6DE0-094A-9925-9C7A32EA56DB}" type="pres">
      <dgm:prSet presAssocID="{BF9425C3-33F8-174B-AE2A-ABBEB8129553}" presName="spNode" presStyleCnt="0"/>
      <dgm:spPr/>
    </dgm:pt>
    <dgm:pt modelId="{9C487326-234B-734B-AA60-4EFC10FA3B02}" type="pres">
      <dgm:prSet presAssocID="{A94EB484-DCFB-F941-B101-50DB0CA5370C}" presName="sibTrans" presStyleLbl="sibTrans1D1" presStyleIdx="0" presStyleCnt="3"/>
      <dgm:spPr/>
    </dgm:pt>
    <dgm:pt modelId="{164B436B-3D6A-E648-A61C-490580F61CB4}" type="pres">
      <dgm:prSet presAssocID="{A25771CA-2802-3248-A7A4-BE3F567CBB87}" presName="node" presStyleLbl="node1" presStyleIdx="1" presStyleCnt="3">
        <dgm:presLayoutVars>
          <dgm:bulletEnabled val="1"/>
        </dgm:presLayoutVars>
      </dgm:prSet>
      <dgm:spPr/>
    </dgm:pt>
    <dgm:pt modelId="{CC0EB143-3F4C-714A-8780-2BF7DB4CC5C4}" type="pres">
      <dgm:prSet presAssocID="{A25771CA-2802-3248-A7A4-BE3F567CBB87}" presName="spNode" presStyleCnt="0"/>
      <dgm:spPr/>
    </dgm:pt>
    <dgm:pt modelId="{7F6EA923-F147-AE41-8D00-3D09CD2EB29B}" type="pres">
      <dgm:prSet presAssocID="{F6E8373E-CBC0-BF40-B96A-6CF2BF1B8EBD}" presName="sibTrans" presStyleLbl="sibTrans1D1" presStyleIdx="1" presStyleCnt="3"/>
      <dgm:spPr/>
    </dgm:pt>
    <dgm:pt modelId="{5B344C55-292B-5B48-B090-BCDEDDC07FF4}" type="pres">
      <dgm:prSet presAssocID="{BB7B7A99-2B57-534D-ABB7-CC73F9079BEA}" presName="node" presStyleLbl="node1" presStyleIdx="2" presStyleCnt="3">
        <dgm:presLayoutVars>
          <dgm:bulletEnabled val="1"/>
        </dgm:presLayoutVars>
      </dgm:prSet>
      <dgm:spPr/>
    </dgm:pt>
    <dgm:pt modelId="{BE72376B-0BAA-3747-88EA-320366E05C21}" type="pres">
      <dgm:prSet presAssocID="{BB7B7A99-2B57-534D-ABB7-CC73F9079BEA}" presName="spNode" presStyleCnt="0"/>
      <dgm:spPr/>
    </dgm:pt>
    <dgm:pt modelId="{ED3FC5FB-753F-6F43-8C9C-A62DEB865C9A}" type="pres">
      <dgm:prSet presAssocID="{ACBA74AD-9973-7448-9AE5-864E5142C3EE}" presName="sibTrans" presStyleLbl="sibTrans1D1" presStyleIdx="2" presStyleCnt="3"/>
      <dgm:spPr/>
    </dgm:pt>
  </dgm:ptLst>
  <dgm:cxnLst>
    <dgm:cxn modelId="{E2168603-DA23-3C4F-9FFB-69B2225BDDBD}" type="presOf" srcId="{BF9425C3-33F8-174B-AE2A-ABBEB8129553}" destId="{65FD4E11-0F9A-D84F-A98B-8304DB02DA39}" srcOrd="0" destOrd="0" presId="urn:microsoft.com/office/officeart/2005/8/layout/cycle5"/>
    <dgm:cxn modelId="{1BAA2538-D21C-6144-8C4C-C3CA28665CD1}" srcId="{BB7B7A99-2B57-534D-ABB7-CC73F9079BEA}" destId="{40063B24-BF91-E940-9BB4-4566D53B2D13}" srcOrd="1" destOrd="0" parTransId="{31A36287-2687-7C45-80C9-31004B6C342B}" sibTransId="{E6F62CFC-63CE-124F-B7B5-C8EE42466122}"/>
    <dgm:cxn modelId="{1A138C39-FAF7-E645-BC41-F7F300EB3319}" srcId="{E3A46C7B-6E35-B746-9BE8-8CBE6AF3DBD9}" destId="{BF9425C3-33F8-174B-AE2A-ABBEB8129553}" srcOrd="0" destOrd="0" parTransId="{C06E7EA7-682B-3648-9A96-EEC0C5A0A080}" sibTransId="{A94EB484-DCFB-F941-B101-50DB0CA5370C}"/>
    <dgm:cxn modelId="{0E87813C-00AE-EC42-8ABD-7191B38FE895}" srcId="{BF9425C3-33F8-174B-AE2A-ABBEB8129553}" destId="{253C2D5A-7AA5-D245-A79D-A3C4DE871CC4}" srcOrd="1" destOrd="0" parTransId="{FC084C25-E245-3D4C-938B-C1E2A71B1B7D}" sibTransId="{B60D24BC-CEA4-774E-A788-2181D0250A75}"/>
    <dgm:cxn modelId="{4BFE4A42-A248-9949-81B9-76C3BA8AC335}" srcId="{E3A46C7B-6E35-B746-9BE8-8CBE6AF3DBD9}" destId="{A25771CA-2802-3248-A7A4-BE3F567CBB87}" srcOrd="1" destOrd="0" parTransId="{709F3175-A76B-AA41-9F60-807F037D740D}" sibTransId="{F6E8373E-CBC0-BF40-B96A-6CF2BF1B8EBD}"/>
    <dgm:cxn modelId="{C7D9C64C-255C-C644-90B3-94DA1312E9F2}" type="presOf" srcId="{4BFCB36D-74CC-C547-80AF-5C1EFE2CCFB1}" destId="{164B436B-3D6A-E648-A61C-490580F61CB4}" srcOrd="0" destOrd="1" presId="urn:microsoft.com/office/officeart/2005/8/layout/cycle5"/>
    <dgm:cxn modelId="{68E9466F-14B1-9946-ACEB-3D95EB5943A3}" type="presOf" srcId="{E79D343E-67ED-1642-9E6D-EEEC2B2797DC}" destId="{164B436B-3D6A-E648-A61C-490580F61CB4}" srcOrd="0" destOrd="2" presId="urn:microsoft.com/office/officeart/2005/8/layout/cycle5"/>
    <dgm:cxn modelId="{D4194977-2674-3F4A-9502-88E8DA5D3D00}" type="presOf" srcId="{E3A46C7B-6E35-B746-9BE8-8CBE6AF3DBD9}" destId="{817D26B4-1D11-8E4F-801E-282B82A86C63}" srcOrd="0" destOrd="0" presId="urn:microsoft.com/office/officeart/2005/8/layout/cycle5"/>
    <dgm:cxn modelId="{F6674F8A-00B3-BB49-B927-8BEA2FBF3C49}" type="presOf" srcId="{253C2D5A-7AA5-D245-A79D-A3C4DE871CC4}" destId="{65FD4E11-0F9A-D84F-A98B-8304DB02DA39}" srcOrd="0" destOrd="2" presId="urn:microsoft.com/office/officeart/2005/8/layout/cycle5"/>
    <dgm:cxn modelId="{D40E3E8C-CCAD-9C41-B892-57072165901A}" type="presOf" srcId="{F6E8373E-CBC0-BF40-B96A-6CF2BF1B8EBD}" destId="{7F6EA923-F147-AE41-8D00-3D09CD2EB29B}" srcOrd="0" destOrd="0" presId="urn:microsoft.com/office/officeart/2005/8/layout/cycle5"/>
    <dgm:cxn modelId="{0F0ADA90-B324-F348-AB25-BEFD0E255A54}" type="presOf" srcId="{40063B24-BF91-E940-9BB4-4566D53B2D13}" destId="{5B344C55-292B-5B48-B090-BCDEDDC07FF4}" srcOrd="0" destOrd="2" presId="urn:microsoft.com/office/officeart/2005/8/layout/cycle5"/>
    <dgm:cxn modelId="{831EF992-1A87-914A-B9E7-85FA8080C5AE}" srcId="{BF9425C3-33F8-174B-AE2A-ABBEB8129553}" destId="{6CB42854-E541-2C4D-8804-542C1DDCEA40}" srcOrd="0" destOrd="0" parTransId="{853FCFAE-1871-624D-B475-BB5DCAA69262}" sibTransId="{3801C4DC-135E-AA48-911C-3922B322D57E}"/>
    <dgm:cxn modelId="{350B8795-2D52-C742-A706-6F32B002EE70}" srcId="{E3A46C7B-6E35-B746-9BE8-8CBE6AF3DBD9}" destId="{BB7B7A99-2B57-534D-ABB7-CC73F9079BEA}" srcOrd="2" destOrd="0" parTransId="{0DC480B5-5037-264F-BB3F-5F723DA5B9E9}" sibTransId="{ACBA74AD-9973-7448-9AE5-864E5142C3EE}"/>
    <dgm:cxn modelId="{3607D099-8E48-144C-97E8-F453BA76EB1A}" type="presOf" srcId="{1CB564B5-9F67-A146-8AF3-87DDF4F7E978}" destId="{5B344C55-292B-5B48-B090-BCDEDDC07FF4}" srcOrd="0" destOrd="1" presId="urn:microsoft.com/office/officeart/2005/8/layout/cycle5"/>
    <dgm:cxn modelId="{B888ECB3-35FE-2D40-AD1D-D623DDAA2E38}" srcId="{BB7B7A99-2B57-534D-ABB7-CC73F9079BEA}" destId="{1CB564B5-9F67-A146-8AF3-87DDF4F7E978}" srcOrd="0" destOrd="0" parTransId="{7A5BA85D-6E0D-E348-B7F4-BDC35C85A35B}" sibTransId="{4C1F0E53-5A6D-3F4F-B35C-6575810AA11E}"/>
    <dgm:cxn modelId="{5ABB0CB6-FAAD-F843-9192-91F274678FA6}" type="presOf" srcId="{6CB42854-E541-2C4D-8804-542C1DDCEA40}" destId="{65FD4E11-0F9A-D84F-A98B-8304DB02DA39}" srcOrd="0" destOrd="1" presId="urn:microsoft.com/office/officeart/2005/8/layout/cycle5"/>
    <dgm:cxn modelId="{9A80CCC1-1059-5346-8417-06E2A94BC602}" srcId="{A25771CA-2802-3248-A7A4-BE3F567CBB87}" destId="{E79D343E-67ED-1642-9E6D-EEEC2B2797DC}" srcOrd="1" destOrd="0" parTransId="{3563F53F-552B-724F-B681-824735B8264D}" sibTransId="{2BDA834E-9AAE-F34A-867E-B764AFAD60AD}"/>
    <dgm:cxn modelId="{17BD39DC-58F7-FB44-B909-B034EC7BE170}" type="presOf" srcId="{A25771CA-2802-3248-A7A4-BE3F567CBB87}" destId="{164B436B-3D6A-E648-A61C-490580F61CB4}" srcOrd="0" destOrd="0" presId="urn:microsoft.com/office/officeart/2005/8/layout/cycle5"/>
    <dgm:cxn modelId="{FF0A8BE2-29EE-3943-917C-FABE4279A251}" type="presOf" srcId="{A94EB484-DCFB-F941-B101-50DB0CA5370C}" destId="{9C487326-234B-734B-AA60-4EFC10FA3B02}" srcOrd="0" destOrd="0" presId="urn:microsoft.com/office/officeart/2005/8/layout/cycle5"/>
    <dgm:cxn modelId="{8AD876E7-BA25-2743-AFB8-6127F455F8CD}" type="presOf" srcId="{ACBA74AD-9973-7448-9AE5-864E5142C3EE}" destId="{ED3FC5FB-753F-6F43-8C9C-A62DEB865C9A}" srcOrd="0" destOrd="0" presId="urn:microsoft.com/office/officeart/2005/8/layout/cycle5"/>
    <dgm:cxn modelId="{AD5BDBF6-5161-0740-B2D2-72C5747663AB}" type="presOf" srcId="{BB7B7A99-2B57-534D-ABB7-CC73F9079BEA}" destId="{5B344C55-292B-5B48-B090-BCDEDDC07FF4}" srcOrd="0" destOrd="0" presId="urn:microsoft.com/office/officeart/2005/8/layout/cycle5"/>
    <dgm:cxn modelId="{859F29FC-76BB-C045-B8CB-3CF1C773FBD2}" srcId="{A25771CA-2802-3248-A7A4-BE3F567CBB87}" destId="{4BFCB36D-74CC-C547-80AF-5C1EFE2CCFB1}" srcOrd="0" destOrd="0" parTransId="{07AE0109-6413-E643-B8C1-4B6C68558F92}" sibTransId="{1738654B-9B87-B04A-9A1E-A9796E3000D6}"/>
    <dgm:cxn modelId="{ED40EEEE-3D4A-4443-A006-3299271CCEFF}" type="presParOf" srcId="{817D26B4-1D11-8E4F-801E-282B82A86C63}" destId="{65FD4E11-0F9A-D84F-A98B-8304DB02DA39}" srcOrd="0" destOrd="0" presId="urn:microsoft.com/office/officeart/2005/8/layout/cycle5"/>
    <dgm:cxn modelId="{15B313EB-2810-5F48-83F9-F649E014EA99}" type="presParOf" srcId="{817D26B4-1D11-8E4F-801E-282B82A86C63}" destId="{3E44B056-6DE0-094A-9925-9C7A32EA56DB}" srcOrd="1" destOrd="0" presId="urn:microsoft.com/office/officeart/2005/8/layout/cycle5"/>
    <dgm:cxn modelId="{A64515DB-469A-6641-BDC3-0134EC48423F}" type="presParOf" srcId="{817D26B4-1D11-8E4F-801E-282B82A86C63}" destId="{9C487326-234B-734B-AA60-4EFC10FA3B02}" srcOrd="2" destOrd="0" presId="urn:microsoft.com/office/officeart/2005/8/layout/cycle5"/>
    <dgm:cxn modelId="{70341D70-177D-2045-B801-4510D7401CD3}" type="presParOf" srcId="{817D26B4-1D11-8E4F-801E-282B82A86C63}" destId="{164B436B-3D6A-E648-A61C-490580F61CB4}" srcOrd="3" destOrd="0" presId="urn:microsoft.com/office/officeart/2005/8/layout/cycle5"/>
    <dgm:cxn modelId="{763E2046-9C68-2843-AB80-FEA4054385C0}" type="presParOf" srcId="{817D26B4-1D11-8E4F-801E-282B82A86C63}" destId="{CC0EB143-3F4C-714A-8780-2BF7DB4CC5C4}" srcOrd="4" destOrd="0" presId="urn:microsoft.com/office/officeart/2005/8/layout/cycle5"/>
    <dgm:cxn modelId="{F941EDD0-9DEA-114A-A340-D589A4FD74A3}" type="presParOf" srcId="{817D26B4-1D11-8E4F-801E-282B82A86C63}" destId="{7F6EA923-F147-AE41-8D00-3D09CD2EB29B}" srcOrd="5" destOrd="0" presId="urn:microsoft.com/office/officeart/2005/8/layout/cycle5"/>
    <dgm:cxn modelId="{4A57D83A-C5C5-8E40-9BEF-3AB590E209EC}" type="presParOf" srcId="{817D26B4-1D11-8E4F-801E-282B82A86C63}" destId="{5B344C55-292B-5B48-B090-BCDEDDC07FF4}" srcOrd="6" destOrd="0" presId="urn:microsoft.com/office/officeart/2005/8/layout/cycle5"/>
    <dgm:cxn modelId="{1F1807E0-7D5E-1B41-AFDE-7BA0725F6521}" type="presParOf" srcId="{817D26B4-1D11-8E4F-801E-282B82A86C63}" destId="{BE72376B-0BAA-3747-88EA-320366E05C21}" srcOrd="7" destOrd="0" presId="urn:microsoft.com/office/officeart/2005/8/layout/cycle5"/>
    <dgm:cxn modelId="{D8988562-9F50-574D-80F5-55FAC81FBA51}" type="presParOf" srcId="{817D26B4-1D11-8E4F-801E-282B82A86C63}" destId="{ED3FC5FB-753F-6F43-8C9C-A62DEB865C9A}" srcOrd="8" destOrd="0" presId="urn:microsoft.com/office/officeart/2005/8/layout/cycle5"/>
  </dgm:cxnLst>
  <dgm:bg>
    <a:noFill/>
  </dgm:bg>
  <dgm:whole>
    <a:ln w="381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5A44DB-A622-6442-9BAE-81FB0B3B8988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FDD192-5B57-C841-9370-3E2A7E7BA495}">
      <dgm:prSet phldrT="[Text]"/>
      <dgm:spPr/>
      <dgm:t>
        <a:bodyPr/>
        <a:lstStyle/>
        <a:p>
          <a:r>
            <a:rPr lang="en-US" dirty="0"/>
            <a:t>Explicit bias</a:t>
          </a:r>
        </a:p>
      </dgm:t>
    </dgm:pt>
    <dgm:pt modelId="{39F27E32-6618-9D4B-A2EB-81EF962D5044}" type="parTrans" cxnId="{0D8BACFA-6BD6-B34F-89C8-C6C678F4F085}">
      <dgm:prSet/>
      <dgm:spPr/>
      <dgm:t>
        <a:bodyPr/>
        <a:lstStyle/>
        <a:p>
          <a:endParaRPr lang="en-US"/>
        </a:p>
      </dgm:t>
    </dgm:pt>
    <dgm:pt modelId="{EFEA5DBE-1725-2E4C-BA59-8D95B5ED5761}" type="sibTrans" cxnId="{0D8BACFA-6BD6-B34F-89C8-C6C678F4F085}">
      <dgm:prSet/>
      <dgm:spPr/>
      <dgm:t>
        <a:bodyPr/>
        <a:lstStyle/>
        <a:p>
          <a:endParaRPr lang="en-US"/>
        </a:p>
      </dgm:t>
    </dgm:pt>
    <dgm:pt modelId="{7A36E442-C049-5947-B96B-EB98887D040E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</a:rPr>
            <a:t>Expressed directly</a:t>
          </a:r>
          <a:endParaRPr lang="en-US" sz="1800" dirty="0"/>
        </a:p>
      </dgm:t>
    </dgm:pt>
    <dgm:pt modelId="{B94C111E-77A5-2544-A15F-F1FC429A6476}" type="parTrans" cxnId="{1B234BA2-1B9E-0D4A-8DC7-AFE36D4018C6}">
      <dgm:prSet/>
      <dgm:spPr/>
      <dgm:t>
        <a:bodyPr/>
        <a:lstStyle/>
        <a:p>
          <a:endParaRPr lang="en-US"/>
        </a:p>
      </dgm:t>
    </dgm:pt>
    <dgm:pt modelId="{5778B890-B8A4-4244-B5F7-8B3A8F1CFFBF}" type="sibTrans" cxnId="{1B234BA2-1B9E-0D4A-8DC7-AFE36D4018C6}">
      <dgm:prSet/>
      <dgm:spPr/>
      <dgm:t>
        <a:bodyPr/>
        <a:lstStyle/>
        <a:p>
          <a:endParaRPr lang="en-US"/>
        </a:p>
      </dgm:t>
    </dgm:pt>
    <dgm:pt modelId="{3127CFF5-2D8F-EE47-9F2E-3D47F8C279E6}">
      <dgm:prSet phldrT="[Text]"/>
      <dgm:spPr/>
      <dgm:t>
        <a:bodyPr/>
        <a:lstStyle/>
        <a:p>
          <a:r>
            <a:rPr lang="en-US" dirty="0"/>
            <a:t>Implicit bias</a:t>
          </a:r>
        </a:p>
      </dgm:t>
    </dgm:pt>
    <dgm:pt modelId="{6589E7A7-897E-8045-B7C6-688FA1E628BC}" type="parTrans" cxnId="{6A77F7A3-2385-4645-8BB7-727862AAA726}">
      <dgm:prSet/>
      <dgm:spPr/>
      <dgm:t>
        <a:bodyPr/>
        <a:lstStyle/>
        <a:p>
          <a:endParaRPr lang="en-US"/>
        </a:p>
      </dgm:t>
    </dgm:pt>
    <dgm:pt modelId="{1CC67337-4BC7-874E-AEB4-B2B1B4CD730B}" type="sibTrans" cxnId="{6A77F7A3-2385-4645-8BB7-727862AAA726}">
      <dgm:prSet/>
      <dgm:spPr/>
      <dgm:t>
        <a:bodyPr/>
        <a:lstStyle/>
        <a:p>
          <a:endParaRPr lang="en-US"/>
        </a:p>
      </dgm:t>
    </dgm:pt>
    <dgm:pt modelId="{DA0F794F-3E2C-3C45-A259-62AF7E8F4580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Expressed indirectly</a:t>
          </a:r>
        </a:p>
      </dgm:t>
    </dgm:pt>
    <dgm:pt modelId="{81A7878D-2424-A347-B5B3-6A0BEE70EF52}" type="parTrans" cxnId="{B46DE8AD-0DA1-D74F-9115-DF0EFFA3916D}">
      <dgm:prSet/>
      <dgm:spPr/>
      <dgm:t>
        <a:bodyPr/>
        <a:lstStyle/>
        <a:p>
          <a:endParaRPr lang="en-US"/>
        </a:p>
      </dgm:t>
    </dgm:pt>
    <dgm:pt modelId="{BA384384-3146-874C-BB1D-B61E7F920457}" type="sibTrans" cxnId="{B46DE8AD-0DA1-D74F-9115-DF0EFFA3916D}">
      <dgm:prSet/>
      <dgm:spPr/>
      <dgm:t>
        <a:bodyPr/>
        <a:lstStyle/>
        <a:p>
          <a:endParaRPr lang="en-US"/>
        </a:p>
      </dgm:t>
    </dgm:pt>
    <dgm:pt modelId="{64BB78BD-32A8-D548-A99E-A465F2E24CB9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</a:rPr>
            <a:t>Example – Sign in the window of an apartment building – “whites only”</a:t>
          </a:r>
          <a:endParaRPr lang="en-US" sz="1800" dirty="0"/>
        </a:p>
      </dgm:t>
    </dgm:pt>
    <dgm:pt modelId="{A7E65EAA-3BFD-4840-9283-C9E608BBFD09}" type="parTrans" cxnId="{94B0D44A-AA91-E540-98C8-BAA8F54243B4}">
      <dgm:prSet/>
      <dgm:spPr/>
      <dgm:t>
        <a:bodyPr/>
        <a:lstStyle/>
        <a:p>
          <a:endParaRPr lang="en-US"/>
        </a:p>
      </dgm:t>
    </dgm:pt>
    <dgm:pt modelId="{F96C3B8D-A439-F948-AB6E-20A92220E16F}" type="sibTrans" cxnId="{94B0D44A-AA91-E540-98C8-BAA8F54243B4}">
      <dgm:prSet/>
      <dgm:spPr/>
      <dgm:t>
        <a:bodyPr/>
        <a:lstStyle/>
        <a:p>
          <a:endParaRPr lang="en-US"/>
        </a:p>
      </dgm:t>
    </dgm:pt>
    <dgm:pt modelId="{9A00E3F0-C693-164D-949A-FA06C6A1CB40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</a:rPr>
            <a:t>Aware of bias / operates consciously </a:t>
          </a:r>
          <a:endParaRPr lang="en-US" sz="1800" dirty="0"/>
        </a:p>
      </dgm:t>
    </dgm:pt>
    <dgm:pt modelId="{8DB779AD-A9A7-F348-AB84-2383F7A77DBB}" type="parTrans" cxnId="{105592B9-7783-8C4C-B192-0CBCFF71B4A4}">
      <dgm:prSet/>
      <dgm:spPr/>
      <dgm:t>
        <a:bodyPr/>
        <a:lstStyle/>
        <a:p>
          <a:endParaRPr lang="en-US"/>
        </a:p>
      </dgm:t>
    </dgm:pt>
    <dgm:pt modelId="{AFCA0CA7-5792-6444-8566-3F31E73007B0}" type="sibTrans" cxnId="{105592B9-7783-8C4C-B192-0CBCFF71B4A4}">
      <dgm:prSet/>
      <dgm:spPr/>
      <dgm:t>
        <a:bodyPr/>
        <a:lstStyle/>
        <a:p>
          <a:endParaRPr lang="en-US"/>
        </a:p>
      </dgm:t>
    </dgm:pt>
    <dgm:pt modelId="{272FE2C9-C8BF-0641-BC6B-8F578BAFA299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Unaware of bias / operates sub-consciously</a:t>
          </a:r>
        </a:p>
      </dgm:t>
    </dgm:pt>
    <dgm:pt modelId="{F6756777-6EF5-344E-88D7-23FE036C257F}" type="parTrans" cxnId="{15607DF1-1BB5-9742-9891-76E550BB8FE6}">
      <dgm:prSet/>
      <dgm:spPr/>
      <dgm:t>
        <a:bodyPr/>
        <a:lstStyle/>
        <a:p>
          <a:endParaRPr lang="en-US"/>
        </a:p>
      </dgm:t>
    </dgm:pt>
    <dgm:pt modelId="{7F01C736-EED2-DC41-964E-F7E50E636381}" type="sibTrans" cxnId="{15607DF1-1BB5-9742-9891-76E550BB8FE6}">
      <dgm:prSet/>
      <dgm:spPr/>
      <dgm:t>
        <a:bodyPr/>
        <a:lstStyle/>
        <a:p>
          <a:endParaRPr lang="en-US"/>
        </a:p>
      </dgm:t>
    </dgm:pt>
    <dgm:pt modelId="{C0810EA4-A84F-1E49-90EA-E2F4AF94FE13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</a:rPr>
            <a:t>Example – a property manager doing more criminal background checks on African Americans than whites. </a:t>
          </a:r>
          <a:endParaRPr lang="en-US" sz="1800" dirty="0"/>
        </a:p>
      </dgm:t>
    </dgm:pt>
    <dgm:pt modelId="{458AEC68-9D75-1C4B-ADD7-5EF1AE5E5245}" type="parTrans" cxnId="{0F3B54FC-F247-E141-BC21-80B22481BB37}">
      <dgm:prSet/>
      <dgm:spPr/>
      <dgm:t>
        <a:bodyPr/>
        <a:lstStyle/>
        <a:p>
          <a:endParaRPr lang="en-US"/>
        </a:p>
      </dgm:t>
    </dgm:pt>
    <dgm:pt modelId="{84F7A495-D5D6-3249-820C-540D8380F68D}" type="sibTrans" cxnId="{0F3B54FC-F247-E141-BC21-80B22481BB37}">
      <dgm:prSet/>
      <dgm:spPr/>
      <dgm:t>
        <a:bodyPr/>
        <a:lstStyle/>
        <a:p>
          <a:endParaRPr lang="en-US"/>
        </a:p>
      </dgm:t>
    </dgm:pt>
    <dgm:pt modelId="{2A7BE052-A18A-A345-B8E8-1797EF42205F}" type="pres">
      <dgm:prSet presAssocID="{F95A44DB-A622-6442-9BAE-81FB0B3B8988}" presName="theList" presStyleCnt="0">
        <dgm:presLayoutVars>
          <dgm:dir/>
          <dgm:animLvl val="lvl"/>
          <dgm:resizeHandles val="exact"/>
        </dgm:presLayoutVars>
      </dgm:prSet>
      <dgm:spPr/>
    </dgm:pt>
    <dgm:pt modelId="{148938FC-A574-5D49-9D12-A233F8D46093}" type="pres">
      <dgm:prSet presAssocID="{C7FDD192-5B57-C841-9370-3E2A7E7BA495}" presName="compNode" presStyleCnt="0"/>
      <dgm:spPr/>
    </dgm:pt>
    <dgm:pt modelId="{CC4A3070-CE80-104C-900B-27FE80C5FF35}" type="pres">
      <dgm:prSet presAssocID="{C7FDD192-5B57-C841-9370-3E2A7E7BA495}" presName="aNode" presStyleLbl="bgShp" presStyleIdx="0" presStyleCnt="2" custLinFactNeighborY="324"/>
      <dgm:spPr/>
    </dgm:pt>
    <dgm:pt modelId="{C6F4110A-88A8-BF4E-8956-223B77572FD9}" type="pres">
      <dgm:prSet presAssocID="{C7FDD192-5B57-C841-9370-3E2A7E7BA495}" presName="textNode" presStyleLbl="bgShp" presStyleIdx="0" presStyleCnt="2"/>
      <dgm:spPr/>
    </dgm:pt>
    <dgm:pt modelId="{32871719-7C7F-8743-AF60-7AB9633847F6}" type="pres">
      <dgm:prSet presAssocID="{C7FDD192-5B57-C841-9370-3E2A7E7BA495}" presName="compChildNode" presStyleCnt="0"/>
      <dgm:spPr/>
    </dgm:pt>
    <dgm:pt modelId="{093D23EF-6787-0A45-B594-B93BBFB0FBC0}" type="pres">
      <dgm:prSet presAssocID="{C7FDD192-5B57-C841-9370-3E2A7E7BA495}" presName="theInnerList" presStyleCnt="0"/>
      <dgm:spPr/>
    </dgm:pt>
    <dgm:pt modelId="{A8A60391-A496-D446-AF28-5FE2B70DED95}" type="pres">
      <dgm:prSet presAssocID="{7A36E442-C049-5947-B96B-EB98887D040E}" presName="childNode" presStyleLbl="node1" presStyleIdx="0" presStyleCnt="6">
        <dgm:presLayoutVars>
          <dgm:bulletEnabled val="1"/>
        </dgm:presLayoutVars>
      </dgm:prSet>
      <dgm:spPr/>
    </dgm:pt>
    <dgm:pt modelId="{D06CB938-DF50-A947-A656-76BFFA3BCFBB}" type="pres">
      <dgm:prSet presAssocID="{7A36E442-C049-5947-B96B-EB98887D040E}" presName="aSpace2" presStyleCnt="0"/>
      <dgm:spPr/>
    </dgm:pt>
    <dgm:pt modelId="{AAF92E1C-636C-1348-B828-AF0CEDC47B08}" type="pres">
      <dgm:prSet presAssocID="{9A00E3F0-C693-164D-949A-FA06C6A1CB40}" presName="childNode" presStyleLbl="node1" presStyleIdx="1" presStyleCnt="6">
        <dgm:presLayoutVars>
          <dgm:bulletEnabled val="1"/>
        </dgm:presLayoutVars>
      </dgm:prSet>
      <dgm:spPr/>
    </dgm:pt>
    <dgm:pt modelId="{5AE1E01F-B2A6-A54C-B838-744B3848991F}" type="pres">
      <dgm:prSet presAssocID="{9A00E3F0-C693-164D-949A-FA06C6A1CB40}" presName="aSpace2" presStyleCnt="0"/>
      <dgm:spPr/>
    </dgm:pt>
    <dgm:pt modelId="{8C2078C5-5374-4F4C-950D-54F6FE3A78E6}" type="pres">
      <dgm:prSet presAssocID="{64BB78BD-32A8-D548-A99E-A465F2E24CB9}" presName="childNode" presStyleLbl="node1" presStyleIdx="2" presStyleCnt="6" custScaleY="273329">
        <dgm:presLayoutVars>
          <dgm:bulletEnabled val="1"/>
        </dgm:presLayoutVars>
      </dgm:prSet>
      <dgm:spPr/>
    </dgm:pt>
    <dgm:pt modelId="{0779FE0A-6854-984F-8BB2-0F433629D5FD}" type="pres">
      <dgm:prSet presAssocID="{C7FDD192-5B57-C841-9370-3E2A7E7BA495}" presName="aSpace" presStyleCnt="0"/>
      <dgm:spPr/>
    </dgm:pt>
    <dgm:pt modelId="{75997E1F-A260-D64B-B9A2-5BDC6FA8C415}" type="pres">
      <dgm:prSet presAssocID="{3127CFF5-2D8F-EE47-9F2E-3D47F8C279E6}" presName="compNode" presStyleCnt="0"/>
      <dgm:spPr/>
    </dgm:pt>
    <dgm:pt modelId="{B15E8779-C233-4241-9456-C8427405E812}" type="pres">
      <dgm:prSet presAssocID="{3127CFF5-2D8F-EE47-9F2E-3D47F8C279E6}" presName="aNode" presStyleLbl="bgShp" presStyleIdx="1" presStyleCnt="2"/>
      <dgm:spPr/>
    </dgm:pt>
    <dgm:pt modelId="{D708E1BE-0A74-A64E-AC24-BDF8A33A9EB7}" type="pres">
      <dgm:prSet presAssocID="{3127CFF5-2D8F-EE47-9F2E-3D47F8C279E6}" presName="textNode" presStyleLbl="bgShp" presStyleIdx="1" presStyleCnt="2"/>
      <dgm:spPr/>
    </dgm:pt>
    <dgm:pt modelId="{44368AD6-CFE5-6E4E-B4D5-2F8A4241D17F}" type="pres">
      <dgm:prSet presAssocID="{3127CFF5-2D8F-EE47-9F2E-3D47F8C279E6}" presName="compChildNode" presStyleCnt="0"/>
      <dgm:spPr/>
    </dgm:pt>
    <dgm:pt modelId="{B51114C9-0695-BD47-B4FF-D2E247857DDC}" type="pres">
      <dgm:prSet presAssocID="{3127CFF5-2D8F-EE47-9F2E-3D47F8C279E6}" presName="theInnerList" presStyleCnt="0"/>
      <dgm:spPr/>
    </dgm:pt>
    <dgm:pt modelId="{B265183B-A9DB-6C44-8FCB-C3210CC08644}" type="pres">
      <dgm:prSet presAssocID="{DA0F794F-3E2C-3C45-A259-62AF7E8F4580}" presName="childNode" presStyleLbl="node1" presStyleIdx="3" presStyleCnt="6">
        <dgm:presLayoutVars>
          <dgm:bulletEnabled val="1"/>
        </dgm:presLayoutVars>
      </dgm:prSet>
      <dgm:spPr/>
    </dgm:pt>
    <dgm:pt modelId="{6FEC5B72-1EAC-5B4E-B021-D1FD2DCBBFD1}" type="pres">
      <dgm:prSet presAssocID="{DA0F794F-3E2C-3C45-A259-62AF7E8F4580}" presName="aSpace2" presStyleCnt="0"/>
      <dgm:spPr/>
    </dgm:pt>
    <dgm:pt modelId="{75254826-94B1-2844-BBDD-110DF8E3926F}" type="pres">
      <dgm:prSet presAssocID="{272FE2C9-C8BF-0641-BC6B-8F578BAFA299}" presName="childNode" presStyleLbl="node1" presStyleIdx="4" presStyleCnt="6">
        <dgm:presLayoutVars>
          <dgm:bulletEnabled val="1"/>
        </dgm:presLayoutVars>
      </dgm:prSet>
      <dgm:spPr/>
    </dgm:pt>
    <dgm:pt modelId="{CEA04A4A-3FBB-A04D-A5F6-6F8D0B81FC52}" type="pres">
      <dgm:prSet presAssocID="{272FE2C9-C8BF-0641-BC6B-8F578BAFA299}" presName="aSpace2" presStyleCnt="0"/>
      <dgm:spPr/>
    </dgm:pt>
    <dgm:pt modelId="{6676A69B-5B48-9745-9F6F-31E56684AEB6}" type="pres">
      <dgm:prSet presAssocID="{C0810EA4-A84F-1E49-90EA-E2F4AF94FE13}" presName="childNode" presStyleLbl="node1" presStyleIdx="5" presStyleCnt="6" custScaleY="261508">
        <dgm:presLayoutVars>
          <dgm:bulletEnabled val="1"/>
        </dgm:presLayoutVars>
      </dgm:prSet>
      <dgm:spPr/>
    </dgm:pt>
  </dgm:ptLst>
  <dgm:cxnLst>
    <dgm:cxn modelId="{BD5B4011-02E3-544C-8CAE-CE9FDDF8F4AF}" type="presOf" srcId="{C7FDD192-5B57-C841-9370-3E2A7E7BA495}" destId="{C6F4110A-88A8-BF4E-8956-223B77572FD9}" srcOrd="1" destOrd="0" presId="urn:microsoft.com/office/officeart/2005/8/layout/lProcess2"/>
    <dgm:cxn modelId="{5DC6CD3B-9558-CD4C-ADA3-E4F1B488790E}" type="presOf" srcId="{9A00E3F0-C693-164D-949A-FA06C6A1CB40}" destId="{AAF92E1C-636C-1348-B828-AF0CEDC47B08}" srcOrd="0" destOrd="0" presId="urn:microsoft.com/office/officeart/2005/8/layout/lProcess2"/>
    <dgm:cxn modelId="{94B0D44A-AA91-E540-98C8-BAA8F54243B4}" srcId="{C7FDD192-5B57-C841-9370-3E2A7E7BA495}" destId="{64BB78BD-32A8-D548-A99E-A465F2E24CB9}" srcOrd="2" destOrd="0" parTransId="{A7E65EAA-3BFD-4840-9283-C9E608BBFD09}" sibTransId="{F96C3B8D-A439-F948-AB6E-20A92220E16F}"/>
    <dgm:cxn modelId="{FBB3124E-9AAF-D941-932F-3B3F55E62A11}" type="presOf" srcId="{F95A44DB-A622-6442-9BAE-81FB0B3B8988}" destId="{2A7BE052-A18A-A345-B8E8-1797EF42205F}" srcOrd="0" destOrd="0" presId="urn:microsoft.com/office/officeart/2005/8/layout/lProcess2"/>
    <dgm:cxn modelId="{1B234BA2-1B9E-0D4A-8DC7-AFE36D4018C6}" srcId="{C7FDD192-5B57-C841-9370-3E2A7E7BA495}" destId="{7A36E442-C049-5947-B96B-EB98887D040E}" srcOrd="0" destOrd="0" parTransId="{B94C111E-77A5-2544-A15F-F1FC429A6476}" sibTransId="{5778B890-B8A4-4244-B5F7-8B3A8F1CFFBF}"/>
    <dgm:cxn modelId="{6A77F7A3-2385-4645-8BB7-727862AAA726}" srcId="{F95A44DB-A622-6442-9BAE-81FB0B3B8988}" destId="{3127CFF5-2D8F-EE47-9F2E-3D47F8C279E6}" srcOrd="1" destOrd="0" parTransId="{6589E7A7-897E-8045-B7C6-688FA1E628BC}" sibTransId="{1CC67337-4BC7-874E-AEB4-B2B1B4CD730B}"/>
    <dgm:cxn modelId="{B46DE8AD-0DA1-D74F-9115-DF0EFFA3916D}" srcId="{3127CFF5-2D8F-EE47-9F2E-3D47F8C279E6}" destId="{DA0F794F-3E2C-3C45-A259-62AF7E8F4580}" srcOrd="0" destOrd="0" parTransId="{81A7878D-2424-A347-B5B3-6A0BEE70EF52}" sibTransId="{BA384384-3146-874C-BB1D-B61E7F920457}"/>
    <dgm:cxn modelId="{EF1787B0-2409-1D41-91AF-AECB85B33589}" type="presOf" srcId="{DA0F794F-3E2C-3C45-A259-62AF7E8F4580}" destId="{B265183B-A9DB-6C44-8FCB-C3210CC08644}" srcOrd="0" destOrd="0" presId="urn:microsoft.com/office/officeart/2005/8/layout/lProcess2"/>
    <dgm:cxn modelId="{105592B9-7783-8C4C-B192-0CBCFF71B4A4}" srcId="{C7FDD192-5B57-C841-9370-3E2A7E7BA495}" destId="{9A00E3F0-C693-164D-949A-FA06C6A1CB40}" srcOrd="1" destOrd="0" parTransId="{8DB779AD-A9A7-F348-AB84-2383F7A77DBB}" sibTransId="{AFCA0CA7-5792-6444-8566-3F31E73007B0}"/>
    <dgm:cxn modelId="{8A2E60D0-349E-834E-9A66-759D60C6EE9C}" type="presOf" srcId="{C0810EA4-A84F-1E49-90EA-E2F4AF94FE13}" destId="{6676A69B-5B48-9745-9F6F-31E56684AEB6}" srcOrd="0" destOrd="0" presId="urn:microsoft.com/office/officeart/2005/8/layout/lProcess2"/>
    <dgm:cxn modelId="{E03C71D3-A018-064A-90A3-1D9A925996C1}" type="presOf" srcId="{7A36E442-C049-5947-B96B-EB98887D040E}" destId="{A8A60391-A496-D446-AF28-5FE2B70DED95}" srcOrd="0" destOrd="0" presId="urn:microsoft.com/office/officeart/2005/8/layout/lProcess2"/>
    <dgm:cxn modelId="{53B265DA-264F-B449-9A55-9D0FD25899B9}" type="presOf" srcId="{C7FDD192-5B57-C841-9370-3E2A7E7BA495}" destId="{CC4A3070-CE80-104C-900B-27FE80C5FF35}" srcOrd="0" destOrd="0" presId="urn:microsoft.com/office/officeart/2005/8/layout/lProcess2"/>
    <dgm:cxn modelId="{FD61A5E3-764E-6D4D-AD43-EB894F44088B}" type="presOf" srcId="{272FE2C9-C8BF-0641-BC6B-8F578BAFA299}" destId="{75254826-94B1-2844-BBDD-110DF8E3926F}" srcOrd="0" destOrd="0" presId="urn:microsoft.com/office/officeart/2005/8/layout/lProcess2"/>
    <dgm:cxn modelId="{15607DF1-1BB5-9742-9891-76E550BB8FE6}" srcId="{3127CFF5-2D8F-EE47-9F2E-3D47F8C279E6}" destId="{272FE2C9-C8BF-0641-BC6B-8F578BAFA299}" srcOrd="1" destOrd="0" parTransId="{F6756777-6EF5-344E-88D7-23FE036C257F}" sibTransId="{7F01C736-EED2-DC41-964E-F7E50E636381}"/>
    <dgm:cxn modelId="{DA76C7F1-D342-7F4A-8E78-452529D1052F}" type="presOf" srcId="{64BB78BD-32A8-D548-A99E-A465F2E24CB9}" destId="{8C2078C5-5374-4F4C-950D-54F6FE3A78E6}" srcOrd="0" destOrd="0" presId="urn:microsoft.com/office/officeart/2005/8/layout/lProcess2"/>
    <dgm:cxn modelId="{DAE315FA-3ED6-3F40-9DD6-AE7E57A1B2F6}" type="presOf" srcId="{3127CFF5-2D8F-EE47-9F2E-3D47F8C279E6}" destId="{B15E8779-C233-4241-9456-C8427405E812}" srcOrd="0" destOrd="0" presId="urn:microsoft.com/office/officeart/2005/8/layout/lProcess2"/>
    <dgm:cxn modelId="{0D8BACFA-6BD6-B34F-89C8-C6C678F4F085}" srcId="{F95A44DB-A622-6442-9BAE-81FB0B3B8988}" destId="{C7FDD192-5B57-C841-9370-3E2A7E7BA495}" srcOrd="0" destOrd="0" parTransId="{39F27E32-6618-9D4B-A2EB-81EF962D5044}" sibTransId="{EFEA5DBE-1725-2E4C-BA59-8D95B5ED5761}"/>
    <dgm:cxn modelId="{0F3B54FC-F247-E141-BC21-80B22481BB37}" srcId="{3127CFF5-2D8F-EE47-9F2E-3D47F8C279E6}" destId="{C0810EA4-A84F-1E49-90EA-E2F4AF94FE13}" srcOrd="2" destOrd="0" parTransId="{458AEC68-9D75-1C4B-ADD7-5EF1AE5E5245}" sibTransId="{84F7A495-D5D6-3249-820C-540D8380F68D}"/>
    <dgm:cxn modelId="{E4E5F8FC-30F0-7A43-8574-48A00427C614}" type="presOf" srcId="{3127CFF5-2D8F-EE47-9F2E-3D47F8C279E6}" destId="{D708E1BE-0A74-A64E-AC24-BDF8A33A9EB7}" srcOrd="1" destOrd="0" presId="urn:microsoft.com/office/officeart/2005/8/layout/lProcess2"/>
    <dgm:cxn modelId="{EE8B97EF-506C-B848-AFA5-813097452A14}" type="presParOf" srcId="{2A7BE052-A18A-A345-B8E8-1797EF42205F}" destId="{148938FC-A574-5D49-9D12-A233F8D46093}" srcOrd="0" destOrd="0" presId="urn:microsoft.com/office/officeart/2005/8/layout/lProcess2"/>
    <dgm:cxn modelId="{40170313-C27C-F342-B770-59AF88FA8DB0}" type="presParOf" srcId="{148938FC-A574-5D49-9D12-A233F8D46093}" destId="{CC4A3070-CE80-104C-900B-27FE80C5FF35}" srcOrd="0" destOrd="0" presId="urn:microsoft.com/office/officeart/2005/8/layout/lProcess2"/>
    <dgm:cxn modelId="{2CCFDD8E-F178-1340-A1A7-3B69845663E6}" type="presParOf" srcId="{148938FC-A574-5D49-9D12-A233F8D46093}" destId="{C6F4110A-88A8-BF4E-8956-223B77572FD9}" srcOrd="1" destOrd="0" presId="urn:microsoft.com/office/officeart/2005/8/layout/lProcess2"/>
    <dgm:cxn modelId="{0EDBA07A-19AA-0E4C-A173-EF48319DEF38}" type="presParOf" srcId="{148938FC-A574-5D49-9D12-A233F8D46093}" destId="{32871719-7C7F-8743-AF60-7AB9633847F6}" srcOrd="2" destOrd="0" presId="urn:microsoft.com/office/officeart/2005/8/layout/lProcess2"/>
    <dgm:cxn modelId="{5B7179FD-254C-3B4D-B866-EE2C36C8506B}" type="presParOf" srcId="{32871719-7C7F-8743-AF60-7AB9633847F6}" destId="{093D23EF-6787-0A45-B594-B93BBFB0FBC0}" srcOrd="0" destOrd="0" presId="urn:microsoft.com/office/officeart/2005/8/layout/lProcess2"/>
    <dgm:cxn modelId="{7CF1A70D-5C47-104C-A7BA-7F4C42CBC2CE}" type="presParOf" srcId="{093D23EF-6787-0A45-B594-B93BBFB0FBC0}" destId="{A8A60391-A496-D446-AF28-5FE2B70DED95}" srcOrd="0" destOrd="0" presId="urn:microsoft.com/office/officeart/2005/8/layout/lProcess2"/>
    <dgm:cxn modelId="{082C49A9-0CF6-5040-9D08-E02C94F82963}" type="presParOf" srcId="{093D23EF-6787-0A45-B594-B93BBFB0FBC0}" destId="{D06CB938-DF50-A947-A656-76BFFA3BCFBB}" srcOrd="1" destOrd="0" presId="urn:microsoft.com/office/officeart/2005/8/layout/lProcess2"/>
    <dgm:cxn modelId="{99E59CEE-B2C9-8146-BC61-C8E34E52EF82}" type="presParOf" srcId="{093D23EF-6787-0A45-B594-B93BBFB0FBC0}" destId="{AAF92E1C-636C-1348-B828-AF0CEDC47B08}" srcOrd="2" destOrd="0" presId="urn:microsoft.com/office/officeart/2005/8/layout/lProcess2"/>
    <dgm:cxn modelId="{03A8B100-33EA-E74A-B1C6-2DA041AE81C6}" type="presParOf" srcId="{093D23EF-6787-0A45-B594-B93BBFB0FBC0}" destId="{5AE1E01F-B2A6-A54C-B838-744B3848991F}" srcOrd="3" destOrd="0" presId="urn:microsoft.com/office/officeart/2005/8/layout/lProcess2"/>
    <dgm:cxn modelId="{F83A22D1-8D3F-F94E-A4C6-CC5C26D66144}" type="presParOf" srcId="{093D23EF-6787-0A45-B594-B93BBFB0FBC0}" destId="{8C2078C5-5374-4F4C-950D-54F6FE3A78E6}" srcOrd="4" destOrd="0" presId="urn:microsoft.com/office/officeart/2005/8/layout/lProcess2"/>
    <dgm:cxn modelId="{60C014AF-DE27-F940-A8CC-B5525FCA9571}" type="presParOf" srcId="{2A7BE052-A18A-A345-B8E8-1797EF42205F}" destId="{0779FE0A-6854-984F-8BB2-0F433629D5FD}" srcOrd="1" destOrd="0" presId="urn:microsoft.com/office/officeart/2005/8/layout/lProcess2"/>
    <dgm:cxn modelId="{B5761176-C2CD-3B4F-B156-BF714DFF118B}" type="presParOf" srcId="{2A7BE052-A18A-A345-B8E8-1797EF42205F}" destId="{75997E1F-A260-D64B-B9A2-5BDC6FA8C415}" srcOrd="2" destOrd="0" presId="urn:microsoft.com/office/officeart/2005/8/layout/lProcess2"/>
    <dgm:cxn modelId="{DC4F95CE-1962-4A46-8838-F5E6D3400A33}" type="presParOf" srcId="{75997E1F-A260-D64B-B9A2-5BDC6FA8C415}" destId="{B15E8779-C233-4241-9456-C8427405E812}" srcOrd="0" destOrd="0" presId="urn:microsoft.com/office/officeart/2005/8/layout/lProcess2"/>
    <dgm:cxn modelId="{23C58D5D-B243-594C-B5E7-3AEEF085FD4B}" type="presParOf" srcId="{75997E1F-A260-D64B-B9A2-5BDC6FA8C415}" destId="{D708E1BE-0A74-A64E-AC24-BDF8A33A9EB7}" srcOrd="1" destOrd="0" presId="urn:microsoft.com/office/officeart/2005/8/layout/lProcess2"/>
    <dgm:cxn modelId="{89B678B1-05AE-2F4E-90F8-044ACC060ED8}" type="presParOf" srcId="{75997E1F-A260-D64B-B9A2-5BDC6FA8C415}" destId="{44368AD6-CFE5-6E4E-B4D5-2F8A4241D17F}" srcOrd="2" destOrd="0" presId="urn:microsoft.com/office/officeart/2005/8/layout/lProcess2"/>
    <dgm:cxn modelId="{A4BBB665-ACAC-1643-B25E-CB8B5DFACBF3}" type="presParOf" srcId="{44368AD6-CFE5-6E4E-B4D5-2F8A4241D17F}" destId="{B51114C9-0695-BD47-B4FF-D2E247857DDC}" srcOrd="0" destOrd="0" presId="urn:microsoft.com/office/officeart/2005/8/layout/lProcess2"/>
    <dgm:cxn modelId="{D11D419D-75E9-AD40-B962-5E3536887860}" type="presParOf" srcId="{B51114C9-0695-BD47-B4FF-D2E247857DDC}" destId="{B265183B-A9DB-6C44-8FCB-C3210CC08644}" srcOrd="0" destOrd="0" presId="urn:microsoft.com/office/officeart/2005/8/layout/lProcess2"/>
    <dgm:cxn modelId="{F52671D9-9ED3-0D46-A96D-9A98927C6B1C}" type="presParOf" srcId="{B51114C9-0695-BD47-B4FF-D2E247857DDC}" destId="{6FEC5B72-1EAC-5B4E-B021-D1FD2DCBBFD1}" srcOrd="1" destOrd="0" presId="urn:microsoft.com/office/officeart/2005/8/layout/lProcess2"/>
    <dgm:cxn modelId="{3C371271-AA96-BF4F-BF11-FC68FCCB4B2F}" type="presParOf" srcId="{B51114C9-0695-BD47-B4FF-D2E247857DDC}" destId="{75254826-94B1-2844-BBDD-110DF8E3926F}" srcOrd="2" destOrd="0" presId="urn:microsoft.com/office/officeart/2005/8/layout/lProcess2"/>
    <dgm:cxn modelId="{46A971E0-2DBC-714E-BD7F-FF9629167823}" type="presParOf" srcId="{B51114C9-0695-BD47-B4FF-D2E247857DDC}" destId="{CEA04A4A-3FBB-A04D-A5F6-6F8D0B81FC52}" srcOrd="3" destOrd="0" presId="urn:microsoft.com/office/officeart/2005/8/layout/lProcess2"/>
    <dgm:cxn modelId="{5EB56843-DCEF-6D45-9150-C4133EC1C6AE}" type="presParOf" srcId="{B51114C9-0695-BD47-B4FF-D2E247857DDC}" destId="{6676A69B-5B48-9745-9F6F-31E56684AEB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DFACE-1CF4-5E4B-A4CD-049B22524924}" type="doc">
      <dgm:prSet loTypeId="urn:microsoft.com/office/officeart/2009/3/layout/IncreasingArrowsProcess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7E7EBE-5B90-6A45-B08F-7B2EFDB76FB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 Institutional / Explicit</a:t>
          </a:r>
        </a:p>
      </dgm:t>
    </dgm:pt>
    <dgm:pt modelId="{37365D1C-A2A1-E544-BCC7-E15E72AF7879}" type="parTrans" cxnId="{EBD8D6FE-4392-2842-95E7-E89E966A83E7}">
      <dgm:prSet/>
      <dgm:spPr/>
      <dgm:t>
        <a:bodyPr/>
        <a:lstStyle/>
        <a:p>
          <a:endParaRPr lang="en-US"/>
        </a:p>
      </dgm:t>
    </dgm:pt>
    <dgm:pt modelId="{1761EF82-5C7F-E947-886F-17AC4A319746}" type="sibTrans" cxnId="{EBD8D6FE-4392-2842-95E7-E89E966A83E7}">
      <dgm:prSet/>
      <dgm:spPr/>
      <dgm:t>
        <a:bodyPr/>
        <a:lstStyle/>
        <a:p>
          <a:endParaRPr lang="en-US"/>
        </a:p>
      </dgm:t>
    </dgm:pt>
    <dgm:pt modelId="{0B64742F-7036-4F43-A0B5-11A3CF68603F}">
      <dgm:prSet phldrT="[Text]"/>
      <dgm:spPr/>
      <dgm:t>
        <a:bodyPr/>
        <a:lstStyle/>
        <a:p>
          <a:r>
            <a:rPr lang="en-US" b="0" i="1" dirty="0">
              <a:solidFill>
                <a:schemeClr val="tx1"/>
              </a:solidFill>
            </a:rPr>
            <a:t>Policies which explicitly discriminate against a group.</a:t>
          </a:r>
        </a:p>
        <a:p>
          <a:endParaRPr lang="en-US" dirty="0">
            <a:solidFill>
              <a:schemeClr val="tx1"/>
            </a:solidFill>
          </a:endParaRPr>
        </a:p>
        <a:p>
          <a:r>
            <a:rPr lang="en-US" b="1" i="1" dirty="0">
              <a:solidFill>
                <a:schemeClr val="tx1"/>
              </a:solidFill>
            </a:rPr>
            <a:t>Example: </a:t>
          </a:r>
        </a:p>
        <a:p>
          <a:r>
            <a:rPr lang="en-US" dirty="0">
              <a:solidFill>
                <a:schemeClr val="tx1"/>
              </a:solidFill>
            </a:rPr>
            <a:t>Police department refusing to hire people of color.</a:t>
          </a:r>
        </a:p>
      </dgm:t>
    </dgm:pt>
    <dgm:pt modelId="{D63FBCF1-78B9-6346-B3C3-7504DEEA2FBF}" type="parTrans" cxnId="{E8B424D2-70A7-AE40-A11A-D7455110304B}">
      <dgm:prSet/>
      <dgm:spPr/>
      <dgm:t>
        <a:bodyPr/>
        <a:lstStyle/>
        <a:p>
          <a:endParaRPr lang="en-US"/>
        </a:p>
      </dgm:t>
    </dgm:pt>
    <dgm:pt modelId="{E586673E-CC6C-174D-92EA-592E1DC2062F}" type="sibTrans" cxnId="{E8B424D2-70A7-AE40-A11A-D7455110304B}">
      <dgm:prSet/>
      <dgm:spPr/>
      <dgm:t>
        <a:bodyPr/>
        <a:lstStyle/>
        <a:p>
          <a:endParaRPr lang="en-US"/>
        </a:p>
      </dgm:t>
    </dgm:pt>
    <dgm:pt modelId="{B407C560-7F7F-614C-AAE3-F0DC9111A21F}">
      <dgm:prSet phldrT="[Text]"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Policies that negatively impact one group unintentionally.</a:t>
          </a:r>
        </a:p>
        <a:p>
          <a:endParaRPr lang="en-US" dirty="0">
            <a:solidFill>
              <a:schemeClr val="tx1"/>
            </a:solidFill>
          </a:endParaRPr>
        </a:p>
        <a:p>
          <a:r>
            <a:rPr lang="en-US" b="1" i="1" dirty="0">
              <a:solidFill>
                <a:schemeClr val="tx1"/>
              </a:solidFill>
            </a:rPr>
            <a:t>Example:</a:t>
          </a:r>
        </a:p>
        <a:p>
          <a:r>
            <a:rPr lang="en-US" dirty="0">
              <a:solidFill>
                <a:schemeClr val="tx1"/>
              </a:solidFill>
            </a:rPr>
            <a:t>Police department focusing on street-level drug arrests.</a:t>
          </a:r>
        </a:p>
      </dgm:t>
    </dgm:pt>
    <dgm:pt modelId="{C8717DDA-887C-2A41-9972-CA86A5DC347F}" type="parTrans" cxnId="{C55CCE2F-57A0-9342-9B73-BE738D4ABD72}">
      <dgm:prSet/>
      <dgm:spPr/>
      <dgm:t>
        <a:bodyPr/>
        <a:lstStyle/>
        <a:p>
          <a:endParaRPr lang="en-US"/>
        </a:p>
      </dgm:t>
    </dgm:pt>
    <dgm:pt modelId="{8112CF9F-A033-E143-BF34-B74240A1C38B}" type="sibTrans" cxnId="{C55CCE2F-57A0-9342-9B73-BE738D4ABD72}">
      <dgm:prSet/>
      <dgm:spPr/>
      <dgm:t>
        <a:bodyPr/>
        <a:lstStyle/>
        <a:p>
          <a:endParaRPr lang="en-US"/>
        </a:p>
      </dgm:t>
    </dgm:pt>
    <dgm:pt modelId="{E060BEC2-1CE6-064C-A673-A7F5EC325AA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 Individual / Explicit</a:t>
          </a:r>
        </a:p>
      </dgm:t>
    </dgm:pt>
    <dgm:pt modelId="{6DD596A8-CDB0-4540-9AD1-5B9BAA0B99F9}" type="parTrans" cxnId="{CD8DF0EE-64D6-B042-A1BA-171C4155976E}">
      <dgm:prSet/>
      <dgm:spPr/>
      <dgm:t>
        <a:bodyPr/>
        <a:lstStyle/>
        <a:p>
          <a:endParaRPr lang="en-US"/>
        </a:p>
      </dgm:t>
    </dgm:pt>
    <dgm:pt modelId="{62387453-EF60-C947-A313-272615EC105D}" type="sibTrans" cxnId="{CD8DF0EE-64D6-B042-A1BA-171C4155976E}">
      <dgm:prSet/>
      <dgm:spPr/>
      <dgm:t>
        <a:bodyPr/>
        <a:lstStyle/>
        <a:p>
          <a:endParaRPr lang="en-US"/>
        </a:p>
      </dgm:t>
    </dgm:pt>
    <dgm:pt modelId="{7DC49C44-4CC9-3D42-BE81-62B4F8C34DB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 Individual / Implicit</a:t>
          </a:r>
        </a:p>
      </dgm:t>
    </dgm:pt>
    <dgm:pt modelId="{41499B07-BBDB-E94C-AB81-565D0366471F}" type="sibTrans" cxnId="{5B67B053-A264-A143-975A-977346F38506}">
      <dgm:prSet/>
      <dgm:spPr/>
      <dgm:t>
        <a:bodyPr/>
        <a:lstStyle/>
        <a:p>
          <a:endParaRPr lang="en-US"/>
        </a:p>
      </dgm:t>
    </dgm:pt>
    <dgm:pt modelId="{F1ED4351-6F59-F34C-BBF6-394BB0A3CC0D}" type="parTrans" cxnId="{5B67B053-A264-A143-975A-977346F38506}">
      <dgm:prSet/>
      <dgm:spPr/>
      <dgm:t>
        <a:bodyPr/>
        <a:lstStyle/>
        <a:p>
          <a:endParaRPr lang="en-US"/>
        </a:p>
      </dgm:t>
    </dgm:pt>
    <dgm:pt modelId="{729E9C6E-FE40-0541-880A-4E79578D4B04}">
      <dgm:prSet phldrT="[Text]"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Prejudice in action – discrimination.</a:t>
          </a:r>
        </a:p>
        <a:p>
          <a:endParaRPr lang="en-US" dirty="0">
            <a:solidFill>
              <a:schemeClr val="tx1"/>
            </a:solidFill>
          </a:endParaRPr>
        </a:p>
        <a:p>
          <a:r>
            <a:rPr lang="en-US" b="1" i="1" dirty="0">
              <a:solidFill>
                <a:schemeClr val="tx1"/>
              </a:solidFill>
            </a:rPr>
            <a:t>Example:</a:t>
          </a:r>
        </a:p>
        <a:p>
          <a:r>
            <a:rPr lang="en-US" dirty="0">
              <a:solidFill>
                <a:schemeClr val="tx1"/>
              </a:solidFill>
            </a:rPr>
            <a:t>Police officer calling someone an ethnic slur while arresting them.</a:t>
          </a:r>
        </a:p>
      </dgm:t>
    </dgm:pt>
    <dgm:pt modelId="{0A03EEF8-F988-8448-B3B4-2153FBB5C420}" type="parTrans" cxnId="{0757EA0A-1FEA-E840-98BC-16F382632C5A}">
      <dgm:prSet/>
      <dgm:spPr/>
      <dgm:t>
        <a:bodyPr/>
        <a:lstStyle/>
        <a:p>
          <a:endParaRPr lang="en-US"/>
        </a:p>
      </dgm:t>
    </dgm:pt>
    <dgm:pt modelId="{34975E28-09EC-9645-8DEA-DAE81F5461E9}" type="sibTrans" cxnId="{0757EA0A-1FEA-E840-98BC-16F382632C5A}">
      <dgm:prSet/>
      <dgm:spPr/>
      <dgm:t>
        <a:bodyPr/>
        <a:lstStyle/>
        <a:p>
          <a:endParaRPr lang="en-US"/>
        </a:p>
      </dgm:t>
    </dgm:pt>
    <dgm:pt modelId="{321775DD-695A-5B44-8098-AEF06C52859D}">
      <dgm:prSet phldrT="[Text]"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Unconscious attitudes and beliefs.</a:t>
          </a:r>
        </a:p>
      </dgm:t>
    </dgm:pt>
    <dgm:pt modelId="{9A61B5DF-B009-F749-9277-40E096350DDA}" type="parTrans" cxnId="{892BA1B8-F905-854E-9035-96CE83575BCC}">
      <dgm:prSet/>
      <dgm:spPr/>
      <dgm:t>
        <a:bodyPr/>
        <a:lstStyle/>
        <a:p>
          <a:endParaRPr lang="en-US"/>
        </a:p>
      </dgm:t>
    </dgm:pt>
    <dgm:pt modelId="{E25F88EF-AD3B-F349-89AE-F5CB4DEBCA72}" type="sibTrans" cxnId="{892BA1B8-F905-854E-9035-96CE83575BCC}">
      <dgm:prSet/>
      <dgm:spPr/>
      <dgm:t>
        <a:bodyPr/>
        <a:lstStyle/>
        <a:p>
          <a:endParaRPr lang="en-US"/>
        </a:p>
      </dgm:t>
    </dgm:pt>
    <dgm:pt modelId="{0221458D-2793-0442-82D5-8168E1927EAC}">
      <dgm:prSet phldrT="[Text]"/>
      <dgm:spPr/>
      <dgm:t>
        <a:bodyPr/>
        <a:lstStyle/>
        <a:p>
          <a:r>
            <a:rPr lang="en-US" b="1" i="1" dirty="0">
              <a:solidFill>
                <a:schemeClr val="tx1"/>
              </a:solidFill>
            </a:rPr>
            <a:t>Example:</a:t>
          </a:r>
        </a:p>
      </dgm:t>
    </dgm:pt>
    <dgm:pt modelId="{1989E707-114F-3441-8F80-DD9362B7AF32}" type="parTrans" cxnId="{0D682EF8-DC4E-2546-B589-004FBDD18D6C}">
      <dgm:prSet/>
      <dgm:spPr/>
      <dgm:t>
        <a:bodyPr/>
        <a:lstStyle/>
        <a:p>
          <a:endParaRPr lang="en-US"/>
        </a:p>
      </dgm:t>
    </dgm:pt>
    <dgm:pt modelId="{F6E88491-EE0D-DF41-A5F6-0638BD17F3A9}" type="sibTrans" cxnId="{0D682EF8-DC4E-2546-B589-004FBDD18D6C}">
      <dgm:prSet/>
      <dgm:spPr/>
      <dgm:t>
        <a:bodyPr/>
        <a:lstStyle/>
        <a:p>
          <a:endParaRPr lang="en-US"/>
        </a:p>
      </dgm:t>
    </dgm:pt>
    <dgm:pt modelId="{6CBA8498-0909-1542-AB4F-847B71EE5BFD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C23C23B-5C35-3841-B3FB-35320847A0FA}" type="parTrans" cxnId="{D8DA6793-A304-6547-9C8D-3F93B8F787A7}">
      <dgm:prSet/>
      <dgm:spPr/>
      <dgm:t>
        <a:bodyPr/>
        <a:lstStyle/>
        <a:p>
          <a:endParaRPr lang="en-US"/>
        </a:p>
      </dgm:t>
    </dgm:pt>
    <dgm:pt modelId="{C42785CB-1E4A-DE42-BFBB-944577E5C6F5}" type="sibTrans" cxnId="{D8DA6793-A304-6547-9C8D-3F93B8F787A7}">
      <dgm:prSet/>
      <dgm:spPr/>
      <dgm:t>
        <a:bodyPr/>
        <a:lstStyle/>
        <a:p>
          <a:endParaRPr lang="en-US"/>
        </a:p>
      </dgm:t>
    </dgm:pt>
    <dgm:pt modelId="{21DFA037-7B41-354C-B3A4-C7E23BF742F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Police officer calling for back-up more often when stopping a person of color.</a:t>
          </a:r>
        </a:p>
      </dgm:t>
    </dgm:pt>
    <dgm:pt modelId="{11A9CB3C-01A6-4A40-BEEA-F23820088679}" type="parTrans" cxnId="{82035639-5579-5147-A4E5-46FC9978CC2C}">
      <dgm:prSet/>
      <dgm:spPr/>
      <dgm:t>
        <a:bodyPr/>
        <a:lstStyle/>
        <a:p>
          <a:endParaRPr lang="en-US"/>
        </a:p>
      </dgm:t>
    </dgm:pt>
    <dgm:pt modelId="{0A30A4D6-CE84-9641-9B4F-7023FD746252}" type="sibTrans" cxnId="{82035639-5579-5147-A4E5-46FC9978CC2C}">
      <dgm:prSet/>
      <dgm:spPr/>
      <dgm:t>
        <a:bodyPr/>
        <a:lstStyle/>
        <a:p>
          <a:endParaRPr lang="en-US"/>
        </a:p>
      </dgm:t>
    </dgm:pt>
    <dgm:pt modelId="{451EC13A-18BC-1F4B-AC91-EEFC0808E76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>
              <a:solidFill>
                <a:schemeClr val="tx1"/>
              </a:solidFill>
            </a:rPr>
            <a:t> Institutional / Implicit</a:t>
          </a:r>
        </a:p>
      </dgm:t>
    </dgm:pt>
    <dgm:pt modelId="{A2AA8D05-7D22-1A48-A646-442747440D4E}" type="sibTrans" cxnId="{8368970E-4BD1-DB40-B271-C57C9C2B2AFA}">
      <dgm:prSet/>
      <dgm:spPr/>
      <dgm:t>
        <a:bodyPr/>
        <a:lstStyle/>
        <a:p>
          <a:endParaRPr lang="en-US"/>
        </a:p>
      </dgm:t>
    </dgm:pt>
    <dgm:pt modelId="{380D3DF7-334C-9D4A-BE45-11AF3B55756F}" type="parTrans" cxnId="{8368970E-4BD1-DB40-B271-C57C9C2B2AFA}">
      <dgm:prSet/>
      <dgm:spPr/>
      <dgm:t>
        <a:bodyPr/>
        <a:lstStyle/>
        <a:p>
          <a:endParaRPr lang="en-US"/>
        </a:p>
      </dgm:t>
    </dgm:pt>
    <dgm:pt modelId="{3CD844B3-3F7F-FE40-AF2B-3C98990A4400}" type="pres">
      <dgm:prSet presAssocID="{F0EDFACE-1CF4-5E4B-A4CD-049B2252492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953666B0-0B5F-804A-A02F-3BBFCA9C2145}" type="pres">
      <dgm:prSet presAssocID="{9D7E7EBE-5B90-6A45-B08F-7B2EFDB76FBC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52363FDB-C437-9E46-A6A2-68460B8A7E19}" type="pres">
      <dgm:prSet presAssocID="{9D7E7EBE-5B90-6A45-B08F-7B2EFDB76FBC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AAA5362B-1982-5440-B463-374B5A9045D3}" type="pres">
      <dgm:prSet presAssocID="{451EC13A-18BC-1F4B-AC91-EEFC0808E76C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5AA8AF6C-A0CD-AB43-8CA5-575D0A367DF8}" type="pres">
      <dgm:prSet presAssocID="{451EC13A-18BC-1F4B-AC91-EEFC0808E76C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A1347E69-EF85-E247-AFBE-C1E8EF4FD1D8}" type="pres">
      <dgm:prSet presAssocID="{E060BEC2-1CE6-064C-A673-A7F5EC325AA3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305D2F75-78E1-C64D-8C7A-CBFFC2B43C8C}" type="pres">
      <dgm:prSet presAssocID="{E060BEC2-1CE6-064C-A673-A7F5EC325AA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E3C4DE10-1D80-0049-A3BF-8147B70D2A15}" type="pres">
      <dgm:prSet presAssocID="{7DC49C44-4CC9-3D42-BE81-62B4F8C34DB4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5039F704-3CBB-424A-9FEC-9E3E2469CDEF}" type="pres">
      <dgm:prSet presAssocID="{7DC49C44-4CC9-3D42-BE81-62B4F8C34DB4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757EA0A-1FEA-E840-98BC-16F382632C5A}" srcId="{E060BEC2-1CE6-064C-A673-A7F5EC325AA3}" destId="{729E9C6E-FE40-0541-880A-4E79578D4B04}" srcOrd="0" destOrd="0" parTransId="{0A03EEF8-F988-8448-B3B4-2153FBB5C420}" sibTransId="{34975E28-09EC-9645-8DEA-DAE81F5461E9}"/>
    <dgm:cxn modelId="{8368970E-4BD1-DB40-B271-C57C9C2B2AFA}" srcId="{F0EDFACE-1CF4-5E4B-A4CD-049B22524924}" destId="{451EC13A-18BC-1F4B-AC91-EEFC0808E76C}" srcOrd="1" destOrd="0" parTransId="{380D3DF7-334C-9D4A-BE45-11AF3B55756F}" sibTransId="{A2AA8D05-7D22-1A48-A646-442747440D4E}"/>
    <dgm:cxn modelId="{C55CCE2F-57A0-9342-9B73-BE738D4ABD72}" srcId="{451EC13A-18BC-1F4B-AC91-EEFC0808E76C}" destId="{B407C560-7F7F-614C-AAE3-F0DC9111A21F}" srcOrd="0" destOrd="0" parTransId="{C8717DDA-887C-2A41-9972-CA86A5DC347F}" sibTransId="{8112CF9F-A033-E143-BF34-B74240A1C38B}"/>
    <dgm:cxn modelId="{82035639-5579-5147-A4E5-46FC9978CC2C}" srcId="{7DC49C44-4CC9-3D42-BE81-62B4F8C34DB4}" destId="{21DFA037-7B41-354C-B3A4-C7E23BF742F3}" srcOrd="3" destOrd="0" parTransId="{11A9CB3C-01A6-4A40-BEEA-F23820088679}" sibTransId="{0A30A4D6-CE84-9641-9B4F-7023FD746252}"/>
    <dgm:cxn modelId="{408CA239-4C4C-7646-BF1F-61E51F469A08}" type="presOf" srcId="{451EC13A-18BC-1F4B-AC91-EEFC0808E76C}" destId="{AAA5362B-1982-5440-B463-374B5A9045D3}" srcOrd="0" destOrd="0" presId="urn:microsoft.com/office/officeart/2009/3/layout/IncreasingArrowsProcess"/>
    <dgm:cxn modelId="{481D8D40-53B6-954C-80ED-A1EA223964D1}" type="presOf" srcId="{21DFA037-7B41-354C-B3A4-C7E23BF742F3}" destId="{5039F704-3CBB-424A-9FEC-9E3E2469CDEF}" srcOrd="0" destOrd="3" presId="urn:microsoft.com/office/officeart/2009/3/layout/IncreasingArrowsProcess"/>
    <dgm:cxn modelId="{C1E29242-7945-A94B-B42D-9420457295E3}" type="presOf" srcId="{729E9C6E-FE40-0541-880A-4E79578D4B04}" destId="{305D2F75-78E1-C64D-8C7A-CBFFC2B43C8C}" srcOrd="0" destOrd="0" presId="urn:microsoft.com/office/officeart/2009/3/layout/IncreasingArrowsProcess"/>
    <dgm:cxn modelId="{53C54563-7A16-1448-BF54-A1BF692B616B}" type="presOf" srcId="{6CBA8498-0909-1542-AB4F-847B71EE5BFD}" destId="{5039F704-3CBB-424A-9FEC-9E3E2469CDEF}" srcOrd="0" destOrd="1" presId="urn:microsoft.com/office/officeart/2009/3/layout/IncreasingArrowsProcess"/>
    <dgm:cxn modelId="{1A243169-E80C-CF45-A0F4-6C93A580128E}" type="presOf" srcId="{321775DD-695A-5B44-8098-AEF06C52859D}" destId="{5039F704-3CBB-424A-9FEC-9E3E2469CDEF}" srcOrd="0" destOrd="0" presId="urn:microsoft.com/office/officeart/2009/3/layout/IncreasingArrowsProcess"/>
    <dgm:cxn modelId="{08A4DA4B-0EBC-334F-822D-00B25CB12943}" type="presOf" srcId="{7DC49C44-4CC9-3D42-BE81-62B4F8C34DB4}" destId="{E3C4DE10-1D80-0049-A3BF-8147B70D2A15}" srcOrd="0" destOrd="0" presId="urn:microsoft.com/office/officeart/2009/3/layout/IncreasingArrowsProcess"/>
    <dgm:cxn modelId="{8866936E-11B1-7247-9289-4706FE1905E7}" type="presOf" srcId="{E060BEC2-1CE6-064C-A673-A7F5EC325AA3}" destId="{A1347E69-EF85-E247-AFBE-C1E8EF4FD1D8}" srcOrd="0" destOrd="0" presId="urn:microsoft.com/office/officeart/2009/3/layout/IncreasingArrowsProcess"/>
    <dgm:cxn modelId="{5B67B053-A264-A143-975A-977346F38506}" srcId="{F0EDFACE-1CF4-5E4B-A4CD-049B22524924}" destId="{7DC49C44-4CC9-3D42-BE81-62B4F8C34DB4}" srcOrd="3" destOrd="0" parTransId="{F1ED4351-6F59-F34C-BBF6-394BB0A3CC0D}" sibTransId="{41499B07-BBDB-E94C-AB81-565D0366471F}"/>
    <dgm:cxn modelId="{295D8175-3E8B-BC4A-87A9-764AF7B32B0E}" type="presOf" srcId="{B407C560-7F7F-614C-AAE3-F0DC9111A21F}" destId="{5AA8AF6C-A0CD-AB43-8CA5-575D0A367DF8}" srcOrd="0" destOrd="0" presId="urn:microsoft.com/office/officeart/2009/3/layout/IncreasingArrowsProcess"/>
    <dgm:cxn modelId="{D8F61177-B198-3B4C-AB66-595355B059E8}" type="presOf" srcId="{9D7E7EBE-5B90-6A45-B08F-7B2EFDB76FBC}" destId="{953666B0-0B5F-804A-A02F-3BBFCA9C2145}" srcOrd="0" destOrd="0" presId="urn:microsoft.com/office/officeart/2009/3/layout/IncreasingArrowsProcess"/>
    <dgm:cxn modelId="{D8DA6793-A304-6547-9C8D-3F93B8F787A7}" srcId="{7DC49C44-4CC9-3D42-BE81-62B4F8C34DB4}" destId="{6CBA8498-0909-1542-AB4F-847B71EE5BFD}" srcOrd="1" destOrd="0" parTransId="{9C23C23B-5C35-3841-B3FB-35320847A0FA}" sibTransId="{C42785CB-1E4A-DE42-BFBB-944577E5C6F5}"/>
    <dgm:cxn modelId="{703C70A9-E6DB-E047-A78A-F0B292B40697}" type="presOf" srcId="{F0EDFACE-1CF4-5E4B-A4CD-049B22524924}" destId="{3CD844B3-3F7F-FE40-AF2B-3C98990A4400}" srcOrd="0" destOrd="0" presId="urn:microsoft.com/office/officeart/2009/3/layout/IncreasingArrowsProcess"/>
    <dgm:cxn modelId="{5D190EAA-75ED-CE4C-BA74-00238EA1AA58}" type="presOf" srcId="{0B64742F-7036-4F43-A0B5-11A3CF68603F}" destId="{52363FDB-C437-9E46-A6A2-68460B8A7E19}" srcOrd="0" destOrd="0" presId="urn:microsoft.com/office/officeart/2009/3/layout/IncreasingArrowsProcess"/>
    <dgm:cxn modelId="{892BA1B8-F905-854E-9035-96CE83575BCC}" srcId="{7DC49C44-4CC9-3D42-BE81-62B4F8C34DB4}" destId="{321775DD-695A-5B44-8098-AEF06C52859D}" srcOrd="0" destOrd="0" parTransId="{9A61B5DF-B009-F749-9277-40E096350DDA}" sibTransId="{E25F88EF-AD3B-F349-89AE-F5CB4DEBCA72}"/>
    <dgm:cxn modelId="{E8B424D2-70A7-AE40-A11A-D7455110304B}" srcId="{9D7E7EBE-5B90-6A45-B08F-7B2EFDB76FBC}" destId="{0B64742F-7036-4F43-A0B5-11A3CF68603F}" srcOrd="0" destOrd="0" parTransId="{D63FBCF1-78B9-6346-B3C3-7504DEEA2FBF}" sibTransId="{E586673E-CC6C-174D-92EA-592E1DC2062F}"/>
    <dgm:cxn modelId="{CD8DF0EE-64D6-B042-A1BA-171C4155976E}" srcId="{F0EDFACE-1CF4-5E4B-A4CD-049B22524924}" destId="{E060BEC2-1CE6-064C-A673-A7F5EC325AA3}" srcOrd="2" destOrd="0" parTransId="{6DD596A8-CDB0-4540-9AD1-5B9BAA0B99F9}" sibTransId="{62387453-EF60-C947-A313-272615EC105D}"/>
    <dgm:cxn modelId="{864F81F7-50D5-594E-A3F6-4E446EBCD113}" type="presOf" srcId="{0221458D-2793-0442-82D5-8168E1927EAC}" destId="{5039F704-3CBB-424A-9FEC-9E3E2469CDEF}" srcOrd="0" destOrd="2" presId="urn:microsoft.com/office/officeart/2009/3/layout/IncreasingArrowsProcess"/>
    <dgm:cxn modelId="{0D682EF8-DC4E-2546-B589-004FBDD18D6C}" srcId="{7DC49C44-4CC9-3D42-BE81-62B4F8C34DB4}" destId="{0221458D-2793-0442-82D5-8168E1927EAC}" srcOrd="2" destOrd="0" parTransId="{1989E707-114F-3441-8F80-DD9362B7AF32}" sibTransId="{F6E88491-EE0D-DF41-A5F6-0638BD17F3A9}"/>
    <dgm:cxn modelId="{EBD8D6FE-4392-2842-95E7-E89E966A83E7}" srcId="{F0EDFACE-1CF4-5E4B-A4CD-049B22524924}" destId="{9D7E7EBE-5B90-6A45-B08F-7B2EFDB76FBC}" srcOrd="0" destOrd="0" parTransId="{37365D1C-A2A1-E544-BCC7-E15E72AF7879}" sibTransId="{1761EF82-5C7F-E947-886F-17AC4A319746}"/>
    <dgm:cxn modelId="{C18906D4-51B6-F44E-A8C4-2756B4C74371}" type="presParOf" srcId="{3CD844B3-3F7F-FE40-AF2B-3C98990A4400}" destId="{953666B0-0B5F-804A-A02F-3BBFCA9C2145}" srcOrd="0" destOrd="0" presId="urn:microsoft.com/office/officeart/2009/3/layout/IncreasingArrowsProcess"/>
    <dgm:cxn modelId="{0BD8FA44-AD1F-4344-BF26-EFEB25BA54A7}" type="presParOf" srcId="{3CD844B3-3F7F-FE40-AF2B-3C98990A4400}" destId="{52363FDB-C437-9E46-A6A2-68460B8A7E19}" srcOrd="1" destOrd="0" presId="urn:microsoft.com/office/officeart/2009/3/layout/IncreasingArrowsProcess"/>
    <dgm:cxn modelId="{BFD50C5E-9822-FF4C-97BE-FD95A9ED8257}" type="presParOf" srcId="{3CD844B3-3F7F-FE40-AF2B-3C98990A4400}" destId="{AAA5362B-1982-5440-B463-374B5A9045D3}" srcOrd="2" destOrd="0" presId="urn:microsoft.com/office/officeart/2009/3/layout/IncreasingArrowsProcess"/>
    <dgm:cxn modelId="{7E937BCA-6843-6643-BF67-F6A18DBEBBF9}" type="presParOf" srcId="{3CD844B3-3F7F-FE40-AF2B-3C98990A4400}" destId="{5AA8AF6C-A0CD-AB43-8CA5-575D0A367DF8}" srcOrd="3" destOrd="0" presId="urn:microsoft.com/office/officeart/2009/3/layout/IncreasingArrowsProcess"/>
    <dgm:cxn modelId="{B9F61DD1-BFDC-714C-AF68-C179A16ACDBD}" type="presParOf" srcId="{3CD844B3-3F7F-FE40-AF2B-3C98990A4400}" destId="{A1347E69-EF85-E247-AFBE-C1E8EF4FD1D8}" srcOrd="4" destOrd="0" presId="urn:microsoft.com/office/officeart/2009/3/layout/IncreasingArrowsProcess"/>
    <dgm:cxn modelId="{46B15AE8-669A-F744-AA93-42380F10A78A}" type="presParOf" srcId="{3CD844B3-3F7F-FE40-AF2B-3C98990A4400}" destId="{305D2F75-78E1-C64D-8C7A-CBFFC2B43C8C}" srcOrd="5" destOrd="0" presId="urn:microsoft.com/office/officeart/2009/3/layout/IncreasingArrowsProcess"/>
    <dgm:cxn modelId="{ECC250D6-EBA6-9447-8DC5-E267B99D452B}" type="presParOf" srcId="{3CD844B3-3F7F-FE40-AF2B-3C98990A4400}" destId="{E3C4DE10-1D80-0049-A3BF-8147B70D2A15}" srcOrd="6" destOrd="0" presId="urn:microsoft.com/office/officeart/2009/3/layout/IncreasingArrowsProcess"/>
    <dgm:cxn modelId="{4750262F-1DF5-9C48-BED0-1524782E2615}" type="presParOf" srcId="{3CD844B3-3F7F-FE40-AF2B-3C98990A4400}" destId="{5039F704-3CBB-424A-9FEC-9E3E2469CDEF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9530B-2D9F-1445-A1D3-1D6B2E0584D6}" type="doc">
      <dgm:prSet loTypeId="urn:microsoft.com/office/officeart/2005/8/layout/pyramid3" loCatId="" qsTypeId="urn:microsoft.com/office/officeart/2005/8/quickstyle/simple4" qsCatId="simple" csTypeId="urn:microsoft.com/office/officeart/2005/8/colors/colorful4" csCatId="colorful" phldr="1"/>
      <dgm:spPr/>
    </dgm:pt>
    <dgm:pt modelId="{58AA56FF-03D6-AD42-B67E-458DF82D5475}" type="pres">
      <dgm:prSet presAssocID="{0B29530B-2D9F-1445-A1D3-1D6B2E0584D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AFBC11C-CAC7-B94C-85C1-1F704F57FC53}" type="presOf" srcId="{0B29530B-2D9F-1445-A1D3-1D6B2E0584D6}" destId="{58AA56FF-03D6-AD42-B67E-458DF82D5475}" srcOrd="0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2B10D3-321F-224B-88C2-984A48B553A4}" type="doc">
      <dgm:prSet loTypeId="urn:microsoft.com/office/officeart/2005/8/layout/gear1" loCatId="" qsTypeId="urn:microsoft.com/office/officeart/2005/8/quickstyle/3D2" qsCatId="3D" csTypeId="urn:microsoft.com/office/officeart/2005/8/colors/colorful4" csCatId="colorful" phldr="1"/>
      <dgm:spPr/>
    </dgm:pt>
    <dgm:pt modelId="{4FDE9D98-B322-4049-8360-A2CE700B0E69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structural</a:t>
          </a:r>
        </a:p>
      </dgm:t>
    </dgm:pt>
    <dgm:pt modelId="{3CBBA254-28C3-7047-B8C2-D77EE49F72BC}" type="parTrans" cxnId="{A223650F-876F-C640-A206-2A09BE6CC808}">
      <dgm:prSet/>
      <dgm:spPr/>
      <dgm:t>
        <a:bodyPr/>
        <a:lstStyle/>
        <a:p>
          <a:endParaRPr lang="en-US"/>
        </a:p>
      </dgm:t>
    </dgm:pt>
    <dgm:pt modelId="{7E50BF21-47BB-424F-99FF-40806BBF708C}" type="sibTrans" cxnId="{A223650F-876F-C640-A206-2A09BE6CC808}">
      <dgm:prSet/>
      <dgm:spPr/>
      <dgm:t>
        <a:bodyPr/>
        <a:lstStyle/>
        <a:p>
          <a:endParaRPr lang="en-US"/>
        </a:p>
      </dgm:t>
    </dgm:pt>
    <dgm:pt modelId="{7D895B66-29FA-4044-B2EE-599D8ABFAFD2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institutional</a:t>
          </a:r>
        </a:p>
      </dgm:t>
    </dgm:pt>
    <dgm:pt modelId="{583FDA16-99E0-5446-BBDD-827E837450BE}" type="parTrans" cxnId="{EB757132-F78D-724B-927A-10F15DBF94C9}">
      <dgm:prSet/>
      <dgm:spPr/>
      <dgm:t>
        <a:bodyPr/>
        <a:lstStyle/>
        <a:p>
          <a:endParaRPr lang="en-US"/>
        </a:p>
      </dgm:t>
    </dgm:pt>
    <dgm:pt modelId="{725C4519-44E3-B94F-8E3F-F7BF49E1ED59}" type="sibTrans" cxnId="{EB757132-F78D-724B-927A-10F15DBF94C9}">
      <dgm:prSet/>
      <dgm:spPr/>
      <dgm:t>
        <a:bodyPr/>
        <a:lstStyle/>
        <a:p>
          <a:endParaRPr lang="en-US"/>
        </a:p>
      </dgm:t>
    </dgm:pt>
    <dgm:pt modelId="{5ACA7FC9-F058-C34F-9AA6-A7C9CD02BC81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individual</a:t>
          </a:r>
        </a:p>
      </dgm:t>
    </dgm:pt>
    <dgm:pt modelId="{D10D39C9-6FD5-A74C-9CB5-E80523F0D22C}" type="parTrans" cxnId="{6F2519EC-7193-BE45-BE1F-358A0281D788}">
      <dgm:prSet/>
      <dgm:spPr/>
      <dgm:t>
        <a:bodyPr/>
        <a:lstStyle/>
        <a:p>
          <a:endParaRPr lang="en-US"/>
        </a:p>
      </dgm:t>
    </dgm:pt>
    <dgm:pt modelId="{06F1F27E-CB5E-9C4A-BE0B-075A54A66ABF}" type="sibTrans" cxnId="{6F2519EC-7193-BE45-BE1F-358A0281D788}">
      <dgm:prSet/>
      <dgm:spPr/>
      <dgm:t>
        <a:bodyPr/>
        <a:lstStyle/>
        <a:p>
          <a:endParaRPr lang="en-US"/>
        </a:p>
      </dgm:t>
    </dgm:pt>
    <dgm:pt modelId="{067FD9D9-C299-144D-BBC6-E8CBF34CF54D}" type="pres">
      <dgm:prSet presAssocID="{1A2B10D3-321F-224B-88C2-984A48B553A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049985A-DEAF-D94B-BEAC-BCE4AC6CC4FB}" type="pres">
      <dgm:prSet presAssocID="{4FDE9D98-B322-4049-8360-A2CE700B0E69}" presName="gear1" presStyleLbl="node1" presStyleIdx="0" presStyleCnt="3">
        <dgm:presLayoutVars>
          <dgm:chMax val="1"/>
          <dgm:bulletEnabled val="1"/>
        </dgm:presLayoutVars>
      </dgm:prSet>
      <dgm:spPr/>
    </dgm:pt>
    <dgm:pt modelId="{CF384AE2-0DD5-F94A-B1BA-5132329C144F}" type="pres">
      <dgm:prSet presAssocID="{4FDE9D98-B322-4049-8360-A2CE700B0E69}" presName="gear1srcNode" presStyleLbl="node1" presStyleIdx="0" presStyleCnt="3"/>
      <dgm:spPr/>
    </dgm:pt>
    <dgm:pt modelId="{2107B132-254C-A44C-88BD-40EF9A6E2AB3}" type="pres">
      <dgm:prSet presAssocID="{4FDE9D98-B322-4049-8360-A2CE700B0E69}" presName="gear1dstNode" presStyleLbl="node1" presStyleIdx="0" presStyleCnt="3"/>
      <dgm:spPr/>
    </dgm:pt>
    <dgm:pt modelId="{EC8DA8E2-AD27-B541-9A79-46A4E2BD6CE8}" type="pres">
      <dgm:prSet presAssocID="{7D895B66-29FA-4044-B2EE-599D8ABFAFD2}" presName="gear2" presStyleLbl="node1" presStyleIdx="1" presStyleCnt="3">
        <dgm:presLayoutVars>
          <dgm:chMax val="1"/>
          <dgm:bulletEnabled val="1"/>
        </dgm:presLayoutVars>
      </dgm:prSet>
      <dgm:spPr/>
    </dgm:pt>
    <dgm:pt modelId="{BDD46F4F-17CD-0A40-ACD6-C55ED66C52CA}" type="pres">
      <dgm:prSet presAssocID="{7D895B66-29FA-4044-B2EE-599D8ABFAFD2}" presName="gear2srcNode" presStyleLbl="node1" presStyleIdx="1" presStyleCnt="3"/>
      <dgm:spPr/>
    </dgm:pt>
    <dgm:pt modelId="{6AFB08FB-C456-0643-81F0-45DF7C03E388}" type="pres">
      <dgm:prSet presAssocID="{7D895B66-29FA-4044-B2EE-599D8ABFAFD2}" presName="gear2dstNode" presStyleLbl="node1" presStyleIdx="1" presStyleCnt="3"/>
      <dgm:spPr/>
    </dgm:pt>
    <dgm:pt modelId="{4636169A-FD4B-E847-82BE-59954FF92B7D}" type="pres">
      <dgm:prSet presAssocID="{5ACA7FC9-F058-C34F-9AA6-A7C9CD02BC81}" presName="gear3" presStyleLbl="node1" presStyleIdx="2" presStyleCnt="3"/>
      <dgm:spPr/>
    </dgm:pt>
    <dgm:pt modelId="{73694883-211B-8E47-82CA-17939CF5B71D}" type="pres">
      <dgm:prSet presAssocID="{5ACA7FC9-F058-C34F-9AA6-A7C9CD02BC8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2E99B61-438B-A542-9BC1-61C7EF66F866}" type="pres">
      <dgm:prSet presAssocID="{5ACA7FC9-F058-C34F-9AA6-A7C9CD02BC81}" presName="gear3srcNode" presStyleLbl="node1" presStyleIdx="2" presStyleCnt="3"/>
      <dgm:spPr/>
    </dgm:pt>
    <dgm:pt modelId="{F001B31B-E0E1-DA4C-A3BC-B95E7BA0E760}" type="pres">
      <dgm:prSet presAssocID="{5ACA7FC9-F058-C34F-9AA6-A7C9CD02BC81}" presName="gear3dstNode" presStyleLbl="node1" presStyleIdx="2" presStyleCnt="3"/>
      <dgm:spPr/>
    </dgm:pt>
    <dgm:pt modelId="{B823DF68-FD3E-DE4C-99AC-BD8C300E0C1F}" type="pres">
      <dgm:prSet presAssocID="{7E50BF21-47BB-424F-99FF-40806BBF708C}" presName="connector1" presStyleLbl="sibTrans2D1" presStyleIdx="0" presStyleCnt="3"/>
      <dgm:spPr/>
    </dgm:pt>
    <dgm:pt modelId="{26FA628A-0754-634D-8312-B61EEB7DEDC4}" type="pres">
      <dgm:prSet presAssocID="{725C4519-44E3-B94F-8E3F-F7BF49E1ED59}" presName="connector2" presStyleLbl="sibTrans2D1" presStyleIdx="1" presStyleCnt="3"/>
      <dgm:spPr/>
    </dgm:pt>
    <dgm:pt modelId="{A07FF323-1BFA-B44D-8F0E-F9F21D9DF532}" type="pres">
      <dgm:prSet presAssocID="{06F1F27E-CB5E-9C4A-BE0B-075A54A66ABF}" presName="connector3" presStyleLbl="sibTrans2D1" presStyleIdx="2" presStyleCnt="3"/>
      <dgm:spPr/>
    </dgm:pt>
  </dgm:ptLst>
  <dgm:cxnLst>
    <dgm:cxn modelId="{A223650F-876F-C640-A206-2A09BE6CC808}" srcId="{1A2B10D3-321F-224B-88C2-984A48B553A4}" destId="{4FDE9D98-B322-4049-8360-A2CE700B0E69}" srcOrd="0" destOrd="0" parTransId="{3CBBA254-28C3-7047-B8C2-D77EE49F72BC}" sibTransId="{7E50BF21-47BB-424F-99FF-40806BBF708C}"/>
    <dgm:cxn modelId="{0ED90127-CC1E-D24B-8533-92167D88910C}" type="presOf" srcId="{5ACA7FC9-F058-C34F-9AA6-A7C9CD02BC81}" destId="{73694883-211B-8E47-82CA-17939CF5B71D}" srcOrd="1" destOrd="0" presId="urn:microsoft.com/office/officeart/2005/8/layout/gear1"/>
    <dgm:cxn modelId="{736E7C2F-A953-D245-B37E-ED5694BE2299}" type="presOf" srcId="{5ACA7FC9-F058-C34F-9AA6-A7C9CD02BC81}" destId="{F001B31B-E0E1-DA4C-A3BC-B95E7BA0E760}" srcOrd="3" destOrd="0" presId="urn:microsoft.com/office/officeart/2005/8/layout/gear1"/>
    <dgm:cxn modelId="{EB757132-F78D-724B-927A-10F15DBF94C9}" srcId="{1A2B10D3-321F-224B-88C2-984A48B553A4}" destId="{7D895B66-29FA-4044-B2EE-599D8ABFAFD2}" srcOrd="1" destOrd="0" parTransId="{583FDA16-99E0-5446-BBDD-827E837450BE}" sibTransId="{725C4519-44E3-B94F-8E3F-F7BF49E1ED59}"/>
    <dgm:cxn modelId="{8AFE2436-60BA-804F-9912-155ABB891739}" type="presOf" srcId="{4FDE9D98-B322-4049-8360-A2CE700B0E69}" destId="{CF384AE2-0DD5-F94A-B1BA-5132329C144F}" srcOrd="1" destOrd="0" presId="urn:microsoft.com/office/officeart/2005/8/layout/gear1"/>
    <dgm:cxn modelId="{896C5760-6B37-0B4E-9BCB-32504C9C8E31}" type="presOf" srcId="{06F1F27E-CB5E-9C4A-BE0B-075A54A66ABF}" destId="{A07FF323-1BFA-B44D-8F0E-F9F21D9DF532}" srcOrd="0" destOrd="0" presId="urn:microsoft.com/office/officeart/2005/8/layout/gear1"/>
    <dgm:cxn modelId="{1E1E3866-1944-8447-BF59-FB85BF177567}" type="presOf" srcId="{4FDE9D98-B322-4049-8360-A2CE700B0E69}" destId="{2107B132-254C-A44C-88BD-40EF9A6E2AB3}" srcOrd="2" destOrd="0" presId="urn:microsoft.com/office/officeart/2005/8/layout/gear1"/>
    <dgm:cxn modelId="{1548BC51-EA67-274F-B1D8-BF031296406C}" type="presOf" srcId="{5ACA7FC9-F058-C34F-9AA6-A7C9CD02BC81}" destId="{4636169A-FD4B-E847-82BE-59954FF92B7D}" srcOrd="0" destOrd="0" presId="urn:microsoft.com/office/officeart/2005/8/layout/gear1"/>
    <dgm:cxn modelId="{D8E61654-A3F0-F44F-99D8-498E144AF7DC}" type="presOf" srcId="{4FDE9D98-B322-4049-8360-A2CE700B0E69}" destId="{9049985A-DEAF-D94B-BEAC-BCE4AC6CC4FB}" srcOrd="0" destOrd="0" presId="urn:microsoft.com/office/officeart/2005/8/layout/gear1"/>
    <dgm:cxn modelId="{11AD5176-3571-2746-8E4D-94FFC4D1D4E4}" type="presOf" srcId="{725C4519-44E3-B94F-8E3F-F7BF49E1ED59}" destId="{26FA628A-0754-634D-8312-B61EEB7DEDC4}" srcOrd="0" destOrd="0" presId="urn:microsoft.com/office/officeart/2005/8/layout/gear1"/>
    <dgm:cxn modelId="{EB4ED97B-16E1-E341-B674-FAC284729F5F}" type="presOf" srcId="{7D895B66-29FA-4044-B2EE-599D8ABFAFD2}" destId="{6AFB08FB-C456-0643-81F0-45DF7C03E388}" srcOrd="2" destOrd="0" presId="urn:microsoft.com/office/officeart/2005/8/layout/gear1"/>
    <dgm:cxn modelId="{A2F229A5-34FF-304C-8E56-014A588FD31F}" type="presOf" srcId="{5ACA7FC9-F058-C34F-9AA6-A7C9CD02BC81}" destId="{32E99B61-438B-A542-9BC1-61C7EF66F866}" srcOrd="2" destOrd="0" presId="urn:microsoft.com/office/officeart/2005/8/layout/gear1"/>
    <dgm:cxn modelId="{45ED9DB6-3C59-CA41-B8E7-007C6650E16D}" type="presOf" srcId="{1A2B10D3-321F-224B-88C2-984A48B553A4}" destId="{067FD9D9-C299-144D-BBC6-E8CBF34CF54D}" srcOrd="0" destOrd="0" presId="urn:microsoft.com/office/officeart/2005/8/layout/gear1"/>
    <dgm:cxn modelId="{B1E01EBF-7D85-1847-ADA3-52DA5E09F97C}" type="presOf" srcId="{7D895B66-29FA-4044-B2EE-599D8ABFAFD2}" destId="{EC8DA8E2-AD27-B541-9A79-46A4E2BD6CE8}" srcOrd="0" destOrd="0" presId="urn:microsoft.com/office/officeart/2005/8/layout/gear1"/>
    <dgm:cxn modelId="{56B829E1-E1D6-8B4F-AB9B-32F67FA1D0E7}" type="presOf" srcId="{7E50BF21-47BB-424F-99FF-40806BBF708C}" destId="{B823DF68-FD3E-DE4C-99AC-BD8C300E0C1F}" srcOrd="0" destOrd="0" presId="urn:microsoft.com/office/officeart/2005/8/layout/gear1"/>
    <dgm:cxn modelId="{6F2519EC-7193-BE45-BE1F-358A0281D788}" srcId="{1A2B10D3-321F-224B-88C2-984A48B553A4}" destId="{5ACA7FC9-F058-C34F-9AA6-A7C9CD02BC81}" srcOrd="2" destOrd="0" parTransId="{D10D39C9-6FD5-A74C-9CB5-E80523F0D22C}" sibTransId="{06F1F27E-CB5E-9C4A-BE0B-075A54A66ABF}"/>
    <dgm:cxn modelId="{1A7BDAEC-C620-1B4C-9D04-12612D851F0C}" type="presOf" srcId="{7D895B66-29FA-4044-B2EE-599D8ABFAFD2}" destId="{BDD46F4F-17CD-0A40-ACD6-C55ED66C52CA}" srcOrd="1" destOrd="0" presId="urn:microsoft.com/office/officeart/2005/8/layout/gear1"/>
    <dgm:cxn modelId="{8751A999-59DC-5849-B0DB-EE05C1FC5277}" type="presParOf" srcId="{067FD9D9-C299-144D-BBC6-E8CBF34CF54D}" destId="{9049985A-DEAF-D94B-BEAC-BCE4AC6CC4FB}" srcOrd="0" destOrd="0" presId="urn:microsoft.com/office/officeart/2005/8/layout/gear1"/>
    <dgm:cxn modelId="{75457605-1F95-B447-948E-CD77B69A4F59}" type="presParOf" srcId="{067FD9D9-C299-144D-BBC6-E8CBF34CF54D}" destId="{CF384AE2-0DD5-F94A-B1BA-5132329C144F}" srcOrd="1" destOrd="0" presId="urn:microsoft.com/office/officeart/2005/8/layout/gear1"/>
    <dgm:cxn modelId="{6B9A0AC2-8EBF-9B40-8E4D-DCF2E207D51E}" type="presParOf" srcId="{067FD9D9-C299-144D-BBC6-E8CBF34CF54D}" destId="{2107B132-254C-A44C-88BD-40EF9A6E2AB3}" srcOrd="2" destOrd="0" presId="urn:microsoft.com/office/officeart/2005/8/layout/gear1"/>
    <dgm:cxn modelId="{00B7213B-C61A-B94C-8EC9-FFCAD304C02C}" type="presParOf" srcId="{067FD9D9-C299-144D-BBC6-E8CBF34CF54D}" destId="{EC8DA8E2-AD27-B541-9A79-46A4E2BD6CE8}" srcOrd="3" destOrd="0" presId="urn:microsoft.com/office/officeart/2005/8/layout/gear1"/>
    <dgm:cxn modelId="{9784AAEA-58B3-064E-AB5B-3789DEF66BC3}" type="presParOf" srcId="{067FD9D9-C299-144D-BBC6-E8CBF34CF54D}" destId="{BDD46F4F-17CD-0A40-ACD6-C55ED66C52CA}" srcOrd="4" destOrd="0" presId="urn:microsoft.com/office/officeart/2005/8/layout/gear1"/>
    <dgm:cxn modelId="{A14DA974-A02E-D145-9C1E-21404F42B1DE}" type="presParOf" srcId="{067FD9D9-C299-144D-BBC6-E8CBF34CF54D}" destId="{6AFB08FB-C456-0643-81F0-45DF7C03E388}" srcOrd="5" destOrd="0" presId="urn:microsoft.com/office/officeart/2005/8/layout/gear1"/>
    <dgm:cxn modelId="{3C2A140E-A9DC-8E45-8EF2-8A1845270039}" type="presParOf" srcId="{067FD9D9-C299-144D-BBC6-E8CBF34CF54D}" destId="{4636169A-FD4B-E847-82BE-59954FF92B7D}" srcOrd="6" destOrd="0" presId="urn:microsoft.com/office/officeart/2005/8/layout/gear1"/>
    <dgm:cxn modelId="{DC275F5F-9D29-EC42-BAEE-0CB3AA168B41}" type="presParOf" srcId="{067FD9D9-C299-144D-BBC6-E8CBF34CF54D}" destId="{73694883-211B-8E47-82CA-17939CF5B71D}" srcOrd="7" destOrd="0" presId="urn:microsoft.com/office/officeart/2005/8/layout/gear1"/>
    <dgm:cxn modelId="{F87FFEF2-A2AF-954D-A687-22AB1D488506}" type="presParOf" srcId="{067FD9D9-C299-144D-BBC6-E8CBF34CF54D}" destId="{32E99B61-438B-A542-9BC1-61C7EF66F866}" srcOrd="8" destOrd="0" presId="urn:microsoft.com/office/officeart/2005/8/layout/gear1"/>
    <dgm:cxn modelId="{D4CC3E99-CE45-474F-81B4-ED38E6DF7435}" type="presParOf" srcId="{067FD9D9-C299-144D-BBC6-E8CBF34CF54D}" destId="{F001B31B-E0E1-DA4C-A3BC-B95E7BA0E760}" srcOrd="9" destOrd="0" presId="urn:microsoft.com/office/officeart/2005/8/layout/gear1"/>
    <dgm:cxn modelId="{56EE8DCA-188E-1242-B7DD-5E6C00B609FC}" type="presParOf" srcId="{067FD9D9-C299-144D-BBC6-E8CBF34CF54D}" destId="{B823DF68-FD3E-DE4C-99AC-BD8C300E0C1F}" srcOrd="10" destOrd="0" presId="urn:microsoft.com/office/officeart/2005/8/layout/gear1"/>
    <dgm:cxn modelId="{6CF3B878-B693-5342-9377-1F0BE03673AF}" type="presParOf" srcId="{067FD9D9-C299-144D-BBC6-E8CBF34CF54D}" destId="{26FA628A-0754-634D-8312-B61EEB7DEDC4}" srcOrd="11" destOrd="0" presId="urn:microsoft.com/office/officeart/2005/8/layout/gear1"/>
    <dgm:cxn modelId="{46DFFA27-ECC5-C643-9BAE-2A89F37DA089}" type="presParOf" srcId="{067FD9D9-C299-144D-BBC6-E8CBF34CF54D}" destId="{A07FF323-1BFA-B44D-8F0E-F9F21D9DF53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B86333-B231-4EF2-B0E9-A6F317019C0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9C6F7AC-198A-45AE-AD69-3A4F8AED84B6}">
      <dgm:prSet phldrT="[Text]"/>
      <dgm:spPr/>
      <dgm:t>
        <a:bodyPr/>
        <a:lstStyle/>
        <a:p>
          <a:endParaRPr lang="en-US" dirty="0">
            <a:latin typeface="Corbel" pitchFamily="34" charset="0"/>
          </a:endParaRPr>
        </a:p>
      </dgm:t>
    </dgm:pt>
    <dgm:pt modelId="{8B5D0FB0-B4A2-4E00-8CCC-2A82BA84160B}" type="parTrans" cxnId="{B65853E7-3C30-4A0E-8D48-2A1FAD53A3DB}">
      <dgm:prSet/>
      <dgm:spPr/>
      <dgm:t>
        <a:bodyPr/>
        <a:lstStyle/>
        <a:p>
          <a:endParaRPr lang="en-US"/>
        </a:p>
      </dgm:t>
    </dgm:pt>
    <dgm:pt modelId="{EF3671DE-74DD-4058-BA95-9336C5201015}" type="sibTrans" cxnId="{B65853E7-3C30-4A0E-8D48-2A1FAD53A3DB}">
      <dgm:prSet/>
      <dgm:spPr/>
      <dgm:t>
        <a:bodyPr/>
        <a:lstStyle/>
        <a:p>
          <a:endParaRPr lang="en-US"/>
        </a:p>
      </dgm:t>
    </dgm:pt>
    <dgm:pt modelId="{28CCE5F0-684B-4EDE-A378-F0D22F4D5CA1}">
      <dgm:prSet phldrT="[Text]"/>
      <dgm:spPr/>
      <dgm:t>
        <a:bodyPr/>
        <a:lstStyle/>
        <a:p>
          <a:endParaRPr lang="en-US" dirty="0">
            <a:latin typeface="Corbel" pitchFamily="34" charset="0"/>
          </a:endParaRPr>
        </a:p>
      </dgm:t>
    </dgm:pt>
    <dgm:pt modelId="{0B5C624B-EB59-4EC6-BEEB-D48B99A2022A}" type="sibTrans" cxnId="{D2D2C04B-9BC6-4D2B-A6A9-8ABBE546485A}">
      <dgm:prSet/>
      <dgm:spPr/>
      <dgm:t>
        <a:bodyPr/>
        <a:lstStyle/>
        <a:p>
          <a:endParaRPr lang="en-US"/>
        </a:p>
      </dgm:t>
    </dgm:pt>
    <dgm:pt modelId="{8A72C0E5-D78C-4296-AD45-C2C6EC5466CA}" type="parTrans" cxnId="{D2D2C04B-9BC6-4D2B-A6A9-8ABBE546485A}">
      <dgm:prSet/>
      <dgm:spPr/>
      <dgm:t>
        <a:bodyPr/>
        <a:lstStyle/>
        <a:p>
          <a:endParaRPr lang="en-US"/>
        </a:p>
      </dgm:t>
    </dgm:pt>
    <dgm:pt modelId="{CBF9AD6C-ECE2-4B09-807C-F3D470A47A24}" type="pres">
      <dgm:prSet presAssocID="{35B86333-B231-4EF2-B0E9-A6F317019C0B}" presName="compositeShape" presStyleCnt="0">
        <dgm:presLayoutVars>
          <dgm:chMax val="7"/>
          <dgm:dir/>
          <dgm:resizeHandles val="exact"/>
        </dgm:presLayoutVars>
      </dgm:prSet>
      <dgm:spPr/>
    </dgm:pt>
    <dgm:pt modelId="{BAC356EA-701C-443E-B884-E9B41A41971E}" type="pres">
      <dgm:prSet presAssocID="{59C6F7AC-198A-45AE-AD69-3A4F8AED84B6}" presName="circ1" presStyleLbl="vennNode1" presStyleIdx="0" presStyleCnt="2" custLinFactNeighborX="9939" custLinFactNeighborY="-273"/>
      <dgm:spPr/>
    </dgm:pt>
    <dgm:pt modelId="{EA160AFD-CFF0-49FF-A4E7-065ED085F044}" type="pres">
      <dgm:prSet presAssocID="{59C6F7AC-198A-45AE-AD69-3A4F8AED84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87D70A9-FC2B-4C3B-8D47-A3B818A9F2DF}" type="pres">
      <dgm:prSet presAssocID="{28CCE5F0-684B-4EDE-A378-F0D22F4D5CA1}" presName="circ2" presStyleLbl="vennNode1" presStyleIdx="1" presStyleCnt="2" custLinFactNeighborX="-8020" custLinFactNeighborY="1418"/>
      <dgm:spPr/>
    </dgm:pt>
    <dgm:pt modelId="{974B7461-ECF0-409E-BB78-2D2F9484D7C3}" type="pres">
      <dgm:prSet presAssocID="{28CCE5F0-684B-4EDE-A378-F0D22F4D5CA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7124916-7810-1540-9ECA-DFC6A12D9282}" type="presOf" srcId="{59C6F7AC-198A-45AE-AD69-3A4F8AED84B6}" destId="{EA160AFD-CFF0-49FF-A4E7-065ED085F044}" srcOrd="1" destOrd="0" presId="urn:microsoft.com/office/officeart/2005/8/layout/venn1"/>
    <dgm:cxn modelId="{25F9AC1F-C354-8144-A89D-414FA7E67014}" type="presOf" srcId="{59C6F7AC-198A-45AE-AD69-3A4F8AED84B6}" destId="{BAC356EA-701C-443E-B884-E9B41A41971E}" srcOrd="0" destOrd="0" presId="urn:microsoft.com/office/officeart/2005/8/layout/venn1"/>
    <dgm:cxn modelId="{4D7FCB49-7B63-924E-9647-939AA83CAC30}" type="presOf" srcId="{28CCE5F0-684B-4EDE-A378-F0D22F4D5CA1}" destId="{987D70A9-FC2B-4C3B-8D47-A3B818A9F2DF}" srcOrd="0" destOrd="0" presId="urn:microsoft.com/office/officeart/2005/8/layout/venn1"/>
    <dgm:cxn modelId="{D2D2C04B-9BC6-4D2B-A6A9-8ABBE546485A}" srcId="{35B86333-B231-4EF2-B0E9-A6F317019C0B}" destId="{28CCE5F0-684B-4EDE-A378-F0D22F4D5CA1}" srcOrd="1" destOrd="0" parTransId="{8A72C0E5-D78C-4296-AD45-C2C6EC5466CA}" sibTransId="{0B5C624B-EB59-4EC6-BEEB-D48B99A2022A}"/>
    <dgm:cxn modelId="{B93C569C-D4D7-D14D-BC0D-CD054F89C19B}" type="presOf" srcId="{35B86333-B231-4EF2-B0E9-A6F317019C0B}" destId="{CBF9AD6C-ECE2-4B09-807C-F3D470A47A24}" srcOrd="0" destOrd="0" presId="urn:microsoft.com/office/officeart/2005/8/layout/venn1"/>
    <dgm:cxn modelId="{B65853E7-3C30-4A0E-8D48-2A1FAD53A3DB}" srcId="{35B86333-B231-4EF2-B0E9-A6F317019C0B}" destId="{59C6F7AC-198A-45AE-AD69-3A4F8AED84B6}" srcOrd="0" destOrd="0" parTransId="{8B5D0FB0-B4A2-4E00-8CCC-2A82BA84160B}" sibTransId="{EF3671DE-74DD-4058-BA95-9336C5201015}"/>
    <dgm:cxn modelId="{E13674F6-1D70-8744-AF82-D39F8016D3B4}" type="presOf" srcId="{28CCE5F0-684B-4EDE-A378-F0D22F4D5CA1}" destId="{974B7461-ECF0-409E-BB78-2D2F9484D7C3}" srcOrd="1" destOrd="0" presId="urn:microsoft.com/office/officeart/2005/8/layout/venn1"/>
    <dgm:cxn modelId="{6C3D0B30-93D4-DF49-B44C-14F168923974}" type="presParOf" srcId="{CBF9AD6C-ECE2-4B09-807C-F3D470A47A24}" destId="{BAC356EA-701C-443E-B884-E9B41A41971E}" srcOrd="0" destOrd="0" presId="urn:microsoft.com/office/officeart/2005/8/layout/venn1"/>
    <dgm:cxn modelId="{9D2FA11F-E6F8-1746-B79E-E1086C9D5164}" type="presParOf" srcId="{CBF9AD6C-ECE2-4B09-807C-F3D470A47A24}" destId="{EA160AFD-CFF0-49FF-A4E7-065ED085F044}" srcOrd="1" destOrd="0" presId="urn:microsoft.com/office/officeart/2005/8/layout/venn1"/>
    <dgm:cxn modelId="{DC48805A-74BB-1447-AA98-110DBDF008DD}" type="presParOf" srcId="{CBF9AD6C-ECE2-4B09-807C-F3D470A47A24}" destId="{987D70A9-FC2B-4C3B-8D47-A3B818A9F2DF}" srcOrd="2" destOrd="0" presId="urn:microsoft.com/office/officeart/2005/8/layout/venn1"/>
    <dgm:cxn modelId="{0857A7A9-024F-194C-8E17-1E7DF001A7A1}" type="presParOf" srcId="{CBF9AD6C-ECE2-4B09-807C-F3D470A47A24}" destId="{974B7461-ECF0-409E-BB78-2D2F9484D7C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70A918-B0A5-AA48-9039-2320ADA9DF25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E43BAA-13A9-694D-94A9-033435222321}">
      <dgm:prSet phldrT="[Text]" custT="1"/>
      <dgm:spPr/>
      <dgm:t>
        <a:bodyPr/>
        <a:lstStyle/>
        <a:p>
          <a:r>
            <a:rPr lang="en-US" sz="2400" b="1" dirty="0">
              <a:solidFill>
                <a:srgbClr val="000000"/>
              </a:solidFill>
            </a:rPr>
            <a:t>Affirm</a:t>
          </a:r>
          <a:endParaRPr lang="en-US" sz="2400" b="1" dirty="0"/>
        </a:p>
      </dgm:t>
    </dgm:pt>
    <dgm:pt modelId="{FBA42DC0-55B2-A84D-BEFD-E58808D9945F}" type="parTrans" cxnId="{88AAFADC-7F70-7241-99BC-BB0C658FD541}">
      <dgm:prSet/>
      <dgm:spPr/>
      <dgm:t>
        <a:bodyPr/>
        <a:lstStyle/>
        <a:p>
          <a:endParaRPr lang="en-US"/>
        </a:p>
      </dgm:t>
    </dgm:pt>
    <dgm:pt modelId="{C33F40B7-2E31-D745-81EB-CA061ADB568C}" type="sibTrans" cxnId="{88AAFADC-7F70-7241-99BC-BB0C658FD541}">
      <dgm:prSet/>
      <dgm:spPr/>
      <dgm:t>
        <a:bodyPr/>
        <a:lstStyle/>
        <a:p>
          <a:endParaRPr lang="en-US"/>
        </a:p>
      </dgm:t>
    </dgm:pt>
    <dgm:pt modelId="{FEDA08AF-70C9-4C4C-A5D8-BF4D3ADCB541}">
      <dgm:prSet custT="1"/>
      <dgm:spPr/>
      <dgm:t>
        <a:bodyPr/>
        <a:lstStyle/>
        <a:p>
          <a:r>
            <a:rPr lang="en-US" sz="2400" b="1" dirty="0">
              <a:solidFill>
                <a:srgbClr val="000000"/>
              </a:solidFill>
            </a:rPr>
            <a:t>Counter</a:t>
          </a:r>
        </a:p>
      </dgm:t>
    </dgm:pt>
    <dgm:pt modelId="{9DD01913-CB0A-3649-BF73-7635DB03C9F3}" type="parTrans" cxnId="{2777D533-6E6A-C549-AF9F-1C2882425798}">
      <dgm:prSet/>
      <dgm:spPr/>
      <dgm:t>
        <a:bodyPr/>
        <a:lstStyle/>
        <a:p>
          <a:endParaRPr lang="en-US"/>
        </a:p>
      </dgm:t>
    </dgm:pt>
    <dgm:pt modelId="{B26F7DFB-B0E7-D84A-BEF2-91494616A3C8}" type="sibTrans" cxnId="{2777D533-6E6A-C549-AF9F-1C2882425798}">
      <dgm:prSet/>
      <dgm:spPr/>
      <dgm:t>
        <a:bodyPr/>
        <a:lstStyle/>
        <a:p>
          <a:endParaRPr lang="en-US"/>
        </a:p>
      </dgm:t>
    </dgm:pt>
    <dgm:pt modelId="{6DBBBAC6-8710-F044-8BDF-E8484FD9A245}">
      <dgm:prSet custT="1"/>
      <dgm:spPr/>
      <dgm:t>
        <a:bodyPr/>
        <a:lstStyle/>
        <a:p>
          <a:r>
            <a:rPr lang="en-US" sz="2000" b="0" dirty="0">
              <a:solidFill>
                <a:srgbClr val="000000"/>
              </a:solidFill>
            </a:rPr>
            <a:t>Explain why we have the problem</a:t>
          </a:r>
        </a:p>
      </dgm:t>
    </dgm:pt>
    <dgm:pt modelId="{4827FABD-C77D-2540-A2C8-7F70A6ED0F5D}" type="parTrans" cxnId="{C0910E0C-A8CC-0246-BA08-A7DE70FBB91A}">
      <dgm:prSet/>
      <dgm:spPr/>
      <dgm:t>
        <a:bodyPr/>
        <a:lstStyle/>
        <a:p>
          <a:endParaRPr lang="en-US"/>
        </a:p>
      </dgm:t>
    </dgm:pt>
    <dgm:pt modelId="{41E307CE-2A3C-C946-B9CB-3953D935BF5B}" type="sibTrans" cxnId="{C0910E0C-A8CC-0246-BA08-A7DE70FBB91A}">
      <dgm:prSet/>
      <dgm:spPr/>
      <dgm:t>
        <a:bodyPr/>
        <a:lstStyle/>
        <a:p>
          <a:endParaRPr lang="en-US"/>
        </a:p>
      </dgm:t>
    </dgm:pt>
    <dgm:pt modelId="{8D9DD822-204E-2948-B3F0-704E08016AAC}">
      <dgm:prSet custT="1"/>
      <dgm:spPr/>
      <dgm:t>
        <a:bodyPr/>
        <a:lstStyle/>
        <a:p>
          <a:r>
            <a:rPr lang="en-US" sz="2400" b="1" dirty="0">
              <a:solidFill>
                <a:prstClr val="black"/>
              </a:solidFill>
            </a:rPr>
            <a:t>Transform</a:t>
          </a:r>
        </a:p>
      </dgm:t>
    </dgm:pt>
    <dgm:pt modelId="{5325788B-BEEF-A14F-8C7F-2A120ECD8340}" type="parTrans" cxnId="{DD101357-09C1-C74D-9A6B-FE4A95084278}">
      <dgm:prSet/>
      <dgm:spPr/>
      <dgm:t>
        <a:bodyPr/>
        <a:lstStyle/>
        <a:p>
          <a:endParaRPr lang="en-US"/>
        </a:p>
      </dgm:t>
    </dgm:pt>
    <dgm:pt modelId="{EF7B7233-732D-B849-857E-33CC157E4FB2}" type="sibTrans" cxnId="{DD101357-09C1-C74D-9A6B-FE4A95084278}">
      <dgm:prSet/>
      <dgm:spPr/>
      <dgm:t>
        <a:bodyPr/>
        <a:lstStyle/>
        <a:p>
          <a:endParaRPr lang="en-US"/>
        </a:p>
      </dgm:t>
    </dgm:pt>
    <dgm:pt modelId="{BD1C088F-CE7A-0844-AD67-374CD9717631}">
      <dgm:prSet custT="1"/>
      <dgm:spPr/>
      <dgm:t>
        <a:bodyPr/>
        <a:lstStyle/>
        <a:p>
          <a:r>
            <a:rPr lang="en-US" sz="2000" b="0" dirty="0">
              <a:solidFill>
                <a:srgbClr val="000000"/>
              </a:solidFill>
            </a:rPr>
            <a:t>Reframe winners and losers</a:t>
          </a:r>
        </a:p>
      </dgm:t>
    </dgm:pt>
    <dgm:pt modelId="{6004AF52-031C-B042-AAF6-6F247BA8670C}" type="parTrans" cxnId="{92E22979-0B29-D047-81F7-71251B8DAA95}">
      <dgm:prSet/>
      <dgm:spPr/>
      <dgm:t>
        <a:bodyPr/>
        <a:lstStyle/>
        <a:p>
          <a:endParaRPr lang="en-US"/>
        </a:p>
      </dgm:t>
    </dgm:pt>
    <dgm:pt modelId="{C11E0625-C848-454F-8A12-369977F0DCA8}" type="sibTrans" cxnId="{92E22979-0B29-D047-81F7-71251B8DAA95}">
      <dgm:prSet/>
      <dgm:spPr/>
      <dgm:t>
        <a:bodyPr/>
        <a:lstStyle/>
        <a:p>
          <a:endParaRPr lang="en-US"/>
        </a:p>
      </dgm:t>
    </dgm:pt>
    <dgm:pt modelId="{0B060C66-6F01-EF48-8EDD-51D121CAC66B}">
      <dgm:prSet custT="1"/>
      <dgm:spPr/>
      <dgm:t>
        <a:bodyPr/>
        <a:lstStyle/>
        <a:p>
          <a:r>
            <a:rPr lang="en-US" sz="2000" b="0" dirty="0">
              <a:solidFill>
                <a:srgbClr val="000000"/>
              </a:solidFill>
            </a:rPr>
            <a:t>End with heart and a solution</a:t>
          </a:r>
        </a:p>
      </dgm:t>
    </dgm:pt>
    <dgm:pt modelId="{F8074544-8099-754B-898D-D360B43185F2}" type="parTrans" cxnId="{0E735411-4DC7-0443-A67F-603AA7F00B9A}">
      <dgm:prSet/>
      <dgm:spPr/>
      <dgm:t>
        <a:bodyPr/>
        <a:lstStyle/>
        <a:p>
          <a:endParaRPr lang="en-US"/>
        </a:p>
      </dgm:t>
    </dgm:pt>
    <dgm:pt modelId="{D0DFB480-5743-EC4B-A288-5D3516FA23EF}" type="sibTrans" cxnId="{0E735411-4DC7-0443-A67F-603AA7F00B9A}">
      <dgm:prSet/>
      <dgm:spPr/>
      <dgm:t>
        <a:bodyPr/>
        <a:lstStyle/>
        <a:p>
          <a:endParaRPr lang="en-US"/>
        </a:p>
      </dgm:t>
    </dgm:pt>
    <dgm:pt modelId="{6C66154D-0B43-3A46-8D02-1230D88D7189}">
      <dgm:prSet phldrT="[Text]" custT="1"/>
      <dgm:spPr/>
      <dgm:t>
        <a:bodyPr/>
        <a:lstStyle/>
        <a:p>
          <a:r>
            <a:rPr lang="en-US" sz="2000" b="0" dirty="0">
              <a:solidFill>
                <a:srgbClr val="000000"/>
              </a:solidFill>
            </a:rPr>
            <a:t>Start with the heart</a:t>
          </a:r>
          <a:endParaRPr lang="en-US" sz="2000" b="0" dirty="0"/>
        </a:p>
      </dgm:t>
    </dgm:pt>
    <dgm:pt modelId="{B308CCD2-6236-E04F-A109-5EC90C49FA63}" type="parTrans" cxnId="{FCE54D17-9692-8547-8977-2AACDF4CC615}">
      <dgm:prSet/>
      <dgm:spPr/>
      <dgm:t>
        <a:bodyPr/>
        <a:lstStyle/>
        <a:p>
          <a:endParaRPr lang="en-US"/>
        </a:p>
      </dgm:t>
    </dgm:pt>
    <dgm:pt modelId="{1B83A6D1-9B1C-8E42-B057-C7E4DA2E3148}" type="sibTrans" cxnId="{FCE54D17-9692-8547-8977-2AACDF4CC615}">
      <dgm:prSet/>
      <dgm:spPr/>
      <dgm:t>
        <a:bodyPr/>
        <a:lstStyle/>
        <a:p>
          <a:endParaRPr lang="en-US"/>
        </a:p>
      </dgm:t>
    </dgm:pt>
    <dgm:pt modelId="{C5A26D11-C6EC-4540-8BF9-C5EBB5C54E40}">
      <dgm:prSet phldrT="[Text]" custT="1"/>
      <dgm:spPr/>
      <dgm:t>
        <a:bodyPr/>
        <a:lstStyle/>
        <a:p>
          <a:r>
            <a:rPr lang="en-US" sz="2000" b="0" dirty="0">
              <a:solidFill>
                <a:srgbClr val="000000"/>
              </a:solidFill>
            </a:rPr>
            <a:t>Explain why we are all in this together</a:t>
          </a:r>
          <a:endParaRPr lang="en-US" sz="2000" b="0" dirty="0"/>
        </a:p>
      </dgm:t>
    </dgm:pt>
    <dgm:pt modelId="{A311A444-0CB9-AF4B-878F-47D2FBBDF314}" type="parTrans" cxnId="{B3CE8C66-4CFA-7242-AB4A-EB786FAE1238}">
      <dgm:prSet/>
      <dgm:spPr/>
      <dgm:t>
        <a:bodyPr/>
        <a:lstStyle/>
        <a:p>
          <a:endParaRPr lang="en-US"/>
        </a:p>
      </dgm:t>
    </dgm:pt>
    <dgm:pt modelId="{886B8BC1-12BE-4342-AEB0-65DDCF54E492}" type="sibTrans" cxnId="{B3CE8C66-4CFA-7242-AB4A-EB786FAE1238}">
      <dgm:prSet/>
      <dgm:spPr/>
      <dgm:t>
        <a:bodyPr/>
        <a:lstStyle/>
        <a:p>
          <a:endParaRPr lang="en-US"/>
        </a:p>
      </dgm:t>
    </dgm:pt>
    <dgm:pt modelId="{9B257DE6-B11A-8448-A50F-6EE4FE039096}">
      <dgm:prSet custT="1"/>
      <dgm:spPr/>
      <dgm:t>
        <a:bodyPr/>
        <a:lstStyle/>
        <a:p>
          <a:r>
            <a:rPr lang="en-US" sz="2000" b="0" dirty="0">
              <a:solidFill>
                <a:srgbClr val="000000"/>
              </a:solidFill>
            </a:rPr>
            <a:t>Take on race directly</a:t>
          </a:r>
        </a:p>
      </dgm:t>
    </dgm:pt>
    <dgm:pt modelId="{0D3624D0-FF9F-1B46-9BB9-B51FA43856F4}" type="parTrans" cxnId="{AD6546EB-46C7-BE47-826B-D159CF322209}">
      <dgm:prSet/>
      <dgm:spPr/>
      <dgm:t>
        <a:bodyPr/>
        <a:lstStyle/>
        <a:p>
          <a:endParaRPr lang="en-US"/>
        </a:p>
      </dgm:t>
    </dgm:pt>
    <dgm:pt modelId="{B496BC62-DCE1-E94B-9B08-B874429C07EB}" type="sibTrans" cxnId="{AD6546EB-46C7-BE47-826B-D159CF322209}">
      <dgm:prSet/>
      <dgm:spPr/>
      <dgm:t>
        <a:bodyPr/>
        <a:lstStyle/>
        <a:p>
          <a:endParaRPr lang="en-US"/>
        </a:p>
      </dgm:t>
    </dgm:pt>
    <dgm:pt modelId="{E5CDB5C5-FAF9-0D47-9812-1B90B2685338}" type="pres">
      <dgm:prSet presAssocID="{CB70A918-B0A5-AA48-9039-2320ADA9DF25}" presName="linearFlow" presStyleCnt="0">
        <dgm:presLayoutVars>
          <dgm:dir/>
          <dgm:animLvl val="lvl"/>
          <dgm:resizeHandles val="exact"/>
        </dgm:presLayoutVars>
      </dgm:prSet>
      <dgm:spPr/>
    </dgm:pt>
    <dgm:pt modelId="{B0141851-3610-4244-AD18-1A0F584F177A}" type="pres">
      <dgm:prSet presAssocID="{ABE43BAA-13A9-694D-94A9-033435222321}" presName="composite" presStyleCnt="0"/>
      <dgm:spPr/>
    </dgm:pt>
    <dgm:pt modelId="{CFBFE482-418F-7640-BA3B-B3A7DE4901E9}" type="pres">
      <dgm:prSet presAssocID="{ABE43BAA-13A9-694D-94A9-03343522232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ADF8DC-F217-444C-9462-222097FAD4D3}" type="pres">
      <dgm:prSet presAssocID="{ABE43BAA-13A9-694D-94A9-033435222321}" presName="parSh" presStyleLbl="node1" presStyleIdx="0" presStyleCnt="3"/>
      <dgm:spPr/>
    </dgm:pt>
    <dgm:pt modelId="{44A49D80-FD16-D643-901A-58A6D7BC2154}" type="pres">
      <dgm:prSet presAssocID="{ABE43BAA-13A9-694D-94A9-033435222321}" presName="desTx" presStyleLbl="fgAcc1" presStyleIdx="0" presStyleCnt="3">
        <dgm:presLayoutVars>
          <dgm:bulletEnabled val="1"/>
        </dgm:presLayoutVars>
      </dgm:prSet>
      <dgm:spPr/>
    </dgm:pt>
    <dgm:pt modelId="{A42B1B76-6FB9-8C43-8177-EEF8E79D8A43}" type="pres">
      <dgm:prSet presAssocID="{C33F40B7-2E31-D745-81EB-CA061ADB568C}" presName="sibTrans" presStyleLbl="sibTrans2D1" presStyleIdx="0" presStyleCnt="2"/>
      <dgm:spPr/>
    </dgm:pt>
    <dgm:pt modelId="{CFBAE6D8-1615-1947-A874-3ED647C9F3E1}" type="pres">
      <dgm:prSet presAssocID="{C33F40B7-2E31-D745-81EB-CA061ADB568C}" presName="connTx" presStyleLbl="sibTrans2D1" presStyleIdx="0" presStyleCnt="2"/>
      <dgm:spPr/>
    </dgm:pt>
    <dgm:pt modelId="{05FA8F1A-0633-CA4C-9B85-9B6C84C76B81}" type="pres">
      <dgm:prSet presAssocID="{FEDA08AF-70C9-4C4C-A5D8-BF4D3ADCB541}" presName="composite" presStyleCnt="0"/>
      <dgm:spPr/>
    </dgm:pt>
    <dgm:pt modelId="{5E1D1516-2487-E446-B1AF-E06D114A453F}" type="pres">
      <dgm:prSet presAssocID="{FEDA08AF-70C9-4C4C-A5D8-BF4D3ADCB54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56D146C-49A6-354B-9A52-906949DCB35B}" type="pres">
      <dgm:prSet presAssocID="{FEDA08AF-70C9-4C4C-A5D8-BF4D3ADCB541}" presName="parSh" presStyleLbl="node1" presStyleIdx="1" presStyleCnt="3"/>
      <dgm:spPr/>
    </dgm:pt>
    <dgm:pt modelId="{D6A6E175-0D6A-3D43-9D42-32AFA933B620}" type="pres">
      <dgm:prSet presAssocID="{FEDA08AF-70C9-4C4C-A5D8-BF4D3ADCB541}" presName="desTx" presStyleLbl="fgAcc1" presStyleIdx="1" presStyleCnt="3">
        <dgm:presLayoutVars>
          <dgm:bulletEnabled val="1"/>
        </dgm:presLayoutVars>
      </dgm:prSet>
      <dgm:spPr/>
    </dgm:pt>
    <dgm:pt modelId="{43963B0D-2C02-CA42-AFED-FD6D0D5E6BFF}" type="pres">
      <dgm:prSet presAssocID="{B26F7DFB-B0E7-D84A-BEF2-91494616A3C8}" presName="sibTrans" presStyleLbl="sibTrans2D1" presStyleIdx="1" presStyleCnt="2"/>
      <dgm:spPr/>
    </dgm:pt>
    <dgm:pt modelId="{A361D298-E662-A342-AEEE-3456FCE79869}" type="pres">
      <dgm:prSet presAssocID="{B26F7DFB-B0E7-D84A-BEF2-91494616A3C8}" presName="connTx" presStyleLbl="sibTrans2D1" presStyleIdx="1" presStyleCnt="2"/>
      <dgm:spPr/>
    </dgm:pt>
    <dgm:pt modelId="{3B337598-1839-4047-8D24-5C677F0E0729}" type="pres">
      <dgm:prSet presAssocID="{8D9DD822-204E-2948-B3F0-704E08016AAC}" presName="composite" presStyleCnt="0"/>
      <dgm:spPr/>
    </dgm:pt>
    <dgm:pt modelId="{EFC39662-AA01-DE4B-B448-8824F58D74C2}" type="pres">
      <dgm:prSet presAssocID="{8D9DD822-204E-2948-B3F0-704E08016AA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23ED6F3-5239-8443-BD6F-EDAD561D2D07}" type="pres">
      <dgm:prSet presAssocID="{8D9DD822-204E-2948-B3F0-704E08016AAC}" presName="parSh" presStyleLbl="node1" presStyleIdx="2" presStyleCnt="3"/>
      <dgm:spPr/>
    </dgm:pt>
    <dgm:pt modelId="{44553ACC-6114-D340-95E3-77B3DDAB39A9}" type="pres">
      <dgm:prSet presAssocID="{8D9DD822-204E-2948-B3F0-704E08016AAC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180AB05-9D56-D743-8B80-8E0A83243FF9}" type="presOf" srcId="{6DBBBAC6-8710-F044-8BDF-E8484FD9A245}" destId="{D6A6E175-0D6A-3D43-9D42-32AFA933B620}" srcOrd="0" destOrd="0" presId="urn:microsoft.com/office/officeart/2005/8/layout/process3"/>
    <dgm:cxn modelId="{C0910E0C-A8CC-0246-BA08-A7DE70FBB91A}" srcId="{FEDA08AF-70C9-4C4C-A5D8-BF4D3ADCB541}" destId="{6DBBBAC6-8710-F044-8BDF-E8484FD9A245}" srcOrd="0" destOrd="0" parTransId="{4827FABD-C77D-2540-A2C8-7F70A6ED0F5D}" sibTransId="{41E307CE-2A3C-C946-B9CB-3953D935BF5B}"/>
    <dgm:cxn modelId="{0E735411-4DC7-0443-A67F-603AA7F00B9A}" srcId="{8D9DD822-204E-2948-B3F0-704E08016AAC}" destId="{0B060C66-6F01-EF48-8EDD-51D121CAC66B}" srcOrd="1" destOrd="0" parTransId="{F8074544-8099-754B-898D-D360B43185F2}" sibTransId="{D0DFB480-5743-EC4B-A288-5D3516FA23EF}"/>
    <dgm:cxn modelId="{FCE54D17-9692-8547-8977-2AACDF4CC615}" srcId="{ABE43BAA-13A9-694D-94A9-033435222321}" destId="{6C66154D-0B43-3A46-8D02-1230D88D7189}" srcOrd="0" destOrd="0" parTransId="{B308CCD2-6236-E04F-A109-5EC90C49FA63}" sibTransId="{1B83A6D1-9B1C-8E42-B057-C7E4DA2E3148}"/>
    <dgm:cxn modelId="{7B33C51B-7513-2A4D-BE3F-4202BFF343FC}" type="presOf" srcId="{C33F40B7-2E31-D745-81EB-CA061ADB568C}" destId="{A42B1B76-6FB9-8C43-8177-EEF8E79D8A43}" srcOrd="0" destOrd="0" presId="urn:microsoft.com/office/officeart/2005/8/layout/process3"/>
    <dgm:cxn modelId="{2777D533-6E6A-C549-AF9F-1C2882425798}" srcId="{CB70A918-B0A5-AA48-9039-2320ADA9DF25}" destId="{FEDA08AF-70C9-4C4C-A5D8-BF4D3ADCB541}" srcOrd="1" destOrd="0" parTransId="{9DD01913-CB0A-3649-BF73-7635DB03C9F3}" sibTransId="{B26F7DFB-B0E7-D84A-BEF2-91494616A3C8}"/>
    <dgm:cxn modelId="{0A38B13D-6FCF-C04F-95A6-D074514714D6}" type="presOf" srcId="{B26F7DFB-B0E7-D84A-BEF2-91494616A3C8}" destId="{43963B0D-2C02-CA42-AFED-FD6D0D5E6BFF}" srcOrd="0" destOrd="0" presId="urn:microsoft.com/office/officeart/2005/8/layout/process3"/>
    <dgm:cxn modelId="{2FCC0066-B91C-B243-A7D2-5786F6CE80B7}" type="presOf" srcId="{0B060C66-6F01-EF48-8EDD-51D121CAC66B}" destId="{44553ACC-6114-D340-95E3-77B3DDAB39A9}" srcOrd="0" destOrd="1" presId="urn:microsoft.com/office/officeart/2005/8/layout/process3"/>
    <dgm:cxn modelId="{B3CE8C66-4CFA-7242-AB4A-EB786FAE1238}" srcId="{ABE43BAA-13A9-694D-94A9-033435222321}" destId="{C5A26D11-C6EC-4540-8BF9-C5EBB5C54E40}" srcOrd="1" destOrd="0" parTransId="{A311A444-0CB9-AF4B-878F-47D2FBBDF314}" sibTransId="{886B8BC1-12BE-4342-AEB0-65DDCF54E492}"/>
    <dgm:cxn modelId="{2CE50848-71CB-AF49-9631-16AF51D039C4}" type="presOf" srcId="{9B257DE6-B11A-8448-A50F-6EE4FE039096}" destId="{D6A6E175-0D6A-3D43-9D42-32AFA933B620}" srcOrd="0" destOrd="1" presId="urn:microsoft.com/office/officeart/2005/8/layout/process3"/>
    <dgm:cxn modelId="{A688B974-2B9A-FC45-953A-A9BC76FE029F}" type="presOf" srcId="{FEDA08AF-70C9-4C4C-A5D8-BF4D3ADCB541}" destId="{5E1D1516-2487-E446-B1AF-E06D114A453F}" srcOrd="0" destOrd="0" presId="urn:microsoft.com/office/officeart/2005/8/layout/process3"/>
    <dgm:cxn modelId="{DD101357-09C1-C74D-9A6B-FE4A95084278}" srcId="{CB70A918-B0A5-AA48-9039-2320ADA9DF25}" destId="{8D9DD822-204E-2948-B3F0-704E08016AAC}" srcOrd="2" destOrd="0" parTransId="{5325788B-BEEF-A14F-8C7F-2A120ECD8340}" sibTransId="{EF7B7233-732D-B849-857E-33CC157E4FB2}"/>
    <dgm:cxn modelId="{92E22979-0B29-D047-81F7-71251B8DAA95}" srcId="{8D9DD822-204E-2948-B3F0-704E08016AAC}" destId="{BD1C088F-CE7A-0844-AD67-374CD9717631}" srcOrd="0" destOrd="0" parTransId="{6004AF52-031C-B042-AAF6-6F247BA8670C}" sibTransId="{C11E0625-C848-454F-8A12-369977F0DCA8}"/>
    <dgm:cxn modelId="{ADA8EF84-C80B-D94C-B91E-6029B73EF271}" type="presOf" srcId="{B26F7DFB-B0E7-D84A-BEF2-91494616A3C8}" destId="{A361D298-E662-A342-AEEE-3456FCE79869}" srcOrd="1" destOrd="0" presId="urn:microsoft.com/office/officeart/2005/8/layout/process3"/>
    <dgm:cxn modelId="{1A4D0787-94E1-5F4A-A636-900AA39AA9B0}" type="presOf" srcId="{8D9DD822-204E-2948-B3F0-704E08016AAC}" destId="{EFC39662-AA01-DE4B-B448-8824F58D74C2}" srcOrd="0" destOrd="0" presId="urn:microsoft.com/office/officeart/2005/8/layout/process3"/>
    <dgm:cxn modelId="{957A7191-6437-2041-A26F-4AB0C82F1490}" type="presOf" srcId="{FEDA08AF-70C9-4C4C-A5D8-BF4D3ADCB541}" destId="{B56D146C-49A6-354B-9A52-906949DCB35B}" srcOrd="1" destOrd="0" presId="urn:microsoft.com/office/officeart/2005/8/layout/process3"/>
    <dgm:cxn modelId="{A4558F98-9B37-674D-B95F-E3BDCDBDADBD}" type="presOf" srcId="{BD1C088F-CE7A-0844-AD67-374CD9717631}" destId="{44553ACC-6114-D340-95E3-77B3DDAB39A9}" srcOrd="0" destOrd="0" presId="urn:microsoft.com/office/officeart/2005/8/layout/process3"/>
    <dgm:cxn modelId="{4F05C598-6D17-E345-AE54-C0359D457D97}" type="presOf" srcId="{8D9DD822-204E-2948-B3F0-704E08016AAC}" destId="{723ED6F3-5239-8443-BD6F-EDAD561D2D07}" srcOrd="1" destOrd="0" presId="urn:microsoft.com/office/officeart/2005/8/layout/process3"/>
    <dgm:cxn modelId="{20F9009E-AEE2-A147-9DC9-0E836A04D250}" type="presOf" srcId="{ABE43BAA-13A9-694D-94A9-033435222321}" destId="{CFBFE482-418F-7640-BA3B-B3A7DE4901E9}" srcOrd="0" destOrd="0" presId="urn:microsoft.com/office/officeart/2005/8/layout/process3"/>
    <dgm:cxn modelId="{3CE304C3-C3D6-6C49-9CF0-473A9CEF5ED6}" type="presOf" srcId="{C33F40B7-2E31-D745-81EB-CA061ADB568C}" destId="{CFBAE6D8-1615-1947-A874-3ED647C9F3E1}" srcOrd="1" destOrd="0" presId="urn:microsoft.com/office/officeart/2005/8/layout/process3"/>
    <dgm:cxn modelId="{88AAFADC-7F70-7241-99BC-BB0C658FD541}" srcId="{CB70A918-B0A5-AA48-9039-2320ADA9DF25}" destId="{ABE43BAA-13A9-694D-94A9-033435222321}" srcOrd="0" destOrd="0" parTransId="{FBA42DC0-55B2-A84D-BEFD-E58808D9945F}" sibTransId="{C33F40B7-2E31-D745-81EB-CA061ADB568C}"/>
    <dgm:cxn modelId="{713125DD-B43E-EC41-9F0A-87212043BED5}" type="presOf" srcId="{CB70A918-B0A5-AA48-9039-2320ADA9DF25}" destId="{E5CDB5C5-FAF9-0D47-9812-1B90B2685338}" srcOrd="0" destOrd="0" presId="urn:microsoft.com/office/officeart/2005/8/layout/process3"/>
    <dgm:cxn modelId="{33EE35E7-5AA7-AE4B-A1DE-B3B9230D438B}" type="presOf" srcId="{ABE43BAA-13A9-694D-94A9-033435222321}" destId="{6CADF8DC-F217-444C-9462-222097FAD4D3}" srcOrd="1" destOrd="0" presId="urn:microsoft.com/office/officeart/2005/8/layout/process3"/>
    <dgm:cxn modelId="{B01B27EB-4D38-954A-9A8F-FFF13EBABE83}" type="presOf" srcId="{6C66154D-0B43-3A46-8D02-1230D88D7189}" destId="{44A49D80-FD16-D643-901A-58A6D7BC2154}" srcOrd="0" destOrd="0" presId="urn:microsoft.com/office/officeart/2005/8/layout/process3"/>
    <dgm:cxn modelId="{AD6546EB-46C7-BE47-826B-D159CF322209}" srcId="{FEDA08AF-70C9-4C4C-A5D8-BF4D3ADCB541}" destId="{9B257DE6-B11A-8448-A50F-6EE4FE039096}" srcOrd="1" destOrd="0" parTransId="{0D3624D0-FF9F-1B46-9BB9-B51FA43856F4}" sibTransId="{B496BC62-DCE1-E94B-9B08-B874429C07EB}"/>
    <dgm:cxn modelId="{3BE641ED-C015-544A-AF1A-AF80650B3389}" type="presOf" srcId="{C5A26D11-C6EC-4540-8BF9-C5EBB5C54E40}" destId="{44A49D80-FD16-D643-901A-58A6D7BC2154}" srcOrd="0" destOrd="1" presId="urn:microsoft.com/office/officeart/2005/8/layout/process3"/>
    <dgm:cxn modelId="{C4321C5E-51F2-A446-9DD4-41E3194FB0CF}" type="presParOf" srcId="{E5CDB5C5-FAF9-0D47-9812-1B90B2685338}" destId="{B0141851-3610-4244-AD18-1A0F584F177A}" srcOrd="0" destOrd="0" presId="urn:microsoft.com/office/officeart/2005/8/layout/process3"/>
    <dgm:cxn modelId="{1AC034C0-6FEB-0E49-8190-4183DB5D5F60}" type="presParOf" srcId="{B0141851-3610-4244-AD18-1A0F584F177A}" destId="{CFBFE482-418F-7640-BA3B-B3A7DE4901E9}" srcOrd="0" destOrd="0" presId="urn:microsoft.com/office/officeart/2005/8/layout/process3"/>
    <dgm:cxn modelId="{5F84CD1F-62FF-4442-9B11-2F52D1C727EB}" type="presParOf" srcId="{B0141851-3610-4244-AD18-1A0F584F177A}" destId="{6CADF8DC-F217-444C-9462-222097FAD4D3}" srcOrd="1" destOrd="0" presId="urn:microsoft.com/office/officeart/2005/8/layout/process3"/>
    <dgm:cxn modelId="{FF18C9E3-BBFA-0146-8ECB-208CA112F403}" type="presParOf" srcId="{B0141851-3610-4244-AD18-1A0F584F177A}" destId="{44A49D80-FD16-D643-901A-58A6D7BC2154}" srcOrd="2" destOrd="0" presId="urn:microsoft.com/office/officeart/2005/8/layout/process3"/>
    <dgm:cxn modelId="{657D4E99-2673-164C-9615-0FF42D4FFB90}" type="presParOf" srcId="{E5CDB5C5-FAF9-0D47-9812-1B90B2685338}" destId="{A42B1B76-6FB9-8C43-8177-EEF8E79D8A43}" srcOrd="1" destOrd="0" presId="urn:microsoft.com/office/officeart/2005/8/layout/process3"/>
    <dgm:cxn modelId="{0DAB9BF8-C6AF-9440-AB2A-B2D62D1238F8}" type="presParOf" srcId="{A42B1B76-6FB9-8C43-8177-EEF8E79D8A43}" destId="{CFBAE6D8-1615-1947-A874-3ED647C9F3E1}" srcOrd="0" destOrd="0" presId="urn:microsoft.com/office/officeart/2005/8/layout/process3"/>
    <dgm:cxn modelId="{00236BE0-D77E-AD4B-AC0B-C2A5EC9F0C89}" type="presParOf" srcId="{E5CDB5C5-FAF9-0D47-9812-1B90B2685338}" destId="{05FA8F1A-0633-CA4C-9B85-9B6C84C76B81}" srcOrd="2" destOrd="0" presId="urn:microsoft.com/office/officeart/2005/8/layout/process3"/>
    <dgm:cxn modelId="{653C2B7F-7748-834E-A6FD-C60C4BE84F66}" type="presParOf" srcId="{05FA8F1A-0633-CA4C-9B85-9B6C84C76B81}" destId="{5E1D1516-2487-E446-B1AF-E06D114A453F}" srcOrd="0" destOrd="0" presId="urn:microsoft.com/office/officeart/2005/8/layout/process3"/>
    <dgm:cxn modelId="{7310B3DF-DEAE-F342-AA25-7FF01FCAFF7F}" type="presParOf" srcId="{05FA8F1A-0633-CA4C-9B85-9B6C84C76B81}" destId="{B56D146C-49A6-354B-9A52-906949DCB35B}" srcOrd="1" destOrd="0" presId="urn:microsoft.com/office/officeart/2005/8/layout/process3"/>
    <dgm:cxn modelId="{CF3F5E6D-1DB7-A74F-9F85-F26D2F9B7438}" type="presParOf" srcId="{05FA8F1A-0633-CA4C-9B85-9B6C84C76B81}" destId="{D6A6E175-0D6A-3D43-9D42-32AFA933B620}" srcOrd="2" destOrd="0" presId="urn:microsoft.com/office/officeart/2005/8/layout/process3"/>
    <dgm:cxn modelId="{61DAB067-22CD-BA47-B3A7-E5692FDFCB98}" type="presParOf" srcId="{E5CDB5C5-FAF9-0D47-9812-1B90B2685338}" destId="{43963B0D-2C02-CA42-AFED-FD6D0D5E6BFF}" srcOrd="3" destOrd="0" presId="urn:microsoft.com/office/officeart/2005/8/layout/process3"/>
    <dgm:cxn modelId="{01E57F3A-A2E1-D74D-94F3-7444A606B156}" type="presParOf" srcId="{43963B0D-2C02-CA42-AFED-FD6D0D5E6BFF}" destId="{A361D298-E662-A342-AEEE-3456FCE79869}" srcOrd="0" destOrd="0" presId="urn:microsoft.com/office/officeart/2005/8/layout/process3"/>
    <dgm:cxn modelId="{5917210E-2347-194D-BC6E-268B2F2ED17F}" type="presParOf" srcId="{E5CDB5C5-FAF9-0D47-9812-1B90B2685338}" destId="{3B337598-1839-4047-8D24-5C677F0E0729}" srcOrd="4" destOrd="0" presId="urn:microsoft.com/office/officeart/2005/8/layout/process3"/>
    <dgm:cxn modelId="{EA7DB22A-4077-E840-89E3-504EE6A30EC9}" type="presParOf" srcId="{3B337598-1839-4047-8D24-5C677F0E0729}" destId="{EFC39662-AA01-DE4B-B448-8824F58D74C2}" srcOrd="0" destOrd="0" presId="urn:microsoft.com/office/officeart/2005/8/layout/process3"/>
    <dgm:cxn modelId="{2BCE9874-5C2F-C04D-9854-04CD06CA7DB2}" type="presParOf" srcId="{3B337598-1839-4047-8D24-5C677F0E0729}" destId="{723ED6F3-5239-8443-BD6F-EDAD561D2D07}" srcOrd="1" destOrd="0" presId="urn:microsoft.com/office/officeart/2005/8/layout/process3"/>
    <dgm:cxn modelId="{F32CB74B-F9F9-764B-A7F0-0D24F6AE9E7C}" type="presParOf" srcId="{3B337598-1839-4047-8D24-5C677F0E0729}" destId="{44553ACC-6114-D340-95E3-77B3DDAB39A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54A68-9B7C-274E-9516-2F2018B7E616}">
      <dsp:nvSpPr>
        <dsp:cNvPr id="0" name=""/>
        <dsp:cNvSpPr/>
      </dsp:nvSpPr>
      <dsp:spPr>
        <a:xfrm>
          <a:off x="837" y="552490"/>
          <a:ext cx="0" cy="446494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9508E-8C7A-5041-8B3A-593E47ED0E70}">
      <dsp:nvSpPr>
        <dsp:cNvPr id="0" name=""/>
        <dsp:cNvSpPr/>
      </dsp:nvSpPr>
      <dsp:spPr>
        <a:xfrm>
          <a:off x="124863" y="701322"/>
          <a:ext cx="2348314" cy="2009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1DB3C-A025-4145-B9ED-52906BB7F245}">
      <dsp:nvSpPr>
        <dsp:cNvPr id="0" name=""/>
        <dsp:cNvSpPr/>
      </dsp:nvSpPr>
      <dsp:spPr>
        <a:xfrm>
          <a:off x="124863" y="2710548"/>
          <a:ext cx="2348314" cy="2306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Lucida Grande"/>
              <a:cs typeface="Lucida Grande"/>
            </a:rPr>
            <a:t>Government explicitly creates and maintains racial inequity.</a:t>
          </a:r>
        </a:p>
      </dsp:txBody>
      <dsp:txXfrm>
        <a:off x="124863" y="2710548"/>
        <a:ext cx="2348314" cy="2306889"/>
      </dsp:txXfrm>
    </dsp:sp>
    <dsp:sp modelId="{AB96FF34-6617-9449-896D-3ADEF336C41E}">
      <dsp:nvSpPr>
        <dsp:cNvPr id="0" name=""/>
        <dsp:cNvSpPr/>
      </dsp:nvSpPr>
      <dsp:spPr>
        <a:xfrm>
          <a:off x="837" y="56385"/>
          <a:ext cx="2480526" cy="496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Lucida Grande"/>
              <a:cs typeface="Lucida Grande"/>
            </a:rPr>
            <a:t>Initially explicit</a:t>
          </a:r>
        </a:p>
      </dsp:txBody>
      <dsp:txXfrm>
        <a:off x="837" y="56385"/>
        <a:ext cx="2480526" cy="496105"/>
      </dsp:txXfrm>
    </dsp:sp>
    <dsp:sp modelId="{502A5095-D13F-474D-9DCC-9B333E093CC5}">
      <dsp:nvSpPr>
        <dsp:cNvPr id="0" name=""/>
        <dsp:cNvSpPr/>
      </dsp:nvSpPr>
      <dsp:spPr>
        <a:xfrm>
          <a:off x="2883245" y="552490"/>
          <a:ext cx="0" cy="446494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B2407-0089-804E-844F-BEE196D68904}">
      <dsp:nvSpPr>
        <dsp:cNvPr id="0" name=""/>
        <dsp:cNvSpPr/>
      </dsp:nvSpPr>
      <dsp:spPr>
        <a:xfrm>
          <a:off x="3007271" y="701322"/>
          <a:ext cx="2348314" cy="200922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C679E4-5337-7748-89C8-C6BCA6AAFFAA}">
      <dsp:nvSpPr>
        <dsp:cNvPr id="0" name=""/>
        <dsp:cNvSpPr/>
      </dsp:nvSpPr>
      <dsp:spPr>
        <a:xfrm>
          <a:off x="3007271" y="2710548"/>
          <a:ext cx="2348314" cy="2306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Lucida Grande"/>
              <a:cs typeface="Lucida Grande"/>
            </a:rPr>
            <a:t>Discrimination illegal, but “race-neutral” policies and practices perpetuate inequity.</a:t>
          </a:r>
        </a:p>
      </dsp:txBody>
      <dsp:txXfrm>
        <a:off x="3007271" y="2710548"/>
        <a:ext cx="2348314" cy="2306889"/>
      </dsp:txXfrm>
    </dsp:sp>
    <dsp:sp modelId="{BB41360D-F0FD-0249-9116-2194DBCAD1DA}">
      <dsp:nvSpPr>
        <dsp:cNvPr id="0" name=""/>
        <dsp:cNvSpPr/>
      </dsp:nvSpPr>
      <dsp:spPr>
        <a:xfrm>
          <a:off x="2883245" y="56385"/>
          <a:ext cx="2480526" cy="496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Lucida Grande"/>
              <a:cs typeface="Lucida Grande"/>
            </a:rPr>
            <a:t>Became implicit                    </a:t>
          </a:r>
        </a:p>
      </dsp:txBody>
      <dsp:txXfrm>
        <a:off x="2883245" y="56385"/>
        <a:ext cx="2480526" cy="496105"/>
      </dsp:txXfrm>
    </dsp:sp>
    <dsp:sp modelId="{366117DE-B8C0-BA4B-91AA-D1436954D661}">
      <dsp:nvSpPr>
        <dsp:cNvPr id="0" name=""/>
        <dsp:cNvSpPr/>
      </dsp:nvSpPr>
      <dsp:spPr>
        <a:xfrm>
          <a:off x="5765652" y="568966"/>
          <a:ext cx="0" cy="446494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0B412-561D-FB47-B1F3-80922F5B6C5B}">
      <dsp:nvSpPr>
        <dsp:cNvPr id="0" name=""/>
        <dsp:cNvSpPr/>
      </dsp:nvSpPr>
      <dsp:spPr>
        <a:xfrm>
          <a:off x="5889679" y="717797"/>
          <a:ext cx="2348314" cy="20092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3B288E-EF23-9B49-81AB-AB1872087E62}">
      <dsp:nvSpPr>
        <dsp:cNvPr id="0" name=""/>
        <dsp:cNvSpPr/>
      </dsp:nvSpPr>
      <dsp:spPr>
        <a:xfrm>
          <a:off x="5889679" y="2727024"/>
          <a:ext cx="2348314" cy="2306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Lucida Grande"/>
              <a:cs typeface="Lucida Grande"/>
            </a:rPr>
            <a:t>Proactive policies, practices and procedures that advance racial equity.</a:t>
          </a:r>
        </a:p>
      </dsp:txBody>
      <dsp:txXfrm>
        <a:off x="5889679" y="2727024"/>
        <a:ext cx="2348314" cy="2306889"/>
      </dsp:txXfrm>
    </dsp:sp>
    <dsp:sp modelId="{84B35404-AE6C-A54C-947E-A5B7AFFB6BCD}">
      <dsp:nvSpPr>
        <dsp:cNvPr id="0" name=""/>
        <dsp:cNvSpPr/>
      </dsp:nvSpPr>
      <dsp:spPr>
        <a:xfrm>
          <a:off x="5765652" y="56385"/>
          <a:ext cx="2480526" cy="5290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Lucida Grande"/>
              <a:cs typeface="Lucida Grande"/>
            </a:rPr>
            <a:t>Government for racial equity</a:t>
          </a:r>
        </a:p>
      </dsp:txBody>
      <dsp:txXfrm>
        <a:off x="5765652" y="56385"/>
        <a:ext cx="2480526" cy="529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D4E11-0F9A-D84F-A98B-8304DB02DA39}">
      <dsp:nvSpPr>
        <dsp:cNvPr id="0" name=""/>
        <dsp:cNvSpPr/>
      </dsp:nvSpPr>
      <dsp:spPr>
        <a:xfrm>
          <a:off x="2472704" y="784"/>
          <a:ext cx="2217390" cy="1441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rPr>
            <a:t>Normalize</a:t>
          </a:r>
          <a:endParaRPr lang="en-US" sz="1600" kern="1200" dirty="0">
            <a:solidFill>
              <a:srgbClr val="C00000"/>
            </a:solidFill>
            <a:latin typeface="Avenir Book" charset="0"/>
            <a:ea typeface="Avenir Book" charset="0"/>
            <a:cs typeface="Avenir Book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 charset="0"/>
              <a:ea typeface="Avenir Book" charset="0"/>
              <a:cs typeface="Avenir Book" charset="0"/>
            </a:rPr>
            <a:t>A shared analysis and definitions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 charset="0"/>
              <a:ea typeface="Avenir Book" charset="0"/>
              <a:cs typeface="Avenir Book" charset="0"/>
            </a:rPr>
            <a:t>Urgency / prioritize</a:t>
          </a:r>
        </a:p>
      </dsp:txBody>
      <dsp:txXfrm>
        <a:off x="2543063" y="71143"/>
        <a:ext cx="2076672" cy="1300585"/>
      </dsp:txXfrm>
    </dsp:sp>
    <dsp:sp modelId="{9C487326-234B-734B-AA60-4EFC10FA3B02}">
      <dsp:nvSpPr>
        <dsp:cNvPr id="0" name=""/>
        <dsp:cNvSpPr/>
      </dsp:nvSpPr>
      <dsp:spPr>
        <a:xfrm>
          <a:off x="1657742" y="721436"/>
          <a:ext cx="3847314" cy="3847314"/>
        </a:xfrm>
        <a:custGeom>
          <a:avLst/>
          <a:gdLst/>
          <a:ahLst/>
          <a:cxnLst/>
          <a:rect l="0" t="0" r="0" b="0"/>
          <a:pathLst>
            <a:path>
              <a:moveTo>
                <a:pt x="3330514" y="611708"/>
              </a:moveTo>
              <a:arcTo wR="1923657" hR="1923657" stAng="19019957" swAng="2303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B436B-3D6A-E648-A61C-490580F61CB4}">
      <dsp:nvSpPr>
        <dsp:cNvPr id="0" name=""/>
        <dsp:cNvSpPr/>
      </dsp:nvSpPr>
      <dsp:spPr>
        <a:xfrm>
          <a:off x="4138640" y="2886270"/>
          <a:ext cx="2217390" cy="1441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rPr>
            <a:t>Organize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 charset="0"/>
              <a:ea typeface="Avenir Book" charset="0"/>
              <a:cs typeface="Avenir Book" charset="0"/>
            </a:rPr>
            <a:t>Internal infrastructure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 charset="0"/>
              <a:ea typeface="Avenir Book" charset="0"/>
              <a:cs typeface="Avenir Book" charset="0"/>
            </a:rPr>
            <a:t>Partnerships</a:t>
          </a:r>
        </a:p>
      </dsp:txBody>
      <dsp:txXfrm>
        <a:off x="4208999" y="2956629"/>
        <a:ext cx="2076672" cy="1300585"/>
      </dsp:txXfrm>
    </dsp:sp>
    <dsp:sp modelId="{7F6EA923-F147-AE41-8D00-3D09CD2EB29B}">
      <dsp:nvSpPr>
        <dsp:cNvPr id="0" name=""/>
        <dsp:cNvSpPr/>
      </dsp:nvSpPr>
      <dsp:spPr>
        <a:xfrm>
          <a:off x="1657742" y="721436"/>
          <a:ext cx="3847314" cy="3847314"/>
        </a:xfrm>
        <a:custGeom>
          <a:avLst/>
          <a:gdLst/>
          <a:ahLst/>
          <a:cxnLst/>
          <a:rect l="0" t="0" r="0" b="0"/>
          <a:pathLst>
            <a:path>
              <a:moveTo>
                <a:pt x="2514538" y="3754317"/>
              </a:moveTo>
              <a:arcTo wR="1923657" hR="1923657" stAng="4326690" swAng="21466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44C55-292B-5B48-B090-BCDEDDC07FF4}">
      <dsp:nvSpPr>
        <dsp:cNvPr id="0" name=""/>
        <dsp:cNvSpPr/>
      </dsp:nvSpPr>
      <dsp:spPr>
        <a:xfrm>
          <a:off x="806768" y="2886270"/>
          <a:ext cx="2217390" cy="1441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rPr>
            <a:t>Operationalize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 charset="0"/>
              <a:ea typeface="Avenir Book" charset="0"/>
              <a:cs typeface="Avenir Book" charset="0"/>
            </a:rPr>
            <a:t>Racial equity tools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venir Book" charset="0"/>
              <a:ea typeface="Avenir Book" charset="0"/>
              <a:cs typeface="Avenir Book" charset="0"/>
            </a:rPr>
            <a:t>Data to develop strategies and drive results</a:t>
          </a:r>
        </a:p>
      </dsp:txBody>
      <dsp:txXfrm>
        <a:off x="877127" y="2956629"/>
        <a:ext cx="2076672" cy="1300585"/>
      </dsp:txXfrm>
    </dsp:sp>
    <dsp:sp modelId="{ED3FC5FB-753F-6F43-8C9C-A62DEB865C9A}">
      <dsp:nvSpPr>
        <dsp:cNvPr id="0" name=""/>
        <dsp:cNvSpPr/>
      </dsp:nvSpPr>
      <dsp:spPr>
        <a:xfrm>
          <a:off x="1657742" y="721436"/>
          <a:ext cx="3847314" cy="3847314"/>
        </a:xfrm>
        <a:custGeom>
          <a:avLst/>
          <a:gdLst/>
          <a:ahLst/>
          <a:cxnLst/>
          <a:rect l="0" t="0" r="0" b="0"/>
          <a:pathLst>
            <a:path>
              <a:moveTo>
                <a:pt x="6204" y="1769286"/>
              </a:moveTo>
              <a:arcTo wR="1923657" hR="1923657" stAng="11076172" swAng="2303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A3070-CE80-104C-900B-27FE80C5FF35}">
      <dsp:nvSpPr>
        <dsp:cNvPr id="0" name=""/>
        <dsp:cNvSpPr/>
      </dsp:nvSpPr>
      <dsp:spPr>
        <a:xfrm>
          <a:off x="3737" y="0"/>
          <a:ext cx="3595241" cy="4834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Explicit bias</a:t>
          </a:r>
        </a:p>
      </dsp:txBody>
      <dsp:txXfrm>
        <a:off x="3737" y="0"/>
        <a:ext cx="3595241" cy="1450339"/>
      </dsp:txXfrm>
    </dsp:sp>
    <dsp:sp modelId="{A8A60391-A496-D446-AF28-5FE2B70DED95}">
      <dsp:nvSpPr>
        <dsp:cNvPr id="0" name=""/>
        <dsp:cNvSpPr/>
      </dsp:nvSpPr>
      <dsp:spPr>
        <a:xfrm>
          <a:off x="363261" y="1451384"/>
          <a:ext cx="2876192" cy="622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Expressed directly</a:t>
          </a:r>
          <a:endParaRPr lang="en-US" sz="1800" kern="1200" dirty="0"/>
        </a:p>
      </dsp:txBody>
      <dsp:txXfrm>
        <a:off x="381507" y="1469630"/>
        <a:ext cx="2839700" cy="586464"/>
      </dsp:txXfrm>
    </dsp:sp>
    <dsp:sp modelId="{AAF92E1C-636C-1348-B828-AF0CEDC47B08}">
      <dsp:nvSpPr>
        <dsp:cNvPr id="0" name=""/>
        <dsp:cNvSpPr/>
      </dsp:nvSpPr>
      <dsp:spPr>
        <a:xfrm>
          <a:off x="363261" y="2170180"/>
          <a:ext cx="2876192" cy="622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Aware of bias / operates consciously </a:t>
          </a:r>
          <a:endParaRPr lang="en-US" sz="1800" kern="1200" dirty="0"/>
        </a:p>
      </dsp:txBody>
      <dsp:txXfrm>
        <a:off x="381507" y="2188426"/>
        <a:ext cx="2839700" cy="586464"/>
      </dsp:txXfrm>
    </dsp:sp>
    <dsp:sp modelId="{8C2078C5-5374-4F4C-950D-54F6FE3A78E6}">
      <dsp:nvSpPr>
        <dsp:cNvPr id="0" name=""/>
        <dsp:cNvSpPr/>
      </dsp:nvSpPr>
      <dsp:spPr>
        <a:xfrm>
          <a:off x="363261" y="2888976"/>
          <a:ext cx="2876192" cy="1702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Example – Sign in the window of an apartment building – “whites only”</a:t>
          </a:r>
          <a:endParaRPr lang="en-US" sz="1800" kern="1200" dirty="0"/>
        </a:p>
      </dsp:txBody>
      <dsp:txXfrm>
        <a:off x="413132" y="2938847"/>
        <a:ext cx="2776450" cy="1602979"/>
      </dsp:txXfrm>
    </dsp:sp>
    <dsp:sp modelId="{B15E8779-C233-4241-9456-C8427405E812}">
      <dsp:nvSpPr>
        <dsp:cNvPr id="0" name=""/>
        <dsp:cNvSpPr/>
      </dsp:nvSpPr>
      <dsp:spPr>
        <a:xfrm>
          <a:off x="3868621" y="0"/>
          <a:ext cx="3595241" cy="4834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Implicit bias</a:t>
          </a:r>
        </a:p>
      </dsp:txBody>
      <dsp:txXfrm>
        <a:off x="3868621" y="0"/>
        <a:ext cx="3595241" cy="1450339"/>
      </dsp:txXfrm>
    </dsp:sp>
    <dsp:sp modelId="{B265183B-A9DB-6C44-8FCB-C3210CC08644}">
      <dsp:nvSpPr>
        <dsp:cNvPr id="0" name=""/>
        <dsp:cNvSpPr/>
      </dsp:nvSpPr>
      <dsp:spPr>
        <a:xfrm>
          <a:off x="4228145" y="1450437"/>
          <a:ext cx="2876192" cy="638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Expressed indirectly</a:t>
          </a:r>
        </a:p>
      </dsp:txBody>
      <dsp:txXfrm>
        <a:off x="4246840" y="1469132"/>
        <a:ext cx="2838802" cy="600910"/>
      </dsp:txXfrm>
    </dsp:sp>
    <dsp:sp modelId="{75254826-94B1-2844-BBDD-110DF8E3926F}">
      <dsp:nvSpPr>
        <dsp:cNvPr id="0" name=""/>
        <dsp:cNvSpPr/>
      </dsp:nvSpPr>
      <dsp:spPr>
        <a:xfrm>
          <a:off x="4228145" y="2186937"/>
          <a:ext cx="2876192" cy="638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Unaware of bias / operates sub-consciously</a:t>
          </a:r>
        </a:p>
      </dsp:txBody>
      <dsp:txXfrm>
        <a:off x="4246840" y="2205632"/>
        <a:ext cx="2838802" cy="600910"/>
      </dsp:txXfrm>
    </dsp:sp>
    <dsp:sp modelId="{6676A69B-5B48-9745-9F6F-31E56684AEB6}">
      <dsp:nvSpPr>
        <dsp:cNvPr id="0" name=""/>
        <dsp:cNvSpPr/>
      </dsp:nvSpPr>
      <dsp:spPr>
        <a:xfrm>
          <a:off x="4228145" y="2923438"/>
          <a:ext cx="2876192" cy="1669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Example – a property manager doing more criminal background checks on African Americans than whites. </a:t>
          </a:r>
          <a:endParaRPr lang="en-US" sz="1800" kern="1200" dirty="0"/>
        </a:p>
      </dsp:txBody>
      <dsp:txXfrm>
        <a:off x="4277034" y="2972327"/>
        <a:ext cx="2778414" cy="15714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666B0-0B5F-804A-A02F-3BBFCA9C2145}">
      <dsp:nvSpPr>
        <dsp:cNvPr id="0" name=""/>
        <dsp:cNvSpPr/>
      </dsp:nvSpPr>
      <dsp:spPr>
        <a:xfrm>
          <a:off x="0" y="546956"/>
          <a:ext cx="8555055" cy="12454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77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 Institutional / Explicit</a:t>
          </a:r>
        </a:p>
      </dsp:txBody>
      <dsp:txXfrm>
        <a:off x="0" y="858328"/>
        <a:ext cx="8243683" cy="622743"/>
      </dsp:txXfrm>
    </dsp:sp>
    <dsp:sp modelId="{52363FDB-C437-9E46-A6A2-68460B8A7E19}">
      <dsp:nvSpPr>
        <dsp:cNvPr id="0" name=""/>
        <dsp:cNvSpPr/>
      </dsp:nvSpPr>
      <dsp:spPr>
        <a:xfrm>
          <a:off x="0" y="1509439"/>
          <a:ext cx="1971940" cy="2303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>
              <a:solidFill>
                <a:schemeClr val="tx1"/>
              </a:solidFill>
            </a:rPr>
            <a:t>Policies which explicitly discriminate against a group.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tx1"/>
              </a:solidFill>
            </a:rPr>
            <a:t>Example: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Police department refusing to hire people of color.</a:t>
          </a:r>
        </a:p>
      </dsp:txBody>
      <dsp:txXfrm>
        <a:off x="0" y="1509439"/>
        <a:ext cx="1971940" cy="2303776"/>
      </dsp:txXfrm>
    </dsp:sp>
    <dsp:sp modelId="{AAA5362B-1982-5440-B463-374B5A9045D3}">
      <dsp:nvSpPr>
        <dsp:cNvPr id="0" name=""/>
        <dsp:cNvSpPr/>
      </dsp:nvSpPr>
      <dsp:spPr>
        <a:xfrm>
          <a:off x="1971940" y="961972"/>
          <a:ext cx="6583114" cy="12454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7721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</a:rPr>
            <a:t> Institutional / Implicit</a:t>
          </a:r>
        </a:p>
      </dsp:txBody>
      <dsp:txXfrm>
        <a:off x="1971940" y="1273344"/>
        <a:ext cx="6271742" cy="622743"/>
      </dsp:txXfrm>
    </dsp:sp>
    <dsp:sp modelId="{5AA8AF6C-A0CD-AB43-8CA5-575D0A367DF8}">
      <dsp:nvSpPr>
        <dsp:cNvPr id="0" name=""/>
        <dsp:cNvSpPr/>
      </dsp:nvSpPr>
      <dsp:spPr>
        <a:xfrm>
          <a:off x="1971940" y="1924454"/>
          <a:ext cx="1971940" cy="22450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Policies that negatively impact one group unintentionally.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tx1"/>
              </a:solidFill>
            </a:rPr>
            <a:t>Example: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Police department focusing on street-level drug arrests.</a:t>
          </a:r>
        </a:p>
      </dsp:txBody>
      <dsp:txXfrm>
        <a:off x="1971940" y="1924454"/>
        <a:ext cx="1971940" cy="2245056"/>
      </dsp:txXfrm>
    </dsp:sp>
    <dsp:sp modelId="{A1347E69-EF85-E247-AFBE-C1E8EF4FD1D8}">
      <dsp:nvSpPr>
        <dsp:cNvPr id="0" name=""/>
        <dsp:cNvSpPr/>
      </dsp:nvSpPr>
      <dsp:spPr>
        <a:xfrm>
          <a:off x="3943880" y="1376987"/>
          <a:ext cx="4611174" cy="12454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77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 Individual / Explicit</a:t>
          </a:r>
        </a:p>
      </dsp:txBody>
      <dsp:txXfrm>
        <a:off x="3943880" y="1688359"/>
        <a:ext cx="4299802" cy="622743"/>
      </dsp:txXfrm>
    </dsp:sp>
    <dsp:sp modelId="{305D2F75-78E1-C64D-8C7A-CBFFC2B43C8C}">
      <dsp:nvSpPr>
        <dsp:cNvPr id="0" name=""/>
        <dsp:cNvSpPr/>
      </dsp:nvSpPr>
      <dsp:spPr>
        <a:xfrm>
          <a:off x="3943880" y="2339469"/>
          <a:ext cx="1971940" cy="2260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Prejudice in action – discrimination.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tx1"/>
              </a:solidFill>
            </a:rPr>
            <a:t>Example: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Police officer calling someone an ethnic slur while arresting them.</a:t>
          </a:r>
        </a:p>
      </dsp:txBody>
      <dsp:txXfrm>
        <a:off x="3943880" y="2339469"/>
        <a:ext cx="1971940" cy="2260067"/>
      </dsp:txXfrm>
    </dsp:sp>
    <dsp:sp modelId="{E3C4DE10-1D80-0049-A3BF-8147B70D2A15}">
      <dsp:nvSpPr>
        <dsp:cNvPr id="0" name=""/>
        <dsp:cNvSpPr/>
      </dsp:nvSpPr>
      <dsp:spPr>
        <a:xfrm>
          <a:off x="5915820" y="1792002"/>
          <a:ext cx="2639234" cy="12454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77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 Individual / Implicit</a:t>
          </a:r>
        </a:p>
      </dsp:txBody>
      <dsp:txXfrm>
        <a:off x="5915820" y="2103374"/>
        <a:ext cx="2327862" cy="622743"/>
      </dsp:txXfrm>
    </dsp:sp>
    <dsp:sp modelId="{5039F704-3CBB-424A-9FEC-9E3E2469CDEF}">
      <dsp:nvSpPr>
        <dsp:cNvPr id="0" name=""/>
        <dsp:cNvSpPr/>
      </dsp:nvSpPr>
      <dsp:spPr>
        <a:xfrm>
          <a:off x="5915820" y="2754485"/>
          <a:ext cx="1989905" cy="2286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Unconscious attitudes and beliefs.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tx1"/>
              </a:solidFill>
            </a:rPr>
            <a:t>Example: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Police officer calling for back-up more often when stopping a person of color.</a:t>
          </a:r>
        </a:p>
      </dsp:txBody>
      <dsp:txXfrm>
        <a:off x="5915820" y="2754485"/>
        <a:ext cx="1989905" cy="22865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9985A-DEAF-D94B-BEAC-BCE4AC6CC4FB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structural</a:t>
          </a:r>
        </a:p>
      </dsp:txBody>
      <dsp:txXfrm>
        <a:off x="3294175" y="2352385"/>
        <a:ext cx="1336450" cy="1148939"/>
      </dsp:txXfrm>
    </dsp:sp>
    <dsp:sp modelId="{EC8DA8E2-AD27-B541-9A79-46A4E2BD6CE8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institutional</a:t>
          </a:r>
        </a:p>
      </dsp:txBody>
      <dsp:txXfrm>
        <a:off x="1953570" y="1712203"/>
        <a:ext cx="807100" cy="802154"/>
      </dsp:txXfrm>
    </dsp:sp>
    <dsp:sp modelId="{4636169A-FD4B-E847-82BE-59954FF92B7D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individual</a:t>
          </a:r>
        </a:p>
      </dsp:txBody>
      <dsp:txXfrm rot="-20700000">
        <a:off x="2804160" y="528320"/>
        <a:ext cx="894080" cy="894080"/>
      </dsp:txXfrm>
    </dsp:sp>
    <dsp:sp modelId="{B823DF68-FD3E-DE4C-99AC-BD8C300E0C1F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A628A-0754-634D-8312-B61EEB7DEDC4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7FF323-1BFA-B44D-8F0E-F9F21D9DF532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56EA-701C-443E-B884-E9B41A41971E}">
      <dsp:nvSpPr>
        <dsp:cNvPr id="0" name=""/>
        <dsp:cNvSpPr/>
      </dsp:nvSpPr>
      <dsp:spPr>
        <a:xfrm>
          <a:off x="685808" y="21"/>
          <a:ext cx="4506077" cy="45060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Corbel" pitchFamily="34" charset="0"/>
          </a:endParaRPr>
        </a:p>
      </dsp:txBody>
      <dsp:txXfrm>
        <a:off x="1315035" y="531385"/>
        <a:ext cx="2598098" cy="3443351"/>
      </dsp:txXfrm>
    </dsp:sp>
    <dsp:sp modelId="{987D70A9-FC2B-4C3B-8D47-A3B818A9F2DF}">
      <dsp:nvSpPr>
        <dsp:cNvPr id="0" name=""/>
        <dsp:cNvSpPr/>
      </dsp:nvSpPr>
      <dsp:spPr>
        <a:xfrm>
          <a:off x="3124185" y="24647"/>
          <a:ext cx="4506077" cy="45060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Corbel" pitchFamily="34" charset="0"/>
          </a:endParaRPr>
        </a:p>
      </dsp:txBody>
      <dsp:txXfrm>
        <a:off x="4402937" y="556010"/>
        <a:ext cx="2598098" cy="34433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8DC-F217-444C-9462-222097FAD4D3}">
      <dsp:nvSpPr>
        <dsp:cNvPr id="0" name=""/>
        <dsp:cNvSpPr/>
      </dsp:nvSpPr>
      <dsp:spPr>
        <a:xfrm>
          <a:off x="4035" y="12520"/>
          <a:ext cx="1834895" cy="211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00"/>
              </a:solidFill>
            </a:rPr>
            <a:t>Affirm</a:t>
          </a:r>
          <a:endParaRPr lang="en-US" sz="2400" b="1" kern="1200" dirty="0"/>
        </a:p>
      </dsp:txBody>
      <dsp:txXfrm>
        <a:off x="4035" y="12520"/>
        <a:ext cx="1834895" cy="733958"/>
      </dsp:txXfrm>
    </dsp:sp>
    <dsp:sp modelId="{44A49D80-FD16-D643-901A-58A6D7BC2154}">
      <dsp:nvSpPr>
        <dsp:cNvPr id="0" name=""/>
        <dsp:cNvSpPr/>
      </dsp:nvSpPr>
      <dsp:spPr>
        <a:xfrm>
          <a:off x="379857" y="746479"/>
          <a:ext cx="1834895" cy="28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rgbClr val="000000"/>
              </a:solidFill>
            </a:rPr>
            <a:t>Start with the heart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rgbClr val="000000"/>
              </a:solidFill>
            </a:rPr>
            <a:t>Explain why we are all in this together</a:t>
          </a:r>
          <a:endParaRPr lang="en-US" sz="2000" b="0" kern="1200" dirty="0"/>
        </a:p>
      </dsp:txBody>
      <dsp:txXfrm>
        <a:off x="433599" y="800221"/>
        <a:ext cx="1727411" cy="2714916"/>
      </dsp:txXfrm>
    </dsp:sp>
    <dsp:sp modelId="{A42B1B76-6FB9-8C43-8177-EEF8E79D8A43}">
      <dsp:nvSpPr>
        <dsp:cNvPr id="0" name=""/>
        <dsp:cNvSpPr/>
      </dsp:nvSpPr>
      <dsp:spPr>
        <a:xfrm>
          <a:off x="2117094" y="151082"/>
          <a:ext cx="589706" cy="4568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117094" y="242449"/>
        <a:ext cx="452656" cy="274101"/>
      </dsp:txXfrm>
    </dsp:sp>
    <dsp:sp modelId="{B56D146C-49A6-354B-9A52-906949DCB35B}">
      <dsp:nvSpPr>
        <dsp:cNvPr id="0" name=""/>
        <dsp:cNvSpPr/>
      </dsp:nvSpPr>
      <dsp:spPr>
        <a:xfrm>
          <a:off x="2951585" y="12520"/>
          <a:ext cx="1834895" cy="211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00"/>
              </a:solidFill>
            </a:rPr>
            <a:t>Counter</a:t>
          </a:r>
        </a:p>
      </dsp:txBody>
      <dsp:txXfrm>
        <a:off x="2951585" y="12520"/>
        <a:ext cx="1834895" cy="733958"/>
      </dsp:txXfrm>
    </dsp:sp>
    <dsp:sp modelId="{D6A6E175-0D6A-3D43-9D42-32AFA933B620}">
      <dsp:nvSpPr>
        <dsp:cNvPr id="0" name=""/>
        <dsp:cNvSpPr/>
      </dsp:nvSpPr>
      <dsp:spPr>
        <a:xfrm>
          <a:off x="3327407" y="746479"/>
          <a:ext cx="1834895" cy="28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rgbClr val="000000"/>
              </a:solidFill>
            </a:rPr>
            <a:t>Explain why we have the problem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rgbClr val="000000"/>
              </a:solidFill>
            </a:rPr>
            <a:t>Take on race directly</a:t>
          </a:r>
        </a:p>
      </dsp:txBody>
      <dsp:txXfrm>
        <a:off x="3381149" y="800221"/>
        <a:ext cx="1727411" cy="2714916"/>
      </dsp:txXfrm>
    </dsp:sp>
    <dsp:sp modelId="{43963B0D-2C02-CA42-AFED-FD6D0D5E6BFF}">
      <dsp:nvSpPr>
        <dsp:cNvPr id="0" name=""/>
        <dsp:cNvSpPr/>
      </dsp:nvSpPr>
      <dsp:spPr>
        <a:xfrm>
          <a:off x="5064644" y="151082"/>
          <a:ext cx="589706" cy="4568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064644" y="242449"/>
        <a:ext cx="452656" cy="274101"/>
      </dsp:txXfrm>
    </dsp:sp>
    <dsp:sp modelId="{723ED6F3-5239-8443-BD6F-EDAD561D2D07}">
      <dsp:nvSpPr>
        <dsp:cNvPr id="0" name=""/>
        <dsp:cNvSpPr/>
      </dsp:nvSpPr>
      <dsp:spPr>
        <a:xfrm>
          <a:off x="5899135" y="12520"/>
          <a:ext cx="1834895" cy="211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black"/>
              </a:solidFill>
            </a:rPr>
            <a:t>Transform</a:t>
          </a:r>
        </a:p>
      </dsp:txBody>
      <dsp:txXfrm>
        <a:off x="5899135" y="12520"/>
        <a:ext cx="1834895" cy="733958"/>
      </dsp:txXfrm>
    </dsp:sp>
    <dsp:sp modelId="{44553ACC-6114-D340-95E3-77B3DDAB39A9}">
      <dsp:nvSpPr>
        <dsp:cNvPr id="0" name=""/>
        <dsp:cNvSpPr/>
      </dsp:nvSpPr>
      <dsp:spPr>
        <a:xfrm>
          <a:off x="6274957" y="746479"/>
          <a:ext cx="1834895" cy="28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rgbClr val="000000"/>
              </a:solidFill>
            </a:rPr>
            <a:t>Reframe winners and losers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rgbClr val="000000"/>
              </a:solidFill>
            </a:rPr>
            <a:t>End with heart and a solution</a:t>
          </a:r>
        </a:p>
      </dsp:txBody>
      <dsp:txXfrm>
        <a:off x="6328699" y="800221"/>
        <a:ext cx="1727411" cy="2714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85C8EB-CB57-DC4E-B428-122FB8F9C0E8}" type="datetimeFigureOut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ED2871-E067-C24A-A9E0-EBD2CFA66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16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>
                <a:ea typeface="ＭＳ Ｐゴシック" charset="-128"/>
              </a:rPr>
              <a:t>JN (2 to 3 min intros by each of us)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4D109EB-7E37-7046-A3C5-62CA298FC52C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04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dirty="0">
                <a:latin typeface="Calibri" charset="0"/>
              </a:rPr>
              <a:t>JN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59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JT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851F6F-A8AA-0D44-9CD0-BE9CBA97FCB9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3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JT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6EC23D-0A07-364A-BD7A-7760DD2CEC44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1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JN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7E60F5-051C-E949-A34E-6DEFFA82BDDB}" type="slidenum">
              <a:rPr lang="en-US" sz="1200"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03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682875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charset="0"/>
              </a:rPr>
              <a:t>JN</a:t>
            </a:r>
          </a:p>
        </p:txBody>
      </p:sp>
      <p:sp>
        <p:nvSpPr>
          <p:cNvPr id="7885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EE9385-6600-754E-870C-B15B980F0E22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66738" y="685800"/>
            <a:ext cx="5724525" cy="4294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30840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JT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D34D82-4166-8E48-966B-6713975E8FB6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05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dirty="0"/>
              <a:t>JT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553A-60FA-47B5-A2AA-F9AF2763DB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7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JN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5E68C6-1024-314E-9AAE-14FB90E9B4D7}" type="slidenum">
              <a:rPr lang="en-US" sz="1200">
                <a:latin typeface="Calibri" charset="0"/>
                <a:cs typeface="Arial" charset="0"/>
              </a:rPr>
              <a:pPr/>
              <a:t>17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04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r>
              <a:rPr lang="en-US" sz="1400" dirty="0">
                <a:latin typeface="Calibri" pitchFamily="34" charset="0"/>
              </a:rPr>
              <a:t>JN</a:t>
            </a:r>
            <a:endParaRPr sz="14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FEB426-1528-43FC-834E-84BAE3A6855B}" type="slidenum">
              <a:rPr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3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dirty="0">
                <a:latin typeface="Calibri" charset="0"/>
              </a:rPr>
              <a:t>JN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21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B5F85-BB42-4892-B42E-5E29F5DC2B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69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JN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38526-352E-4086-B8A7-5294E163F690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20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Julie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774" indent="-28568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730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822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912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006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098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189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282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667F09-73DB-4A41-BA1D-9E6340414489}" type="slidenum">
              <a:rPr lang="en-US" alt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48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dirty="0"/>
              <a:t>JT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553A-60FA-47B5-A2AA-F9AF2763DB8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78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Julie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774" indent="-28568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730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822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912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006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098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189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282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667F09-73DB-4A41-BA1D-9E6340414489}" type="slidenum">
              <a:rPr lang="en-US" altLang="en-US">
                <a:solidFill>
                  <a:prstClr val="black"/>
                </a:solidFill>
              </a:rPr>
              <a:pPr eaLnBrk="1" hangingPunct="1"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80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dirty="0"/>
              <a:t>JT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9553A-60FA-47B5-A2AA-F9AF2763DB8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37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Julie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774" indent="-28568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730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822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912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006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098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189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282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667F09-73DB-4A41-BA1D-9E6340414489}" type="slidenum">
              <a:rPr lang="en-US" altLang="en-US">
                <a:solidFill>
                  <a:prstClr val="black"/>
                </a:solidFill>
              </a:rPr>
              <a:pPr eaLnBrk="1" hangingPunct="1"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25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32ABF7-E57C-A249-ABDA-30434C3E7F24}" type="slidenum">
              <a:rPr lang="en-US" sz="1200">
                <a:latin typeface="Calibri" charset="0"/>
                <a:cs typeface="Arial" charset="0"/>
              </a:rPr>
              <a:pPr/>
              <a:t>29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7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>
                <a:ea typeface="ＭＳ Ｐゴシック" charset="-128"/>
              </a:rPr>
              <a:t>JN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baseline="0" dirty="0">
                <a:ea typeface="ＭＳ Ｐゴシック" charset="-128"/>
              </a:rPr>
              <a:t> falls under our institutional change work</a:t>
            </a:r>
            <a:endParaRPr lang="en-US" altLang="en-US" b="1" dirty="0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23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JT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774" indent="-28568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730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822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912" indent="-22854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006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098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189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282" indent="-228546" defTabSz="457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667F09-73DB-4A41-BA1D-9E6340414489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5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JT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5E68C6-1024-314E-9AAE-14FB90E9B4D7}" type="slidenum">
              <a:rPr lang="en-US" sz="1200">
                <a:latin typeface="Calibri" charset="0"/>
                <a:cs typeface="Arial" charset="0"/>
              </a:rPr>
              <a:pPr/>
              <a:t>5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D2871-E067-C24A-A9E0-EBD2CFA664D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47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JN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36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JN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5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D2871-E067-C24A-A9E0-EBD2CFA664D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CBD1361-9219-7040-B1E4-ED4DC28F8187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95D28A-32FE-2E44-BD6B-C2AA75D54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30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C22564-943C-144F-ADB2-34B01D5ACFB0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E1031B4-0326-BC4D-870D-BD03A8682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5936EB3-DAFE-154D-B9D6-A7E60EB9EC6D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9FC38A-B7A9-9C42-9838-7177F407B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2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 Int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23706" y="6412475"/>
            <a:ext cx="620293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A42E581-0096-0E4A-9DD3-EE19F02BE9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RaceForwardCSI_SlideDeck_ConsolidationSlideIm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6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59A7AE6-9979-5948-9F06-4B78E66FDBF8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9FA5071-60D8-684E-8965-BB62EBB53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9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789CE8-FE4F-B44D-907A-60A78AA246D4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7A757F-9C5C-2946-85E3-9CDA9464B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6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58FF318-AF2A-6749-8AD1-EC070BFC7F43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AA1BB21-094F-9141-8262-B1B91E814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9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BF92D57-44BF-584A-ACB4-41BB334A1406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9652C1D-1956-2D4D-8E28-4A16D9863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60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C45A6A-2095-B345-8B5D-8B71A3A34800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F2A0CA2-E472-5542-A005-F08200A36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9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794B7F1-4E1C-9143-B058-6AED08C746D6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82B170-A1F3-4648-906D-D9E61C813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25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C6CC5E0-D531-894D-8B0B-98D1C4DB881C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8AFC19-19FB-1048-9336-820422B9D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07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AEAA5E4-7043-7647-92CE-6334471E90E3}" type="datetime1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371CD4D-D078-6E45-9540-C79773E31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27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.jpg">
            <a:extLst>
              <a:ext uri="{FF2B5EF4-FFF2-40B4-BE49-F238E27FC236}">
                <a16:creationId xmlns:a16="http://schemas.microsoft.com/office/drawing/2014/main" id="{A49EB0D4-E7B8-0F46-A2CF-69BF87C93D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21400"/>
            <a:ext cx="27305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ntitled-1.jpg">
            <a:extLst>
              <a:ext uri="{FF2B5EF4-FFF2-40B4-BE49-F238E27FC236}">
                <a16:creationId xmlns:a16="http://schemas.microsoft.com/office/drawing/2014/main" id="{A090784E-6218-6141-B8A5-C4CD3F2E24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6" y="6121400"/>
            <a:ext cx="27305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5F0B0-DE4E-394C-8E9A-C8DC4A8408D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55" y="6022848"/>
            <a:ext cx="6096000" cy="822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A84C28-3211-0C4D-92CC-0C2DC41AE97A}"/>
              </a:ext>
            </a:extLst>
          </p:cNvPr>
          <p:cNvCxnSpPr/>
          <p:nvPr userDrawn="1"/>
        </p:nvCxnSpPr>
        <p:spPr>
          <a:xfrm>
            <a:off x="216916" y="5997448"/>
            <a:ext cx="8774684" cy="25400"/>
          </a:xfrm>
          <a:prstGeom prst="line">
            <a:avLst/>
          </a:prstGeom>
          <a:ln w="9525" cmpd="dbl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erforsocialinclusion.org/talking-race-toolki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nelson@thecsi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acialequityallianc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768330" y="2743200"/>
            <a:ext cx="807087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2F2B20"/>
                </a:solidFill>
                <a:latin typeface="Calibri"/>
                <a:cs typeface="Calibri"/>
              </a:rPr>
              <a:t>May 10, 2018</a:t>
            </a:r>
            <a:endParaRPr lang="en-US" altLang="en-US" dirty="0">
              <a:solidFill>
                <a:srgbClr val="2F2B20"/>
              </a:solidFill>
              <a:latin typeface="Calibri"/>
              <a:cs typeface="Calibri"/>
            </a:endParaRPr>
          </a:p>
          <a:p>
            <a:pPr eaLnBrk="1" hangingPunct="1"/>
            <a:endParaRPr lang="en-US" altLang="en-US" dirty="0">
              <a:solidFill>
                <a:srgbClr val="2F2B20"/>
              </a:solidFill>
              <a:latin typeface="Calibri"/>
              <a:cs typeface="Calibri"/>
            </a:endParaRPr>
          </a:p>
          <a:p>
            <a:pPr eaLnBrk="1" hangingPunct="1"/>
            <a:endParaRPr lang="en-US" altLang="en-US" dirty="0">
              <a:solidFill>
                <a:srgbClr val="2F2B20"/>
              </a:solidFill>
              <a:latin typeface="Calibri"/>
              <a:cs typeface="Calibri"/>
            </a:endParaRPr>
          </a:p>
          <a:p>
            <a:pPr eaLnBrk="1" hangingPunct="1"/>
            <a:endParaRPr lang="en-US" altLang="en-US" dirty="0">
              <a:solidFill>
                <a:srgbClr val="2F2B20"/>
              </a:solidFill>
              <a:latin typeface="Calibri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8B0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Leah Hendey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 Deputy Director NNIP and DC NNIP Partner (Urban-Greater DC)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8B0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Julie Nelson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 Senior Vice-President of Programs, Co-Director of Government Alliance on Race and Equity, Race Forward / Center for Social Inclusion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8B0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Bernita Smith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 Director of Neighborhood Nexus (Atlanta NNIP Partner) and NNIP Executive Committee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8B0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Rebecca Hefner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 City of Charlotte, Data and Analytics Manager </a:t>
            </a:r>
            <a:endParaRPr lang="en-US" altLang="en-US" sz="1800" dirty="0">
              <a:solidFill>
                <a:srgbClr val="2F2B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800" dirty="0">
              <a:solidFill>
                <a:srgbClr val="2F2B20"/>
              </a:solidFill>
              <a:latin typeface="Calibri"/>
              <a:cs typeface="Calibri"/>
            </a:endParaRPr>
          </a:p>
          <a:p>
            <a:pPr eaLnBrk="1" hangingPunct="1"/>
            <a:endParaRPr lang="en-US" altLang="en-US" sz="800" dirty="0">
              <a:solidFill>
                <a:srgbClr val="2F2B20"/>
              </a:solidFill>
              <a:latin typeface="Calibri"/>
              <a:cs typeface="Calibri"/>
            </a:endParaRPr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768329" y="533400"/>
            <a:ext cx="8375671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B0F0"/>
                </a:solidFill>
                <a:latin typeface="+mj-lt"/>
              </a:rPr>
              <a:t>Communicating with Data to Advance Racial Equity </a:t>
            </a:r>
            <a:endParaRPr lang="en-US" sz="4000" b="1" dirty="0">
              <a:solidFill>
                <a:srgbClr val="28B0DB"/>
              </a:solidFill>
              <a:latin typeface="+mj-lt"/>
            </a:endParaRPr>
          </a:p>
          <a:p>
            <a:pPr eaLnBrk="1" hangingPunct="1"/>
            <a:r>
              <a:rPr lang="en-US" sz="2800" b="1" dirty="0">
                <a:latin typeface="+mj-lt"/>
              </a:rPr>
              <a:t>National Neighborhood Indicators Partnership</a:t>
            </a:r>
          </a:p>
        </p:txBody>
      </p:sp>
    </p:spTree>
    <p:extLst>
      <p:ext uri="{BB962C8B-B14F-4D97-AF65-F5344CB8AC3E}">
        <p14:creationId xmlns:p14="http://schemas.microsoft.com/office/powerpoint/2010/main" val="688775972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382000" cy="11398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>
                <a:solidFill>
                  <a:srgbClr val="28B0DB"/>
                </a:solidFill>
                <a:latin typeface="+mn-lt"/>
                <a:ea typeface="ＭＳ Ｐゴシック" pitchFamily="34" charset="-128"/>
                <a:cs typeface="Avenir Book"/>
              </a:rPr>
              <a:t>Why we lead with race</a:t>
            </a:r>
            <a:endParaRPr lang="en-US" sz="4000" kern="0" dirty="0">
              <a:solidFill>
                <a:srgbClr val="28B0DB"/>
              </a:solidFill>
              <a:latin typeface="+mn-lt"/>
              <a:ea typeface="+mj-ea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4478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Racial inequities deep and pervasive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Racial anxiety on the rise – race is often an elephant in the room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Learning an institutional and structural approach can be used with other areas of marginalization 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Specificity matters </a:t>
            </a:r>
          </a:p>
          <a:p>
            <a:pPr marL="571500" indent="-571500" eaLnBrk="1" hangingPunct="1">
              <a:spcAft>
                <a:spcPts val="1200"/>
              </a:spcAft>
              <a:buFont typeface="Arial"/>
              <a:buChar char="•"/>
              <a:defRPr/>
            </a:pP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0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7583488" cy="1042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28B0DB"/>
                </a:solidFill>
                <a:latin typeface="+mn-lt"/>
                <a:ea typeface="+mj-ea"/>
                <a:cs typeface="+mj-cs"/>
              </a:rPr>
              <a:t>Racial </a:t>
            </a:r>
            <a:r>
              <a:rPr lang="en-US" b="1" dirty="0">
                <a:solidFill>
                  <a:srgbClr val="28B0DB"/>
                </a:solidFill>
                <a:latin typeface="+mn-lt"/>
                <a:ea typeface="+mj-ea"/>
                <a:cs typeface="Calibri"/>
              </a:rPr>
              <a:t>inequity</a:t>
            </a:r>
            <a:r>
              <a:rPr lang="en-US" b="1" dirty="0">
                <a:solidFill>
                  <a:srgbClr val="28B0DB"/>
                </a:solidFill>
                <a:latin typeface="+mn-lt"/>
                <a:ea typeface="+mj-ea"/>
                <a:cs typeface="+mj-cs"/>
              </a:rPr>
              <a:t> in the U.S.</a:t>
            </a:r>
            <a:br>
              <a:rPr lang="en-US" b="1" dirty="0">
                <a:solidFill>
                  <a:srgbClr val="28B0DB"/>
                </a:solidFill>
                <a:latin typeface="+mn-lt"/>
                <a:ea typeface="+mj-ea"/>
                <a:cs typeface="+mj-cs"/>
              </a:rPr>
            </a:br>
            <a:endParaRPr lang="en-US" b="1" dirty="0">
              <a:solidFill>
                <a:srgbClr val="28B0DB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3646" y="1143000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2800" dirty="0">
                <a:latin typeface="Calibri"/>
                <a:cs typeface="Calibri"/>
              </a:rPr>
              <a:t>From infant mortality to life expectancy, race predicts how well you will do…</a:t>
            </a: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3434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9414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825" y="533400"/>
            <a:ext cx="7007225" cy="6009335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4000" b="1" dirty="0">
                <a:solidFill>
                  <a:srgbClr val="28B0DB"/>
                </a:solidFill>
                <a:latin typeface="+mn-lt"/>
                <a:cs typeface="Calibri"/>
              </a:rPr>
              <a:t>Racial equity means: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ja-JP" altLang="en-US" sz="2800" dirty="0">
                <a:latin typeface="Calibri"/>
                <a:cs typeface="Calibri"/>
              </a:rPr>
              <a:t>“</a:t>
            </a:r>
            <a:r>
              <a:rPr lang="en-US" sz="2800" dirty="0">
                <a:latin typeface="Calibri"/>
                <a:cs typeface="Calibri"/>
              </a:rPr>
              <a:t>Closing the gaps</a:t>
            </a:r>
            <a:r>
              <a:rPr lang="ja-JP" altLang="en-US" sz="2800" dirty="0">
                <a:latin typeface="Calibri"/>
                <a:cs typeface="Calibri"/>
              </a:rPr>
              <a:t>”</a:t>
            </a:r>
            <a:r>
              <a:rPr lang="en-US" sz="2800" dirty="0">
                <a:latin typeface="Calibri"/>
                <a:cs typeface="Calibri"/>
              </a:rPr>
              <a:t> so that race does not predict one’s success, while also </a:t>
            </a:r>
            <a:r>
              <a:rPr lang="en-US" sz="2800" b="1" dirty="0">
                <a:latin typeface="Calibri"/>
                <a:cs typeface="Calibri"/>
              </a:rPr>
              <a:t>improving outcomes for all </a:t>
            </a:r>
            <a:r>
              <a:rPr lang="en-US" sz="2800" dirty="0">
                <a:latin typeface="Calibri"/>
                <a:cs typeface="Calibri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>
              <a:latin typeface="Calibri"/>
              <a:cs typeface="Calibri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dirty="0">
                <a:latin typeface="Calibri"/>
                <a:cs typeface="Calibri"/>
              </a:rPr>
              <a:t>To do so, have to: </a:t>
            </a:r>
          </a:p>
          <a:p>
            <a:pPr lvl="1" eaLnBrk="1" hangingPunct="1">
              <a:buFont typeface="Wingdings" charset="0"/>
              <a:buChar char="ü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Target strategies to focus improvements for those worse off</a:t>
            </a:r>
          </a:p>
          <a:p>
            <a:pPr lvl="1" eaLnBrk="1" hangingPunct="1">
              <a:buFont typeface="Wingdings" charset="0"/>
              <a:buChar char="ü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Move beyond </a:t>
            </a:r>
            <a:r>
              <a:rPr lang="ja-JP" altLang="en-US" sz="2800" dirty="0">
                <a:latin typeface="Calibri"/>
                <a:ea typeface="ＭＳ Ｐゴシック" charset="0"/>
                <a:cs typeface="Calibri"/>
              </a:rPr>
              <a:t>“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services</a:t>
            </a:r>
            <a:r>
              <a:rPr lang="ja-JP" altLang="en-US" sz="2800" dirty="0">
                <a:latin typeface="Calibri"/>
                <a:ea typeface="ＭＳ Ｐゴシック" charset="0"/>
                <a:cs typeface="Calibri"/>
              </a:rPr>
              <a:t>”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 and focus on changing policies, institutions and structures</a:t>
            </a:r>
          </a:p>
          <a:p>
            <a:pPr lvl="1" eaLnBrk="1" hangingPunct="1">
              <a:buFont typeface="Wingdings" charset="0"/>
              <a:buChar char="ü"/>
              <a:defRPr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>
              <a:buFont typeface="Wingdings" charset="0"/>
              <a:buChar char="ü"/>
              <a:defRPr/>
            </a:pPr>
            <a:endParaRPr lang="en-US" sz="2800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69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5106646"/>
              </p:ext>
            </p:extLst>
          </p:nvPr>
        </p:nvGraphicFramePr>
        <p:xfrm>
          <a:off x="762000" y="533400"/>
          <a:ext cx="7467600" cy="483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titled-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121400"/>
            <a:ext cx="27305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9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46191" y="381000"/>
          <a:ext cx="8555055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893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46075" y="228600"/>
            <a:ext cx="6824663" cy="32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Calibri"/>
                <a:ea typeface="+mn-ea"/>
                <a:cs typeface="Calibri"/>
              </a:rPr>
              <a:t>Individual racism: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Bigotry or discrimination by an individual based on race.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9396536" y="2029346"/>
          <a:ext cx="4018051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3543553" y="167286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7663" y="1444625"/>
            <a:ext cx="49117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Calibri"/>
                <a:ea typeface="+mn-ea"/>
                <a:cs typeface="Calibri"/>
              </a:rPr>
              <a:t>Institutional racism: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Policies, practices and procedures that work better for white people than for people of color, often unintentionally or inadvertently.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Calibri"/>
                <a:ea typeface="+mn-ea"/>
                <a:cs typeface="Calibri"/>
              </a:rPr>
              <a:t>Structural racism: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/>
                <a:ea typeface="+mn-ea"/>
                <a:cs typeface="Calibri"/>
              </a:rPr>
              <a:t>A history and current reality of institutional racism across all institutions, combining to create a system that negatively impacts communities of color.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ea typeface="+mn-ea"/>
              <a:cs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13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76200"/>
            <a:ext cx="8153400" cy="5105400"/>
          </a:xfrm>
          <a:prstGeom prst="cloudCallout">
            <a:avLst>
              <a:gd name="adj1" fmla="val -29894"/>
              <a:gd name="adj2" fmla="val 66252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990600"/>
            <a:ext cx="6248400" cy="3429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800" b="1" dirty="0">
                <a:solidFill>
                  <a:srgbClr val="43CBE9"/>
                </a:solidFill>
                <a:latin typeface="Avenir Book"/>
                <a:ea typeface="Calibri" charset="0"/>
                <a:cs typeface="Avenir Book"/>
              </a:rPr>
              <a:t>      </a:t>
            </a:r>
            <a:r>
              <a:rPr lang="en-US" sz="2800" b="1" dirty="0">
                <a:latin typeface="Avenir Book"/>
                <a:ea typeface="Calibri" charset="0"/>
                <a:cs typeface="Avenir Book"/>
              </a:rPr>
              <a:t>Table Talk: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What examples of implicit bias or institutional or structural racism have you seen play out in your community?  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1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28B0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-228600" y="1295400"/>
            <a:ext cx="9144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Using data to communicate 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effectively on race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n-US" sz="1000" b="1" dirty="0">
              <a:solidFill>
                <a:srgbClr val="28B0DB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6013" y="549275"/>
            <a:ext cx="74882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3200" b="1" dirty="0">
                <a:latin typeface="+mn-lt"/>
                <a:ea typeface="MS Mincho" pitchFamily="49" charset="-128"/>
                <a:cs typeface="Arial" pitchFamily="34" charset="0"/>
              </a:rPr>
              <a:t> </a:t>
            </a:r>
            <a:endParaRPr lang="en-US" altLang="ja-JP" sz="3200" dirty="0">
              <a:latin typeface="+mn-lt"/>
            </a:endParaRPr>
          </a:p>
        </p:txBody>
      </p:sp>
      <p:pic>
        <p:nvPicPr>
          <p:cNvPr id="6" name="Picture 7" descr="Untitle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121400"/>
            <a:ext cx="27305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52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" y="6134100"/>
            <a:ext cx="88392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en-US" sz="1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Understanding Implicit Bias</a:t>
            </a: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Kirwan</a:t>
            </a: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Institute for the Study of Race and Ethnicity, 2014. Web. October 14, 2014. </a:t>
            </a:r>
          </a:p>
          <a:p>
            <a:pPr defTabSz="914400">
              <a:defRPr/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 O. Sears and P. J. Henry, “The Origins of Symbolic Racism”, </a:t>
            </a:r>
            <a:r>
              <a:rPr lang="en-US" sz="1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Journal of Personality and Social Psychology</a:t>
            </a: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85, no. 2 (2003): 259-275. </a:t>
            </a:r>
          </a:p>
          <a:p>
            <a:pPr defTabSz="914400">
              <a:defRPr/>
            </a:pP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itle 1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8229600" cy="788987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43CBE9"/>
                </a:solidFill>
              </a:rPr>
              <a:t>How race gets triggered</a:t>
            </a:r>
            <a:endParaRPr sz="4000" b="1" dirty="0">
              <a:solidFill>
                <a:srgbClr val="00ADC6"/>
              </a:solidFill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6756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angle 21"/>
          <p:cNvSpPr/>
          <p:nvPr/>
        </p:nvSpPr>
        <p:spPr>
          <a:xfrm>
            <a:off x="1219200" y="2057400"/>
            <a:ext cx="2286000" cy="392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400">
              <a:defRPr/>
            </a:pPr>
            <a:r>
              <a:rPr lang="en-US" sz="3600" b="1" dirty="0">
                <a:solidFill>
                  <a:srgbClr val="4F81BD">
                    <a:lumMod val="50000"/>
                  </a:srgbClr>
                </a:solidFill>
                <a:latin typeface="Corbel" pitchFamily="34" charset="0"/>
                <a:ea typeface="+mn-ea"/>
                <a:cs typeface="Arial" charset="0"/>
              </a:rPr>
              <a:t>Implicit Bias:</a:t>
            </a:r>
          </a:p>
          <a:p>
            <a:pPr algn="r" defTabSz="914400"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Corbel" pitchFamily="34" charset="0"/>
                <a:ea typeface="+mn-ea"/>
                <a:cs typeface="Arial" charset="0"/>
              </a:rPr>
              <a:t>Unconscious bias developed through networks of association on race</a:t>
            </a:r>
          </a:p>
          <a:p>
            <a:pPr algn="r" defTabSz="914400">
              <a:defRPr/>
            </a:pPr>
            <a:endParaRPr lang="en-US" sz="2500" dirty="0">
              <a:solidFill>
                <a:prstClr val="black"/>
              </a:solidFill>
              <a:latin typeface="Corbel" pitchFamily="34" charset="0"/>
              <a:ea typeface="+mn-ea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2133600"/>
            <a:ext cx="2362200" cy="38004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3600" b="1" dirty="0">
                <a:solidFill>
                  <a:srgbClr val="4F81BD">
                    <a:lumMod val="50000"/>
                  </a:srgbClr>
                </a:solidFill>
                <a:latin typeface="Corbel" pitchFamily="34" charset="0"/>
                <a:ea typeface="+mn-ea"/>
                <a:cs typeface="Arial" charset="0"/>
              </a:rPr>
              <a:t>Symbolic Racism: </a:t>
            </a:r>
          </a:p>
          <a:p>
            <a:pPr defTabSz="914400">
              <a:defRPr/>
            </a:pP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Corbel" pitchFamily="34" charset="0"/>
                <a:ea typeface="+mn-ea"/>
                <a:cs typeface="Arial" charset="0"/>
              </a:rPr>
              <a:t>The use of images, code words, and metaphors that implicitly signal race</a:t>
            </a:r>
          </a:p>
          <a:p>
            <a:pPr defTabSz="914400">
              <a:defRPr/>
            </a:pPr>
            <a:endParaRPr lang="en-US" sz="2500" dirty="0">
              <a:solidFill>
                <a:srgbClr val="4F81BD">
                  <a:lumMod val="50000"/>
                </a:srgbClr>
              </a:solidFill>
              <a:latin typeface="Corbel" pitchFamily="34" charset="0"/>
              <a:ea typeface="+mn-ea"/>
              <a:cs typeface="Arial" charset="0"/>
            </a:endParaRPr>
          </a:p>
        </p:txBody>
      </p:sp>
      <p:sp>
        <p:nvSpPr>
          <p:cNvPr id="13319" name="Rectangle 23"/>
          <p:cNvSpPr>
            <a:spLocks noChangeArrowheads="1"/>
          </p:cNvSpPr>
          <p:nvPr/>
        </p:nvSpPr>
        <p:spPr bwMode="auto">
          <a:xfrm>
            <a:off x="3657600" y="3207603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tabLst>
                <a:tab pos="115888" algn="l"/>
              </a:tabLst>
            </a:pPr>
            <a:r>
              <a:rPr lang="en-US" sz="2800" b="1" dirty="0">
                <a:solidFill>
                  <a:prstClr val="white"/>
                </a:solidFill>
                <a:latin typeface="Corbel" pitchFamily="34" charset="0"/>
                <a:ea typeface="+mn-ea"/>
                <a:cs typeface="Arial" pitchFamily="34" charset="0"/>
              </a:rPr>
              <a:t>Triggering race</a:t>
            </a:r>
          </a:p>
        </p:txBody>
      </p:sp>
    </p:spTree>
    <p:extLst>
      <p:ext uri="{BB962C8B-B14F-4D97-AF65-F5344CB8AC3E}">
        <p14:creationId xmlns:p14="http://schemas.microsoft.com/office/powerpoint/2010/main" val="70839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33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4723-18A7-3843-BBB2-B72C3F67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E8C549-35BB-0E40-9AEA-E738EC4949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14" y="-76200"/>
            <a:ext cx="9116786" cy="230601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2A995D-BF94-9C4B-8F42-04E1BF6D1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800" y="2057400"/>
            <a:ext cx="4038600" cy="381384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08B725-04EA-1244-A2EA-7EE9A3AB2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69796"/>
            <a:ext cx="4386036" cy="3245204"/>
          </a:xfrm>
          <a:prstGeom prst="rect">
            <a:avLst/>
          </a:prstGeom>
        </p:spPr>
      </p:pic>
      <p:sp>
        <p:nvSpPr>
          <p:cNvPr id="13" name="Donut 12">
            <a:extLst>
              <a:ext uri="{FF2B5EF4-FFF2-40B4-BE49-F238E27FC236}">
                <a16:creationId xmlns:a16="http://schemas.microsoft.com/office/drawing/2014/main" id="{BA3853A5-089F-CB4E-92CD-8CC059FE6449}"/>
              </a:ext>
            </a:extLst>
          </p:cNvPr>
          <p:cNvSpPr/>
          <p:nvPr/>
        </p:nvSpPr>
        <p:spPr>
          <a:xfrm>
            <a:off x="6781800" y="914400"/>
            <a:ext cx="914400" cy="914400"/>
          </a:xfrm>
          <a:prstGeom prst="donut">
            <a:avLst>
              <a:gd name="adj" fmla="val 103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007FD9-B0FF-E443-A7B1-6444632B6FE8}"/>
              </a:ext>
            </a:extLst>
          </p:cNvPr>
          <p:cNvSpPr/>
          <p:nvPr/>
        </p:nvSpPr>
        <p:spPr>
          <a:xfrm>
            <a:off x="4792666" y="2667000"/>
            <a:ext cx="389413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– but what does it tell us?</a:t>
            </a: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A102443D-00D8-1F48-9912-40A5C2857BEB}"/>
              </a:ext>
            </a:extLst>
          </p:cNvPr>
          <p:cNvSpPr/>
          <p:nvPr/>
        </p:nvSpPr>
        <p:spPr>
          <a:xfrm>
            <a:off x="76200" y="4572000"/>
            <a:ext cx="4445230" cy="914400"/>
          </a:xfrm>
          <a:prstGeom prst="donut">
            <a:avLst>
              <a:gd name="adj" fmla="val 103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352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382000" cy="11398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>
                <a:solidFill>
                  <a:srgbClr val="28B0DB"/>
                </a:solidFill>
                <a:latin typeface="+mn-lt"/>
                <a:ea typeface="ＭＳ Ｐゴシック" pitchFamily="34" charset="-128"/>
                <a:cs typeface="Avenir Book"/>
              </a:rPr>
              <a:t>What are common dominant narratives about race?  </a:t>
            </a:r>
            <a:endParaRPr lang="en-US" sz="4000" kern="0" dirty="0">
              <a:solidFill>
                <a:srgbClr val="28B0DB"/>
              </a:solidFill>
              <a:latin typeface="+mn-lt"/>
              <a:ea typeface="+mj-ea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929348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Failures of individuals / people of color, rather than institutions, structures or systems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People of color “takers”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Lack of historical acknowledgement or understanding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Government inefficiency / bureaucracy </a:t>
            </a:r>
          </a:p>
          <a:p>
            <a:pPr marL="571500" indent="-571500" eaLnBrk="1" hangingPunct="1">
              <a:spcAft>
                <a:spcPts val="1200"/>
              </a:spcAft>
              <a:buFont typeface="Arial"/>
              <a:buChar char="•"/>
              <a:defRPr/>
            </a:pP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7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72173B-FEEF-914C-8F1B-62B7AE232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302"/>
            <a:ext cx="9144000" cy="37233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F0AA7A-8613-3E45-8CD2-D9A3E9E7C049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8382000" cy="11398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>
                <a:solidFill>
                  <a:srgbClr val="28B0DB"/>
                </a:solidFill>
                <a:latin typeface="+mn-lt"/>
                <a:ea typeface="ＭＳ Ｐゴシック" pitchFamily="34" charset="-128"/>
                <a:cs typeface="Avenir Book"/>
              </a:rPr>
              <a:t>Talking about Race Toolkit</a:t>
            </a:r>
            <a:endParaRPr lang="en-US" sz="4000" kern="0" dirty="0">
              <a:solidFill>
                <a:srgbClr val="28B0DB"/>
              </a:solidFill>
              <a:latin typeface="+mn-lt"/>
              <a:ea typeface="+mj-ea"/>
              <a:cs typeface="Avenir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2836D-8196-3D4D-800D-A34B705438D7}"/>
              </a:ext>
            </a:extLst>
          </p:cNvPr>
          <p:cNvSpPr/>
          <p:nvPr/>
        </p:nvSpPr>
        <p:spPr>
          <a:xfrm>
            <a:off x="1371600" y="54218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https://www.centerforsocialinclusion.org/talking-race-toolkit/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310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96711" y="354013"/>
            <a:ext cx="8458200" cy="788987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43CBE9"/>
                </a:solidFill>
                <a:latin typeface="Corbel" pitchFamily="34" charset="0"/>
              </a:rPr>
              <a:t>Communicating about race</a:t>
            </a:r>
            <a:br>
              <a:rPr lang="en-US" sz="4000" b="1" dirty="0">
                <a:solidFill>
                  <a:srgbClr val="43CBE9"/>
                </a:solidFill>
                <a:latin typeface="Corbel" pitchFamily="34" charset="0"/>
              </a:rPr>
            </a:br>
            <a:r>
              <a:rPr lang="en-US" sz="2800" b="1" dirty="0">
                <a:latin typeface="Corbel" pitchFamily="34" charset="0"/>
              </a:rPr>
              <a:t>It’s more than just talk – ACT</a:t>
            </a:r>
            <a:endParaRPr lang="en-US" sz="2800" dirty="0">
              <a:latin typeface="Corbe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496710" y="1828800"/>
          <a:ext cx="8113889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8540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817F-3662-904C-9735-B8EF7BF0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F8473-F876-9746-B587-6CF4835DF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67856" cy="332405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846F6-F089-4448-8859-EB8D0B63B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39" y="457200"/>
            <a:ext cx="867796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34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33528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+mn-lt"/>
                <a:ea typeface="Calibri" charset="0"/>
                <a:cs typeface="Avenir Book"/>
              </a:rPr>
              <a:t>Reflections from Atlanta </a:t>
            </a:r>
            <a:br>
              <a:rPr lang="en-US" altLang="en-US" sz="4800" b="1" dirty="0">
                <a:solidFill>
                  <a:schemeClr val="bg1"/>
                </a:solidFill>
                <a:latin typeface="+mn-lt"/>
                <a:ea typeface="Calibri" charset="0"/>
                <a:cs typeface="Avenir Book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Bernita Smith,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of Neighborhood Nexus (Atlanta NNIP Partner) and NNIP Executive Committee member </a:t>
            </a:r>
            <a:endParaRPr lang="en-US" alt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64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76200"/>
            <a:ext cx="8153400" cy="5105400"/>
          </a:xfrm>
          <a:prstGeom prst="cloudCallout">
            <a:avLst>
              <a:gd name="adj1" fmla="val -29894"/>
              <a:gd name="adj2" fmla="val 66252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990600"/>
            <a:ext cx="6248400" cy="34290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800" b="1" dirty="0">
                <a:solidFill>
                  <a:srgbClr val="43CBE9"/>
                </a:solidFill>
                <a:latin typeface="Avenir Book"/>
                <a:ea typeface="Calibri" charset="0"/>
                <a:cs typeface="Avenir Book"/>
              </a:rPr>
              <a:t>      </a:t>
            </a:r>
            <a:r>
              <a:rPr lang="en-US" sz="2800" b="1" dirty="0">
                <a:latin typeface="Avenir Book"/>
                <a:ea typeface="Calibri" charset="0"/>
                <a:cs typeface="Avenir Book"/>
              </a:rPr>
              <a:t>Table Talk: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dirty="0"/>
              <a:t>Where have or could you use data to advance racial equity?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dirty="0"/>
              <a:t>Where have or could you tackle a dominant narrative?</a:t>
            </a:r>
          </a:p>
          <a:p>
            <a:pPr marL="571500" indent="-571500" eaLnBrk="1" hangingPunct="1">
              <a:spcAft>
                <a:spcPts val="1200"/>
              </a:spcAft>
              <a:buClr>
                <a:srgbClr val="28B0DB"/>
              </a:buClr>
              <a:buFont typeface="Arial"/>
              <a:buChar char="•"/>
              <a:defRPr/>
            </a:pPr>
            <a:r>
              <a:rPr lang="en-US" dirty="0"/>
              <a:t> What are the strategies that have been successful?  Physical products, presentations, briefing, interactions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1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33528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+mn-lt"/>
                <a:ea typeface="Calibri" charset="0"/>
                <a:cs typeface="Avenir Book"/>
              </a:rPr>
              <a:t>Case study: Charlotte </a:t>
            </a:r>
            <a:br>
              <a:rPr lang="en-US" altLang="en-US" sz="4800" b="1" dirty="0">
                <a:solidFill>
                  <a:schemeClr val="bg1"/>
                </a:solidFill>
                <a:latin typeface="+mn-lt"/>
                <a:ea typeface="Calibri" charset="0"/>
                <a:cs typeface="Avenir Book"/>
              </a:rPr>
            </a:br>
            <a:r>
              <a:rPr lang="en-US" sz="3200" b="1" dirty="0">
                <a:solidFill>
                  <a:schemeClr val="bg1"/>
                </a:solidFill>
              </a:rPr>
              <a:t>Rebecca Hefner – City of Charlotte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Data and Analytics Manager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11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76200"/>
            <a:ext cx="8153400" cy="5105400"/>
          </a:xfrm>
          <a:prstGeom prst="cloudCallout">
            <a:avLst>
              <a:gd name="adj1" fmla="val -29894"/>
              <a:gd name="adj2" fmla="val 66252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990600"/>
            <a:ext cx="6248400" cy="34290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800" b="1" dirty="0">
                <a:latin typeface="Avenir Book"/>
                <a:ea typeface="Calibri" charset="0"/>
                <a:cs typeface="Avenir Book"/>
              </a:rPr>
              <a:t>Table Talk: </a:t>
            </a:r>
            <a:r>
              <a:rPr lang="en-US" dirty="0"/>
              <a:t>How could Charlotte data be better used to advance racial equity?</a:t>
            </a:r>
          </a:p>
          <a:p>
            <a:pPr>
              <a:lnSpc>
                <a:spcPct val="114000"/>
              </a:lnSpc>
            </a:pPr>
            <a:r>
              <a:rPr lang="en-US" dirty="0"/>
              <a:t>What context should be added to the site? </a:t>
            </a:r>
          </a:p>
          <a:p>
            <a:pPr>
              <a:lnSpc>
                <a:spcPct val="114000"/>
              </a:lnSpc>
            </a:pPr>
            <a:r>
              <a:rPr lang="en-US" dirty="0"/>
              <a:t>What other mechanisms for communicating could supplement the website? </a:t>
            </a:r>
          </a:p>
          <a:p>
            <a:pPr>
              <a:lnSpc>
                <a:spcPct val="114000"/>
              </a:lnSpc>
            </a:pPr>
            <a:r>
              <a:rPr lang="en-US" dirty="0"/>
              <a:t>What community resources, advocates working the issue could be linked to?</a:t>
            </a:r>
          </a:p>
          <a:p>
            <a:r>
              <a:rPr lang="en-US" dirty="0"/>
              <a:t>What examples do you have from your own experience? What other indicators would you add?</a:t>
            </a:r>
            <a:endParaRPr lang="en-US" sz="6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28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3352800"/>
          </a:xfrm>
        </p:spPr>
        <p:txBody>
          <a:bodyPr/>
          <a:lstStyle/>
          <a:p>
            <a:pPr eaLnBrk="1" hangingPunct="1"/>
            <a:r>
              <a:rPr lang="en-US" altLang="en-US" sz="6600" b="1" dirty="0">
                <a:solidFill>
                  <a:schemeClr val="bg1"/>
                </a:solidFill>
                <a:latin typeface="+mn-lt"/>
                <a:ea typeface="Calibri" charset="0"/>
                <a:cs typeface="Avenir Book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93281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55650" y="228600"/>
            <a:ext cx="7488238" cy="5638800"/>
          </a:xfrm>
          <a:prstGeom prst="rect">
            <a:avLst/>
          </a:prstGeom>
        </p:spPr>
        <p:txBody>
          <a:bodyPr/>
          <a:lstStyle/>
          <a:p>
            <a:pPr marL="342900" indent="-6159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900" kern="0" dirty="0">
              <a:latin typeface="Arial" pitchFamily="34" charset="0"/>
              <a:ea typeface="+mn-lt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4000" b="1" dirty="0">
                <a:solidFill>
                  <a:srgbClr val="28B0DB"/>
                </a:solidFill>
                <a:latin typeface="+mn-lt"/>
                <a:ea typeface="+mj-lt"/>
                <a:cs typeface="+mj-lt"/>
              </a:rPr>
              <a:t>Contact information </a:t>
            </a:r>
            <a:endParaRPr lang="en-US" sz="1200" kern="0" dirty="0">
              <a:latin typeface="Arial" pitchFamily="34" charset="0"/>
              <a:ea typeface="+mn-lt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latin typeface="Calibri"/>
              <a:ea typeface="+mn-lt"/>
              <a:cs typeface="Calibri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latin typeface="Calibri"/>
              <a:ea typeface="+mn-lt"/>
              <a:cs typeface="Calibri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2800" kern="0" dirty="0">
                <a:latin typeface="Calibri"/>
                <a:ea typeface="+mn-lt"/>
                <a:cs typeface="Calibri"/>
              </a:rPr>
              <a:t>Julie Nelson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2800" kern="0" dirty="0">
                <a:latin typeface="Calibri"/>
                <a:ea typeface="+mn-lt"/>
                <a:cs typeface="Calibri"/>
              </a:rPr>
              <a:t>(206) 816-5104</a:t>
            </a:r>
          </a:p>
          <a:p>
            <a:pPr marL="342900" indent="-615950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2800" kern="0" dirty="0">
                <a:latin typeface="Calibri"/>
                <a:ea typeface="+mn-lt"/>
                <a:cs typeface="Calibri"/>
                <a:hlinkClick r:id="rId3"/>
              </a:rPr>
              <a:t>Jnelson@thecsi.org</a:t>
            </a:r>
            <a:r>
              <a:rPr lang="en-US" sz="2800" kern="0" dirty="0">
                <a:latin typeface="Calibri"/>
                <a:ea typeface="+mn-lt"/>
                <a:cs typeface="Calibri"/>
              </a:rPr>
              <a:t>  </a:t>
            </a:r>
          </a:p>
          <a:p>
            <a:pPr marL="342900" indent="-615950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latin typeface="Calibri"/>
              <a:ea typeface="+mn-lt"/>
              <a:cs typeface="Calibri"/>
            </a:endParaRPr>
          </a:p>
          <a:p>
            <a:pPr marL="342900" indent="-615950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latin typeface="Calibri"/>
              <a:ea typeface="+mn-lt"/>
              <a:cs typeface="Calibri"/>
            </a:endParaRPr>
          </a:p>
          <a:p>
            <a:pPr marL="342900" indent="-615950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latin typeface="Calibri"/>
              <a:ea typeface="+mn-lt"/>
              <a:cs typeface="Calibri"/>
            </a:endParaRPr>
          </a:p>
          <a:p>
            <a:pPr marL="342900" indent="-615950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latin typeface="Calibri"/>
              <a:ea typeface="+mn-lt"/>
              <a:cs typeface="Calibri"/>
            </a:endParaRPr>
          </a:p>
          <a:p>
            <a:pPr marL="342900" indent="-6159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800" kern="0" dirty="0">
              <a:solidFill>
                <a:srgbClr val="28B0DB"/>
              </a:solidFill>
              <a:ea typeface="+mn-lt"/>
              <a:cs typeface="Arial" pitchFamily="34" charset="0"/>
            </a:endParaRPr>
          </a:p>
          <a:p>
            <a:pPr marL="342900" indent="-6159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solidFill>
                  <a:srgbClr val="28B0DB"/>
                </a:solidFill>
                <a:ea typeface="+mn-lt"/>
                <a:cs typeface="Arial" pitchFamily="34" charset="0"/>
                <a:hlinkClick r:id="rId4"/>
              </a:rPr>
              <a:t>www.racialequityalliance.org</a:t>
            </a:r>
            <a:endParaRPr lang="en-US" sz="2400" kern="0" dirty="0">
              <a:solidFill>
                <a:srgbClr val="28B0DB"/>
              </a:solidFill>
              <a:ea typeface="+mn-lt"/>
              <a:cs typeface="Arial" pitchFamily="34" charset="0"/>
            </a:endParaRPr>
          </a:p>
          <a:p>
            <a:pPr marL="342900" indent="-615950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ea typeface="+mn-lt"/>
              <a:cs typeface="Arial" pitchFamily="34" charset="0"/>
            </a:endParaRPr>
          </a:p>
          <a:p>
            <a:pPr marL="342900" indent="-615950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ea typeface="+mn-lt"/>
              <a:cs typeface="Arial" pitchFamily="34" charset="0"/>
            </a:endParaRPr>
          </a:p>
          <a:p>
            <a:pPr marL="342900" indent="-6159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latin typeface="Arial" pitchFamily="34" charset="0"/>
              <a:ea typeface="+mn-lt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latin typeface="Arial" pitchFamily="34" charset="0"/>
              <a:ea typeface="+mn-lt"/>
              <a:cs typeface="Arial" pitchFamily="34" charset="0"/>
            </a:endParaRPr>
          </a:p>
          <a:p>
            <a:pPr marL="342900" indent="-6159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400" kern="0" dirty="0">
              <a:latin typeface="Arial" pitchFamily="34" charset="0"/>
              <a:ea typeface="+mn-lt"/>
              <a:cs typeface="Arial" pitchFamily="34" charset="0"/>
            </a:endParaRPr>
          </a:p>
          <a:p>
            <a:pPr marL="342900" indent="-6159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900" kern="0" dirty="0">
              <a:latin typeface="Arial" pitchFamily="34" charset="0"/>
              <a:ea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972699" y="54040"/>
            <a:ext cx="184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564107" y="1447800"/>
            <a:ext cx="7467600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2F2B20"/>
                </a:solidFill>
                <a:latin typeface="Calibri" charset="0"/>
                <a:ea typeface="Calibri" charset="0"/>
                <a:cs typeface="Calibri" charset="0"/>
              </a:rPr>
              <a:t>A national network of government working to achieve racial equity and advance opportunities for all.</a:t>
            </a:r>
          </a:p>
          <a:p>
            <a:pPr eaLnBrk="1" hangingPunct="1"/>
            <a:endParaRPr lang="en-US" altLang="en-US" sz="1600" dirty="0">
              <a:solidFill>
                <a:srgbClr val="2F2B2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endParaRPr lang="en-US" altLang="en-US" sz="1600" dirty="0">
              <a:solidFill>
                <a:srgbClr val="2F2B2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28B0DB"/>
              </a:buClr>
              <a:buFont typeface="Wingdings" charset="2"/>
              <a:buChar char="ü"/>
            </a:pPr>
            <a:r>
              <a:rPr lang="en-US" altLang="en-US" sz="2600" dirty="0">
                <a:solidFill>
                  <a:srgbClr val="2F2B20"/>
                </a:solidFill>
                <a:latin typeface="Calibri" charset="0"/>
                <a:ea typeface="Calibri" charset="0"/>
                <a:cs typeface="Calibri" charset="0"/>
              </a:rPr>
              <a:t>Lead network – 70 members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28B0DB"/>
              </a:buClr>
              <a:buFont typeface="Wingdings" charset="2"/>
              <a:buChar char="ü"/>
            </a:pPr>
            <a:r>
              <a:rPr lang="en-US" altLang="en-US" sz="2600" dirty="0">
                <a:solidFill>
                  <a:srgbClr val="2F2B20"/>
                </a:solidFill>
                <a:latin typeface="Calibri" charset="0"/>
                <a:ea typeface="Calibri" charset="0"/>
                <a:cs typeface="Calibri" charset="0"/>
              </a:rPr>
              <a:t>Expand network – 30 states / 150+ cities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28B0DB"/>
              </a:buClr>
              <a:buFont typeface="Wingdings" charset="2"/>
              <a:buChar char="ü"/>
            </a:pPr>
            <a:r>
              <a:rPr lang="en-US" altLang="en-US" sz="2600" dirty="0">
                <a:solidFill>
                  <a:srgbClr val="2F2B20"/>
                </a:solidFill>
                <a:latin typeface="Calibri" charset="0"/>
                <a:ea typeface="Calibri" charset="0"/>
                <a:cs typeface="Calibri" charset="0"/>
              </a:rPr>
              <a:t>Provide tools to put theory into action</a:t>
            </a:r>
          </a:p>
          <a:p>
            <a:pPr marL="457200" indent="-457200" eaLnBrk="1" hangingPunct="1">
              <a:buClr>
                <a:srgbClr val="28B0DB"/>
              </a:buClr>
              <a:buFont typeface="Wingdings" charset="2"/>
              <a:buChar char="§"/>
            </a:pPr>
            <a:endParaRPr lang="en-US" altLang="en-US" sz="2800" dirty="0">
              <a:solidFill>
                <a:srgbClr val="2F2B2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069"/>
            <a:ext cx="9144000" cy="1427931"/>
          </a:xfrm>
          <a:prstGeom prst="rect">
            <a:avLst/>
          </a:prstGeom>
        </p:spPr>
      </p:pic>
      <p:sp>
        <p:nvSpPr>
          <p:cNvPr id="17410" name="Title 1"/>
          <p:cNvSpPr txBox="1">
            <a:spLocks/>
          </p:cNvSpPr>
          <p:nvPr/>
        </p:nvSpPr>
        <p:spPr bwMode="auto">
          <a:xfrm>
            <a:off x="457200" y="5334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400" b="1" dirty="0">
                <a:solidFill>
                  <a:srgbClr val="28B0DB"/>
                </a:solidFill>
                <a:latin typeface="+mn-lt"/>
                <a:ea typeface="Avenir Book" charset="0"/>
                <a:cs typeface="Avenir Book" charset="0"/>
              </a:rPr>
              <a:t>Government Alliance on Race and Equity</a:t>
            </a:r>
          </a:p>
        </p:txBody>
      </p:sp>
    </p:spTree>
    <p:extLst>
      <p:ext uri="{BB962C8B-B14F-4D97-AF65-F5344CB8AC3E}">
        <p14:creationId xmlns:p14="http://schemas.microsoft.com/office/powerpoint/2010/main" val="2722608581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3352800"/>
          </a:xfrm>
        </p:spPr>
        <p:txBody>
          <a:bodyPr/>
          <a:lstStyle/>
          <a:p>
            <a:pPr eaLnBrk="1" hangingPunct="1"/>
            <a:r>
              <a:rPr lang="en-US" altLang="en-US" sz="6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Framework for Advancing </a:t>
            </a:r>
            <a:br>
              <a:rPr lang="en-US" altLang="en-US" sz="6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6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Racial Equity</a:t>
            </a:r>
          </a:p>
        </p:txBody>
      </p:sp>
    </p:spTree>
    <p:extLst>
      <p:ext uri="{BB962C8B-B14F-4D97-AF65-F5344CB8AC3E}">
        <p14:creationId xmlns:p14="http://schemas.microsoft.com/office/powerpoint/2010/main" val="17241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679450" y="533400"/>
            <a:ext cx="7931150" cy="393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4000" b="1" dirty="0">
                <a:solidFill>
                  <a:srgbClr val="28B0DB"/>
                </a:solidFill>
                <a:latin typeface="+mj-lt"/>
              </a:rPr>
              <a:t>Values and realities</a:t>
            </a:r>
          </a:p>
          <a:p>
            <a:pPr eaLnBrk="1" hangingPunct="1">
              <a:spcAft>
                <a:spcPts val="1200"/>
              </a:spcAft>
              <a:defRPr/>
            </a:pPr>
            <a:endParaRPr lang="en-US" sz="1000" b="1" dirty="0">
              <a:solidFill>
                <a:srgbClr val="28B0DB"/>
              </a:solidFill>
              <a:latin typeface="+mj-lt"/>
            </a:endParaRPr>
          </a:p>
          <a:p>
            <a:pPr marL="571500" indent="-5715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Calibri"/>
                <a:cs typeface="Calibri"/>
              </a:rPr>
              <a:t>All men are created equal</a:t>
            </a:r>
          </a:p>
          <a:p>
            <a:pPr marL="571500" indent="-5715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Calibri"/>
                <a:cs typeface="Calibri"/>
              </a:rPr>
              <a:t>With liberty and justice for all</a:t>
            </a:r>
          </a:p>
          <a:p>
            <a:pPr marL="571500" indent="-5715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Calibri"/>
                <a:cs typeface="Calibri"/>
              </a:rPr>
              <a:t>Government of the people, by the people, for the people, shall not perish from the earth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6013" y="549275"/>
            <a:ext cx="74882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3200" b="1" dirty="0">
                <a:latin typeface="+mn-lt"/>
                <a:ea typeface="MS Mincho" pitchFamily="49" charset="-128"/>
                <a:cs typeface="Arial" pitchFamily="34" charset="0"/>
              </a:rPr>
              <a:t> </a:t>
            </a:r>
            <a:endParaRPr lang="en-US" altLang="ja-JP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94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0213" y="152400"/>
            <a:ext cx="789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955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955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955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955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955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95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95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95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95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28B0DB"/>
                </a:solidFill>
                <a:latin typeface="Corbel" charset="0"/>
              </a:rPr>
              <a:t>History of government and race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51973518"/>
              </p:ext>
            </p:extLst>
          </p:nvPr>
        </p:nvGraphicFramePr>
        <p:xfrm>
          <a:off x="433142" y="838200"/>
          <a:ext cx="8247017" cy="509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2898775" y="990600"/>
            <a:ext cx="458788" cy="3111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12700">
            <a:solidFill>
              <a:srgbClr val="A6A278"/>
            </a:solidFill>
            <a:miter lim="800000"/>
            <a:headEnd/>
            <a:tailEnd/>
          </a:ln>
          <a:effectLst>
            <a:outerShdw blurRad="50800" dist="26940" algn="tl" rotWithShape="0">
              <a:srgbClr val="000000">
                <a:alpha val="59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5795963" y="990600"/>
            <a:ext cx="460375" cy="31115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 w="12700">
            <a:solidFill>
              <a:srgbClr val="A6A278"/>
            </a:solidFill>
            <a:miter lim="800000"/>
            <a:headEnd/>
            <a:tailEnd/>
          </a:ln>
          <a:effectLst>
            <a:outerShdw blurRad="50800" dist="26940" algn="tl" rotWithShape="0">
              <a:srgbClr val="000000">
                <a:alpha val="59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1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altLang="en-US" sz="3600" b="1" dirty="0">
                <a:solidFill>
                  <a:srgbClr val="28B0DB"/>
                </a:solidFill>
                <a:latin typeface="+mn-lt"/>
                <a:ea typeface="Avenir Book" charset="0"/>
                <a:cs typeface="Avenir Book" charset="0"/>
              </a:rPr>
              <a:t>National best practice 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914400" y="1143000"/>
          <a:ext cx="7162800" cy="4835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3512998" y="3124200"/>
            <a:ext cx="19656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15759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28B0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679450" y="1295400"/>
            <a:ext cx="79311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sz="6600" b="1" dirty="0">
                <a:solidFill>
                  <a:schemeClr val="bg1"/>
                </a:solidFill>
                <a:latin typeface="+mn-lt"/>
                <a:ea typeface="Avenir Book" charset="0"/>
                <a:cs typeface="Avenir Book" charset="0"/>
              </a:rPr>
              <a:t>Normalizing – 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US" sz="6600" b="1" dirty="0">
                <a:solidFill>
                  <a:schemeClr val="bg1"/>
                </a:solidFill>
                <a:latin typeface="+mn-lt"/>
                <a:ea typeface="Avenir Book" charset="0"/>
                <a:cs typeface="Avenir Book" charset="0"/>
              </a:rPr>
              <a:t>key concepts about race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n-US" sz="1000" b="1" dirty="0">
              <a:solidFill>
                <a:srgbClr val="28B0DB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6013" y="549275"/>
            <a:ext cx="74882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3200" b="1" dirty="0">
                <a:latin typeface="+mn-lt"/>
                <a:ea typeface="MS Mincho" pitchFamily="49" charset="-128"/>
                <a:cs typeface="Arial" pitchFamily="34" charset="0"/>
              </a:rPr>
              <a:t> </a:t>
            </a:r>
            <a:endParaRPr lang="en-US" altLang="ja-JP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12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895600"/>
          </a:xfrm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cs typeface="Calibri"/>
              </a:rPr>
              <a:t>Equity?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Calibri"/>
              </a:rPr>
              <a:t>Equality?</a:t>
            </a:r>
            <a:br>
              <a:rPr lang="en-US" sz="4000" dirty="0">
                <a:solidFill>
                  <a:schemeClr val="tx1"/>
                </a:solidFill>
                <a:cs typeface="Calibri"/>
              </a:rPr>
            </a:br>
            <a:r>
              <a:rPr lang="en-US" sz="4000" b="1" dirty="0">
                <a:cs typeface="Calibri"/>
              </a:rPr>
              <a:t>What’s the difference?</a:t>
            </a:r>
            <a:endParaRPr lang="en-US" sz="4000" b="1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athroom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7"/>
          <a:stretch/>
        </p:blipFill>
        <p:spPr>
          <a:xfrm>
            <a:off x="2133600" y="2133600"/>
            <a:ext cx="4800600" cy="338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tabLst/>
          <a:defRPr kumimoji="0" sz="20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ＭＳ Ｐゴシック" charset="-128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14C3BC6ECCE4996D03EFE1062D492" ma:contentTypeVersion="2" ma:contentTypeDescription="Create a new document." ma:contentTypeScope="" ma:versionID="47e1b1a8dd430c0ccaaee4f9646e0fd3">
  <xsd:schema xmlns:xsd="http://www.w3.org/2001/XMLSchema" xmlns:xs="http://www.w3.org/2001/XMLSchema" xmlns:p="http://schemas.microsoft.com/office/2006/metadata/properties" xmlns:ns2="449701a7-ca41-4381-99d9-97a8a8acaae9" targetNamespace="http://schemas.microsoft.com/office/2006/metadata/properties" ma:root="true" ma:fieldsID="4306b09a034470765f28fc829eb214fa" ns2:_="">
    <xsd:import namespace="449701a7-ca41-4381-99d9-97a8a8acaa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701a7-ca41-4381-99d9-97a8a8aca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92992-C166-43D9-AAE6-113475A6BB08}">
  <ds:schemaRefs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449701a7-ca41-4381-99d9-97a8a8acaae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1F6C120-3616-44BA-877B-A6DBE0033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701a7-ca41-4381-99d9-97a8a8aca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6BC9ED-5BC3-4023-91DE-60C33E59CD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34278</TotalTime>
  <Words>997</Words>
  <Application>Microsoft Office PowerPoint</Application>
  <PresentationFormat>On-screen Show (4:3)</PresentationFormat>
  <Paragraphs>212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MS Mincho</vt:lpstr>
      <vt:lpstr>ＭＳ Ｐゴシック</vt:lpstr>
      <vt:lpstr>Arial</vt:lpstr>
      <vt:lpstr>Avenir Book</vt:lpstr>
      <vt:lpstr>Calibri</vt:lpstr>
      <vt:lpstr>Corbel</vt:lpstr>
      <vt:lpstr>Lucida Grande</vt:lpstr>
      <vt:lpstr>Wingdings</vt:lpstr>
      <vt:lpstr>Office Theme</vt:lpstr>
      <vt:lpstr>PowerPoint Presentation</vt:lpstr>
      <vt:lpstr>PowerPoint Presentation</vt:lpstr>
      <vt:lpstr>PowerPoint Presentation</vt:lpstr>
      <vt:lpstr>Framework for Advancing  Racial Equity</vt:lpstr>
      <vt:lpstr>PowerPoint Presentation</vt:lpstr>
      <vt:lpstr>PowerPoint Presentation</vt:lpstr>
      <vt:lpstr>National best practice </vt:lpstr>
      <vt:lpstr>PowerPoint Presentation</vt:lpstr>
      <vt:lpstr>Equity? Equality? What’s the difference?</vt:lpstr>
      <vt:lpstr>PowerPoint Presentation</vt:lpstr>
      <vt:lpstr>Racial inequity in the U.S.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race gets triggered</vt:lpstr>
      <vt:lpstr>PowerPoint Presentation</vt:lpstr>
      <vt:lpstr>PowerPoint Presentation</vt:lpstr>
      <vt:lpstr>PowerPoint Presentation</vt:lpstr>
      <vt:lpstr>Communicating about race It’s more than just talk – ACT</vt:lpstr>
      <vt:lpstr>PowerPoint Presentation</vt:lpstr>
      <vt:lpstr>Reflections from Atlanta  Bernita Smith, Director of Neighborhood Nexus (Atlanta NNIP Partner) and NNIP Executive Committee member </vt:lpstr>
      <vt:lpstr>PowerPoint Presentation</vt:lpstr>
      <vt:lpstr>Case study: Charlotte  Rebecca Hefner – City of Charlotte Data and Analytics Manager </vt:lpstr>
      <vt:lpstr>PowerPoint Presentation</vt:lpstr>
      <vt:lpstr>Q &amp; 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Democracy: Supporting Community Innovation</dc:title>
  <dc:creator>New User</dc:creator>
  <cp:lastModifiedBy>Hendey, Leah</cp:lastModifiedBy>
  <cp:revision>338</cp:revision>
  <cp:lastPrinted>2016-01-14T08:14:08Z</cp:lastPrinted>
  <dcterms:created xsi:type="dcterms:W3CDTF">2012-06-05T21:53:34Z</dcterms:created>
  <dcterms:modified xsi:type="dcterms:W3CDTF">2018-05-07T20:55:03Z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0x010100F0F14C3BC6ECCE4996D03EFE1062D492</vt:lpwstr>
  </property>
</Properties>
</file>