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84" r:id="rId2"/>
    <p:sldId id="294" r:id="rId3"/>
    <p:sldId id="295" r:id="rId4"/>
    <p:sldId id="303" r:id="rId5"/>
    <p:sldId id="304" r:id="rId6"/>
    <p:sldId id="305" r:id="rId7"/>
    <p:sldId id="296" r:id="rId8"/>
    <p:sldId id="297" r:id="rId9"/>
    <p:sldId id="292" r:id="rId10"/>
    <p:sldId id="293" r:id="rId11"/>
    <p:sldId id="289" r:id="rId12"/>
    <p:sldId id="290" r:id="rId13"/>
    <p:sldId id="291" r:id="rId14"/>
    <p:sldId id="298" r:id="rId15"/>
    <p:sldId id="302" r:id="rId16"/>
    <p:sldId id="299" r:id="rId17"/>
    <p:sldId id="28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96" autoAdjust="0"/>
    <p:restoredTop sz="80458" autoAdjust="0"/>
  </p:normalViewPr>
  <p:slideViewPr>
    <p:cSldViewPr snapToGrid="0">
      <p:cViewPr>
        <p:scale>
          <a:sx n="66" d="100"/>
          <a:sy n="66" d="100"/>
        </p:scale>
        <p:origin x="-65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98B826-2397-4A97-89AE-BAFC82A5F45C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1431DE-A42D-435A-B64E-49A4401F1F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1682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4D635-61BB-4585-A965-4718E22D420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34444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how</a:t>
            </a:r>
            <a:r>
              <a:rPr lang="en-US" baseline="0" dirty="0" smtClean="0"/>
              <a:t> PR data different from claims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1431DE-A42D-435A-B64E-49A4401F1F9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you run</a:t>
            </a:r>
            <a:r>
              <a:rPr lang="en-US" baseline="0" dirty="0" smtClean="0"/>
              <a:t> an IDS, do stress that you live with the same technical, legal, human challenges</a:t>
            </a:r>
          </a:p>
          <a:p>
            <a:r>
              <a:rPr lang="en-US" baseline="0" dirty="0" smtClean="0"/>
              <a:t>ALSO stress that you aren’t looking to combine the IDS and HIE into a single IDS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1431DE-A42D-435A-B64E-49A4401F1F9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Types</a:t>
            </a:r>
            <a:r>
              <a:rPr lang="en-US" baseline="0" dirty="0" smtClean="0"/>
              <a:t> of projects we do together – quick examples on subsequent slides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1431DE-A42D-435A-B64E-49A4401F1F9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Only</a:t>
            </a:r>
            <a:r>
              <a:rPr lang="en-US" baseline="0" dirty="0" smtClean="0"/>
              <a:t> aggregated data required – no PII/PHI must be shared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1431DE-A42D-435A-B64E-49A4401F1F9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PII/PHI</a:t>
            </a:r>
            <a:r>
              <a:rPr lang="en-US" baseline="0" dirty="0" smtClean="0"/>
              <a:t> must be shared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1431DE-A42D-435A-B64E-49A4401F1F9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Medicare</a:t>
            </a: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1431DE-A42D-435A-B64E-49A4401F1F9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Here’s new platform where indicators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calc’d</a:t>
            </a:r>
            <a:r>
              <a:rPr lang="en-US" baseline="0" dirty="0" smtClean="0"/>
              <a:t> from HIE data can live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1431DE-A42D-435A-B64E-49A4401F1F9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F2084E0-16B3-46E3-A27E-B794EA313D6D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F76588-C994-49A6-99ED-102A8AC6B0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2682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F2084E0-16B3-46E3-A27E-B794EA313D6D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F76588-C994-49A6-99ED-102A8AC6B0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4796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F2084E0-16B3-46E3-A27E-B794EA313D6D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F76588-C994-49A6-99ED-102A8AC6B0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3341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F2084E0-16B3-46E3-A27E-B794EA313D6D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F76588-C994-49A6-99ED-102A8AC6B0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9304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F2084E0-16B3-46E3-A27E-B794EA313D6D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F76588-C994-49A6-99ED-102A8AC6B0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2130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F2084E0-16B3-46E3-A27E-B794EA313D6D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F76588-C994-49A6-99ED-102A8AC6B0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1354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F2084E0-16B3-46E3-A27E-B794EA313D6D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F76588-C994-49A6-99ED-102A8AC6B0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5182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F2084E0-16B3-46E3-A27E-B794EA313D6D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F76588-C994-49A6-99ED-102A8AC6B0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0407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image00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147" y="6328974"/>
            <a:ext cx="3483586" cy="529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CiNowLogo.png"/>
          <p:cNvPicPr/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553205" y="6435669"/>
            <a:ext cx="1532194" cy="315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84583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F2084E0-16B3-46E3-A27E-B794EA313D6D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F76588-C994-49A6-99ED-102A8AC6B0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6004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F2084E0-16B3-46E3-A27E-B794EA313D6D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F76588-C994-49A6-99ED-102A8AC6B0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3610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7" name="Picture 3" descr="image00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147" y="6328974"/>
            <a:ext cx="3483586" cy="529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CiNowLogo.png"/>
          <p:cNvPicPr/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10553205" y="6435669"/>
            <a:ext cx="1532194" cy="315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71232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6732" y="621031"/>
            <a:ext cx="10754004" cy="2387600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smtClean="0">
                <a:solidFill>
                  <a:schemeClr val="accent1">
                    <a:lumMod val="50000"/>
                  </a:schemeClr>
                </a:solidFill>
              </a:rPr>
              <a:t>Collaborating with </a:t>
            </a:r>
            <a:r>
              <a:rPr lang="en-US" sz="4800" b="1" dirty="0" smtClean="0">
                <a:solidFill>
                  <a:schemeClr val="accent1">
                    <a:lumMod val="50000"/>
                  </a:schemeClr>
                </a:solidFill>
              </a:rPr>
              <a:t>HIEs</a:t>
            </a:r>
            <a:endParaRPr lang="en-US" sz="4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4242" y="3335524"/>
            <a:ext cx="9144000" cy="1359568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/>
              <a:t>Laura McKieran, DrPH</a:t>
            </a:r>
          </a:p>
          <a:p>
            <a:pPr algn="l"/>
            <a:r>
              <a:rPr lang="en-US" dirty="0"/>
              <a:t>Director, Community Information Now (CI:Now</a:t>
            </a:r>
            <a:r>
              <a:rPr lang="en-US" dirty="0" smtClean="0"/>
              <a:t>)</a:t>
            </a:r>
          </a:p>
          <a:p>
            <a:pPr algn="l"/>
            <a:r>
              <a:rPr lang="en-US" dirty="0" smtClean="0"/>
              <a:t>Associate Professor, UTHealth School of Public Health in San Antonio</a:t>
            </a:r>
          </a:p>
          <a:p>
            <a:pPr algn="l"/>
            <a:r>
              <a:rPr lang="en-US" dirty="0" smtClean="0"/>
              <a:t>May 18, 2017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72714" y="6025302"/>
            <a:ext cx="3644422" cy="72592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26" name="Picture 3" descr="image00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7849" y="6058495"/>
            <a:ext cx="4561555" cy="692729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xmlns="" val="38374231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294" y="232228"/>
            <a:ext cx="10515600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Presa Project Puente: change in readmissions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rcRect b="2995"/>
          <a:stretch>
            <a:fillRect/>
          </a:stretch>
        </p:blipFill>
        <p:spPr>
          <a:xfrm>
            <a:off x="813295" y="1572306"/>
            <a:ext cx="10727098" cy="4628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49988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734" y="0"/>
            <a:ext cx="10515600" cy="2081742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1200"/>
              </a:spcBef>
            </a:pPr>
            <a:r>
              <a:rPr lang="en-US" sz="5400" dirty="0">
                <a:solidFill>
                  <a:schemeClr val="accent5">
                    <a:lumMod val="50000"/>
                  </a:schemeClr>
                </a:solidFill>
              </a:rPr>
              <a:t>The power of </a:t>
            </a:r>
            <a:r>
              <a:rPr lang="en-US" sz="5400" dirty="0" smtClean="0">
                <a:solidFill>
                  <a:schemeClr val="accent5">
                    <a:lumMod val="50000"/>
                  </a:schemeClr>
                </a:solidFill>
              </a:rPr>
              <a:t>combining datasets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Air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quality and ED visits 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/>
          <a:srcRect t="3999" b="8001"/>
          <a:stretch/>
        </p:blipFill>
        <p:spPr>
          <a:xfrm>
            <a:off x="631330" y="2081742"/>
            <a:ext cx="10912408" cy="4215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6095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1125961"/>
            <a:ext cx="2954867" cy="4546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School absence and student/ family ED visits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74632" y="365125"/>
            <a:ext cx="6887536" cy="606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49978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10379" y="76729"/>
            <a:ext cx="9324975" cy="6315075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5800" y="1219729"/>
            <a:ext cx="2954867" cy="1887538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School absence and student/ family ER visits</a:t>
            </a: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1923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</a:rPr>
              <a:t>Community and performance indicators</a:t>
            </a:r>
            <a:endParaRPr lang="en-US" sz="4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787743" cy="435133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Percent of all visits by area residents that have a substance abuse diagnosis (</a:t>
            </a:r>
            <a:r>
              <a:rPr lang="en-US" dirty="0" err="1" smtClean="0"/>
              <a:t>trendable</a:t>
            </a:r>
            <a:r>
              <a:rPr lang="en-US" dirty="0" smtClean="0"/>
              <a:t> underestimate) (Promise Zone)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Rate of ER visits and hospitalizations for </a:t>
            </a:r>
            <a:r>
              <a:rPr lang="en-US" dirty="0" err="1" smtClean="0"/>
              <a:t>opioid</a:t>
            </a:r>
            <a:r>
              <a:rPr lang="en-US" dirty="0" smtClean="0"/>
              <a:t>-related poisoning/overdose (Bexar Community Health Improvement Plan?)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Rate of ER visits and hospitalizations for/with injury (SALSA collective impact initiative for older pop quality of life) by age group for pop 60 and older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Medicare Access &amp; CHIP </a:t>
            </a:r>
            <a:r>
              <a:rPr lang="en-US" dirty="0" err="1" smtClean="0"/>
              <a:t>Reauth</a:t>
            </a:r>
            <a:r>
              <a:rPr lang="en-US" dirty="0" smtClean="0"/>
              <a:t> Act (MACRA) quality payment program</a:t>
            </a:r>
          </a:p>
          <a:p>
            <a:pPr lvl="1"/>
            <a:r>
              <a:rPr lang="en-US" dirty="0" smtClean="0"/>
              <a:t>Percent of people with diabetes with blood sugar controlled</a:t>
            </a:r>
          </a:p>
          <a:p>
            <a:pPr lvl="1"/>
            <a:r>
              <a:rPr lang="en-US" dirty="0" smtClean="0"/>
              <a:t>Percent of people with schizophrenia adhering to meds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7339" y="253123"/>
            <a:ext cx="11630025" cy="5915025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Place-based risk in clinical care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place-based SDOH “health risk index” to patient record via HIE rather than each individual provider</a:t>
            </a:r>
          </a:p>
          <a:p>
            <a:pPr lvl="1"/>
            <a:r>
              <a:rPr lang="en-US" dirty="0" smtClean="0"/>
              <a:t>Classic SDOH (&lt;HS diploma, &lt;100% FPL)</a:t>
            </a:r>
          </a:p>
          <a:p>
            <a:pPr lvl="1"/>
            <a:r>
              <a:rPr lang="en-US" dirty="0" smtClean="0"/>
              <a:t>Newer (proximity to jobs? violent crime rate? housing affordability?)</a:t>
            </a:r>
          </a:p>
          <a:p>
            <a:r>
              <a:rPr lang="en-US" dirty="0" smtClean="0"/>
              <a:t>By census tract, classed in </a:t>
            </a:r>
            <a:r>
              <a:rPr lang="en-US" dirty="0" err="1" smtClean="0"/>
              <a:t>tertiles</a:t>
            </a:r>
            <a:r>
              <a:rPr lang="en-US" dirty="0" smtClean="0"/>
              <a:t> for low/medium/high risk</a:t>
            </a:r>
          </a:p>
          <a:p>
            <a:r>
              <a:rPr lang="en-US" dirty="0" smtClean="0"/>
              <a:t>Rolled up into single index – green/yellow/red</a:t>
            </a:r>
          </a:p>
          <a:p>
            <a:endParaRPr lang="en-US" dirty="0" smtClean="0"/>
          </a:p>
          <a:p>
            <a:r>
              <a:rPr lang="en-US" dirty="0" smtClean="0"/>
              <a:t>Also create person-based SDOH risk index based on info in partner EHRs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0524" y="824430"/>
            <a:ext cx="10313276" cy="2898861"/>
          </a:xfrm>
        </p:spPr>
        <p:txBody>
          <a:bodyPr>
            <a:normAutofit fontScale="92500" lnSpcReduction="10000"/>
          </a:bodyPr>
          <a:lstStyle/>
          <a:p>
            <a:pPr marL="0" indent="6350">
              <a:buNone/>
            </a:pPr>
            <a:r>
              <a:rPr lang="en-US" sz="4600" dirty="0">
                <a:solidFill>
                  <a:schemeClr val="bg2">
                    <a:lumMod val="50000"/>
                  </a:schemeClr>
                </a:solidFill>
              </a:rPr>
              <a:t>T</a:t>
            </a:r>
            <a:r>
              <a:rPr lang="en-US" sz="4600" dirty="0" smtClean="0">
                <a:solidFill>
                  <a:schemeClr val="bg2">
                    <a:lumMod val="50000"/>
                  </a:schemeClr>
                </a:solidFill>
              </a:rPr>
              <a:t>rustworthy.</a:t>
            </a:r>
            <a:r>
              <a:rPr lang="en-US" sz="4600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US" sz="46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4600" dirty="0" smtClean="0">
                <a:solidFill>
                  <a:schemeClr val="bg2">
                    <a:lumMod val="50000"/>
                  </a:schemeClr>
                </a:solidFill>
              </a:rPr>
              <a:t>Neutral.</a:t>
            </a:r>
            <a:r>
              <a:rPr lang="en-US" sz="4600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US" sz="46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4600" dirty="0" smtClean="0">
                <a:solidFill>
                  <a:schemeClr val="bg2">
                    <a:lumMod val="50000"/>
                  </a:schemeClr>
                </a:solidFill>
              </a:rPr>
              <a:t>Timely.</a:t>
            </a:r>
          </a:p>
          <a:p>
            <a:pPr marL="222250" indent="6350">
              <a:buNone/>
            </a:pPr>
            <a:endParaRPr lang="en-US" sz="2800" dirty="0"/>
          </a:p>
          <a:p>
            <a:pPr marL="908050" indent="6350" algn="r">
              <a:buNone/>
            </a:pPr>
            <a:r>
              <a:rPr lang="en-US" sz="4700" dirty="0">
                <a:solidFill>
                  <a:srgbClr val="005272"/>
                </a:solidFill>
              </a:rPr>
              <a:t>How can we help you?</a:t>
            </a:r>
          </a:p>
          <a:p>
            <a:pPr marL="908050" indent="6350" algn="r">
              <a:buNone/>
            </a:pPr>
            <a:endParaRPr lang="en-US" sz="4400" dirty="0" smtClean="0"/>
          </a:p>
          <a:p>
            <a:pPr marL="908050" indent="6350" algn="r">
              <a:buNone/>
            </a:pPr>
            <a:endParaRPr lang="en-US" sz="4400" dirty="0"/>
          </a:p>
          <a:p>
            <a:pPr indent="6350">
              <a:buNone/>
            </a:pPr>
            <a:endParaRPr lang="en-US" sz="2000" dirty="0"/>
          </a:p>
          <a:p>
            <a:pPr marL="0" indent="6350"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Picture 5" descr="CiNowLogo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84252" y="5226543"/>
            <a:ext cx="4300152" cy="88639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40524" y="2997589"/>
            <a:ext cx="43001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6350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Laura.C.McKieran@uth.tmc.edu</a:t>
            </a:r>
          </a:p>
          <a:p>
            <a:pPr indent="6350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CINow.info</a:t>
            </a:r>
          </a:p>
          <a:p>
            <a:pPr indent="6350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210.276.9007</a:t>
            </a:r>
          </a:p>
          <a:p>
            <a:pPr indent="6350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http://cinow.info/newsletter-signup/</a:t>
            </a:r>
          </a:p>
        </p:txBody>
      </p:sp>
      <p:sp>
        <p:nvSpPr>
          <p:cNvPr id="2" name="Rectangle 1"/>
          <p:cNvSpPr/>
          <p:nvPr/>
        </p:nvSpPr>
        <p:spPr>
          <a:xfrm>
            <a:off x="10033000" y="6331459"/>
            <a:ext cx="2065867" cy="4249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75756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What’s an HIE?	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3686" y="1520825"/>
            <a:ext cx="5199743" cy="4351338"/>
          </a:xfrm>
        </p:spPr>
        <p:txBody>
          <a:bodyPr/>
          <a:lstStyle/>
          <a:p>
            <a:r>
              <a:rPr lang="en-US" dirty="0" smtClean="0"/>
              <a:t>Health information exchange</a:t>
            </a:r>
          </a:p>
          <a:p>
            <a:r>
              <a:rPr lang="en-US" dirty="0" smtClean="0"/>
              <a:t>Essentially an Integrated Data System (IDS) specific to health care</a:t>
            </a:r>
          </a:p>
          <a:p>
            <a:pPr lvl="1"/>
            <a:r>
              <a:rPr lang="en-US" dirty="0" smtClean="0"/>
              <a:t>Hospitals, primary and specialty care clinics, labs, pharmacies</a:t>
            </a:r>
          </a:p>
          <a:p>
            <a:r>
              <a:rPr lang="en-US" dirty="0" smtClean="0"/>
              <a:t>Primary driver has been care coordination, but moving into analytics</a:t>
            </a:r>
          </a:p>
        </p:txBody>
      </p:sp>
      <p:pic>
        <p:nvPicPr>
          <p:cNvPr id="19458" name="Picture 2" descr="Image result for us hie ma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3176" y="1472748"/>
            <a:ext cx="5490482" cy="305026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953828" y="4709180"/>
            <a:ext cx="349647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Image credit: Wikipedia</a:t>
            </a:r>
          </a:p>
          <a:p>
            <a:r>
              <a:rPr lang="en-US" sz="1050" dirty="0" smtClean="0"/>
              <a:t>https://en.wikipedia.org/wiki/Health_information_exchange</a:t>
            </a:r>
            <a:endParaRPr lang="en-US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What kind of data do HIEs have?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Utilization, diagnoses, demographics, meds &amp; allergies, assessments, etc., represented as</a:t>
            </a:r>
          </a:p>
          <a:p>
            <a:pPr lvl="1"/>
            <a:r>
              <a:rPr lang="en-US" dirty="0" smtClean="0"/>
              <a:t>Sometimes billing/claims data</a:t>
            </a:r>
          </a:p>
          <a:p>
            <a:pPr lvl="1"/>
            <a:r>
              <a:rPr lang="en-US" dirty="0" smtClean="0"/>
              <a:t>More usually EHR/patient record data</a:t>
            </a:r>
          </a:p>
          <a:p>
            <a:r>
              <a:rPr lang="en-US" dirty="0" smtClean="0"/>
              <a:t>Great variation in data…</a:t>
            </a:r>
          </a:p>
          <a:p>
            <a:pPr lvl="1"/>
            <a:r>
              <a:rPr lang="en-US" dirty="0" smtClean="0"/>
              <a:t>completeness (for patient, organization, region; over time)</a:t>
            </a:r>
          </a:p>
          <a:p>
            <a:pPr lvl="1"/>
            <a:r>
              <a:rPr lang="en-US" dirty="0" smtClean="0"/>
              <a:t>quality</a:t>
            </a:r>
          </a:p>
          <a:p>
            <a:pPr lvl="1"/>
            <a:r>
              <a:rPr lang="en-US" dirty="0" smtClean="0"/>
              <a:t>normalization and standardization</a:t>
            </a:r>
          </a:p>
          <a:p>
            <a:pPr lvl="1"/>
            <a:r>
              <a:rPr lang="en-US" dirty="0" err="1" smtClean="0"/>
              <a:t>queryability</a:t>
            </a:r>
            <a:endParaRPr lang="en-US" dirty="0" smtClean="0"/>
          </a:p>
          <a:p>
            <a:pPr lvl="1"/>
            <a:r>
              <a:rPr lang="en-US" dirty="0" smtClean="0"/>
              <a:t>metadata and other supports for analytics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</a:rPr>
              <a:t>Quick irreversible descent into Acronym Hell (AH)</a:t>
            </a:r>
            <a:endParaRPr lang="en-US" sz="4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319313" y="1658596"/>
            <a:ext cx="112050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800" dirty="0" smtClean="0"/>
              <a:t>CDA: Clinical Document Architecture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</a:rPr>
              <a:t>Quick irreversible descent into Acronym Hell (AH)</a:t>
            </a:r>
            <a:endParaRPr lang="en-US" sz="4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319313" y="1658596"/>
            <a:ext cx="1120503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800" dirty="0" smtClean="0"/>
              <a:t>CDA: Clinical Document Architecture, an XML-based electronic standard formerly called PRA. Conforms to HL7 ITS which based on the HL7 RIM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</a:rPr>
              <a:t>Quick irreversible descent into Acronym Hell (AH)</a:t>
            </a:r>
            <a:endParaRPr lang="en-US" sz="4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319313" y="1658596"/>
            <a:ext cx="1120503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800" dirty="0" smtClean="0"/>
              <a:t>CDA: Clinical Document Architecture, an XML-based electronic standard formerly called PRA. Conforms to HL7 ITS which based on the HL7 RIM</a:t>
            </a:r>
          </a:p>
          <a:p>
            <a:pPr lvl="2"/>
            <a:r>
              <a:rPr lang="en-US" sz="2400" dirty="0" smtClean="0"/>
              <a:t>Readable by human eye and machine; any document that might have a signature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HL7: Health Level Seven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ADT message: Admit Discharge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Transfer – demographics, “trigger events”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CCD/CCR: Continuity Care Document/Record – critical “meaningful use” patient info for continuation of care among providers</a:t>
            </a:r>
          </a:p>
          <a:p>
            <a:pPr lvl="2"/>
            <a:r>
              <a:rPr lang="en-US" sz="2400" dirty="0" err="1" smtClean="0"/>
              <a:t>demogs</a:t>
            </a:r>
            <a:r>
              <a:rPr lang="en-US" sz="2400" dirty="0" smtClean="0"/>
              <a:t>, problems/</a:t>
            </a:r>
            <a:r>
              <a:rPr lang="en-US" sz="2400" dirty="0" err="1" smtClean="0"/>
              <a:t>Dx</a:t>
            </a:r>
            <a:r>
              <a:rPr lang="en-US" sz="2400" dirty="0" smtClean="0"/>
              <a:t>, meds, allergies, labs, vitals, care plan</a:t>
            </a:r>
            <a:endParaRPr lang="en-US" sz="2400" dirty="0" smtClean="0">
              <a:solidFill>
                <a:srgbClr val="FF0000"/>
              </a:solidFill>
            </a:endParaRP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Working with HIEs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Expect the Red Hand of HIPAA and be prepared to work within rules</a:t>
            </a:r>
          </a:p>
          <a:p>
            <a:pPr lvl="1"/>
            <a:r>
              <a:rPr lang="en-US" dirty="0" smtClean="0"/>
              <a:t>Depending on ask, may need extra patient consent</a:t>
            </a:r>
          </a:p>
          <a:p>
            <a:r>
              <a:rPr lang="en-US" dirty="0" smtClean="0"/>
              <a:t>If you operate an IDS, make that connection (carefully)</a:t>
            </a:r>
          </a:p>
          <a:p>
            <a:r>
              <a:rPr lang="en-US" dirty="0" smtClean="0"/>
              <a:t>Work to understand the dataset opportunities and limitations</a:t>
            </a:r>
          </a:p>
          <a:p>
            <a:r>
              <a:rPr lang="en-US" dirty="0" smtClean="0"/>
              <a:t>Develop a good ask that’s:</a:t>
            </a:r>
          </a:p>
          <a:p>
            <a:pPr lvl="1"/>
            <a:r>
              <a:rPr lang="en-US" dirty="0" smtClean="0"/>
              <a:t>Clear, well-defined, compelling – not exploratory</a:t>
            </a:r>
          </a:p>
          <a:p>
            <a:pPr lvl="1"/>
            <a:r>
              <a:rPr lang="en-US" dirty="0" smtClean="0"/>
              <a:t>Minimizes risk – ask first for aggregate info, not record-level data</a:t>
            </a:r>
          </a:p>
          <a:p>
            <a:pPr lvl="1"/>
            <a:r>
              <a:rPr lang="en-US" dirty="0" smtClean="0"/>
              <a:t>Has some kind of payoff for the HIE (visibility, better data, resources)</a:t>
            </a:r>
          </a:p>
          <a:p>
            <a:r>
              <a:rPr lang="en-US" dirty="0" smtClean="0"/>
              <a:t>Sit down over results before publicizing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CI:Now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collaborations with HASA HIE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System-level evaluations of innovative interventions </a:t>
            </a:r>
          </a:p>
          <a:p>
            <a:r>
              <a:rPr lang="en-US" dirty="0" smtClean="0"/>
              <a:t>Local research and intervention targeting</a:t>
            </a:r>
          </a:p>
          <a:p>
            <a:r>
              <a:rPr lang="en-US" dirty="0" smtClean="0"/>
              <a:t>Community assessment – applying place lens to person-based clinical data</a:t>
            </a:r>
          </a:p>
          <a:p>
            <a:pPr lvl="1"/>
            <a:r>
              <a:rPr lang="en-US" dirty="0" smtClean="0"/>
              <a:t>MACRA quality measures</a:t>
            </a:r>
          </a:p>
          <a:p>
            <a:pPr lvl="1"/>
            <a:r>
              <a:rPr lang="en-US" dirty="0" smtClean="0"/>
              <a:t>Hospitalization and ER visit rates </a:t>
            </a:r>
          </a:p>
          <a:p>
            <a:r>
              <a:rPr lang="en-US" dirty="0" smtClean="0"/>
              <a:t>Patient care and population health – applying person/clinical lens to place-based social determinants of health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657" y="33382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</a:rPr>
              <a:t>CHCS Mental Health Auth: ED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visits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</a:rPr>
              <a:t> &amp; admissions</a:t>
            </a:r>
            <a:endParaRPr lang="en-US" sz="40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815" y="1978931"/>
            <a:ext cx="11216390" cy="4233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05221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734</Words>
  <Application>Microsoft Office PowerPoint</Application>
  <PresentationFormat>Custom</PresentationFormat>
  <Paragraphs>109</Paragraphs>
  <Slides>17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Collaborating with HIEs</vt:lpstr>
      <vt:lpstr>What’s an HIE? </vt:lpstr>
      <vt:lpstr>What kind of data do HIEs have?</vt:lpstr>
      <vt:lpstr>Quick irreversible descent into Acronym Hell (AH)</vt:lpstr>
      <vt:lpstr>Quick irreversible descent into Acronym Hell (AH)</vt:lpstr>
      <vt:lpstr>Quick irreversible descent into Acronym Hell (AH)</vt:lpstr>
      <vt:lpstr>Working with HIEs</vt:lpstr>
      <vt:lpstr>CI:Now collaborations with HASA HIE</vt:lpstr>
      <vt:lpstr>CHCS Mental Health Auth: ED visits &amp; admissions</vt:lpstr>
      <vt:lpstr>Presa Project Puente: change in readmissions</vt:lpstr>
      <vt:lpstr>The power of combining datasets Air quality and ED visits </vt:lpstr>
      <vt:lpstr>School absence and student/ family ED visits</vt:lpstr>
      <vt:lpstr>School absence and student/ family ER visits</vt:lpstr>
      <vt:lpstr>Community and performance indicators</vt:lpstr>
      <vt:lpstr>Slide 15</vt:lpstr>
      <vt:lpstr>Place-based risk in clinical care</vt:lpstr>
      <vt:lpstr>Slide 17</vt:lpstr>
    </vt:vector>
  </TitlesOfParts>
  <Company>UT Health School of Public Health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McKieran, Laura C</dc:creator>
  <cp:lastModifiedBy>laura</cp:lastModifiedBy>
  <cp:revision>87</cp:revision>
  <dcterms:created xsi:type="dcterms:W3CDTF">2017-01-13T01:27:04Z</dcterms:created>
  <dcterms:modified xsi:type="dcterms:W3CDTF">2017-05-17T18:39:06Z</dcterms:modified>
</cp:coreProperties>
</file>