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92" r:id="rId3"/>
    <p:sldId id="281" r:id="rId4"/>
    <p:sldId id="287" r:id="rId5"/>
    <p:sldId id="285" r:id="rId6"/>
    <p:sldId id="293" r:id="rId7"/>
    <p:sldId id="286" r:id="rId8"/>
    <p:sldId id="282" r:id="rId9"/>
    <p:sldId id="258" r:id="rId10"/>
    <p:sldId id="288" r:id="rId11"/>
    <p:sldId id="283" r:id="rId12"/>
    <p:sldId id="284" r:id="rId13"/>
    <p:sldId id="295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61650-8EF5-5849-BC83-57F3DA7EF1F0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8500-7084-1F45-8BDD-F8DE6002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458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72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4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5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7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7689-2564-954E-AB43-4CAD33F11D7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62D8-CCCD-1F43-B62D-155B9E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9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Shape 387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88" name="Shape 388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70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rbel"/>
                <a:cs typeface="Corbel"/>
              </a:rPr>
              <a:t>Partnering with </a:t>
            </a:r>
            <a:r>
              <a:rPr lang="en-US" dirty="0" smtClean="0">
                <a:latin typeface="Corbel"/>
                <a:cs typeface="Corbel"/>
              </a:rPr>
              <a:t>Public Health and Health Care to </a:t>
            </a:r>
            <a:r>
              <a:rPr lang="en-US" dirty="0" smtClean="0">
                <a:latin typeface="Corbel"/>
                <a:cs typeface="Corbel"/>
              </a:rPr>
              <a:t>Improve Neighborhood Health </a:t>
            </a:r>
            <a:endParaRPr lang="en-US" dirty="0">
              <a:latin typeface="Corbel"/>
              <a:cs typeface="Corbe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/>
              <a:t>Amy Carroll-Scott, PhD, MPH</a:t>
            </a:r>
          </a:p>
          <a:p>
            <a:pPr algn="l"/>
            <a:r>
              <a:rPr lang="en-US" dirty="0" smtClean="0"/>
              <a:t>Drexel University Dornsife School of Public Health </a:t>
            </a:r>
            <a:endParaRPr lang="en-US" dirty="0"/>
          </a:p>
          <a:p>
            <a:pPr algn="l"/>
            <a:r>
              <a:rPr lang="en-US" dirty="0" smtClean="0"/>
              <a:t>Department of Community Health &amp; Prevention</a:t>
            </a:r>
          </a:p>
          <a:p>
            <a:pPr algn="l"/>
            <a:r>
              <a:rPr lang="en-US" dirty="0" smtClean="0"/>
              <a:t>Urban Health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3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7841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8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59649" y="1522224"/>
            <a:ext cx="8543116" cy="3184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ea typeface="Calibri"/>
                <a:cs typeface="Calibri"/>
                <a:sym typeface="Calibri"/>
              </a:rPr>
              <a:t>Tailor health </a:t>
            </a:r>
            <a:r>
              <a:rPr lang="en-US" sz="2200" dirty="0">
                <a:ea typeface="Calibri"/>
                <a:cs typeface="Calibri"/>
                <a:sym typeface="Calibri"/>
              </a:rPr>
              <a:t>interventions </a:t>
            </a:r>
            <a:r>
              <a:rPr lang="en-US" sz="2200" dirty="0" smtClean="0">
                <a:ea typeface="Calibri"/>
                <a:cs typeface="Calibri"/>
                <a:sym typeface="Calibri"/>
              </a:rPr>
              <a:t>that address the underlying social inequities that lead to social-</a:t>
            </a:r>
            <a:r>
              <a:rPr lang="en-US" sz="2200" dirty="0">
                <a:ea typeface="Calibri"/>
                <a:cs typeface="Calibri"/>
                <a:sym typeface="Calibri"/>
              </a:rPr>
              <a:t>spatial </a:t>
            </a:r>
            <a:r>
              <a:rPr lang="en-US" sz="2200" dirty="0" smtClean="0">
                <a:ea typeface="Calibri"/>
                <a:cs typeface="Calibri"/>
                <a:sym typeface="Calibri"/>
              </a:rPr>
              <a:t>clustering of health inequities</a:t>
            </a:r>
            <a:endParaRPr lang="en-US" sz="2200" dirty="0">
              <a:ea typeface="Calibri"/>
              <a:cs typeface="Calibri"/>
              <a:sym typeface="Calibri"/>
            </a:endParaRPr>
          </a:p>
          <a:p>
            <a:pPr marL="457200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The vast majority of health funding goes to healthcare delivery </a:t>
            </a:r>
          </a:p>
          <a:p>
            <a:pPr marL="914400" lvl="1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00000"/>
              <a:buFont typeface="Courier New"/>
              <a:buChar char="o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But this will take more than just delivery of quality care</a:t>
            </a:r>
          </a:p>
          <a:p>
            <a:pPr marL="457200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Solution: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“health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in all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policies”.  All policies impact health.</a:t>
            </a:r>
            <a:endParaRPr lang="en-US" sz="2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7704" y="274638"/>
            <a:ext cx="86833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Then What? </a:t>
            </a:r>
          </a:p>
          <a:p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What can be done with this information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6631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88" y="396129"/>
            <a:ext cx="8090715" cy="62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7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995029" cy="18425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amy.carroll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-scott@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drexel.edu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6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913463" cy="16561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Please get in touch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amy.carroll</a:t>
            </a:r>
            <a:r>
              <a:rPr 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-scott@</a:t>
            </a: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drexel.edu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40"/>
            <a:ext cx="9144000" cy="516232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53513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Moving beyond the medical model: Social determinants of health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097833" y="5681453"/>
            <a:ext cx="1803002" cy="816496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10%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196332" y="4779212"/>
            <a:ext cx="1803002" cy="816496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30%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5849362" y="4779212"/>
            <a:ext cx="2866422" cy="816496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Clinical care 10%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4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Sources of health data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  <p:sp>
        <p:nvSpPr>
          <p:cNvPr id="5" name="Oval 4"/>
          <p:cNvSpPr/>
          <p:nvPr/>
        </p:nvSpPr>
        <p:spPr>
          <a:xfrm>
            <a:off x="3215341" y="1255059"/>
            <a:ext cx="5301130" cy="45376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Health care data: utilization, services provided, outcomes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2992718"/>
            <a:ext cx="3018117" cy="26998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Vital statistics: births, deaths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645458" y="5792694"/>
            <a:ext cx="8014447" cy="821765"/>
          </a:xfrm>
          <a:prstGeom prst="lef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population-based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46823" y="2774576"/>
            <a:ext cx="2420471" cy="2286000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Insurance claims data</a:t>
            </a:r>
          </a:p>
        </p:txBody>
      </p:sp>
      <p:sp>
        <p:nvSpPr>
          <p:cNvPr id="6" name="Oval 5"/>
          <p:cNvSpPr/>
          <p:nvPr/>
        </p:nvSpPr>
        <p:spPr>
          <a:xfrm>
            <a:off x="4930589" y="3506694"/>
            <a:ext cx="2420471" cy="2286000"/>
          </a:xfrm>
          <a:prstGeom prst="ellipse">
            <a:avLst/>
          </a:prstGeom>
          <a:solidFill>
            <a:srgbClr val="79BB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Hospitalizations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571811" y="1766047"/>
            <a:ext cx="2420471" cy="2286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National, state, local surveys about health behaviors, status, diagnosis, social determinants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0" y="2363694"/>
            <a:ext cx="2420471" cy="2286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Disease/injury surveillance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59648" y="1187734"/>
            <a:ext cx="8705057" cy="39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Public health views </a:t>
            </a:r>
            <a:r>
              <a:rPr lang="en-US" sz="2200" i="1" dirty="0" smtClean="0">
                <a:latin typeface="Calibri"/>
                <a:ea typeface="Calibri"/>
                <a:cs typeface="Calibri"/>
                <a:sym typeface="Calibri"/>
              </a:rPr>
              <a:t>population health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as the health of human populations (e.g., general population, demographic subgroups, geographically defined)</a:t>
            </a: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Focuses on the continuum of health and wellness</a:t>
            </a: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Addressing SDOH involves population-wide or environmental solutions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Medicine (hospitals, health systems) views </a:t>
            </a:r>
            <a:r>
              <a:rPr lang="en-US" sz="2200" i="1" dirty="0" smtClean="0">
                <a:latin typeface="Calibri"/>
                <a:ea typeface="Calibri"/>
                <a:cs typeface="Calibri"/>
                <a:sym typeface="Calibri"/>
              </a:rPr>
              <a:t>population health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as patient populations </a:t>
            </a:r>
            <a:endParaRPr lang="en-US" sz="22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Focuses on improved delivery, costs, and health outcomes</a:t>
            </a: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If able to address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SDOH,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usually involves charity care or referral to social services or benefits</a:t>
            </a:r>
            <a:endParaRPr lang="en-US" sz="2000" dirty="0"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9413" y="274638"/>
            <a:ext cx="8815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Two Views of Population Health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7827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49" y="0"/>
            <a:ext cx="612599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950" y="3595269"/>
            <a:ext cx="1081166" cy="1081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989" y="4982662"/>
            <a:ext cx="1081166" cy="1081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166" y="1522719"/>
            <a:ext cx="1081166" cy="1081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116" y="2983886"/>
            <a:ext cx="1222766" cy="12227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Public Health’s Population </a:t>
            </a:r>
            <a:r>
              <a:rPr lang="en-US" dirty="0">
                <a:solidFill>
                  <a:srgbClr val="800000"/>
                </a:solidFill>
                <a:latin typeface="Corbel"/>
                <a:cs typeface="Corbel"/>
              </a:rPr>
              <a:t>H</a:t>
            </a:r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ealth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810" y="1742851"/>
            <a:ext cx="1081166" cy="1081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814" y="5358615"/>
            <a:ext cx="1081166" cy="10811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82" y="2514103"/>
            <a:ext cx="1081166" cy="108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8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59648" y="1187734"/>
            <a:ext cx="8705057" cy="39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Public health views </a:t>
            </a:r>
            <a:r>
              <a:rPr lang="en-US" sz="2200" i="1" dirty="0" smtClean="0">
                <a:latin typeface="Calibri"/>
                <a:ea typeface="Calibri"/>
                <a:cs typeface="Calibri"/>
                <a:sym typeface="Calibri"/>
              </a:rPr>
              <a:t>population health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as the health of human populations (e.g., general population, demographic subgroups, geographically defined)</a:t>
            </a: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Focuses on the continuum of health and wellness</a:t>
            </a: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Addressing SDOH involves population-wide or environmental solutions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Medicine (hospitals, health systems) views </a:t>
            </a:r>
            <a:r>
              <a:rPr lang="en-US" sz="2200" i="1" dirty="0" smtClean="0">
                <a:latin typeface="Calibri"/>
                <a:ea typeface="Calibri"/>
                <a:cs typeface="Calibri"/>
                <a:sym typeface="Calibri"/>
              </a:rPr>
              <a:t>population health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as patient populations </a:t>
            </a:r>
            <a:endParaRPr lang="en-US" sz="22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Focuses on improved delivery, costs, and health outcomes</a:t>
            </a: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If able to address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SDOH,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usually involves charity care or referral to social services or benefits</a:t>
            </a:r>
            <a:endParaRPr lang="en-US" sz="2000" dirty="0"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9413" y="274638"/>
            <a:ext cx="8815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Two Views of Population Health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4638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82" y="0"/>
            <a:ext cx="609125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18" y="1559817"/>
            <a:ext cx="4133769" cy="396841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Health Care’s Population health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4589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59649" y="1367026"/>
            <a:ext cx="8543116" cy="39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Examine the spatial patterning of health data:</a:t>
            </a:r>
          </a:p>
          <a:p>
            <a:pPr marL="914400" lvl="1" indent="-342900">
              <a:lnSpc>
                <a:spcPct val="115000"/>
              </a:lnSpc>
              <a:spcAft>
                <a:spcPts val="4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Geographic clustering of good/poor health, disease, injury, disability, birth outcomes, mortality</a:t>
            </a:r>
          </a:p>
          <a:p>
            <a:pPr marL="914400" lvl="1" indent="-342900">
              <a:lnSpc>
                <a:spcPct val="115000"/>
              </a:lnSpc>
              <a:spcAft>
                <a:spcPts val="4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ocial causes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of geographic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clustering</a:t>
            </a:r>
          </a:p>
          <a:p>
            <a:pPr marL="914400" lvl="1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Structural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economic and policy causes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of geographic clustering</a:t>
            </a:r>
          </a:p>
          <a:p>
            <a:pPr marL="457200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Predict expected health changes when spatial and contextual factors change – e.g., demographic shifts, gentrification</a:t>
            </a:r>
          </a:p>
          <a:p>
            <a:pPr marL="457200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Examine changes over time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Opportunities for bringing a neighborhood lens to health data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4354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3470" y="5354339"/>
            <a:ext cx="9144000" cy="1537273"/>
          </a:xfrm>
          <a:prstGeom prst="rect">
            <a:avLst/>
          </a:prstGeom>
          <a:solidFill>
            <a:srgbClr val="00347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0" name="Shape 400"/>
          <p:cNvCxnSpPr/>
          <p:nvPr/>
        </p:nvCxnSpPr>
        <p:spPr>
          <a:xfrm>
            <a:off x="0" y="5320726"/>
            <a:ext cx="9144000" cy="1587"/>
          </a:xfrm>
          <a:prstGeom prst="straightConnector1">
            <a:avLst/>
          </a:prstGeom>
          <a:noFill/>
          <a:ln w="38100" cap="flat" cmpd="sng">
            <a:solidFill>
              <a:srgbClr val="FFC6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1" name="Shape 401" descr="Dornsife-SPH-Primary-gold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77" y="5692687"/>
            <a:ext cx="2903834" cy="6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631" y="5572526"/>
            <a:ext cx="3022081" cy="11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1109470" y="1172229"/>
            <a:ext cx="7693295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259648" y="1367026"/>
            <a:ext cx="8705057" cy="39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Creating neighborhood-level or other small area estimates for any of these sources of health data </a:t>
            </a:r>
          </a:p>
          <a:p>
            <a:pPr marL="914400"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Extracting EHR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data; Combining EHR data across health systems</a:t>
            </a:r>
            <a:endParaRPr lang="en-US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Integrating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all of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hese data sources for a more complete </a:t>
            </a: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picture </a:t>
            </a:r>
          </a:p>
          <a:p>
            <a:pPr marL="457200" indent="-342900">
              <a:lnSpc>
                <a:spcPct val="115000"/>
              </a:lnSpc>
              <a:spcAft>
                <a:spcPts val="8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Integrating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neighborhood data with health data to understand social causes and consequences of poor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health </a:t>
            </a:r>
            <a:r>
              <a:rPr lang="en-US" dirty="0" smtClean="0">
                <a:ea typeface="Calibri"/>
                <a:cs typeface="Calibri"/>
                <a:sym typeface="Calibri"/>
              </a:rPr>
              <a:t>(</a:t>
            </a:r>
            <a:r>
              <a:rPr lang="en-US" dirty="0" smtClean="0">
                <a:ea typeface="Calibri"/>
                <a:cs typeface="Calibri"/>
                <a:sym typeface="Calibri"/>
              </a:rPr>
              <a:t>e.g., census, crime, housing, economic, education, built environment, air quality, health care access, policy, etc.)</a:t>
            </a:r>
          </a:p>
          <a:p>
            <a:pPr lvl="1" indent="-342900">
              <a:lnSpc>
                <a:spcPct val="115000"/>
              </a:lnSpc>
              <a:spcAft>
                <a:spcPts val="20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2200" dirty="0" smtClean="0">
                <a:ea typeface="Calibri"/>
                <a:cs typeface="Calibri"/>
                <a:sym typeface="Calibri"/>
              </a:rPr>
              <a:t>Identifying important neighborhood or other contextual data to merge with EHR to improve care</a:t>
            </a:r>
            <a:endParaRPr lang="en-US" sz="2200" dirty="0">
              <a:ea typeface="Calibri"/>
              <a:cs typeface="Calibri"/>
              <a:sym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800000"/>
                </a:solidFill>
                <a:latin typeface="Corbel"/>
                <a:cs typeface="Corbel"/>
              </a:rPr>
              <a:t>Opportunities for bringing a neighborhood lens to health data</a:t>
            </a:r>
            <a:endParaRPr lang="en-US" dirty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776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535</Words>
  <Application>Microsoft Macintosh PowerPoint</Application>
  <PresentationFormat>On-screen Show (4:3)</PresentationFormat>
  <Paragraphs>61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Partnering with Public Health and Health Care to Improve Neighborhood Health </vt:lpstr>
      <vt:lpstr>PowerPoint Presentation</vt:lpstr>
      <vt:lpstr>Sources of health data</vt:lpstr>
      <vt:lpstr>PowerPoint Presentation</vt:lpstr>
      <vt:lpstr>Public Health’s Population Health</vt:lpstr>
      <vt:lpstr>PowerPoint Presentation</vt:lpstr>
      <vt:lpstr>Health Care’s Population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amy.carroll-scott@drexel.edu</vt:lpstr>
      <vt:lpstr>Please get in touch…  amy.carroll-scott@drexel.edu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Blair Gallante</dc:creator>
  <cp:lastModifiedBy>Amy Carroll-Scott</cp:lastModifiedBy>
  <cp:revision>61</cp:revision>
  <dcterms:created xsi:type="dcterms:W3CDTF">2017-05-05T16:16:22Z</dcterms:created>
  <dcterms:modified xsi:type="dcterms:W3CDTF">2017-05-15T14:53:01Z</dcterms:modified>
</cp:coreProperties>
</file>