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2"/>
  </p:notesMasterIdLst>
  <p:sldIdLst>
    <p:sldId id="256" r:id="rId5"/>
    <p:sldId id="305" r:id="rId6"/>
    <p:sldId id="306" r:id="rId7"/>
    <p:sldId id="313" r:id="rId8"/>
    <p:sldId id="307" r:id="rId9"/>
    <p:sldId id="301" r:id="rId10"/>
    <p:sldId id="308" r:id="rId11"/>
    <p:sldId id="303" r:id="rId12"/>
    <p:sldId id="315" r:id="rId13"/>
    <p:sldId id="292" r:id="rId14"/>
    <p:sldId id="309" r:id="rId15"/>
    <p:sldId id="316" r:id="rId16"/>
    <p:sldId id="314" r:id="rId17"/>
    <p:sldId id="311" r:id="rId18"/>
    <p:sldId id="299" r:id="rId19"/>
    <p:sldId id="304" r:id="rId20"/>
    <p:sldId id="287" r:id="rId21"/>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7" autoAdjust="0"/>
    <p:restoredTop sz="96115" autoAdjust="0"/>
  </p:normalViewPr>
  <p:slideViewPr>
    <p:cSldViewPr snapToGrid="0" snapToObjects="1">
      <p:cViewPr varScale="1">
        <p:scale>
          <a:sx n="84" d="100"/>
          <a:sy n="84" d="100"/>
        </p:scale>
        <p:origin x="1212" y="56"/>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4/10/2016</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74050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 </a:t>
            </a:r>
            <a:r>
              <a:rPr lang="en-US" sz="1200" dirty="0" smtClean="0"/>
              <a:t>Published briefs</a:t>
            </a:r>
            <a:r>
              <a:rPr lang="en-US" sz="1200" baseline="0" dirty="0" smtClean="0"/>
              <a:t> including framing page  - new way of gathering insights on a topic based on local experiences without cross-site project.</a:t>
            </a:r>
          </a:p>
          <a:p>
            <a:r>
              <a:rPr lang="en-US" sz="1200" baseline="0" dirty="0" smtClean="0"/>
              <a:t>Good response from federal and other national audiences.</a:t>
            </a:r>
            <a:endParaRPr lang="en-US" baseline="0"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421355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4207027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NNIP wants to encourage broad public and private investment in long-term local information capacity by articulating its value and necessary components of a healthy community information infrastructure.</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268401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4094865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202356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Fundraising – this has to be our major focus for the rest of 2016. The assessment identified that if we really want to have more influence on national and local policy we need to have stronger communications and better visibility. This means we need to do a better job of developing content, and promoting your work.  We have a number of ideas on how to do this but need more support to implement them.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New one-pager, update the content on the NNIP website and talking points for the network. We’ll be sure to share this with all of you. </a:t>
            </a:r>
            <a:endParaRPr lang="en-US" dirty="0" smtClean="0"/>
          </a:p>
          <a:p>
            <a:endParaRPr lang="en-US" dirty="0" smtClean="0"/>
          </a:p>
          <a:p>
            <a:r>
              <a:rPr lang="en-US" baseline="0" dirty="0" smtClean="0"/>
              <a:t>We’d like to do more with internal communications about network activities and partner organizations and staff to keep everyone better connected.</a:t>
            </a:r>
          </a:p>
          <a:p>
            <a:endParaRPr lang="en-US" baseline="0" dirty="0" smtClean="0"/>
          </a:p>
          <a:p>
            <a:r>
              <a:rPr lang="en-US" baseline="0" dirty="0" smtClean="0"/>
              <a:t>Having an external newsletter to use for outreach and dissemination.  </a:t>
            </a:r>
          </a:p>
          <a:p>
            <a:endParaRPr lang="en-US"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4213558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can make better use of the website and reach out to national partners to get materials on their websites and blogs.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181561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17</a:t>
            </a:fld>
            <a:endParaRPr lang="en-US" dirty="0"/>
          </a:p>
        </p:txBody>
      </p:sp>
    </p:spTree>
    <p:extLst>
      <p:ext uri="{BB962C8B-B14F-4D97-AF65-F5344CB8AC3E}">
        <p14:creationId xmlns:p14="http://schemas.microsoft.com/office/powerpoint/2010/main" val="101181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give 1-2 examples instead of full review</a:t>
            </a:r>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283449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58283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41298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1774" rtl="0" eaLnBrk="1" fontAlgn="auto" latinLnBrk="0" hangingPunct="1">
              <a:lnSpc>
                <a:spcPct val="100000"/>
              </a:lnSpc>
              <a:spcBef>
                <a:spcPts val="0"/>
              </a:spcBef>
              <a:spcAft>
                <a:spcPts val="0"/>
              </a:spcAft>
              <a:buClrTx/>
              <a:buSzTx/>
              <a:buFontTx/>
              <a:buNone/>
              <a:tabLst/>
              <a:defRPr/>
            </a:pPr>
            <a:r>
              <a:rPr lang="en-US" baseline="0" dirty="0" smtClean="0"/>
              <a:t>Thanks to the many partners that reviewed sections.</a:t>
            </a:r>
          </a:p>
          <a:p>
            <a:pPr marL="0" lvl="1" defTabSz="931774">
              <a:defRPr/>
            </a:pPr>
            <a:endParaRPr lang="en-US" dirty="0" smtClean="0"/>
          </a:p>
          <a:p>
            <a:pPr marL="0" lvl="1" defTabSz="931774">
              <a:defRPr/>
            </a:pPr>
            <a:r>
              <a:rPr lang="en-US" dirty="0" smtClean="0"/>
              <a:t>Will help</a:t>
            </a:r>
            <a:r>
              <a:rPr lang="en-US" baseline="0" dirty="0" smtClean="0"/>
              <a:t> us be more efficient and consistent in our assistance. Also showed where we need more knowledge development</a:t>
            </a:r>
          </a:p>
          <a:p>
            <a:pPr marL="0" lvl="1" defTabSz="931774">
              <a:defRPr/>
            </a:pPr>
            <a:endParaRPr lang="en-US" baseline="0" dirty="0" smtClean="0"/>
          </a:p>
          <a:p>
            <a:pPr marL="0" lvl="1" defTabSz="931774">
              <a:defRPr/>
            </a:pPr>
            <a:r>
              <a:rPr lang="en-US" baseline="0" dirty="0" smtClean="0"/>
              <a:t>Meant for new partners, but we think much will be of interest to active partners too.</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264470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WAIT AND SEE</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297721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236670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and implement</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164829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Current projects</a:t>
            </a:r>
            <a:endParaRPr lang="en-US" dirty="0" smtClean="0"/>
          </a:p>
          <a:p>
            <a:pPr marL="174708" indent="-174708">
              <a:buFont typeface="Arial" panose="020B0604020202020204" pitchFamily="34" charset="0"/>
              <a:buChar char="•"/>
            </a:pPr>
            <a:r>
              <a:rPr lang="en-US" dirty="0" smtClean="0"/>
              <a:t>IDS session – heard</a:t>
            </a:r>
            <a:r>
              <a:rPr lang="en-US" baseline="0" dirty="0" smtClean="0"/>
              <a:t> from Leah yesterday and will hear from Providence today.</a:t>
            </a:r>
            <a:endParaRPr lang="en-US" dirty="0" smtClean="0"/>
          </a:p>
          <a:p>
            <a:pPr marL="174708" indent="-174708">
              <a:buFont typeface="Arial" panose="020B0604020202020204" pitchFamily="34" charset="0"/>
              <a:buChar char="•"/>
            </a:pPr>
            <a:r>
              <a:rPr lang="en-US" dirty="0" smtClean="0"/>
              <a:t>Civic data/tech </a:t>
            </a:r>
            <a:r>
              <a:rPr lang="en-US" baseline="0" dirty="0" smtClean="0"/>
              <a:t>(MacArthur) – Living Cities (Elizabeth Reynoso) and Christopher Whitaker (CfA)  - still in early implementation stages – we’ll have more to share in the fall.</a:t>
            </a:r>
          </a:p>
          <a:p>
            <a:pPr marL="174708" indent="-174708">
              <a:buFont typeface="Arial" panose="020B0604020202020204" pitchFamily="34" charset="0"/>
              <a:buChar char="•"/>
            </a:pPr>
            <a:r>
              <a:rPr lang="en-US" baseline="0" dirty="0" smtClean="0"/>
              <a:t>TTC – with D3, hear from Maia in Ignite on Friday</a:t>
            </a:r>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421355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5597" y="1947534"/>
            <a:ext cx="7863840" cy="1366770"/>
          </a:xfrm>
        </p:spPr>
        <p:txBody>
          <a:bodyPr/>
          <a:lstStyle/>
          <a:p>
            <a:r>
              <a:rPr lang="en-US" dirty="0" smtClean="0"/>
              <a:t>NNIP Network Update</a:t>
            </a:r>
            <a:endParaRPr lang="en-US" dirty="0"/>
          </a:p>
        </p:txBody>
      </p:sp>
      <p:sp>
        <p:nvSpPr>
          <p:cNvPr id="7" name="Text Placeholder 6"/>
          <p:cNvSpPr>
            <a:spLocks noGrp="1"/>
          </p:cNvSpPr>
          <p:nvPr>
            <p:ph type="body" sz="quarter" idx="10"/>
          </p:nvPr>
        </p:nvSpPr>
        <p:spPr>
          <a:xfrm>
            <a:off x="575251" y="4455382"/>
            <a:ext cx="5941663" cy="1699233"/>
          </a:xfrm>
        </p:spPr>
        <p:txBody>
          <a:bodyPr/>
          <a:lstStyle/>
          <a:p>
            <a:r>
              <a:rPr lang="en-US" dirty="0" smtClean="0"/>
              <a:t>Tom Kingsley</a:t>
            </a:r>
          </a:p>
          <a:p>
            <a:r>
              <a:rPr lang="en-US" dirty="0" smtClean="0"/>
              <a:t>NNIP/Urban Team &amp; Executive Committee</a:t>
            </a:r>
          </a:p>
          <a:p>
            <a:r>
              <a:rPr lang="en-US" dirty="0" smtClean="0"/>
              <a:t>April 7, 2016</a:t>
            </a:r>
            <a:endParaRPr lang="en-US" dirty="0"/>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areas</a:t>
            </a:r>
            <a:endParaRPr lang="en-US" dirty="0"/>
          </a:p>
        </p:txBody>
      </p:sp>
      <p:sp>
        <p:nvSpPr>
          <p:cNvPr id="4" name="Content Placeholder 3"/>
          <p:cNvSpPr>
            <a:spLocks noGrp="1"/>
          </p:cNvSpPr>
          <p:nvPr>
            <p:ph idx="1"/>
          </p:nvPr>
        </p:nvSpPr>
        <p:spPr>
          <a:xfrm>
            <a:off x="343555" y="1658405"/>
            <a:ext cx="7760188" cy="3821430"/>
          </a:xfrm>
        </p:spPr>
        <p:txBody>
          <a:bodyPr/>
          <a:lstStyle/>
          <a:p>
            <a:r>
              <a:rPr lang="en-US" sz="2300" dirty="0" smtClean="0"/>
              <a:t>NNIP role in </a:t>
            </a:r>
            <a:r>
              <a:rPr lang="en-US" sz="2300" dirty="0"/>
              <a:t>federal place-based initiatives</a:t>
            </a:r>
          </a:p>
          <a:p>
            <a:pPr lvl="1">
              <a:spcAft>
                <a:spcPts val="600"/>
              </a:spcAft>
            </a:pPr>
            <a:r>
              <a:rPr lang="en-US" dirty="0"/>
              <a:t>Sustainable Communities - Choice Neighborhoods – Promise Neighborhoods</a:t>
            </a:r>
          </a:p>
          <a:p>
            <a:pPr lvl="1">
              <a:spcBef>
                <a:spcPts val="0"/>
              </a:spcBef>
            </a:pPr>
            <a:r>
              <a:rPr lang="en-US" dirty="0"/>
              <a:t>Kansas City, San Antonio, St. Louis, Washington, DC</a:t>
            </a:r>
            <a:endParaRPr lang="en-US" sz="2300" dirty="0" smtClean="0"/>
          </a:p>
          <a:p>
            <a:r>
              <a:rPr lang="en-US" sz="2300" dirty="0" smtClean="0"/>
              <a:t>Growing interest – work to support better </a:t>
            </a:r>
            <a:r>
              <a:rPr lang="en-US" sz="2300" u="sng" dirty="0" smtClean="0"/>
              <a:t>health</a:t>
            </a:r>
            <a:r>
              <a:rPr lang="en-US" sz="2300" dirty="0" smtClean="0"/>
              <a:t> across sectors in neighborhood context</a:t>
            </a:r>
            <a:endParaRPr lang="en-US" sz="2300" dirty="0"/>
          </a:p>
          <a:p>
            <a:pPr lvl="1">
              <a:spcAft>
                <a:spcPts val="0"/>
              </a:spcAft>
            </a:pPr>
            <a:r>
              <a:rPr lang="en-US" dirty="0" smtClean="0"/>
              <a:t>Start by examining role partners already playing</a:t>
            </a:r>
          </a:p>
          <a:p>
            <a:pPr lvl="1"/>
            <a:r>
              <a:rPr lang="en-US" dirty="0" smtClean="0"/>
              <a:t>3 partners now involved in DASH (Data Across Sectors for Health)</a:t>
            </a:r>
            <a:endParaRPr lang="en-US" dirty="0"/>
          </a:p>
        </p:txBody>
      </p:sp>
    </p:spTree>
    <p:extLst>
      <p:ext uri="{BB962C8B-B14F-4D97-AF65-F5344CB8AC3E}">
        <p14:creationId xmlns:p14="http://schemas.microsoft.com/office/powerpoint/2010/main" val="3111274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Build support for community information field</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63124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Build support for community </a:t>
            </a:r>
            <a:r>
              <a:rPr lang="en-US" altLang="en-US" dirty="0" smtClean="0"/>
              <a:t>information Goals</a:t>
            </a:r>
            <a:endParaRPr lang="en-US" dirty="0"/>
          </a:p>
        </p:txBody>
      </p:sp>
      <p:sp>
        <p:nvSpPr>
          <p:cNvPr id="3" name="Content Placeholder 2"/>
          <p:cNvSpPr>
            <a:spLocks noGrp="1"/>
          </p:cNvSpPr>
          <p:nvPr>
            <p:ph idx="1"/>
          </p:nvPr>
        </p:nvSpPr>
        <p:spPr/>
        <p:txBody>
          <a:bodyPr/>
          <a:lstStyle/>
          <a:p>
            <a:pPr>
              <a:spcAft>
                <a:spcPts val="1800"/>
              </a:spcAft>
            </a:pPr>
            <a:r>
              <a:rPr lang="en-US" dirty="0" smtClean="0"/>
              <a:t>Broad </a:t>
            </a:r>
            <a:r>
              <a:rPr lang="en-US" dirty="0"/>
              <a:t>messaging to networks of local organizations</a:t>
            </a:r>
          </a:p>
          <a:p>
            <a:pPr>
              <a:spcAft>
                <a:spcPts val="1800"/>
              </a:spcAft>
            </a:pPr>
            <a:r>
              <a:rPr lang="en-US" dirty="0" smtClean="0"/>
              <a:t>Support </a:t>
            </a:r>
            <a:r>
              <a:rPr lang="en-US" dirty="0"/>
              <a:t>for NNIP as peer support network</a:t>
            </a:r>
          </a:p>
          <a:p>
            <a:pPr>
              <a:spcAft>
                <a:spcPts val="1800"/>
              </a:spcAft>
            </a:pPr>
            <a:r>
              <a:rPr lang="en-US" dirty="0" smtClean="0"/>
              <a:t>Help other </a:t>
            </a:r>
            <a:r>
              <a:rPr lang="en-US" dirty="0"/>
              <a:t>organizations incorporate NNIP principles and lessons</a:t>
            </a:r>
          </a:p>
          <a:p>
            <a:endParaRPr lang="en-US" dirty="0" smtClean="0"/>
          </a:p>
          <a:p>
            <a:endParaRPr lang="en-US" dirty="0"/>
          </a:p>
        </p:txBody>
      </p:sp>
    </p:spTree>
    <p:extLst>
      <p:ext uri="{BB962C8B-B14F-4D97-AF65-F5344CB8AC3E}">
        <p14:creationId xmlns:p14="http://schemas.microsoft.com/office/powerpoint/2010/main" val="425552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65" y="455646"/>
            <a:ext cx="8769605" cy="1073516"/>
          </a:xfrm>
        </p:spPr>
        <p:txBody>
          <a:bodyPr/>
          <a:lstStyle/>
          <a:p>
            <a:r>
              <a:rPr lang="en-US" altLang="en-US" dirty="0"/>
              <a:t>Build support for community </a:t>
            </a:r>
            <a:r>
              <a:rPr lang="en-US" altLang="en-US" dirty="0" smtClean="0"/>
              <a:t>information</a:t>
            </a:r>
            <a:endParaRPr lang="en-US" dirty="0"/>
          </a:p>
        </p:txBody>
      </p:sp>
      <p:sp>
        <p:nvSpPr>
          <p:cNvPr id="4" name="Content Placeholder 3"/>
          <p:cNvSpPr>
            <a:spLocks noGrp="1"/>
          </p:cNvSpPr>
          <p:nvPr>
            <p:ph idx="1"/>
          </p:nvPr>
        </p:nvSpPr>
        <p:spPr/>
        <p:txBody>
          <a:bodyPr/>
          <a:lstStyle/>
          <a:p>
            <a:pPr>
              <a:spcAft>
                <a:spcPts val="1200"/>
              </a:spcAft>
            </a:pPr>
            <a:r>
              <a:rPr lang="en-US" sz="2400" dirty="0"/>
              <a:t>Civic tech and data framework </a:t>
            </a:r>
            <a:r>
              <a:rPr lang="en-US" sz="2400" dirty="0" smtClean="0"/>
              <a:t>(still in the works)</a:t>
            </a:r>
          </a:p>
          <a:p>
            <a:pPr>
              <a:spcAft>
                <a:spcPts val="1200"/>
              </a:spcAft>
            </a:pPr>
            <a:r>
              <a:rPr lang="en-US" sz="2400" dirty="0" smtClean="0"/>
              <a:t>Examples of how NNIP </a:t>
            </a:r>
            <a:r>
              <a:rPr lang="en-US" sz="2400" dirty="0"/>
              <a:t>partners </a:t>
            </a:r>
            <a:r>
              <a:rPr lang="en-US" sz="2400" dirty="0" smtClean="0"/>
              <a:t>already working  to improve </a:t>
            </a:r>
            <a:r>
              <a:rPr lang="en-US" sz="2400" dirty="0"/>
              <a:t>local </a:t>
            </a:r>
            <a:r>
              <a:rPr lang="en-US" sz="2400" dirty="0" smtClean="0"/>
              <a:t>capacity</a:t>
            </a:r>
            <a:endParaRPr lang="en-US" sz="2400" dirty="0"/>
          </a:p>
          <a:p>
            <a:pPr lvl="1"/>
            <a:r>
              <a:rPr lang="en-US" sz="2000" dirty="0"/>
              <a:t>For local </a:t>
            </a:r>
            <a:r>
              <a:rPr lang="en-US" sz="2000" dirty="0" smtClean="0"/>
              <a:t>governments</a:t>
            </a:r>
          </a:p>
          <a:p>
            <a:pPr lvl="1"/>
            <a:r>
              <a:rPr lang="en-US" sz="2000" dirty="0" smtClean="0"/>
              <a:t>For community foundations</a:t>
            </a:r>
          </a:p>
          <a:p>
            <a:pPr lvl="1"/>
            <a:endParaRPr lang="en-US" sz="2000" dirty="0"/>
          </a:p>
          <a:p>
            <a:endParaRPr lang="en-US" dirty="0"/>
          </a:p>
        </p:txBody>
      </p:sp>
    </p:spTree>
    <p:extLst>
      <p:ext uri="{BB962C8B-B14F-4D97-AF65-F5344CB8AC3E}">
        <p14:creationId xmlns:p14="http://schemas.microsoft.com/office/powerpoint/2010/main" val="1700910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Cross-cutting activities</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3035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510237"/>
            <a:ext cx="8758319" cy="1073516"/>
          </a:xfrm>
        </p:spPr>
        <p:txBody>
          <a:bodyPr/>
          <a:lstStyle/>
          <a:p>
            <a:pPr>
              <a:spcAft>
                <a:spcPts val="600"/>
              </a:spcAft>
            </a:pPr>
            <a:r>
              <a:rPr lang="en-US" dirty="0" smtClean="0"/>
              <a:t>Fundraising and communications goals</a:t>
            </a:r>
            <a:endParaRPr lang="en-US" dirty="0"/>
          </a:p>
        </p:txBody>
      </p:sp>
      <p:sp>
        <p:nvSpPr>
          <p:cNvPr id="4" name="Content Placeholder 3"/>
          <p:cNvSpPr>
            <a:spLocks noGrp="1"/>
          </p:cNvSpPr>
          <p:nvPr>
            <p:ph idx="1"/>
          </p:nvPr>
        </p:nvSpPr>
        <p:spPr>
          <a:xfrm>
            <a:off x="791478" y="1863119"/>
            <a:ext cx="7760188" cy="4203573"/>
          </a:xfrm>
        </p:spPr>
        <p:txBody>
          <a:bodyPr/>
          <a:lstStyle/>
          <a:p>
            <a:r>
              <a:rPr lang="en-US" dirty="0" smtClean="0"/>
              <a:t>Diversify and increase funding </a:t>
            </a:r>
            <a:r>
              <a:rPr lang="en-US" dirty="0"/>
              <a:t>for network operations and special projects</a:t>
            </a:r>
          </a:p>
          <a:p>
            <a:pPr marL="342900" lvl="1" indent="-342900">
              <a:buFont typeface="Arial"/>
              <a:buChar char="•"/>
            </a:pPr>
            <a:r>
              <a:rPr lang="en-US" sz="2500" dirty="0" smtClean="0"/>
              <a:t>Improve </a:t>
            </a:r>
            <a:r>
              <a:rPr lang="en-US" sz="2500" dirty="0"/>
              <a:t>strategic communications </a:t>
            </a:r>
          </a:p>
          <a:p>
            <a:pPr lvl="1"/>
            <a:r>
              <a:rPr lang="en-US" dirty="0" smtClean="0"/>
              <a:t>More people aware of and understand the network (branding)</a:t>
            </a:r>
            <a:endParaRPr lang="en-US" dirty="0"/>
          </a:p>
          <a:p>
            <a:pPr lvl="1"/>
            <a:r>
              <a:rPr lang="en-US" dirty="0" smtClean="0"/>
              <a:t>More frequent stories – partner achievements</a:t>
            </a:r>
            <a:endParaRPr lang="en-US" dirty="0"/>
          </a:p>
          <a:p>
            <a:pPr lvl="1"/>
            <a:r>
              <a:rPr lang="en-US" dirty="0" smtClean="0"/>
              <a:t>Newsletters – external and internal</a:t>
            </a:r>
            <a:endParaRPr lang="en-US" dirty="0"/>
          </a:p>
          <a:p>
            <a:pPr lvl="1"/>
            <a:r>
              <a:rPr lang="en-US" dirty="0" smtClean="0"/>
              <a:t>Steer more people to the </a:t>
            </a:r>
            <a:r>
              <a:rPr lang="en-US" dirty="0"/>
              <a:t>website</a:t>
            </a:r>
          </a:p>
          <a:p>
            <a:endParaRPr lang="en-US" dirty="0"/>
          </a:p>
        </p:txBody>
      </p:sp>
    </p:spTree>
    <p:extLst>
      <p:ext uri="{BB962C8B-B14F-4D97-AF65-F5344CB8AC3E}">
        <p14:creationId xmlns:p14="http://schemas.microsoft.com/office/powerpoint/2010/main" val="461656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39" y="482941"/>
            <a:ext cx="8769605" cy="1073516"/>
          </a:xfrm>
        </p:spPr>
        <p:txBody>
          <a:bodyPr/>
          <a:lstStyle/>
          <a:p>
            <a:pPr>
              <a:spcBef>
                <a:spcPts val="600"/>
              </a:spcBef>
              <a:spcAft>
                <a:spcPts val="800"/>
              </a:spcAft>
              <a:buClr>
                <a:srgbClr val="00B6DE"/>
              </a:buClr>
              <a:buSzPts val="2500"/>
            </a:pPr>
            <a:r>
              <a:rPr lang="en-US" sz="3600" dirty="0" smtClean="0">
                <a:latin typeface="Century Gothic" panose="020B0502020202020204" pitchFamily="34" charset="0"/>
                <a:ea typeface="+mn-ea"/>
                <a:cs typeface="+mn-cs"/>
              </a:rPr>
              <a:t>Future prospects for the field</a:t>
            </a:r>
            <a:r>
              <a:rPr lang="en-US" altLang="en-US" dirty="0" smtClean="0"/>
              <a:t/>
            </a:r>
            <a:br>
              <a:rPr lang="en-US" altLang="en-US" dirty="0" smtClean="0"/>
            </a:br>
            <a:endParaRPr lang="en-US" dirty="0"/>
          </a:p>
        </p:txBody>
      </p:sp>
      <p:sp>
        <p:nvSpPr>
          <p:cNvPr id="4" name="Content Placeholder 3"/>
          <p:cNvSpPr>
            <a:spLocks noGrp="1"/>
          </p:cNvSpPr>
          <p:nvPr>
            <p:ph idx="1"/>
          </p:nvPr>
        </p:nvSpPr>
        <p:spPr>
          <a:xfrm>
            <a:off x="422891" y="1570105"/>
            <a:ext cx="7760188" cy="4203573"/>
          </a:xfrm>
        </p:spPr>
        <p:txBody>
          <a:bodyPr/>
          <a:lstStyle/>
          <a:p>
            <a:r>
              <a:rPr lang="en-US" dirty="0" smtClean="0"/>
              <a:t>Stay aware of trends &amp; take advantage</a:t>
            </a:r>
          </a:p>
          <a:p>
            <a:r>
              <a:rPr lang="en-US" dirty="0" smtClean="0"/>
              <a:t>New policy directions expand demand for our data</a:t>
            </a:r>
          </a:p>
          <a:p>
            <a:pPr lvl="1"/>
            <a:r>
              <a:rPr lang="en-US" dirty="0" smtClean="0"/>
              <a:t>Example: HUD’s Affirmatively Furthering Fair Housing Agenda (AFFH) – creates strong demand for neighborhood level analysis</a:t>
            </a:r>
            <a:endParaRPr lang="en-US" dirty="0"/>
          </a:p>
          <a:p>
            <a:r>
              <a:rPr lang="en-US" dirty="0" smtClean="0"/>
              <a:t>Broader interest in data-driven decision-making</a:t>
            </a:r>
            <a:endParaRPr lang="en-US" dirty="0"/>
          </a:p>
          <a:p>
            <a:pPr lvl="1"/>
            <a:r>
              <a:rPr lang="en-US" dirty="0"/>
              <a:t>Example: </a:t>
            </a:r>
            <a:r>
              <a:rPr lang="en-US" dirty="0" smtClean="0"/>
              <a:t>United Nations call for a “data revolution” to further its new Strategic Development Goals (SDGs)</a:t>
            </a:r>
            <a:endParaRPr lang="en-US" dirty="0"/>
          </a:p>
        </p:txBody>
      </p:sp>
    </p:spTree>
    <p:extLst>
      <p:ext uri="{BB962C8B-B14F-4D97-AF65-F5344CB8AC3E}">
        <p14:creationId xmlns:p14="http://schemas.microsoft.com/office/powerpoint/2010/main" val="983335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08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NNIP Network Goals</a:t>
            </a:r>
          </a:p>
        </p:txBody>
      </p:sp>
      <p:sp>
        <p:nvSpPr>
          <p:cNvPr id="5" name="Content Placeholder 4"/>
          <p:cNvSpPr>
            <a:spLocks noGrp="1"/>
          </p:cNvSpPr>
          <p:nvPr>
            <p:ph idx="1"/>
          </p:nvPr>
        </p:nvSpPr>
        <p:spPr>
          <a:xfrm>
            <a:off x="641350" y="2297459"/>
            <a:ext cx="8059888" cy="4203573"/>
          </a:xfrm>
        </p:spPr>
        <p:txBody>
          <a:bodyPr/>
          <a:lstStyle/>
          <a:p>
            <a:r>
              <a:rPr lang="en-US" altLang="en-US" dirty="0" smtClean="0"/>
              <a:t>Build and strengthen local capacity</a:t>
            </a:r>
          </a:p>
          <a:p>
            <a:pPr marL="0" indent="0">
              <a:buNone/>
            </a:pPr>
            <a:endParaRPr lang="en-US" altLang="en-US" dirty="0" smtClean="0"/>
          </a:p>
          <a:p>
            <a:r>
              <a:rPr lang="en-US" dirty="0" smtClean="0"/>
              <a:t>Inform </a:t>
            </a:r>
            <a:r>
              <a:rPr lang="en-US" dirty="0"/>
              <a:t>local and national policy </a:t>
            </a:r>
            <a:endParaRPr lang="en-US" dirty="0" smtClean="0"/>
          </a:p>
          <a:p>
            <a:pPr marL="0" indent="0">
              <a:buNone/>
            </a:pPr>
            <a:endParaRPr lang="en-US" dirty="0"/>
          </a:p>
          <a:p>
            <a:r>
              <a:rPr lang="en-US" altLang="en-US" dirty="0" smtClean="0"/>
              <a:t>Build </a:t>
            </a:r>
            <a:r>
              <a:rPr lang="en-US" altLang="en-US" dirty="0"/>
              <a:t>support for community information </a:t>
            </a:r>
            <a:r>
              <a:rPr lang="en-US" altLang="en-US" dirty="0" smtClean="0"/>
              <a:t>field</a:t>
            </a:r>
          </a:p>
          <a:p>
            <a:endParaRPr lang="en-US" dirty="0"/>
          </a:p>
        </p:txBody>
      </p:sp>
    </p:spTree>
    <p:extLst>
      <p:ext uri="{BB962C8B-B14F-4D97-AF65-F5344CB8AC3E}">
        <p14:creationId xmlns:p14="http://schemas.microsoft.com/office/powerpoint/2010/main" val="258680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Build and strengthen local </a:t>
            </a:r>
            <a:r>
              <a:rPr lang="en-US" altLang="en-US" dirty="0" smtClean="0"/>
              <a:t>capacity</a:t>
            </a:r>
            <a:r>
              <a:rPr lang="en-US" altLang="en-US" dirty="0"/>
              <a:t/>
            </a:r>
            <a:br>
              <a:rPr lang="en-US" altLang="en-US" dirty="0"/>
            </a:br>
            <a:r>
              <a:rPr lang="en-US" altLang="en-US" dirty="0"/>
              <a:t/>
            </a:r>
            <a:br>
              <a:rPr lang="en-US" altLang="en-US" dirty="0"/>
            </a:b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28840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470999"/>
            <a:ext cx="8769605" cy="1073516"/>
          </a:xfrm>
        </p:spPr>
        <p:txBody>
          <a:bodyPr/>
          <a:lstStyle/>
          <a:p>
            <a:r>
              <a:rPr lang="en-US" altLang="en-US" dirty="0"/>
              <a:t>Build and strengthen local capacity </a:t>
            </a:r>
            <a:endParaRPr lang="en-US" dirty="0"/>
          </a:p>
        </p:txBody>
      </p:sp>
      <p:sp>
        <p:nvSpPr>
          <p:cNvPr id="3" name="Content Placeholder 2"/>
          <p:cNvSpPr>
            <a:spLocks noGrp="1"/>
          </p:cNvSpPr>
          <p:nvPr>
            <p:ph idx="1"/>
          </p:nvPr>
        </p:nvSpPr>
        <p:spPr>
          <a:xfrm>
            <a:off x="206130" y="1794539"/>
            <a:ext cx="8274930" cy="4203573"/>
          </a:xfrm>
        </p:spPr>
        <p:txBody>
          <a:bodyPr/>
          <a:lstStyle/>
          <a:p>
            <a:pPr lvl="1"/>
            <a:r>
              <a:rPr lang="en-US" altLang="en-US" dirty="0"/>
              <a:t>Support current partners</a:t>
            </a:r>
          </a:p>
          <a:p>
            <a:pPr lvl="2"/>
            <a:r>
              <a:rPr lang="en-US" altLang="en-US" dirty="0" smtClean="0"/>
              <a:t>Capacity-building </a:t>
            </a:r>
            <a:r>
              <a:rPr lang="en-US" altLang="en-US" dirty="0"/>
              <a:t>opportunities &amp; materials</a:t>
            </a:r>
          </a:p>
          <a:p>
            <a:pPr lvl="2"/>
            <a:r>
              <a:rPr lang="en-US" altLang="en-US" dirty="0"/>
              <a:t>Increase network participation</a:t>
            </a:r>
          </a:p>
          <a:p>
            <a:pPr lvl="2">
              <a:spcAft>
                <a:spcPts val="1200"/>
              </a:spcAft>
            </a:pPr>
            <a:r>
              <a:rPr lang="en-US" dirty="0"/>
              <a:t>Increase partner and network </a:t>
            </a:r>
            <a:r>
              <a:rPr lang="en-US" dirty="0" smtClean="0"/>
              <a:t>accountability</a:t>
            </a:r>
          </a:p>
          <a:p>
            <a:pPr lvl="1"/>
            <a:r>
              <a:rPr lang="en-US" altLang="en-US" dirty="0" smtClean="0"/>
              <a:t>Support </a:t>
            </a:r>
            <a:r>
              <a:rPr lang="en-US" altLang="en-US" dirty="0"/>
              <a:t>potential partners</a:t>
            </a:r>
          </a:p>
          <a:p>
            <a:pPr lvl="2"/>
            <a:r>
              <a:rPr lang="en-US" altLang="en-US" dirty="0" smtClean="0"/>
              <a:t>One-on-one assistance in high-potential cities</a:t>
            </a:r>
            <a:endParaRPr lang="en-US" altLang="en-US" dirty="0"/>
          </a:p>
          <a:p>
            <a:pPr lvl="2"/>
            <a:r>
              <a:rPr lang="en-US" altLang="en-US" dirty="0" smtClean="0"/>
              <a:t>Now, interested groups in Buffalo, Chicago, Durham, Houston, Los Angeles, Philadelphia, Salt Lake City</a:t>
            </a:r>
            <a:endParaRPr lang="en-US" altLang="en-US" dirty="0"/>
          </a:p>
          <a:p>
            <a:pPr lvl="1"/>
            <a:endParaRPr lang="en-US" altLang="en-US" dirty="0"/>
          </a:p>
          <a:p>
            <a:endParaRPr lang="en-US" dirty="0"/>
          </a:p>
        </p:txBody>
      </p:sp>
    </p:spTree>
    <p:extLst>
      <p:ext uri="{BB962C8B-B14F-4D97-AF65-F5344CB8AC3E}">
        <p14:creationId xmlns:p14="http://schemas.microsoft.com/office/powerpoint/2010/main" val="1444193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40" y="233743"/>
            <a:ext cx="8769605" cy="1073516"/>
          </a:xfrm>
        </p:spPr>
        <p:txBody>
          <a:bodyPr/>
          <a:lstStyle/>
          <a:p>
            <a:r>
              <a:rPr lang="en-US" altLang="en-US" dirty="0" smtClean="0"/>
              <a:t>New guide: </a:t>
            </a:r>
            <a:br>
              <a:rPr lang="en-US" altLang="en-US" dirty="0" smtClean="0"/>
            </a:br>
            <a:r>
              <a:rPr lang="en-US" altLang="en-US" dirty="0" smtClean="0"/>
              <a:t>How to Start a Local Data Intermediary</a:t>
            </a:r>
            <a:endParaRPr lang="en-US" dirty="0"/>
          </a:p>
        </p:txBody>
      </p:sp>
      <p:sp>
        <p:nvSpPr>
          <p:cNvPr id="4" name="Content Placeholder 3"/>
          <p:cNvSpPr>
            <a:spLocks noGrp="1"/>
          </p:cNvSpPr>
          <p:nvPr>
            <p:ph idx="1"/>
          </p:nvPr>
        </p:nvSpPr>
        <p:spPr>
          <a:xfrm>
            <a:off x="641350" y="1761973"/>
            <a:ext cx="7760188" cy="4203573"/>
          </a:xfrm>
        </p:spPr>
        <p:txBody>
          <a:bodyPr/>
          <a:lstStyle/>
          <a:p>
            <a:pPr>
              <a:spcAft>
                <a:spcPts val="600"/>
              </a:spcAft>
            </a:pPr>
            <a:r>
              <a:rPr lang="en-US" altLang="en-US" dirty="0" smtClean="0"/>
              <a:t>Selecting (or developing) a solid home organization</a:t>
            </a:r>
          </a:p>
          <a:p>
            <a:pPr>
              <a:spcAft>
                <a:spcPts val="600"/>
              </a:spcAft>
            </a:pPr>
            <a:r>
              <a:rPr lang="en-US" altLang="en-US" dirty="0" smtClean="0"/>
              <a:t>Mobilizing support for the “NNIP Model”</a:t>
            </a:r>
          </a:p>
          <a:p>
            <a:pPr>
              <a:spcAft>
                <a:spcPts val="600"/>
              </a:spcAft>
            </a:pPr>
            <a:r>
              <a:rPr lang="en-US" altLang="en-US" dirty="0" smtClean="0"/>
              <a:t>Funding goals and fundraising</a:t>
            </a:r>
          </a:p>
          <a:p>
            <a:pPr>
              <a:spcAft>
                <a:spcPts val="600"/>
              </a:spcAft>
            </a:pPr>
            <a:r>
              <a:rPr lang="en-US" altLang="en-US" dirty="0" smtClean="0"/>
              <a:t>Handling key activities from the start</a:t>
            </a:r>
          </a:p>
          <a:p>
            <a:pPr lvl="2"/>
            <a:r>
              <a:rPr lang="en-US" altLang="en-US" dirty="0" smtClean="0"/>
              <a:t>Assembling the data, building the system, selecting win-win applications, effective dissemination and communication, building trusting ongoing relationships</a:t>
            </a:r>
            <a:endParaRPr lang="en-US" altLang="en-US" dirty="0"/>
          </a:p>
        </p:txBody>
      </p:sp>
    </p:spTree>
    <p:extLst>
      <p:ext uri="{BB962C8B-B14F-4D97-AF65-F5344CB8AC3E}">
        <p14:creationId xmlns:p14="http://schemas.microsoft.com/office/powerpoint/2010/main" val="1679381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 Expanding training on civic data and technology</a:t>
            </a:r>
            <a:endParaRPr lang="en-US" dirty="0"/>
          </a:p>
        </p:txBody>
      </p:sp>
      <p:sp>
        <p:nvSpPr>
          <p:cNvPr id="3" name="Content Placeholder 2"/>
          <p:cNvSpPr>
            <a:spLocks noGrp="1"/>
          </p:cNvSpPr>
          <p:nvPr>
            <p:ph idx="1"/>
          </p:nvPr>
        </p:nvSpPr>
        <p:spPr/>
        <p:txBody>
          <a:bodyPr/>
          <a:lstStyle/>
          <a:p>
            <a:pPr>
              <a:spcAft>
                <a:spcPts val="1200"/>
              </a:spcAft>
            </a:pPr>
            <a:r>
              <a:rPr lang="en-US" dirty="0" smtClean="0"/>
              <a:t>Joint effort with (and supported by) Microsoft Training and Civic Engagement (TCE) team.</a:t>
            </a:r>
          </a:p>
          <a:p>
            <a:pPr>
              <a:spcAft>
                <a:spcPts val="1200"/>
              </a:spcAft>
            </a:pPr>
            <a:r>
              <a:rPr lang="en-US" dirty="0" smtClean="0"/>
              <a:t>Scan and assess – current training practices</a:t>
            </a:r>
          </a:p>
          <a:p>
            <a:pPr>
              <a:spcAft>
                <a:spcPts val="1200"/>
              </a:spcAft>
            </a:pPr>
            <a:r>
              <a:rPr lang="en-US" dirty="0" smtClean="0"/>
              <a:t>Training guidebook and curricula bank</a:t>
            </a:r>
          </a:p>
          <a:p>
            <a:pPr>
              <a:spcAft>
                <a:spcPts val="1200"/>
              </a:spcAft>
            </a:pPr>
            <a:r>
              <a:rPr lang="en-US" dirty="0" smtClean="0"/>
              <a:t>Potential: develop new training modules on high payoff topics</a:t>
            </a:r>
          </a:p>
          <a:p>
            <a:pPr>
              <a:spcAft>
                <a:spcPts val="1200"/>
              </a:spcAft>
            </a:pPr>
            <a:r>
              <a:rPr lang="en-US" dirty="0" smtClean="0"/>
              <a:t>Ongoing communication and networking</a:t>
            </a:r>
          </a:p>
          <a:p>
            <a:endParaRPr lang="en-US" dirty="0" smtClean="0"/>
          </a:p>
        </p:txBody>
      </p:sp>
    </p:spTree>
    <p:extLst>
      <p:ext uri="{BB962C8B-B14F-4D97-AF65-F5344CB8AC3E}">
        <p14:creationId xmlns:p14="http://schemas.microsoft.com/office/powerpoint/2010/main" val="2685962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 local and national </a:t>
            </a:r>
            <a:r>
              <a:rPr lang="en-US" dirty="0" smtClean="0"/>
              <a:t>policy</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64626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 local and national </a:t>
            </a:r>
            <a:r>
              <a:rPr lang="en-US" dirty="0" smtClean="0"/>
              <a:t>policy</a:t>
            </a:r>
            <a:br>
              <a:rPr lang="en-US" dirty="0" smtClean="0"/>
            </a:br>
            <a:r>
              <a:rPr lang="en-US" dirty="0" smtClean="0"/>
              <a:t>Goals</a:t>
            </a:r>
            <a:endParaRPr lang="en-US" dirty="0"/>
          </a:p>
        </p:txBody>
      </p:sp>
      <p:sp>
        <p:nvSpPr>
          <p:cNvPr id="4" name="Content Placeholder 3"/>
          <p:cNvSpPr>
            <a:spLocks noGrp="1"/>
          </p:cNvSpPr>
          <p:nvPr>
            <p:ph idx="1"/>
          </p:nvPr>
        </p:nvSpPr>
        <p:spPr>
          <a:xfrm>
            <a:off x="641350" y="2160299"/>
            <a:ext cx="7760188" cy="4203573"/>
          </a:xfrm>
        </p:spPr>
        <p:txBody>
          <a:bodyPr/>
          <a:lstStyle/>
          <a:p>
            <a:pPr>
              <a:spcAft>
                <a:spcPts val="1800"/>
              </a:spcAft>
            </a:pPr>
            <a:r>
              <a:rPr lang="en-US" dirty="0" smtClean="0"/>
              <a:t>Directly influence local policy in NNIP cities via cross-site projects</a:t>
            </a:r>
          </a:p>
          <a:p>
            <a:pPr>
              <a:spcAft>
                <a:spcPts val="1800"/>
              </a:spcAft>
            </a:pPr>
            <a:r>
              <a:rPr lang="en-US" dirty="0" smtClean="0"/>
              <a:t>Share </a:t>
            </a:r>
            <a:r>
              <a:rPr lang="en-US" dirty="0"/>
              <a:t>new approaches to using data </a:t>
            </a:r>
            <a:r>
              <a:rPr lang="en-US" dirty="0" smtClean="0"/>
              <a:t>to improve local policy in all cities</a:t>
            </a:r>
          </a:p>
          <a:p>
            <a:pPr>
              <a:spcAft>
                <a:spcPts val="1800"/>
              </a:spcAft>
            </a:pPr>
            <a:r>
              <a:rPr lang="en-US" dirty="0" smtClean="0"/>
              <a:t>Use local lessons to suggest implications for national policy</a:t>
            </a:r>
            <a:endParaRPr lang="en-US" dirty="0"/>
          </a:p>
        </p:txBody>
      </p:sp>
    </p:spTree>
    <p:extLst>
      <p:ext uri="{BB962C8B-B14F-4D97-AF65-F5344CB8AC3E}">
        <p14:creationId xmlns:p14="http://schemas.microsoft.com/office/powerpoint/2010/main" val="382448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505289"/>
            <a:ext cx="8769605" cy="1073516"/>
          </a:xfrm>
        </p:spPr>
        <p:txBody>
          <a:bodyPr/>
          <a:lstStyle/>
          <a:p>
            <a:r>
              <a:rPr lang="en-US" dirty="0"/>
              <a:t>Current cross-site projects</a:t>
            </a:r>
            <a:br>
              <a:rPr lang="en-US" dirty="0"/>
            </a:br>
            <a:endParaRPr lang="en-US" dirty="0"/>
          </a:p>
        </p:txBody>
      </p:sp>
      <p:sp>
        <p:nvSpPr>
          <p:cNvPr id="4" name="Content Placeholder 3"/>
          <p:cNvSpPr>
            <a:spLocks noGrp="1"/>
          </p:cNvSpPr>
          <p:nvPr>
            <p:ph idx="1"/>
          </p:nvPr>
        </p:nvSpPr>
        <p:spPr/>
        <p:txBody>
          <a:bodyPr/>
          <a:lstStyle/>
          <a:p>
            <a:r>
              <a:rPr lang="en-US" dirty="0" smtClean="0"/>
              <a:t>Integrated data systems (6 partners)</a:t>
            </a:r>
          </a:p>
          <a:p>
            <a:pPr lvl="1"/>
            <a:r>
              <a:rPr lang="en-US" dirty="0" smtClean="0"/>
              <a:t>Funder: Annie E. Casey Foundation</a:t>
            </a:r>
          </a:p>
          <a:p>
            <a:r>
              <a:rPr lang="en-US" dirty="0" smtClean="0"/>
              <a:t>Civic Tech and Data Collaborative (7 partners)</a:t>
            </a:r>
          </a:p>
          <a:p>
            <a:pPr lvl="1"/>
            <a:r>
              <a:rPr lang="en-US" dirty="0" smtClean="0"/>
              <a:t>Funder: John D. and Catherine T. MacArthur Foundation</a:t>
            </a:r>
          </a:p>
          <a:p>
            <a:r>
              <a:rPr lang="en-US" dirty="0" smtClean="0"/>
              <a:t>Turning the Corner Project</a:t>
            </a:r>
          </a:p>
          <a:p>
            <a:pPr lvl="1"/>
            <a:r>
              <a:rPr lang="en-US" dirty="0" smtClean="0"/>
              <a:t>Examine process of neighborhood change – seeking inclusive neighborhood revitalization</a:t>
            </a:r>
          </a:p>
          <a:p>
            <a:pPr lvl="1"/>
            <a:r>
              <a:rPr lang="en-US" dirty="0" smtClean="0"/>
              <a:t>Funder: Kresge Foundation</a:t>
            </a:r>
          </a:p>
          <a:p>
            <a:pPr lvl="1"/>
            <a:endParaRPr lang="en-US" dirty="0" smtClean="0"/>
          </a:p>
          <a:p>
            <a:pPr lvl="1"/>
            <a:endParaRPr lang="en-US" dirty="0" smtClean="0"/>
          </a:p>
        </p:txBody>
      </p:sp>
    </p:spTree>
    <p:extLst>
      <p:ext uri="{BB962C8B-B14F-4D97-AF65-F5344CB8AC3E}">
        <p14:creationId xmlns:p14="http://schemas.microsoft.com/office/powerpoint/2010/main" val="877784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8271</TotalTime>
  <Words>895</Words>
  <Application>Microsoft Office PowerPoint</Application>
  <PresentationFormat>On-screen Show (4:3)</PresentationFormat>
  <Paragraphs>118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NNIP PPT Theme</vt:lpstr>
      <vt:lpstr>NNIP Network Update</vt:lpstr>
      <vt:lpstr>NNIP Network Goals</vt:lpstr>
      <vt:lpstr>Build and strengthen local capacity  </vt:lpstr>
      <vt:lpstr>Build and strengthen local capacity </vt:lpstr>
      <vt:lpstr>New guide:  How to Start a Local Data Intermediary</vt:lpstr>
      <vt:lpstr>New project: Expanding training on civic data and technology</vt:lpstr>
      <vt:lpstr>Inform local and national policy</vt:lpstr>
      <vt:lpstr>Inform local and national policy Goals</vt:lpstr>
      <vt:lpstr>Current cross-site projects </vt:lpstr>
      <vt:lpstr>Focus areas</vt:lpstr>
      <vt:lpstr>Build support for community information field</vt:lpstr>
      <vt:lpstr>Build support for community information Goals</vt:lpstr>
      <vt:lpstr>Build support for community information</vt:lpstr>
      <vt:lpstr>Cross-cutting activities</vt:lpstr>
      <vt:lpstr>Fundraising and communications goals</vt:lpstr>
      <vt:lpstr>Future prospects for the field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253</cp:revision>
  <cp:lastPrinted>2016-03-30T15:28:21Z</cp:lastPrinted>
  <dcterms:created xsi:type="dcterms:W3CDTF">2010-04-12T23:12:02Z</dcterms:created>
  <dcterms:modified xsi:type="dcterms:W3CDTF">2016-04-10T18:20:23Z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