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56" r:id="rId5"/>
    <p:sldId id="299" r:id="rId6"/>
    <p:sldId id="274" r:id="rId7"/>
    <p:sldId id="291" r:id="rId8"/>
    <p:sldId id="292" r:id="rId9"/>
    <p:sldId id="293" r:id="rId10"/>
    <p:sldId id="294" r:id="rId11"/>
    <p:sldId id="295" r:id="rId12"/>
    <p:sldId id="298" r:id="rId13"/>
    <p:sldId id="300" r:id="rId14"/>
    <p:sldId id="290"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sley, Thomas" initials="KT" lastIdx="1" clrIdx="0"/>
  <p:cmAuthor id="1" name="Hendey, Leah" initials="HL" lastIdx="2" clrIdx="1">
    <p:extLst>
      <p:ext uri="{19B8F6BF-5375-455C-9EA6-DF929625EA0E}">
        <p15:presenceInfo xmlns:p15="http://schemas.microsoft.com/office/powerpoint/2012/main" userId="S-1-5-21-1053119219-327446729-612134452-4425" providerId="AD"/>
      </p:ext>
    </p:extLst>
  </p:cmAuthor>
  <p:cmAuthor id="2" name="Kathy Pettit" initials="KP" lastIdx="1" clrIdx="2">
    <p:extLst>
      <p:ext uri="{19B8F6BF-5375-455C-9EA6-DF929625EA0E}">
        <p15:presenceInfo xmlns:p15="http://schemas.microsoft.com/office/powerpoint/2012/main" userId="2d1efab8c4634a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6" autoAdjust="0"/>
    <p:restoredTop sz="65700" autoAdjust="0"/>
  </p:normalViewPr>
  <p:slideViewPr>
    <p:cSldViewPr snapToGrid="0" snapToObjects="1">
      <p:cViewPr varScale="1">
        <p:scale>
          <a:sx n="59" d="100"/>
          <a:sy n="59" d="100"/>
        </p:scale>
        <p:origin x="1956" y="72"/>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3612"/>
    </p:cViewPr>
  </p:sorterViewPr>
  <p:notesViewPr>
    <p:cSldViewPr snapToGrid="0" snapToObjects="1">
      <p:cViewPr>
        <p:scale>
          <a:sx n="98" d="100"/>
          <a:sy n="98" d="100"/>
        </p:scale>
        <p:origin x="-2148" y="4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300"/>
            </a:lvl1pPr>
          </a:lstStyle>
          <a:p>
            <a:fld id="{DDF77D87-C30E-4FAE-9B77-A5B29BDF9C41}" type="datetimeFigureOut">
              <a:rPr lang="en-US" smtClean="0"/>
              <a:t>10/9/2017</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8DD3EA5C-B564-43F6-A854-66CF5CD0CC76}" type="slidenum">
              <a:rPr lang="en-US" smtClean="0"/>
              <a:t>‹#›</a:t>
            </a:fld>
            <a:endParaRPr lang="en-US" dirty="0"/>
          </a:p>
        </p:txBody>
      </p:sp>
    </p:spTree>
    <p:extLst>
      <p:ext uri="{BB962C8B-B14F-4D97-AF65-F5344CB8AC3E}">
        <p14:creationId xmlns:p14="http://schemas.microsoft.com/office/powerpoint/2010/main" val="169230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6F5ED001-8E4F-41BA-B339-E1E7E3327FC9}" type="datetimeFigureOut">
              <a:rPr lang="en-US" smtClean="0"/>
              <a:t>10/9/2017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flow/purpose of the session.</a:t>
            </a:r>
          </a:p>
          <a:p>
            <a:endParaRPr lang="en-US" baseline="0" dirty="0"/>
          </a:p>
          <a:p>
            <a:r>
              <a:rPr lang="en-US" baseline="0" dirty="0"/>
              <a:t>NNIP is a collaboration between staff at the Urban Institute &amp; your organizations – which means that you all have the opportunity to shape what goes on in the network and make sure that you are getting the most out of it. </a:t>
            </a:r>
          </a:p>
          <a:p>
            <a:endParaRPr lang="en-US" baseline="0" dirty="0"/>
          </a:p>
          <a:p>
            <a:r>
              <a:rPr lang="en-US" baseline="0" dirty="0"/>
              <a:t>In this session we wanted to start with a brief update about some activities that have been going on at the network level and then have everyone break into groups to brainstorm and share ideas about how the network should move forward in the next year. </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34092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Go around to each table first,</a:t>
            </a:r>
            <a:r>
              <a:rPr lang="en-US" baseline="0" dirty="0"/>
              <a:t> then open up for open talk if time allows.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47027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get everyone’s ideas</a:t>
            </a:r>
            <a:r>
              <a:rPr lang="en-US" baseline="0" dirty="0"/>
              <a:t> in 1 short hour,  but we’d encourage you be proactive about sharing along the way – whether by phone, email, or webinar - as you come across ways we can support you, new opportunities for the network, </a:t>
            </a:r>
            <a:r>
              <a:rPr lang="en-US" baseline="0" dirty="0"/>
              <a:t>or emerging topics we should take 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79496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t>
            </a:r>
          </a:p>
          <a:p>
            <a:endParaRPr lang="en-US" dirty="0"/>
          </a:p>
          <a:p>
            <a:r>
              <a:rPr lang="en-US" dirty="0"/>
              <a:t>The activities that we undertake</a:t>
            </a:r>
            <a:r>
              <a:rPr lang="en-US" baseline="0" dirty="0"/>
              <a:t> as a network are to support these three goals. First and foremost –is to build and strength local capacity to use data for decisionmaking and community building. This takes the form of supporting current NNIP partners and supporting new cities to develop this capacity. </a:t>
            </a:r>
          </a:p>
          <a:p>
            <a:endParaRPr lang="en-US" baseline="0" dirty="0"/>
          </a:p>
          <a:p>
            <a:r>
              <a:rPr lang="en-US" baseline="0" dirty="0"/>
              <a:t>As a network we also believe that effective use of data can affect programs and policies and that NNIP should seek to inform local and national policy.  </a:t>
            </a:r>
          </a:p>
          <a:p>
            <a:endParaRPr lang="en-US" baseline="0" dirty="0"/>
          </a:p>
          <a:p>
            <a:r>
              <a:rPr lang="en-US" baseline="0" dirty="0"/>
              <a:t>Finally – we want to build broad support for the community information field and use of neighborhood data for decisionmaking.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350732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But</a:t>
            </a:r>
            <a:r>
              <a:rPr lang="en-US" baseline="0" dirty="0"/>
              <a:t> the activities we take on as a network usually serve multiple goals at the same time. We try to prioritize decisions about what activities Urban staff take on </a:t>
            </a:r>
            <a:r>
              <a:rPr lang="en-US" baseline="0" dirty="0" err="1"/>
              <a:t>on</a:t>
            </a:r>
            <a:r>
              <a:rPr lang="en-US" baseline="0" dirty="0"/>
              <a:t> behalf of the network:</a:t>
            </a:r>
            <a:endParaRPr lang="en-US" dirty="0"/>
          </a:p>
          <a:p>
            <a:pPr marL="0" indent="0">
              <a:buFont typeface="Arial" panose="020B0604020202020204" pitchFamily="34" charset="0"/>
              <a:buNone/>
            </a:pPr>
            <a:r>
              <a:rPr lang="en-US" dirty="0"/>
              <a:t> - needs of the partners</a:t>
            </a:r>
          </a:p>
          <a:p>
            <a:pPr marL="0" indent="0">
              <a:buFont typeface="Arial" panose="020B0604020202020204" pitchFamily="34" charset="0"/>
              <a:buNone/>
            </a:pPr>
            <a:r>
              <a:rPr lang="en-US" dirty="0"/>
              <a:t> - needs of the network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 needs from the field (heard from partners or others)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 all in consultation with executive committee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Handout in packet gives more detail – just going to give you a</a:t>
            </a:r>
            <a:r>
              <a:rPr lang="en-US" baseline="0" dirty="0"/>
              <a:t> brief summary.  So you can be thinking about it, we’re going to ask you to select one of these topics to discuss at the tables after I’m finished.</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388350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NNIPHQ develops guides and other written resources based on the collective experiences of the network to build the capacity of and sustain data intermediaries.</a:t>
            </a:r>
          </a:p>
          <a:p>
            <a:pPr marL="174671" indent="-174671">
              <a:buFont typeface="Arial" panose="020B0604020202020204" pitchFamily="34" charset="0"/>
              <a:buChar char="•"/>
            </a:pPr>
            <a:endParaRPr lang="en-US" dirty="0"/>
          </a:p>
          <a:p>
            <a:pPr marL="174671" indent="-174671">
              <a:buFont typeface="Arial" panose="020B0604020202020204" pitchFamily="34" charset="0"/>
              <a:buChar char="•"/>
            </a:pPr>
            <a:r>
              <a:rPr lang="en-US" dirty="0"/>
              <a:t>Acknowledge authors</a:t>
            </a:r>
          </a:p>
          <a:p>
            <a:pPr marL="174671" indent="-174671">
              <a:buFont typeface="Arial" panose="020B0604020202020204" pitchFamily="34" charset="0"/>
              <a:buChar char="•"/>
            </a:pPr>
            <a:r>
              <a:rPr lang="en-US" dirty="0"/>
              <a:t>Describe guides and where to get them</a:t>
            </a:r>
          </a:p>
          <a:p>
            <a:pPr marL="631871" lvl="1" indent="-174671">
              <a:buFont typeface="Arial" panose="020B0604020202020204" pitchFamily="34" charset="0"/>
              <a:buChar char="•"/>
            </a:pPr>
            <a:r>
              <a:rPr lang="en-US" dirty="0"/>
              <a:t>We just completed 3</a:t>
            </a:r>
            <a:r>
              <a:rPr lang="en-US" baseline="0" dirty="0"/>
              <a:t> guides as part of the technical assistance project that we did with D3 and was supported by the Office of Minority Health at HHS. Sara McTarnaghan – was the lead author on the first two. In the Business of a Local Data Intermediary we have taken some of the insights you all have shared about your business practices and folded them together to reflect practices on pricing, scoping work and sustainability. We’ve also created a how-to guide for conducing the business model canvas – which many of you have been using in your business planning already. Rob Pitingolo – wrote up guidance on the extract, transform and load process –that features case studies from 5 NNIP partners on their data management practices. </a:t>
            </a:r>
          </a:p>
          <a:p>
            <a:pPr marL="631871" lvl="1" indent="-174671">
              <a:buFont typeface="Arial" panose="020B0604020202020204" pitchFamily="34" charset="0"/>
              <a:buChar char="•"/>
            </a:pPr>
            <a:r>
              <a:rPr lang="en-US" baseline="0" dirty="0"/>
              <a:t>[Rob tweet out the link] – These are posted on the NNIP website.</a:t>
            </a:r>
          </a:p>
          <a:p>
            <a:pPr marL="631871" lvl="1" indent="-174671">
              <a:buFont typeface="Arial" panose="020B0604020202020204" pitchFamily="34" charset="0"/>
              <a:buChar char="•"/>
            </a:pPr>
            <a:endParaRPr lang="en-US" baseline="0" dirty="0"/>
          </a:p>
          <a:p>
            <a:pPr marL="631871" lvl="1" indent="-174671">
              <a:buFont typeface="Arial" panose="020B0604020202020204" pitchFamily="34" charset="0"/>
              <a:buChar char="•"/>
            </a:pPr>
            <a:r>
              <a:rPr lang="en-US" baseline="0" dirty="0"/>
              <a:t>Following on the pre-session we had last May on Governance and Data Security as part of the networks work on IDS – Amanda Gold and I are preparing an annotated resource list on these topics and may be reaching out to folks to who are interested in sharing materials and protocols and data use agreements. </a:t>
            </a:r>
          </a:p>
          <a:p>
            <a:pPr marL="457200"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414636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NNIPHQ helps to convene Partners formally and informally to encourage sharing of expertise</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Much</a:t>
            </a:r>
            <a:r>
              <a:rPr lang="en-US" sz="1200" kern="1200" baseline="0" dirty="0">
                <a:solidFill>
                  <a:schemeClr val="tx1"/>
                </a:solidFill>
                <a:effectLst/>
                <a:latin typeface="+mn-lt"/>
                <a:ea typeface="+mn-ea"/>
                <a:cs typeface="+mn-cs"/>
              </a:rPr>
              <a:t> of this happens through our semi-annual partners meetings and regular idea showcases. </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 collaboration with Actionable Intelligence for Social Policy we recently convened a small meeting of technical staff from NNIP partners and organizations hosting integrated data systems to share practices on linking techniques. </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There has also been recent interest in forming a technology committees – we have had a planning call and Rob is going to lead an unconference session on this topic  - so check that out if you want to get involved or have some input into what that committee might do. </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4671" indent="-1746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20178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NNIPHQ has drafted or has planned several collections of stories that try to highlight</a:t>
            </a:r>
            <a:r>
              <a:rPr lang="en-US" sz="1200" kern="1200" baseline="0" dirty="0">
                <a:solidFill>
                  <a:schemeClr val="tx1"/>
                </a:solidFill>
                <a:effectLst/>
                <a:latin typeface="+mn-lt"/>
                <a:ea typeface="+mn-ea"/>
                <a:cs typeface="+mn-cs"/>
              </a:rPr>
              <a:t> the impact of our Partners and the network, </a:t>
            </a:r>
            <a:r>
              <a:rPr lang="en-US" sz="1200" kern="1200" dirty="0">
                <a:solidFill>
                  <a:schemeClr val="tx1"/>
                </a:solidFill>
                <a:effectLst/>
                <a:latin typeface="+mn-lt"/>
                <a:ea typeface="+mn-ea"/>
                <a:cs typeface="+mn-cs"/>
              </a:rPr>
              <a:t>inform specific audiences, and describe the value of local data intermediary services. The stories also provide examples for others in the network. </a:t>
            </a:r>
            <a:r>
              <a:rPr lang="en-US" baseline="0" dirty="0"/>
              <a:t>Thanks to all the sites who have helped us with all the writeups over the last year.</a:t>
            </a:r>
            <a:endParaRPr lang="en-US" sz="1200" kern="1200" dirty="0">
              <a:solidFill>
                <a:schemeClr val="tx1"/>
              </a:solidFill>
              <a:effectLst/>
              <a:latin typeface="+mn-lt"/>
              <a:ea typeface="+mn-ea"/>
              <a:cs typeface="+mn-cs"/>
            </a:endParaRP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4671" indent="-174671">
              <a:buFont typeface="Arial" panose="020B0604020202020204" pitchFamily="34" charset="0"/>
              <a:buChar char="•"/>
            </a:pPr>
            <a:r>
              <a:rPr lang="en-US" dirty="0"/>
              <a:t>One way</a:t>
            </a:r>
            <a:r>
              <a:rPr lang="en-US" baseline="0" dirty="0"/>
              <a:t> to do this is to submit your own story of impact and apply for the G. Thomas Kingsley Impact award – the application will be released in December and is due in January. </a:t>
            </a:r>
          </a:p>
          <a:p>
            <a:pPr marL="174671" indent="-174671">
              <a:buFont typeface="Arial" panose="020B0604020202020204" pitchFamily="34" charset="0"/>
              <a:buChar char="•"/>
            </a:pPr>
            <a:r>
              <a:rPr lang="en-US" baseline="0" dirty="0"/>
              <a:t>We’ve posted several stories from last year’s applicants and winner and more are on the way. </a:t>
            </a:r>
          </a:p>
          <a:p>
            <a:pPr marL="174671" indent="-174671">
              <a:buFont typeface="Arial" panose="020B0604020202020204" pitchFamily="34" charset="0"/>
              <a:buChar char="•"/>
            </a:pPr>
            <a:r>
              <a:rPr lang="en-US" dirty="0"/>
              <a:t>Following on</a:t>
            </a:r>
            <a:r>
              <a:rPr lang="en-US" baseline="0" dirty="0"/>
              <a:t> last May’s panel – we are drafting a series of briefs and a framing paper that will explore how NNIP partners are working with local governments.</a:t>
            </a:r>
          </a:p>
          <a:p>
            <a:pPr marL="174671" indent="-17467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276707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Cross-site projects explore themes or research questions across several cities and contexts. The projects generate new local policy and programmatic responses, offer insights into urban communities across the country, suggest lessons for national audiences, and show the importance of using data in decisionmaking.</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Each one has a project page on the NNIP website with descriptions and products &amp; you can always reach out to Urban staff for more information.</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4671" indent="-174671">
              <a:buFont typeface="Arial" panose="020B0604020202020204" pitchFamily="34" charset="0"/>
              <a:buChar char="•"/>
            </a:pPr>
            <a:r>
              <a:rPr lang="en-US" dirty="0"/>
              <a:t>In the past 6</a:t>
            </a:r>
            <a:r>
              <a:rPr lang="en-US" baseline="0" dirty="0"/>
              <a:t> months we completed the cross-site work on Training with funding from Microsoft. To close out the project, our NNIP partners blogged about training. </a:t>
            </a:r>
          </a:p>
          <a:p>
            <a:pPr marL="174671" indent="-174671">
              <a:buFont typeface="Arial" panose="020B0604020202020204" pitchFamily="34" charset="0"/>
              <a:buChar char="•"/>
            </a:pPr>
            <a:r>
              <a:rPr lang="en-US" baseline="0" dirty="0"/>
              <a:t>The last two projects will run through the middle of next year - Turning the Corner &amp; </a:t>
            </a:r>
            <a:r>
              <a:rPr lang="en-US" b="0" baseline="0" dirty="0">
                <a:highlight>
                  <a:srgbClr val="FFFF00"/>
                </a:highlight>
              </a:rPr>
              <a:t>the Civic Tech and Data Collaborative.  You can expect to see more materials in the Spring and Summer on the findings from those sites.</a:t>
            </a:r>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348084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final activity</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NNIPHQ staff take on is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engage other national organizations (e.g. Sunlight Foundation, Living Cities, etc.) formally and informally to share lessons from our local partners, promote the importance of understanding neighborhood conditions, and encourage the use of data for community improvement. This would include engaging with national networks that have local affiliates like LISC, United Way, and Code for America as well as types of organizations present in most regions, like metropolitan planning organizations. </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launched</a:t>
            </a:r>
            <a:r>
              <a:rPr lang="en-US" sz="1200" kern="1200" baseline="0" dirty="0">
                <a:solidFill>
                  <a:schemeClr val="tx1"/>
                </a:solidFill>
                <a:effectLst/>
                <a:latin typeface="+mn-lt"/>
                <a:ea typeface="+mn-ea"/>
                <a:cs typeface="+mn-cs"/>
              </a:rPr>
              <a:t> our first public newsletter in June – NNIP Update-  with about 3,500 subscribers. </a:t>
            </a:r>
          </a:p>
          <a:p>
            <a:pPr marL="174671" marR="0" lvl="0" indent="-17467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also try to increase the visibility of NNIP and our partner organizations at meetings of other national organizations, such as the All-In Network and MetroLab. </a:t>
            </a:r>
            <a:endParaRPr lang="en-US" sz="1200" kern="1200" dirty="0">
              <a:solidFill>
                <a:schemeClr val="tx1"/>
              </a:solidFill>
              <a:effectLst/>
              <a:latin typeface="+mn-lt"/>
              <a:ea typeface="+mn-ea"/>
              <a:cs typeface="+mn-cs"/>
            </a:endParaRPr>
          </a:p>
          <a:p>
            <a:pPr marL="174671" indent="-1746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89907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that</a:t>
            </a:r>
            <a:r>
              <a:rPr lang="en-US" baseline="0" dirty="0"/>
              <a:t> I’ve provided a short orientation to the activities that the network takes on, w</a:t>
            </a:r>
            <a:r>
              <a:rPr lang="en-US" dirty="0"/>
              <a:t>hat we wanted to do</a:t>
            </a:r>
            <a:r>
              <a:rPr lang="en-US" baseline="0" dirty="0"/>
              <a:t> with the rest of this session is to hear from you. We will have everyone break into 5 groups – and you can choose your group based on your interest.  A member of the NNIP executive committee will help facilitate the conversation and we have Urban staff member taking notes as well.</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 your packet there is a guiding question for each group and there are handouts for the groups – with more detailed questions about that activity.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[Insert logistics] -  Spend 20 minutes brainstorming ideas and discussing priorities for each area.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We’ll come back together to report out on the conversation and use the remainder of the time for plenary discussion.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15809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Make the NNIP Network</a:t>
            </a:r>
            <a:br>
              <a:rPr lang="en-US" dirty="0"/>
            </a:br>
            <a:r>
              <a:rPr lang="en-US" dirty="0"/>
              <a:t>Work for You</a:t>
            </a:r>
          </a:p>
        </p:txBody>
      </p:sp>
      <p:sp>
        <p:nvSpPr>
          <p:cNvPr id="7" name="Text Placeholder 6"/>
          <p:cNvSpPr>
            <a:spLocks noGrp="1"/>
          </p:cNvSpPr>
          <p:nvPr>
            <p:ph type="body" sz="quarter" idx="10"/>
          </p:nvPr>
        </p:nvSpPr>
        <p:spPr/>
        <p:txBody>
          <a:bodyPr/>
          <a:lstStyle/>
          <a:p>
            <a:r>
              <a:rPr lang="en-US" altLang="en-US" dirty="0"/>
              <a:t>Leah Hendey</a:t>
            </a:r>
          </a:p>
          <a:p>
            <a:r>
              <a:rPr lang="en-US" altLang="en-US" dirty="0"/>
              <a:t>October 12, 2017</a:t>
            </a:r>
          </a:p>
          <a:p>
            <a:endParaRPr lang="en-US" dirty="0"/>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Report out and discussion</a:t>
            </a:r>
            <a:endParaRPr lang="en-US" dirty="0"/>
          </a:p>
        </p:txBody>
      </p:sp>
      <p:sp>
        <p:nvSpPr>
          <p:cNvPr id="5" name="Content Placeholder 4"/>
          <p:cNvSpPr>
            <a:spLocks noGrp="1"/>
          </p:cNvSpPr>
          <p:nvPr>
            <p:ph idx="1"/>
          </p:nvPr>
        </p:nvSpPr>
        <p:spPr>
          <a:xfrm>
            <a:off x="641350" y="1863119"/>
            <a:ext cx="8502650" cy="4203573"/>
          </a:xfrm>
        </p:spPr>
        <p:txBody>
          <a:bodyPr/>
          <a:lstStyle/>
          <a:p>
            <a:pPr marL="0" indent="0">
              <a:buNone/>
            </a:pPr>
            <a:r>
              <a:rPr lang="en-US" dirty="0"/>
              <a:t>From each group</a:t>
            </a:r>
          </a:p>
          <a:p>
            <a:r>
              <a:rPr lang="en-US" dirty="0"/>
              <a:t>Share one or two ideas or priority areas for Urban and the Executive Committee to consider.</a:t>
            </a:r>
          </a:p>
          <a:p>
            <a:pPr marL="0" indent="0">
              <a:buNone/>
            </a:pPr>
            <a:r>
              <a:rPr lang="en-US" dirty="0"/>
              <a:t>For all</a:t>
            </a:r>
          </a:p>
          <a:p>
            <a:r>
              <a:rPr lang="en-US" dirty="0"/>
              <a:t>Any other suggestions related to a group you did not attend?</a:t>
            </a:r>
          </a:p>
          <a:p>
            <a:r>
              <a:rPr lang="en-US" dirty="0"/>
              <a:t>How can we encourage new ideas on network activities in between meetings?</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2123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Make the NNIP Network</a:t>
            </a:r>
            <a:br>
              <a:rPr lang="en-US" dirty="0"/>
            </a:br>
            <a:r>
              <a:rPr lang="en-US" dirty="0"/>
              <a:t>Work for You</a:t>
            </a:r>
          </a:p>
        </p:txBody>
      </p:sp>
      <p:sp>
        <p:nvSpPr>
          <p:cNvPr id="7" name="Text Placeholder 6"/>
          <p:cNvSpPr>
            <a:spLocks noGrp="1"/>
          </p:cNvSpPr>
          <p:nvPr>
            <p:ph type="body" sz="quarter" idx="10"/>
          </p:nvPr>
        </p:nvSpPr>
        <p:spPr/>
        <p:txBody>
          <a:bodyPr/>
          <a:lstStyle/>
          <a:p>
            <a:r>
              <a:rPr lang="en-US" altLang="en-US" dirty="0"/>
              <a:t>Leah Hendey</a:t>
            </a:r>
          </a:p>
          <a:p>
            <a:r>
              <a:rPr lang="en-US" altLang="en-US" dirty="0"/>
              <a:t>October 12, 2017</a:t>
            </a:r>
          </a:p>
          <a:p>
            <a:endParaRPr lang="en-US" dirty="0"/>
          </a:p>
        </p:txBody>
      </p:sp>
    </p:spTree>
    <p:extLst>
      <p:ext uri="{BB962C8B-B14F-4D97-AF65-F5344CB8AC3E}">
        <p14:creationId xmlns:p14="http://schemas.microsoft.com/office/powerpoint/2010/main" val="26881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Network Goals</a:t>
            </a:r>
          </a:p>
        </p:txBody>
      </p:sp>
      <p:sp>
        <p:nvSpPr>
          <p:cNvPr id="3" name="Content Placeholder 2"/>
          <p:cNvSpPr>
            <a:spLocks noGrp="1"/>
          </p:cNvSpPr>
          <p:nvPr>
            <p:ph idx="1"/>
          </p:nvPr>
        </p:nvSpPr>
        <p:spPr/>
        <p:txBody>
          <a:bodyPr/>
          <a:lstStyle/>
          <a:p>
            <a:r>
              <a:rPr lang="en-US" dirty="0"/>
              <a:t>Build and strengthen local capacity</a:t>
            </a:r>
          </a:p>
          <a:p>
            <a:pPr lvl="1"/>
            <a:r>
              <a:rPr lang="en-US" dirty="0"/>
              <a:t>Support current partners</a:t>
            </a:r>
          </a:p>
          <a:p>
            <a:pPr lvl="1"/>
            <a:r>
              <a:rPr lang="en-US" dirty="0"/>
              <a:t>Support potential partners</a:t>
            </a:r>
          </a:p>
          <a:p>
            <a:r>
              <a:rPr lang="en-US" dirty="0"/>
              <a:t>Inform local and national policy</a:t>
            </a:r>
          </a:p>
          <a:p>
            <a:r>
              <a:rPr lang="en-US" dirty="0"/>
              <a:t>Build support for the community information field</a:t>
            </a:r>
          </a:p>
        </p:txBody>
      </p:sp>
    </p:spTree>
    <p:extLst>
      <p:ext uri="{BB962C8B-B14F-4D97-AF65-F5344CB8AC3E}">
        <p14:creationId xmlns:p14="http://schemas.microsoft.com/office/powerpoint/2010/main" val="249553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NNIPHQ Activities</a:t>
            </a:r>
            <a:endParaRPr lang="en-US" dirty="0"/>
          </a:p>
        </p:txBody>
      </p:sp>
      <p:sp>
        <p:nvSpPr>
          <p:cNvPr id="5" name="Content Placeholder 4"/>
          <p:cNvSpPr>
            <a:spLocks noGrp="1"/>
          </p:cNvSpPr>
          <p:nvPr>
            <p:ph idx="1"/>
          </p:nvPr>
        </p:nvSpPr>
        <p:spPr/>
        <p:txBody>
          <a:bodyPr/>
          <a:lstStyle/>
          <a:p>
            <a:r>
              <a:rPr lang="en-US" altLang="en-US" dirty="0"/>
              <a:t>Develop guides</a:t>
            </a:r>
          </a:p>
          <a:p>
            <a:r>
              <a:rPr lang="en-US" altLang="en-US" dirty="0"/>
              <a:t>Facilitate peer support and dialogue</a:t>
            </a:r>
          </a:p>
          <a:p>
            <a:r>
              <a:rPr lang="en-US" altLang="en-US" dirty="0"/>
              <a:t>Share stories of impact</a:t>
            </a:r>
          </a:p>
          <a:p>
            <a:r>
              <a:rPr lang="en-US" altLang="en-US" dirty="0"/>
              <a:t>Develop cross-site projects</a:t>
            </a:r>
          </a:p>
          <a:p>
            <a:r>
              <a:rPr lang="en-US" altLang="en-US" dirty="0"/>
              <a:t>Conduct national outreach</a:t>
            </a:r>
          </a:p>
          <a:p>
            <a:endParaRPr lang="en-US" altLang="en-US" dirty="0"/>
          </a:p>
          <a:p>
            <a:endParaRPr lang="en-US" dirty="0"/>
          </a:p>
        </p:txBody>
      </p:sp>
    </p:spTree>
    <p:extLst>
      <p:ext uri="{BB962C8B-B14F-4D97-AF65-F5344CB8AC3E}">
        <p14:creationId xmlns:p14="http://schemas.microsoft.com/office/powerpoint/2010/main" val="259987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Develop guides</a:t>
            </a:r>
            <a:endParaRPr lang="en-US" dirty="0"/>
          </a:p>
        </p:txBody>
      </p:sp>
      <p:sp>
        <p:nvSpPr>
          <p:cNvPr id="5" name="Content Placeholder 4"/>
          <p:cNvSpPr>
            <a:spLocks noGrp="1"/>
          </p:cNvSpPr>
          <p:nvPr>
            <p:ph idx="1"/>
          </p:nvPr>
        </p:nvSpPr>
        <p:spPr/>
        <p:txBody>
          <a:bodyPr/>
          <a:lstStyle/>
          <a:p>
            <a:r>
              <a:rPr lang="en-US" dirty="0"/>
              <a:t>The Business of a Local Data Intermediary </a:t>
            </a:r>
          </a:p>
          <a:p>
            <a:r>
              <a:rPr lang="en-US" dirty="0"/>
              <a:t>A Tool for Organizational Planning: The Business Model Canvas </a:t>
            </a:r>
          </a:p>
          <a:p>
            <a:r>
              <a:rPr lang="en-US" dirty="0"/>
              <a:t>Lessons on Data Management Practices for Local Data Intermediaries</a:t>
            </a:r>
          </a:p>
          <a:p>
            <a:r>
              <a:rPr lang="en-US" dirty="0"/>
              <a:t>Resource list on governance and data security related to confidential data (forthcoming)</a:t>
            </a:r>
          </a:p>
        </p:txBody>
      </p:sp>
    </p:spTree>
    <p:extLst>
      <p:ext uri="{BB962C8B-B14F-4D97-AF65-F5344CB8AC3E}">
        <p14:creationId xmlns:p14="http://schemas.microsoft.com/office/powerpoint/2010/main" val="67172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Facilitate peer support and dialogue</a:t>
            </a:r>
          </a:p>
        </p:txBody>
      </p:sp>
      <p:sp>
        <p:nvSpPr>
          <p:cNvPr id="5" name="Content Placeholder 4"/>
          <p:cNvSpPr>
            <a:spLocks noGrp="1"/>
          </p:cNvSpPr>
          <p:nvPr>
            <p:ph idx="1"/>
          </p:nvPr>
        </p:nvSpPr>
        <p:spPr/>
        <p:txBody>
          <a:bodyPr/>
          <a:lstStyle/>
          <a:p>
            <a:r>
              <a:rPr lang="en-US" dirty="0"/>
              <a:t>Semi-annual partners’ meetings</a:t>
            </a:r>
          </a:p>
          <a:p>
            <a:r>
              <a:rPr lang="en-US" dirty="0"/>
              <a:t>Technical meeting on data integration and linking methodologies</a:t>
            </a:r>
          </a:p>
          <a:p>
            <a:r>
              <a:rPr lang="en-US" dirty="0"/>
              <a:t>Possible technology committee</a:t>
            </a:r>
          </a:p>
        </p:txBody>
      </p:sp>
    </p:spTree>
    <p:extLst>
      <p:ext uri="{BB962C8B-B14F-4D97-AF65-F5344CB8AC3E}">
        <p14:creationId xmlns:p14="http://schemas.microsoft.com/office/powerpoint/2010/main" val="14209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Share stories of impact</a:t>
            </a:r>
          </a:p>
        </p:txBody>
      </p:sp>
      <p:sp>
        <p:nvSpPr>
          <p:cNvPr id="5" name="Content Placeholder 4"/>
          <p:cNvSpPr>
            <a:spLocks noGrp="1"/>
          </p:cNvSpPr>
          <p:nvPr>
            <p:ph idx="1"/>
          </p:nvPr>
        </p:nvSpPr>
        <p:spPr/>
        <p:txBody>
          <a:bodyPr/>
          <a:lstStyle/>
          <a:p>
            <a:r>
              <a:rPr lang="en-US" dirty="0"/>
              <a:t>Submit for the 2018 G. Thomas Kingsley Impact Award!</a:t>
            </a:r>
          </a:p>
          <a:p>
            <a:r>
              <a:rPr lang="en-US" dirty="0"/>
              <a:t>Several new stories for NNIP website</a:t>
            </a:r>
          </a:p>
          <a:p>
            <a:pPr lvl="1"/>
            <a:r>
              <a:rPr lang="en-US" dirty="0"/>
              <a:t>New Haven, Indianapolis, St. Paul, </a:t>
            </a:r>
            <a:r>
              <a:rPr lang="en-US" dirty="0"/>
              <a:t>New Orleans, Detroit</a:t>
            </a:r>
            <a:endParaRPr lang="en-US" dirty="0"/>
          </a:p>
          <a:p>
            <a:r>
              <a:rPr lang="en-US" dirty="0"/>
              <a:t>Brief series: How NNIP Partners Work with Local Government</a:t>
            </a:r>
          </a:p>
          <a:p>
            <a:pPr lvl="1"/>
            <a:r>
              <a:rPr lang="en-US" dirty="0"/>
              <a:t>Columbus, Oakland, Baltimore</a:t>
            </a:r>
          </a:p>
          <a:p>
            <a:endParaRPr lang="en-US" dirty="0"/>
          </a:p>
        </p:txBody>
      </p:sp>
    </p:spTree>
    <p:extLst>
      <p:ext uri="{BB962C8B-B14F-4D97-AF65-F5344CB8AC3E}">
        <p14:creationId xmlns:p14="http://schemas.microsoft.com/office/powerpoint/2010/main" val="277883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Develop cross-site projects</a:t>
            </a:r>
            <a:br>
              <a:rPr lang="en-US" altLang="en-US" dirty="0"/>
            </a:br>
            <a:endParaRPr lang="en-US" altLang="en-US" dirty="0"/>
          </a:p>
        </p:txBody>
      </p:sp>
      <p:sp>
        <p:nvSpPr>
          <p:cNvPr id="5" name="Content Placeholder 4"/>
          <p:cNvSpPr>
            <a:spLocks noGrp="1"/>
          </p:cNvSpPr>
          <p:nvPr>
            <p:ph idx="1"/>
          </p:nvPr>
        </p:nvSpPr>
        <p:spPr>
          <a:xfrm>
            <a:off x="641349" y="1536548"/>
            <a:ext cx="8321685" cy="4203573"/>
          </a:xfrm>
        </p:spPr>
        <p:txBody>
          <a:bodyPr/>
          <a:lstStyle/>
          <a:p>
            <a:r>
              <a:rPr lang="en-US" dirty="0"/>
              <a:t>Completed: </a:t>
            </a:r>
          </a:p>
          <a:p>
            <a:pPr lvl="1"/>
            <a:r>
              <a:rPr lang="en-US" dirty="0"/>
              <a:t>Expanding Training on Data and Technology to Improve Communities (Microsoft)</a:t>
            </a:r>
          </a:p>
          <a:p>
            <a:pPr lvl="1"/>
            <a:r>
              <a:rPr lang="en-US" dirty="0"/>
              <a:t>Community Health Data Project (OMH)</a:t>
            </a:r>
          </a:p>
          <a:p>
            <a:r>
              <a:rPr lang="en-US" dirty="0"/>
              <a:t>Continuing: </a:t>
            </a:r>
          </a:p>
          <a:p>
            <a:pPr lvl="1"/>
            <a:r>
              <a:rPr lang="en-US" dirty="0"/>
              <a:t>Turning the Corner (Kresge Foundation, local funders)</a:t>
            </a:r>
          </a:p>
          <a:p>
            <a:pPr lvl="2"/>
            <a:r>
              <a:rPr lang="en-US" dirty="0"/>
              <a:t>Detroit, Milwaukee, Twin Cities, Buffalo and Phoenix </a:t>
            </a:r>
            <a:endParaRPr lang="en-US" dirty="0"/>
          </a:p>
          <a:p>
            <a:pPr lvl="1"/>
            <a:r>
              <a:rPr lang="en-US" dirty="0"/>
              <a:t>Civic Tech and Data Collaborative (MacArthur) </a:t>
            </a:r>
          </a:p>
          <a:p>
            <a:pPr lvl="2"/>
            <a:r>
              <a:rPr lang="en-US" dirty="0"/>
              <a:t>Boston, St. Louis, DC, Cleveland, Pittsburgh, Seattle, San Antonio, </a:t>
            </a:r>
            <a:endParaRPr lang="en-US" dirty="0"/>
          </a:p>
        </p:txBody>
      </p:sp>
    </p:spTree>
    <p:extLst>
      <p:ext uri="{BB962C8B-B14F-4D97-AF65-F5344CB8AC3E}">
        <p14:creationId xmlns:p14="http://schemas.microsoft.com/office/powerpoint/2010/main" val="306001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Conduct national outreach</a:t>
            </a:r>
          </a:p>
        </p:txBody>
      </p:sp>
      <p:sp>
        <p:nvSpPr>
          <p:cNvPr id="5" name="Content Placeholder 4"/>
          <p:cNvSpPr>
            <a:spLocks noGrp="1"/>
          </p:cNvSpPr>
          <p:nvPr>
            <p:ph idx="1"/>
          </p:nvPr>
        </p:nvSpPr>
        <p:spPr/>
        <p:txBody>
          <a:bodyPr/>
          <a:lstStyle/>
          <a:p>
            <a:r>
              <a:rPr lang="en-US" dirty="0"/>
              <a:t>NNIP Update – quarterly newsletter</a:t>
            </a:r>
          </a:p>
          <a:p>
            <a:endParaRPr lang="en-US" dirty="0"/>
          </a:p>
          <a:p>
            <a:r>
              <a:rPr lang="en-US" dirty="0"/>
              <a:t>All-In: Data for Community Health</a:t>
            </a:r>
          </a:p>
          <a:p>
            <a:r>
              <a:rPr lang="en-US" dirty="0"/>
              <a:t>Actionable Intelligence for Social Policy</a:t>
            </a:r>
          </a:p>
          <a:p>
            <a:r>
              <a:rPr lang="en-US" dirty="0"/>
              <a:t>Code for America </a:t>
            </a:r>
          </a:p>
          <a:p>
            <a:r>
              <a:rPr lang="en-US" dirty="0"/>
              <a:t>Community Indicators Consortium</a:t>
            </a:r>
          </a:p>
          <a:p>
            <a:r>
              <a:rPr lang="en-US" dirty="0" err="1"/>
              <a:t>MetroLab</a:t>
            </a:r>
            <a:r>
              <a:rPr lang="en-US" dirty="0"/>
              <a:t> Network</a:t>
            </a:r>
          </a:p>
        </p:txBody>
      </p:sp>
    </p:spTree>
    <p:extLst>
      <p:ext uri="{BB962C8B-B14F-4D97-AF65-F5344CB8AC3E}">
        <p14:creationId xmlns:p14="http://schemas.microsoft.com/office/powerpoint/2010/main" val="417745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Breakouts on NNIPHQ Activities</a:t>
            </a:r>
            <a:endParaRPr lang="en-US" dirty="0"/>
          </a:p>
        </p:txBody>
      </p:sp>
      <p:sp>
        <p:nvSpPr>
          <p:cNvPr id="5" name="Content Placeholder 4"/>
          <p:cNvSpPr>
            <a:spLocks noGrp="1"/>
          </p:cNvSpPr>
          <p:nvPr>
            <p:ph idx="1"/>
          </p:nvPr>
        </p:nvSpPr>
        <p:spPr>
          <a:xfrm>
            <a:off x="641350" y="1863119"/>
            <a:ext cx="8502650" cy="4203573"/>
          </a:xfrm>
        </p:spPr>
        <p:txBody>
          <a:bodyPr/>
          <a:lstStyle/>
          <a:p>
            <a:pPr marL="457200" indent="-457200">
              <a:buFont typeface="+mj-lt"/>
              <a:buAutoNum type="arabicPeriod"/>
            </a:pPr>
            <a:r>
              <a:rPr lang="en-US" altLang="en-US" dirty="0"/>
              <a:t>Develop guides (Noah, Olivia)</a:t>
            </a:r>
          </a:p>
          <a:p>
            <a:pPr marL="457200" indent="-457200">
              <a:buFont typeface="+mj-lt"/>
              <a:buAutoNum type="arabicPeriod"/>
            </a:pPr>
            <a:r>
              <a:rPr lang="en-US" altLang="en-US" dirty="0"/>
              <a:t>Facilitate peer support and dialogue (Bob, Rob)</a:t>
            </a:r>
          </a:p>
          <a:p>
            <a:pPr marL="457200" indent="-457200">
              <a:buFont typeface="+mj-lt"/>
              <a:buAutoNum type="arabicPeriod"/>
            </a:pPr>
            <a:r>
              <a:rPr lang="en-US" altLang="en-US" dirty="0"/>
              <a:t>Share stories of impact (April, Sara)</a:t>
            </a:r>
          </a:p>
          <a:p>
            <a:pPr marL="457200" indent="-457200">
              <a:buFont typeface="+mj-lt"/>
              <a:buAutoNum type="arabicPeriod"/>
            </a:pPr>
            <a:r>
              <a:rPr lang="en-US" altLang="en-US" dirty="0"/>
              <a:t>Develop cross-site projects (Laura, Leah)</a:t>
            </a:r>
          </a:p>
          <a:p>
            <a:pPr marL="457200" indent="-457200">
              <a:buFont typeface="+mj-lt"/>
              <a:buAutoNum type="arabicPeriod"/>
            </a:pPr>
            <a:r>
              <a:rPr lang="en-US" altLang="en-US" dirty="0"/>
              <a:t>Conduct national outreach (Mark, Kathy, Mychal)</a:t>
            </a:r>
          </a:p>
          <a:p>
            <a:endParaRPr lang="en-US" altLang="en-US" dirty="0"/>
          </a:p>
          <a:p>
            <a:endParaRPr lang="en-US" dirty="0"/>
          </a:p>
        </p:txBody>
      </p:sp>
    </p:spTree>
    <p:extLst>
      <p:ext uri="{BB962C8B-B14F-4D97-AF65-F5344CB8AC3E}">
        <p14:creationId xmlns:p14="http://schemas.microsoft.com/office/powerpoint/2010/main" val="2741767174"/>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4916</TotalTime>
  <Words>1697</Words>
  <Application>Microsoft Office PowerPoint</Application>
  <PresentationFormat>On-screen Show (4:3)</PresentationFormat>
  <Paragraphs>130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NNIP PPT Theme</vt:lpstr>
      <vt:lpstr>Make the NNIP Network Work for You</vt:lpstr>
      <vt:lpstr>NNIP Network Goals</vt:lpstr>
      <vt:lpstr>NNIPHQ Activities</vt:lpstr>
      <vt:lpstr>Develop guides</vt:lpstr>
      <vt:lpstr>Facilitate peer support and dialogue</vt:lpstr>
      <vt:lpstr>Share stories of impact</vt:lpstr>
      <vt:lpstr>Develop cross-site projects </vt:lpstr>
      <vt:lpstr>Conduct national outreach</vt:lpstr>
      <vt:lpstr>Breakouts on NNIPHQ Activities</vt:lpstr>
      <vt:lpstr>Report out and discussion</vt:lpstr>
      <vt:lpstr>Make the NNIP Network Work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Pettit, Kathryn</cp:lastModifiedBy>
  <cp:revision>427</cp:revision>
  <cp:lastPrinted>2017-05-16T11:54:38Z</cp:lastPrinted>
  <dcterms:created xsi:type="dcterms:W3CDTF">2010-04-12T23:12:02Z</dcterms:created>
  <dcterms:modified xsi:type="dcterms:W3CDTF">2017-10-09T15:27:13Z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