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705" r:id="rId5"/>
  </p:sldMasterIdLst>
  <p:notesMasterIdLst>
    <p:notesMasterId r:id="rId48"/>
  </p:notesMasterIdLst>
  <p:sldIdLst>
    <p:sldId id="309" r:id="rId6"/>
    <p:sldId id="257" r:id="rId7"/>
    <p:sldId id="258" r:id="rId8"/>
    <p:sldId id="259" r:id="rId9"/>
    <p:sldId id="260" r:id="rId10"/>
    <p:sldId id="262" r:id="rId11"/>
    <p:sldId id="263" r:id="rId12"/>
    <p:sldId id="310" r:id="rId13"/>
    <p:sldId id="307" r:id="rId14"/>
    <p:sldId id="308" r:id="rId15"/>
    <p:sldId id="274" r:id="rId16"/>
    <p:sldId id="275" r:id="rId17"/>
    <p:sldId id="276" r:id="rId18"/>
    <p:sldId id="277" r:id="rId19"/>
    <p:sldId id="279" r:id="rId20"/>
    <p:sldId id="280" r:id="rId21"/>
    <p:sldId id="272" r:id="rId22"/>
    <p:sldId id="271"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26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68" y="6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7E5471-557B-4578-912B-9109FF92B630}" type="datetimeFigureOut">
              <a:rPr lang="en-US" smtClean="0"/>
              <a:t>9/18/2016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360F9B-E0EA-4970-A57B-22B609E60389}" type="slidenum">
              <a:rPr lang="en-US" smtClean="0"/>
              <a:t>‹#›</a:t>
            </a:fld>
            <a:endParaRPr lang="en-US"/>
          </a:p>
        </p:txBody>
      </p:sp>
    </p:spTree>
    <p:extLst>
      <p:ext uri="{BB962C8B-B14F-4D97-AF65-F5344CB8AC3E}">
        <p14:creationId xmlns:p14="http://schemas.microsoft.com/office/powerpoint/2010/main" val="368338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60F9B-E0EA-4970-A57B-22B609E60389}" type="slidenum">
              <a:rPr lang="en-US" smtClean="0"/>
              <a:t>1</a:t>
            </a:fld>
            <a:endParaRPr lang="en-US"/>
          </a:p>
        </p:txBody>
      </p:sp>
    </p:spTree>
    <p:extLst>
      <p:ext uri="{BB962C8B-B14F-4D97-AF65-F5344CB8AC3E}">
        <p14:creationId xmlns:p14="http://schemas.microsoft.com/office/powerpoint/2010/main" val="203992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60F9B-E0EA-4970-A57B-22B609E60389}" type="slidenum">
              <a:rPr lang="en-US" smtClean="0"/>
              <a:t>10</a:t>
            </a:fld>
            <a:endParaRPr lang="en-US"/>
          </a:p>
        </p:txBody>
      </p:sp>
    </p:spTree>
    <p:extLst>
      <p:ext uri="{BB962C8B-B14F-4D97-AF65-F5344CB8AC3E}">
        <p14:creationId xmlns:p14="http://schemas.microsoft.com/office/powerpoint/2010/main" val="2039929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What are the major learning goals? Help people understand that the tools they use</a:t>
            </a:r>
            <a:r>
              <a:rPr lang="en-US" baseline="0" dirty="0"/>
              <a:t> every day, like Excel, can be applied to open data related to civic topics.</a:t>
            </a:r>
            <a:endParaRPr lang="en-US" dirty="0"/>
          </a:p>
          <a:p>
            <a:r>
              <a:rPr lang="en-US" dirty="0"/>
              <a:t>* What was the motivation for creating the training? When I understood just how much I could do</a:t>
            </a:r>
            <a:r>
              <a:rPr lang="en-US" baseline="0" dirty="0"/>
              <a:t> with Excel alone, and that there was almost an endless number of use cases where Excel can be used, especially in scenarios where I saw people actually creating custom coded apps, I knew that there were a lot of people who just needed a shove into the water to try it.</a:t>
            </a:r>
            <a:endParaRPr lang="en-US" dirty="0"/>
          </a:p>
          <a:p>
            <a:r>
              <a:rPr lang="en-US" dirty="0"/>
              <a:t>* What is the format of training (such as slide presentation then exercise, or small group projects, etc.)  Usually no slides,</a:t>
            </a:r>
            <a:r>
              <a:rPr lang="en-US" baseline="0" dirty="0"/>
              <a:t> almost all demo and hands-on.</a:t>
            </a:r>
            <a:endParaRPr lang="en-US" dirty="0"/>
          </a:p>
          <a:p>
            <a:r>
              <a:rPr lang="en-US" dirty="0"/>
              <a:t>* What other essential context (if any) do people need to know to adapt it for themselves?  Mac vs. Excel</a:t>
            </a:r>
          </a:p>
          <a:p>
            <a:r>
              <a:rPr lang="en-US" dirty="0"/>
              <a:t>* What is 1 piece of advice for others?  (one thing you wished you had known, most important thing to remember for delivery, etc.) If your audience is sophisticated, push the boundaries a little and</a:t>
            </a:r>
            <a:r>
              <a:rPr lang="en-US" baseline="0" dirty="0"/>
              <a:t> introduce them to some of the more </a:t>
            </a:r>
            <a:r>
              <a:rPr lang="en-US" baseline="0"/>
              <a:t>advanced features.</a:t>
            </a:r>
            <a:endParaRPr lang="en-US" dirty="0"/>
          </a:p>
          <a:p>
            <a:endParaRPr lang="en-US" dirty="0"/>
          </a:p>
        </p:txBody>
      </p:sp>
      <p:sp>
        <p:nvSpPr>
          <p:cNvPr id="4" name="Slide Number Placeholder 3"/>
          <p:cNvSpPr>
            <a:spLocks noGrp="1"/>
          </p:cNvSpPr>
          <p:nvPr>
            <p:ph type="sldNum" sz="quarter" idx="10"/>
          </p:nvPr>
        </p:nvSpPr>
        <p:spPr/>
        <p:txBody>
          <a:bodyPr/>
          <a:lstStyle/>
          <a:p>
            <a:fld id="{902BDDCC-3BE2-4F33-ACE6-6E1A017DA29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3869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Handouts:</a:t>
            </a:r>
          </a:p>
          <a:p>
            <a:pPr marL="171450" indent="-171450">
              <a:buFontTx/>
              <a:buChar char="-"/>
            </a:pPr>
            <a:r>
              <a:rPr lang="en-US" dirty="0" smtClean="0"/>
              <a:t>Resource lists</a:t>
            </a:r>
          </a:p>
          <a:p>
            <a:pPr marL="171450" indent="-171450">
              <a:buFontTx/>
              <a:buChar char="-"/>
            </a:pPr>
            <a:r>
              <a:rPr lang="en-US" dirty="0" smtClean="0"/>
              <a:t>Step-by-step</a:t>
            </a:r>
            <a:r>
              <a:rPr lang="en-US" baseline="0" dirty="0" smtClean="0"/>
              <a:t> instructions for geocoding/mapping example</a:t>
            </a:r>
          </a:p>
          <a:p>
            <a:endParaRPr lang="en-US" dirty="0"/>
          </a:p>
        </p:txBody>
      </p:sp>
      <p:sp>
        <p:nvSpPr>
          <p:cNvPr id="4" name="Slide Number Placeholder 3"/>
          <p:cNvSpPr>
            <a:spLocks noGrp="1"/>
          </p:cNvSpPr>
          <p:nvPr>
            <p:ph type="sldNum" sz="quarter" idx="10"/>
          </p:nvPr>
        </p:nvSpPr>
        <p:spPr/>
        <p:txBody>
          <a:bodyPr/>
          <a:lstStyle/>
          <a:p>
            <a:pPr>
              <a:defRPr/>
            </a:pPr>
            <a:fld id="{444347A1-88FA-4246-B37C-43B18C3B2A57}" type="slidenum">
              <a:rPr lang="en-US" altLang="en-US" smtClean="0"/>
              <a:pPr>
                <a:defRPr/>
              </a:pPr>
              <a:t>38</a:t>
            </a:fld>
            <a:endParaRPr lang="en-US" altLang="en-US" dirty="0"/>
          </a:p>
        </p:txBody>
      </p:sp>
    </p:spTree>
    <p:extLst>
      <p:ext uri="{BB962C8B-B14F-4D97-AF65-F5344CB8AC3E}">
        <p14:creationId xmlns:p14="http://schemas.microsoft.com/office/powerpoint/2010/main" val="91684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 demonstration of mapping exercise</a:t>
            </a:r>
          </a:p>
          <a:p>
            <a:r>
              <a:rPr lang="en-US" dirty="0" smtClean="0"/>
              <a:t>How to get </a:t>
            </a:r>
            <a:r>
              <a:rPr lang="en-US" dirty="0" err="1" smtClean="0"/>
              <a:t>shapefiles</a:t>
            </a:r>
            <a:r>
              <a:rPr lang="en-US" dirty="0" smtClean="0"/>
              <a:t> for displaying small areas (neighborhood clusters here)</a:t>
            </a:r>
          </a:p>
          <a:p>
            <a:endParaRPr lang="en-US" dirty="0"/>
          </a:p>
        </p:txBody>
      </p:sp>
      <p:sp>
        <p:nvSpPr>
          <p:cNvPr id="4" name="Slide Number Placeholder 3"/>
          <p:cNvSpPr>
            <a:spLocks noGrp="1"/>
          </p:cNvSpPr>
          <p:nvPr>
            <p:ph type="sldNum" sz="quarter" idx="10"/>
          </p:nvPr>
        </p:nvSpPr>
        <p:spPr/>
        <p:txBody>
          <a:bodyPr/>
          <a:lstStyle/>
          <a:p>
            <a:pPr>
              <a:defRPr/>
            </a:pPr>
            <a:fld id="{444347A1-88FA-4246-B37C-43B18C3B2A57}" type="slidenum">
              <a:rPr lang="en-US" altLang="en-US" smtClean="0"/>
              <a:pPr>
                <a:defRPr/>
              </a:pPr>
              <a:t>39</a:t>
            </a:fld>
            <a:endParaRPr lang="en-US" altLang="en-US" dirty="0"/>
          </a:p>
        </p:txBody>
      </p:sp>
    </p:spTree>
    <p:extLst>
      <p:ext uri="{BB962C8B-B14F-4D97-AF65-F5344CB8AC3E}">
        <p14:creationId xmlns:p14="http://schemas.microsoft.com/office/powerpoint/2010/main" val="227676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geocode</a:t>
            </a:r>
            <a:r>
              <a:rPr lang="en-US" baseline="0" dirty="0" smtClean="0"/>
              <a:t> client addresses and import them into a map</a:t>
            </a:r>
          </a:p>
          <a:p>
            <a:endParaRPr lang="en-US" dirty="0"/>
          </a:p>
        </p:txBody>
      </p:sp>
      <p:sp>
        <p:nvSpPr>
          <p:cNvPr id="4" name="Slide Number Placeholder 3"/>
          <p:cNvSpPr>
            <a:spLocks noGrp="1"/>
          </p:cNvSpPr>
          <p:nvPr>
            <p:ph type="sldNum" sz="quarter" idx="10"/>
          </p:nvPr>
        </p:nvSpPr>
        <p:spPr/>
        <p:txBody>
          <a:bodyPr/>
          <a:lstStyle/>
          <a:p>
            <a:pPr>
              <a:defRPr/>
            </a:pPr>
            <a:fld id="{444347A1-88FA-4246-B37C-43B18C3B2A57}" type="slidenum">
              <a:rPr lang="en-US" altLang="en-US" smtClean="0"/>
              <a:pPr>
                <a:defRPr/>
              </a:pPr>
              <a:t>40</a:t>
            </a:fld>
            <a:endParaRPr lang="en-US" altLang="en-US" dirty="0"/>
          </a:p>
        </p:txBody>
      </p:sp>
    </p:spTree>
    <p:extLst>
      <p:ext uri="{BB962C8B-B14F-4D97-AF65-F5344CB8AC3E}">
        <p14:creationId xmlns:p14="http://schemas.microsoft.com/office/powerpoint/2010/main" val="15936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import and join small area data (poverty rates here) and create choropleth</a:t>
            </a:r>
            <a:r>
              <a:rPr lang="en-US" baseline="0" dirty="0" smtClean="0"/>
              <a:t> map overlaid with client points</a:t>
            </a:r>
          </a:p>
          <a:p>
            <a:endParaRPr lang="en-US" dirty="0"/>
          </a:p>
        </p:txBody>
      </p:sp>
      <p:sp>
        <p:nvSpPr>
          <p:cNvPr id="4" name="Slide Number Placeholder 3"/>
          <p:cNvSpPr>
            <a:spLocks noGrp="1"/>
          </p:cNvSpPr>
          <p:nvPr>
            <p:ph type="sldNum" sz="quarter" idx="10"/>
          </p:nvPr>
        </p:nvSpPr>
        <p:spPr/>
        <p:txBody>
          <a:bodyPr/>
          <a:lstStyle/>
          <a:p>
            <a:pPr>
              <a:defRPr/>
            </a:pPr>
            <a:fld id="{444347A1-88FA-4246-B37C-43B18C3B2A57}" type="slidenum">
              <a:rPr lang="en-US" altLang="en-US" smtClean="0"/>
              <a:pPr>
                <a:defRPr/>
              </a:pPr>
              <a:t>41</a:t>
            </a:fld>
            <a:endParaRPr lang="en-US" altLang="en-US" dirty="0"/>
          </a:p>
        </p:txBody>
      </p:sp>
    </p:spTree>
    <p:extLst>
      <p:ext uri="{BB962C8B-B14F-4D97-AF65-F5344CB8AC3E}">
        <p14:creationId xmlns:p14="http://schemas.microsoft.com/office/powerpoint/2010/main" val="128206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Please answer the evaluation we’ll send you to improve any future editions of this workshop and pre-sessions in general</a:t>
            </a:r>
          </a:p>
          <a:p>
            <a:pPr defTabSz="897301">
              <a:defRPr/>
            </a:pPr>
            <a:r>
              <a:rPr lang="en-US" dirty="0" smtClean="0"/>
              <a:t>Interview key external informants,</a:t>
            </a:r>
            <a:r>
              <a:rPr lang="en-US" baseline="0" dirty="0" smtClean="0"/>
              <a:t> such as people from </a:t>
            </a:r>
            <a:r>
              <a:rPr lang="en-US" dirty="0" smtClean="0"/>
              <a:t>Bloomberg’s What Works</a:t>
            </a:r>
            <a:r>
              <a:rPr lang="en-US" baseline="0" dirty="0" smtClean="0"/>
              <a:t> and MIT Media Lab.  If you have recommendations of others we should talk to, let us know.</a:t>
            </a:r>
            <a:endParaRPr lang="en-US" dirty="0" smtClean="0"/>
          </a:p>
          <a:p>
            <a:endParaRPr lang="en-US" dirty="0"/>
          </a:p>
          <a:p>
            <a:r>
              <a:rPr lang="en-US" dirty="0"/>
              <a:t>Guide:  We’d love input on what you think should be in the guide, and will be contacting many of them about being included in the catalog.</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42</a:t>
            </a:fld>
            <a:endParaRPr lang="en-US" dirty="0"/>
          </a:p>
        </p:txBody>
      </p:sp>
    </p:spTree>
    <p:extLst>
      <p:ext uri="{BB962C8B-B14F-4D97-AF65-F5344CB8AC3E}">
        <p14:creationId xmlns:p14="http://schemas.microsoft.com/office/powerpoint/2010/main" val="219536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2</a:t>
            </a:fld>
            <a:endParaRPr lang="en-US" dirty="0"/>
          </a:p>
        </p:txBody>
      </p:sp>
    </p:spTree>
    <p:extLst>
      <p:ext uri="{BB962C8B-B14F-4D97-AF65-F5344CB8AC3E}">
        <p14:creationId xmlns:p14="http://schemas.microsoft.com/office/powerpoint/2010/main" val="175170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838031" lvl="1" indent="-380923">
              <a:spcAft>
                <a:spcPct val="20000"/>
              </a:spcAft>
              <a:buFont typeface="Arial" panose="020B0604020202020204" pitchFamily="34" charset="0"/>
              <a:buChar char="•"/>
            </a:pPr>
            <a:r>
              <a:rPr lang="en-US" dirty="0"/>
              <a:t>As you may have heard at last conference, we’re embarking on a project with Microsoft called “Expanding Training on Using Data and Tech to Improve Communities”</a:t>
            </a:r>
          </a:p>
          <a:p>
            <a:pPr marL="838031" lvl="1" indent="-380923" defTabSz="897301">
              <a:spcAft>
                <a:spcPct val="20000"/>
              </a:spcAft>
              <a:buFont typeface="Arial" panose="020B0604020202020204" pitchFamily="34" charset="0"/>
              <a:buChar char="•"/>
              <a:defRPr/>
            </a:pPr>
            <a:r>
              <a:rPr lang="en-US" dirty="0"/>
              <a:t>We’re working with the Technology and Civic Engagement or TCE division on this work, which has 5 local offices around the country, including Adam’s Chicago office</a:t>
            </a:r>
          </a:p>
          <a:p>
            <a:pPr marL="838031" lvl="1" indent="-380923" defTabSz="897301">
              <a:spcAft>
                <a:spcPct val="20000"/>
              </a:spcAft>
              <a:buFont typeface="Arial" panose="020B0604020202020204" pitchFamily="34" charset="0"/>
              <a:buChar char="•"/>
              <a:defRPr/>
            </a:pPr>
            <a:r>
              <a:rPr lang="en-US" dirty="0"/>
              <a:t>As you heard from Adam, the TCE team understand the importance of building local capacity to use data and technology to improve community outcomes. (can be tweaked or dropped based whatever Adam says)</a:t>
            </a:r>
          </a:p>
          <a:p>
            <a:pPr marL="838031" lvl="1" indent="-380923" defTabSz="897301">
              <a:spcAft>
                <a:spcPct val="20000"/>
              </a:spcAft>
              <a:buFont typeface="Arial" panose="020B0604020202020204" pitchFamily="34" charset="0"/>
              <a:buChar char="•"/>
              <a:defRPr/>
            </a:pPr>
            <a:r>
              <a:rPr lang="en-US" dirty="0"/>
              <a:t>Read project goal</a:t>
            </a:r>
          </a:p>
          <a:p>
            <a:pPr marL="838031" lvl="1" indent="-380923">
              <a:spcAft>
                <a:spcPct val="20000"/>
              </a:spcAft>
              <a:buFont typeface="Arial" panose="020B0604020202020204" pitchFamily="34" charset="0"/>
              <a:buChar char="•"/>
            </a:pPr>
            <a:r>
              <a:rPr lang="en-US" dirty="0"/>
              <a:t>Stages:</a:t>
            </a:r>
          </a:p>
          <a:p>
            <a:pPr marL="1286682" lvl="2" indent="-380923">
              <a:spcAft>
                <a:spcPct val="20000"/>
              </a:spcAft>
              <a:buFont typeface="Arial" panose="020B0604020202020204" pitchFamily="34" charset="0"/>
              <a:buChar char="•"/>
            </a:pPr>
            <a:r>
              <a:rPr lang="en-US" baseline="0" dirty="0" smtClean="0"/>
              <a:t>Scanned the field with our survey of </a:t>
            </a:r>
            <a:r>
              <a:rPr lang="en-US" baseline="0" dirty="0" err="1" smtClean="0"/>
              <a:t>nnip</a:t>
            </a:r>
            <a:r>
              <a:rPr lang="en-US" baseline="0" dirty="0" smtClean="0"/>
              <a:t> partners and external folks</a:t>
            </a:r>
          </a:p>
          <a:p>
            <a:pPr marL="1286682" lvl="2" indent="-380923">
              <a:spcAft>
                <a:spcPct val="20000"/>
              </a:spcAft>
              <a:buFont typeface="Arial" panose="020B0604020202020204" pitchFamily="34" charset="0"/>
              <a:buChar char="•"/>
            </a:pPr>
            <a:r>
              <a:rPr lang="en-US" baseline="0" dirty="0" smtClean="0"/>
              <a:t>Today’s workshop is a part of the data collection for that project</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3</a:t>
            </a:fld>
            <a:endParaRPr lang="en-US" dirty="0"/>
          </a:p>
        </p:txBody>
      </p:sp>
    </p:spTree>
    <p:extLst>
      <p:ext uri="{BB962C8B-B14F-4D97-AF65-F5344CB8AC3E}">
        <p14:creationId xmlns:p14="http://schemas.microsoft.com/office/powerpoint/2010/main" val="70451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244" indent="-168244">
              <a:buFontTx/>
              <a:buChar char="-"/>
            </a:pPr>
            <a:r>
              <a:rPr lang="en-US" baseline="0" dirty="0" smtClean="0"/>
              <a:t>So we got a much stronger response than we imagined. </a:t>
            </a:r>
          </a:p>
          <a:p>
            <a:pPr marL="168244" indent="-168244">
              <a:buFontTx/>
              <a:buChar char="-"/>
            </a:pPr>
            <a:r>
              <a:rPr lang="en-US" baseline="0" dirty="0" smtClean="0"/>
              <a:t>Nearly all of our partners responded, with 27 total. </a:t>
            </a:r>
          </a:p>
          <a:p>
            <a:pPr marL="168244" indent="-168244">
              <a:buFontTx/>
              <a:buChar char="-"/>
            </a:pPr>
            <a:r>
              <a:rPr lang="en-US" baseline="0" dirty="0" smtClean="0"/>
              <a:t>[</a:t>
            </a:r>
            <a:r>
              <a:rPr lang="en-US" baseline="0" dirty="0" err="1" smtClean="0"/>
              <a:t>kp</a:t>
            </a:r>
            <a:r>
              <a:rPr lang="en-US" baseline="0" dirty="0" smtClean="0"/>
              <a:t> added]: All but 4 had done some training before, and only 1 of those didn’t want to build training into their services</a:t>
            </a:r>
          </a:p>
          <a:p>
            <a:pPr marL="168244" indent="-168244">
              <a:buFontTx/>
              <a:buChar char="-"/>
            </a:pPr>
            <a:r>
              <a:rPr lang="en-US" baseline="0" dirty="0" smtClean="0"/>
              <a:t>We also have responses from five external contacts brought to us by the TCE team at Microsoft. </a:t>
            </a:r>
          </a:p>
          <a:p>
            <a:pPr marL="168244" indent="-168244">
              <a:buFontTx/>
              <a:buChar char="-"/>
            </a:pPr>
            <a:r>
              <a:rPr lang="en-US" baseline="0" dirty="0" smtClean="0"/>
              <a:t>Between all the responses, we have a grand pool of 59 trainings. You guys have been very busy, much to our delight.  The handout lists all of the trainings and descriptions that we received so far.</a:t>
            </a:r>
          </a:p>
          <a:p>
            <a:pPr marL="168244" indent="-168244">
              <a:buFontTx/>
              <a:buChar char="-"/>
            </a:pP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4</a:t>
            </a:fld>
            <a:endParaRPr lang="en-US" dirty="0"/>
          </a:p>
        </p:txBody>
      </p:sp>
    </p:spTree>
    <p:extLst>
      <p:ext uri="{BB962C8B-B14F-4D97-AF65-F5344CB8AC3E}">
        <p14:creationId xmlns:p14="http://schemas.microsoft.com/office/powerpoint/2010/main" val="27221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Most everyone falls into one or more of the following categories – definitely a pleasant surprise for</a:t>
            </a:r>
            <a:r>
              <a:rPr lang="en-US" baseline="0" dirty="0" smtClean="0"/>
              <a:t> us!</a:t>
            </a:r>
          </a:p>
          <a:p>
            <a:pPr marL="168244" indent="-168244">
              <a:buFontTx/>
              <a:buChar char="-"/>
            </a:pPr>
            <a:r>
              <a:rPr lang="en-US" baseline="0" dirty="0" smtClean="0"/>
              <a:t>How to use a local website (like many of your own data dashboards or open data portals)</a:t>
            </a:r>
          </a:p>
          <a:p>
            <a:pPr marL="168244" indent="-168244">
              <a:buFontTx/>
              <a:buChar char="-"/>
            </a:pPr>
            <a:r>
              <a:rPr lang="en-US" baseline="0" dirty="0" smtClean="0"/>
              <a:t>Work-related tasks (</a:t>
            </a:r>
            <a:r>
              <a:rPr lang="en-US" baseline="0" dirty="0" err="1" smtClean="0"/>
              <a:t>grantwriting</a:t>
            </a:r>
            <a:r>
              <a:rPr lang="en-US" baseline="0" dirty="0" smtClean="0"/>
              <a:t> or storytelling)</a:t>
            </a:r>
          </a:p>
          <a:p>
            <a:pPr marL="168244" indent="-168244">
              <a:buFontTx/>
              <a:buChar char="-"/>
            </a:pPr>
            <a:r>
              <a:rPr lang="en-US" baseline="0" dirty="0" smtClean="0"/>
              <a:t>Specific issue area (housing, or environment, </a:t>
            </a:r>
            <a:r>
              <a:rPr lang="en-US" baseline="0" dirty="0" err="1" smtClean="0"/>
              <a:t>etc</a:t>
            </a:r>
            <a:r>
              <a:rPr lang="en-US" baseline="0" dirty="0" smtClean="0"/>
              <a:t>)</a:t>
            </a:r>
          </a:p>
          <a:p>
            <a:pPr marL="168244" indent="-168244">
              <a:buFontTx/>
              <a:buChar char="-"/>
            </a:pPr>
            <a:r>
              <a:rPr lang="en-US" baseline="0" dirty="0" smtClean="0"/>
              <a:t>Tools (like GIS, Excel or Tableau)</a:t>
            </a:r>
          </a:p>
          <a:p>
            <a:pPr marL="168244" indent="-168244">
              <a:buFontTx/>
              <a:buChar char="-"/>
            </a:pPr>
            <a:r>
              <a:rPr lang="en-US" baseline="0" dirty="0" smtClean="0"/>
              <a:t>Data sources (ACS, local crime data)</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dirty="0"/>
          </a:p>
        </p:txBody>
      </p:sp>
    </p:spTree>
    <p:extLst>
      <p:ext uri="{BB962C8B-B14F-4D97-AF65-F5344CB8AC3E}">
        <p14:creationId xmlns:p14="http://schemas.microsoft.com/office/powerpoint/2010/main" val="264142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Besides</a:t>
            </a:r>
            <a:r>
              <a:rPr lang="en-US" baseline="0" dirty="0" smtClean="0"/>
              <a:t> the nonprofit audience intended by this project, many of you are reaching incredibly important individuals, including government staff, funders, and interested residents. An important takeaway is that by doing so, many of you are really democratizing these data concepts, particularly since the vast majority of this work can be given to people new to using data.</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dirty="0"/>
          </a:p>
        </p:txBody>
      </p:sp>
    </p:spTree>
    <p:extLst>
      <p:ext uri="{BB962C8B-B14F-4D97-AF65-F5344CB8AC3E}">
        <p14:creationId xmlns:p14="http://schemas.microsoft.com/office/powerpoint/2010/main" val="21774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One of the most revealing</a:t>
            </a:r>
            <a:r>
              <a:rPr lang="en-US" baseline="0" dirty="0" smtClean="0"/>
              <a:t> points from the survey was noting the gaps that many of you hope to fill by additional training. By a large margin, the most sought-after trainings were those that pertained to understanding new technology tools or data concepts. Close contenders were the ever-popular “data as it can be used for work-related tasks”, “data for specific issues”, or using local data sources like ACS. </a:t>
            </a:r>
          </a:p>
          <a:p>
            <a:endParaRPr lang="en-US" baseline="0" dirty="0" smtClean="0"/>
          </a:p>
          <a:p>
            <a:pPr defTabSz="897301">
              <a:defRPr/>
            </a:pPr>
            <a:r>
              <a:rPr lang="en-US" baseline="0" dirty="0" smtClean="0"/>
              <a:t>As it turns out, there’s significant overlap in the gaps and the offerings elsewhere in the network. We hope that the handout we shared help you locate partners who are already training in the areas you see as gaps </a:t>
            </a:r>
            <a:r>
              <a:rPr lang="en-US" baseline="0" dirty="0" smtClean="0">
                <a:sym typeface="Wingdings" panose="05000000000000000000" pitchFamily="2" charset="2"/>
              </a:rPr>
              <a:t></a:t>
            </a:r>
          </a:p>
          <a:p>
            <a:endParaRPr lang="en-US" baseline="0" dirty="0" smtClean="0">
              <a:sym typeface="Wingdings" panose="05000000000000000000" pitchFamily="2" charset="2"/>
            </a:endParaRPr>
          </a:p>
          <a:p>
            <a:r>
              <a:rPr lang="en-US" baseline="0" dirty="0" smtClean="0">
                <a:sym typeface="Wingdings" panose="05000000000000000000" pitchFamily="2" charset="2"/>
              </a:rPr>
              <a:t>Additionally, many of you are looking to tweak or adjust your trainings to fit your audiences more closely or try new subject areas. Things we heard were “I’d like to target my training to a particular level of expertise” or “I’d like to think more about funding”. Hopefully this workshop will allow you guys to trade ideas and learn from your partners. </a:t>
            </a:r>
          </a:p>
          <a:p>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7</a:t>
            </a:fld>
            <a:endParaRPr lang="en-US" dirty="0"/>
          </a:p>
        </p:txBody>
      </p:sp>
    </p:spTree>
    <p:extLst>
      <p:ext uri="{BB962C8B-B14F-4D97-AF65-F5344CB8AC3E}">
        <p14:creationId xmlns:p14="http://schemas.microsoft.com/office/powerpoint/2010/main" val="159322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60F9B-E0EA-4970-A57B-22B609E60389}" type="slidenum">
              <a:rPr lang="en-US" smtClean="0"/>
              <a:t>8</a:t>
            </a:fld>
            <a:endParaRPr lang="en-US"/>
          </a:p>
        </p:txBody>
      </p:sp>
    </p:spTree>
    <p:extLst>
      <p:ext uri="{BB962C8B-B14F-4D97-AF65-F5344CB8AC3E}">
        <p14:creationId xmlns:p14="http://schemas.microsoft.com/office/powerpoint/2010/main" val="2039929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60F9B-E0EA-4970-A57B-22B609E60389}" type="slidenum">
              <a:rPr lang="en-US" smtClean="0"/>
              <a:t>9</a:t>
            </a:fld>
            <a:endParaRPr lang="en-US"/>
          </a:p>
        </p:txBody>
      </p:sp>
    </p:spTree>
    <p:extLst>
      <p:ext uri="{BB962C8B-B14F-4D97-AF65-F5344CB8AC3E}">
        <p14:creationId xmlns:p14="http://schemas.microsoft.com/office/powerpoint/2010/main" val="203992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437892-8912-422E-8867-C774A292DD6E}"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332713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37892-8912-422E-8867-C774A292DD6E}"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309295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37892-8912-422E-8867-C774A292DD6E}"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3377331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8"/>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1888652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3"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2" y="1863121"/>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744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41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80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27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67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0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73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37892-8912-422E-8867-C774A292DD6E}"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247857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063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527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537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537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951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364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25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37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19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87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437892-8912-422E-8867-C774A292DD6E}"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999627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478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166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08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349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57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747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
        <p:nvSpPr>
          <p:cNvPr id="2" name="Title 1"/>
          <p:cNvSpPr>
            <a:spLocks noGrp="1"/>
          </p:cNvSpPr>
          <p:nvPr>
            <p:ph type="ctrTitle" hasCustomPrompt="1"/>
          </p:nvPr>
        </p:nvSpPr>
        <p:spPr>
          <a:xfrm>
            <a:off x="685800" y="2523067"/>
            <a:ext cx="7772400" cy="1113896"/>
          </a:xfrm>
        </p:spPr>
        <p:txBody>
          <a:bodyPr anchor="b"/>
          <a:lstStyle>
            <a:lvl1pPr algn="ctr">
              <a:defRPr sz="6000">
                <a:solidFill>
                  <a:schemeClr val="bg1"/>
                </a:solidFill>
              </a:defRPr>
            </a:lvl1pPr>
          </a:lstStyle>
          <a:p>
            <a:r>
              <a:rPr lang="en-US" dirty="0" smtClean="0"/>
              <a:t>Master Title Page</a:t>
            </a:r>
            <a:endParaRPr lang="en-US" dirty="0"/>
          </a:p>
        </p:txBody>
      </p:sp>
      <p:sp>
        <p:nvSpPr>
          <p:cNvPr id="3" name="Subtitle 2"/>
          <p:cNvSpPr>
            <a:spLocks noGrp="1"/>
          </p:cNvSpPr>
          <p:nvPr>
            <p:ph type="subTitle" idx="1" hasCustomPrompt="1"/>
          </p:nvPr>
        </p:nvSpPr>
        <p:spPr>
          <a:xfrm>
            <a:off x="685800" y="3708399"/>
            <a:ext cx="7772400" cy="1312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  Speaker Info</a:t>
            </a:r>
            <a:endParaRPr lang="en-US" dirty="0"/>
          </a:p>
        </p:txBody>
      </p:sp>
    </p:spTree>
    <p:extLst>
      <p:ext uri="{BB962C8B-B14F-4D97-AF65-F5344CB8AC3E}">
        <p14:creationId xmlns:p14="http://schemas.microsoft.com/office/powerpoint/2010/main" val="63163295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 R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6" cy="6857999"/>
          </a:xfrm>
          <a:prstGeom prst="rect">
            <a:avLst/>
          </a:prstGeom>
        </p:spPr>
      </p:pic>
      <p:sp>
        <p:nvSpPr>
          <p:cNvPr id="2" name="Title 1"/>
          <p:cNvSpPr>
            <a:spLocks noGrp="1"/>
          </p:cNvSpPr>
          <p:nvPr>
            <p:ph type="ctrTitle" hasCustomPrompt="1"/>
          </p:nvPr>
        </p:nvSpPr>
        <p:spPr>
          <a:xfrm>
            <a:off x="685800" y="2523067"/>
            <a:ext cx="7772400" cy="1113896"/>
          </a:xfrm>
        </p:spPr>
        <p:txBody>
          <a:bodyPr anchor="b"/>
          <a:lstStyle>
            <a:lvl1pPr algn="ctr">
              <a:defRPr sz="6000">
                <a:solidFill>
                  <a:schemeClr val="bg1"/>
                </a:solidFill>
              </a:defRPr>
            </a:lvl1pPr>
          </a:lstStyle>
          <a:p>
            <a:r>
              <a:rPr lang="en-US" dirty="0" smtClean="0"/>
              <a:t>Master Title Page</a:t>
            </a:r>
            <a:endParaRPr lang="en-US" dirty="0"/>
          </a:p>
        </p:txBody>
      </p:sp>
      <p:sp>
        <p:nvSpPr>
          <p:cNvPr id="3" name="Subtitle 2"/>
          <p:cNvSpPr>
            <a:spLocks noGrp="1"/>
          </p:cNvSpPr>
          <p:nvPr>
            <p:ph type="subTitle" idx="1" hasCustomPrompt="1"/>
          </p:nvPr>
        </p:nvSpPr>
        <p:spPr>
          <a:xfrm>
            <a:off x="685800" y="3708399"/>
            <a:ext cx="7772400" cy="1312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  Speaker Info</a:t>
            </a:r>
            <a:endParaRPr lang="en-US" dirty="0"/>
          </a:p>
        </p:txBody>
      </p:sp>
    </p:spTree>
    <p:extLst>
      <p:ext uri="{BB962C8B-B14F-4D97-AF65-F5344CB8AC3E}">
        <p14:creationId xmlns:p14="http://schemas.microsoft.com/office/powerpoint/2010/main" val="9191527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ctrTitle" hasCustomPrompt="1"/>
          </p:nvPr>
        </p:nvSpPr>
        <p:spPr>
          <a:xfrm>
            <a:off x="685800" y="2523067"/>
            <a:ext cx="7772400" cy="1113896"/>
          </a:xfrm>
        </p:spPr>
        <p:txBody>
          <a:bodyPr anchor="b"/>
          <a:lstStyle>
            <a:lvl1pPr algn="ctr">
              <a:defRPr sz="6000">
                <a:solidFill>
                  <a:schemeClr val="bg1"/>
                </a:solidFill>
              </a:defRPr>
            </a:lvl1pPr>
          </a:lstStyle>
          <a:p>
            <a:r>
              <a:rPr lang="en-US" dirty="0" smtClean="0"/>
              <a:t>Master Title Page</a:t>
            </a:r>
            <a:endParaRPr lang="en-US" dirty="0"/>
          </a:p>
        </p:txBody>
      </p:sp>
      <p:sp>
        <p:nvSpPr>
          <p:cNvPr id="3" name="Subtitle 2"/>
          <p:cNvSpPr>
            <a:spLocks noGrp="1"/>
          </p:cNvSpPr>
          <p:nvPr>
            <p:ph type="subTitle" idx="1" hasCustomPrompt="1"/>
          </p:nvPr>
        </p:nvSpPr>
        <p:spPr>
          <a:xfrm>
            <a:off x="685800" y="3708399"/>
            <a:ext cx="7772400" cy="1312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  Speaker Info</a:t>
            </a:r>
            <a:endParaRPr lang="en-US" dirty="0"/>
          </a:p>
        </p:txBody>
      </p:sp>
    </p:spTree>
    <p:extLst>
      <p:ext uri="{BB962C8B-B14F-4D97-AF65-F5344CB8AC3E}">
        <p14:creationId xmlns:p14="http://schemas.microsoft.com/office/powerpoint/2010/main" val="23244895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8000"/>
          </a:xfrm>
          <a:prstGeom prst="rect">
            <a:avLst/>
          </a:prstGeom>
        </p:spPr>
      </p:pic>
      <p:sp>
        <p:nvSpPr>
          <p:cNvPr id="2" name="Title 1"/>
          <p:cNvSpPr>
            <a:spLocks noGrp="1"/>
          </p:cNvSpPr>
          <p:nvPr>
            <p:ph type="ctrTitle" hasCustomPrompt="1"/>
          </p:nvPr>
        </p:nvSpPr>
        <p:spPr>
          <a:xfrm>
            <a:off x="685800" y="2523067"/>
            <a:ext cx="7772400" cy="1113896"/>
          </a:xfrm>
        </p:spPr>
        <p:txBody>
          <a:bodyPr anchor="b"/>
          <a:lstStyle>
            <a:lvl1pPr algn="ctr">
              <a:defRPr sz="6000">
                <a:solidFill>
                  <a:schemeClr val="bg1"/>
                </a:solidFill>
              </a:defRPr>
            </a:lvl1pPr>
          </a:lstStyle>
          <a:p>
            <a:r>
              <a:rPr lang="en-US" dirty="0" smtClean="0"/>
              <a:t>Master Title Page</a:t>
            </a:r>
            <a:endParaRPr lang="en-US" dirty="0"/>
          </a:p>
        </p:txBody>
      </p:sp>
      <p:sp>
        <p:nvSpPr>
          <p:cNvPr id="3" name="Subtitle 2"/>
          <p:cNvSpPr>
            <a:spLocks noGrp="1"/>
          </p:cNvSpPr>
          <p:nvPr>
            <p:ph type="subTitle" idx="1" hasCustomPrompt="1"/>
          </p:nvPr>
        </p:nvSpPr>
        <p:spPr>
          <a:xfrm>
            <a:off x="685800" y="3708399"/>
            <a:ext cx="7772400" cy="131233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  Speaker Info</a:t>
            </a:r>
            <a:endParaRPr lang="en-US" dirty="0"/>
          </a:p>
        </p:txBody>
      </p:sp>
    </p:spTree>
    <p:extLst>
      <p:ext uri="{BB962C8B-B14F-4D97-AF65-F5344CB8AC3E}">
        <p14:creationId xmlns:p14="http://schemas.microsoft.com/office/powerpoint/2010/main" val="11152516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437892-8912-422E-8867-C774A292DD6E}"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1426309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 Rever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ctrTitle" hasCustomPrompt="1"/>
          </p:nvPr>
        </p:nvSpPr>
        <p:spPr>
          <a:xfrm>
            <a:off x="685800" y="2523067"/>
            <a:ext cx="7772400" cy="1113896"/>
          </a:xfrm>
        </p:spPr>
        <p:txBody>
          <a:bodyPr anchor="b"/>
          <a:lstStyle>
            <a:lvl1pPr algn="ctr">
              <a:defRPr sz="6000">
                <a:solidFill>
                  <a:srgbClr val="0065A4"/>
                </a:solidFill>
              </a:defRPr>
            </a:lvl1pPr>
          </a:lstStyle>
          <a:p>
            <a:r>
              <a:rPr lang="en-US" dirty="0" smtClean="0"/>
              <a:t>Master Title Page</a:t>
            </a:r>
            <a:endParaRPr lang="en-US" dirty="0"/>
          </a:p>
        </p:txBody>
      </p:sp>
      <p:sp>
        <p:nvSpPr>
          <p:cNvPr id="3" name="Subtitle 2"/>
          <p:cNvSpPr>
            <a:spLocks noGrp="1"/>
          </p:cNvSpPr>
          <p:nvPr>
            <p:ph type="subTitle" idx="1" hasCustomPrompt="1"/>
          </p:nvPr>
        </p:nvSpPr>
        <p:spPr>
          <a:xfrm>
            <a:off x="685800" y="3708399"/>
            <a:ext cx="7772400" cy="1312333"/>
          </a:xfrm>
        </p:spPr>
        <p:txBody>
          <a:bodyPr/>
          <a:lstStyle>
            <a:lvl1pPr marL="0" indent="0" algn="ctr">
              <a:buNone/>
              <a:defRPr sz="2400">
                <a:solidFill>
                  <a:srgbClr val="0065A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  Speaker Info</a:t>
            </a:r>
            <a:endParaRPr lang="en-US" dirty="0"/>
          </a:p>
        </p:txBody>
      </p:sp>
    </p:spTree>
    <p:extLst>
      <p:ext uri="{BB962C8B-B14F-4D97-AF65-F5344CB8AC3E}">
        <p14:creationId xmlns:p14="http://schemas.microsoft.com/office/powerpoint/2010/main" val="25788294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46126"/>
            <a:ext cx="7886700" cy="1325563"/>
          </a:xfrm>
        </p:spPr>
        <p:txBody>
          <a:bodyPr/>
          <a:lstStyle>
            <a:lvl1pPr>
              <a:defRPr baseline="0"/>
            </a:lvl1pPr>
          </a:lstStyle>
          <a:p>
            <a:r>
              <a:rPr lang="en-US" dirty="0" smtClean="0"/>
              <a:t>Master Text Page</a:t>
            </a:r>
            <a:endParaRPr lang="en-US" dirty="0"/>
          </a:p>
        </p:txBody>
      </p:sp>
      <p:sp>
        <p:nvSpPr>
          <p:cNvPr id="3" name="Content Placeholder 2"/>
          <p:cNvSpPr>
            <a:spLocks noGrp="1"/>
          </p:cNvSpPr>
          <p:nvPr>
            <p:ph idx="1"/>
          </p:nvPr>
        </p:nvSpPr>
        <p:spPr>
          <a:xfrm>
            <a:off x="628650" y="2319867"/>
            <a:ext cx="7886700" cy="3603096"/>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44289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
        <p:nvSpPr>
          <p:cNvPr id="2" name="Title 1"/>
          <p:cNvSpPr>
            <a:spLocks noGrp="1"/>
          </p:cNvSpPr>
          <p:nvPr>
            <p:ph type="title" hasCustomPrompt="1"/>
          </p:nvPr>
        </p:nvSpPr>
        <p:spPr>
          <a:xfrm>
            <a:off x="628650" y="746126"/>
            <a:ext cx="7886700" cy="1325563"/>
          </a:xfrm>
        </p:spPr>
        <p:txBody>
          <a:bodyPr/>
          <a:lstStyle>
            <a:lvl1pPr>
              <a:defRPr baseline="0">
                <a:solidFill>
                  <a:srgbClr val="9A0D24"/>
                </a:solidFill>
              </a:defRPr>
            </a:lvl1pPr>
          </a:lstStyle>
          <a:p>
            <a:r>
              <a:rPr lang="en-US" dirty="0" smtClean="0"/>
              <a:t>Master Text Page</a:t>
            </a:r>
            <a:endParaRPr lang="en-US" dirty="0"/>
          </a:p>
        </p:txBody>
      </p:sp>
      <p:sp>
        <p:nvSpPr>
          <p:cNvPr id="3" name="Content Placeholder 2"/>
          <p:cNvSpPr>
            <a:spLocks noGrp="1"/>
          </p:cNvSpPr>
          <p:nvPr>
            <p:ph idx="1"/>
          </p:nvPr>
        </p:nvSpPr>
        <p:spPr>
          <a:xfrm>
            <a:off x="628650" y="2319867"/>
            <a:ext cx="7886700" cy="3603096"/>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172177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 Gr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8000"/>
          </a:xfrm>
          <a:prstGeom prst="rect">
            <a:avLst/>
          </a:prstGeom>
        </p:spPr>
      </p:pic>
      <p:sp>
        <p:nvSpPr>
          <p:cNvPr id="2" name="Title 1"/>
          <p:cNvSpPr>
            <a:spLocks noGrp="1"/>
          </p:cNvSpPr>
          <p:nvPr>
            <p:ph type="title" hasCustomPrompt="1"/>
          </p:nvPr>
        </p:nvSpPr>
        <p:spPr>
          <a:xfrm>
            <a:off x="628650" y="746126"/>
            <a:ext cx="7886700" cy="1325563"/>
          </a:xfrm>
        </p:spPr>
        <p:txBody>
          <a:bodyPr/>
          <a:lstStyle>
            <a:lvl1pPr>
              <a:defRPr baseline="0">
                <a:solidFill>
                  <a:srgbClr val="7A7876"/>
                </a:solidFill>
              </a:defRPr>
            </a:lvl1pPr>
          </a:lstStyle>
          <a:p>
            <a:r>
              <a:rPr lang="en-US" dirty="0" smtClean="0"/>
              <a:t>Master Text Page</a:t>
            </a:r>
            <a:endParaRPr lang="en-US" dirty="0"/>
          </a:p>
        </p:txBody>
      </p:sp>
      <p:sp>
        <p:nvSpPr>
          <p:cNvPr id="3" name="Content Placeholder 2"/>
          <p:cNvSpPr>
            <a:spLocks noGrp="1"/>
          </p:cNvSpPr>
          <p:nvPr>
            <p:ph idx="1"/>
          </p:nvPr>
        </p:nvSpPr>
        <p:spPr>
          <a:xfrm>
            <a:off x="628650" y="2319867"/>
            <a:ext cx="7886700" cy="3603096"/>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112119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8000"/>
          </a:xfrm>
          <a:prstGeom prst="rect">
            <a:avLst/>
          </a:prstGeom>
        </p:spPr>
      </p:pic>
      <p:sp>
        <p:nvSpPr>
          <p:cNvPr id="2" name="Title 1"/>
          <p:cNvSpPr>
            <a:spLocks noGrp="1"/>
          </p:cNvSpPr>
          <p:nvPr>
            <p:ph type="title" hasCustomPrompt="1"/>
          </p:nvPr>
        </p:nvSpPr>
        <p:spPr>
          <a:xfrm>
            <a:off x="623888" y="2523067"/>
            <a:ext cx="7886700" cy="1150409"/>
          </a:xfrm>
        </p:spPr>
        <p:txBody>
          <a:bodyPr anchor="b"/>
          <a:lstStyle>
            <a:lvl1pPr>
              <a:defRPr sz="6000"/>
            </a:lvl1pPr>
          </a:lstStyle>
          <a:p>
            <a:r>
              <a:rPr lang="en-US" dirty="0" smtClean="0"/>
              <a:t>Master Section Page</a:t>
            </a:r>
            <a:endParaRPr lang="en-US" dirty="0"/>
          </a:p>
        </p:txBody>
      </p:sp>
      <p:sp>
        <p:nvSpPr>
          <p:cNvPr id="3" name="Text Placeholder 2"/>
          <p:cNvSpPr>
            <a:spLocks noGrp="1"/>
          </p:cNvSpPr>
          <p:nvPr>
            <p:ph type="body" idx="1" hasCustomPrompt="1"/>
          </p:nvPr>
        </p:nvSpPr>
        <p:spPr>
          <a:xfrm>
            <a:off x="623888" y="3954464"/>
            <a:ext cx="7886700" cy="456669"/>
          </a:xfrm>
        </p:spPr>
        <p:txBody>
          <a:bodyPr/>
          <a:lstStyle>
            <a:lvl1pPr marL="0" indent="0" algn="ctr">
              <a:buNone/>
              <a:defRPr sz="2400" baseline="0">
                <a:solidFill>
                  <a:srgbClr val="0065A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 if needed  //  ALL CAPS, IF PREFERRED</a:t>
            </a:r>
          </a:p>
        </p:txBody>
      </p:sp>
    </p:spTree>
    <p:extLst>
      <p:ext uri="{BB962C8B-B14F-4D97-AF65-F5344CB8AC3E}">
        <p14:creationId xmlns:p14="http://schemas.microsoft.com/office/powerpoint/2010/main" val="148403074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8000"/>
          </a:xfrm>
          <a:prstGeom prst="rect">
            <a:avLst/>
          </a:prstGeom>
        </p:spPr>
      </p:pic>
      <p:sp>
        <p:nvSpPr>
          <p:cNvPr id="2" name="Title 1"/>
          <p:cNvSpPr>
            <a:spLocks noGrp="1"/>
          </p:cNvSpPr>
          <p:nvPr>
            <p:ph type="title" hasCustomPrompt="1"/>
          </p:nvPr>
        </p:nvSpPr>
        <p:spPr>
          <a:xfrm>
            <a:off x="623888" y="2523067"/>
            <a:ext cx="7886700" cy="1150409"/>
          </a:xfrm>
        </p:spPr>
        <p:txBody>
          <a:bodyPr anchor="b"/>
          <a:lstStyle>
            <a:lvl1pPr>
              <a:defRPr sz="6000">
                <a:solidFill>
                  <a:schemeClr val="bg1"/>
                </a:solidFill>
              </a:defRPr>
            </a:lvl1pPr>
          </a:lstStyle>
          <a:p>
            <a:r>
              <a:rPr lang="en-US" dirty="0" smtClean="0"/>
              <a:t>Master Section Page</a:t>
            </a:r>
            <a:endParaRPr lang="en-US" dirty="0"/>
          </a:p>
        </p:txBody>
      </p:sp>
      <p:sp>
        <p:nvSpPr>
          <p:cNvPr id="3" name="Text Placeholder 2"/>
          <p:cNvSpPr>
            <a:spLocks noGrp="1"/>
          </p:cNvSpPr>
          <p:nvPr>
            <p:ph type="body" idx="1" hasCustomPrompt="1"/>
          </p:nvPr>
        </p:nvSpPr>
        <p:spPr>
          <a:xfrm>
            <a:off x="623888" y="3954464"/>
            <a:ext cx="7886700" cy="456669"/>
          </a:xfrm>
        </p:spPr>
        <p:txBody>
          <a:bodyPr/>
          <a:lstStyle>
            <a:lvl1pPr marL="0" indent="0" algn="ctr">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Subtitle, if needed  //  ALL CAPS, IF PREFERRED</a:t>
            </a:r>
          </a:p>
        </p:txBody>
      </p:sp>
    </p:spTree>
    <p:extLst>
      <p:ext uri="{BB962C8B-B14F-4D97-AF65-F5344CB8AC3E}">
        <p14:creationId xmlns:p14="http://schemas.microsoft.com/office/powerpoint/2010/main" val="289008200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746126"/>
            <a:ext cx="7886700" cy="1325563"/>
          </a:xfrm>
        </p:spPr>
        <p:txBody>
          <a:bodyPr/>
          <a:lstStyle>
            <a:lvl1pPr>
              <a:defRPr/>
            </a:lvl1pPr>
          </a:lstStyle>
          <a:p>
            <a:r>
              <a:rPr lang="en-US" dirty="0" smtClean="0"/>
              <a:t>Column Page 2</a:t>
            </a:r>
            <a:endParaRPr lang="en-US" dirty="0"/>
          </a:p>
        </p:txBody>
      </p:sp>
      <p:sp>
        <p:nvSpPr>
          <p:cNvPr id="3" name="Text Placeholder 2"/>
          <p:cNvSpPr>
            <a:spLocks noGrp="1"/>
          </p:cNvSpPr>
          <p:nvPr>
            <p:ph type="body" idx="1" hasCustomPrompt="1"/>
          </p:nvPr>
        </p:nvSpPr>
        <p:spPr>
          <a:xfrm>
            <a:off x="629842" y="1935163"/>
            <a:ext cx="3868340" cy="486304"/>
          </a:xfrm>
        </p:spPr>
        <p:txBody>
          <a:bodyPr anchor="b"/>
          <a:lstStyle>
            <a:lvl1pPr marL="0" indent="0" algn="ctr">
              <a:buNone/>
              <a:defRPr sz="2400" b="1">
                <a:solidFill>
                  <a:srgbClr val="9A0D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HEADER STYLES</a:t>
            </a:r>
          </a:p>
        </p:txBody>
      </p:sp>
      <p:sp>
        <p:nvSpPr>
          <p:cNvPr id="4" name="Content Placeholder 3"/>
          <p:cNvSpPr>
            <a:spLocks noGrp="1"/>
          </p:cNvSpPr>
          <p:nvPr>
            <p:ph sz="half" idx="2"/>
          </p:nvPr>
        </p:nvSpPr>
        <p:spPr>
          <a:xfrm>
            <a:off x="629842" y="2505075"/>
            <a:ext cx="3868340" cy="3878792"/>
          </a:xfrm>
        </p:spPr>
        <p:txBody>
          <a:bodyPr/>
          <a:lstStyle>
            <a:lvl1pPr marL="0" indent="0" algn="ctr">
              <a:lnSpc>
                <a:spcPct val="100000"/>
              </a:lnSpc>
              <a:buNone/>
              <a:defRPr>
                <a:solidFill>
                  <a:schemeClr val="tx1"/>
                </a:solidFill>
              </a:defRPr>
            </a:lvl1pPr>
            <a:lvl2pPr marL="457200" indent="0" algn="ctr">
              <a:lnSpc>
                <a:spcPct val="200000"/>
              </a:lnSpc>
              <a:buNone/>
              <a:defRPr>
                <a:solidFill>
                  <a:schemeClr val="tx1"/>
                </a:solidFill>
              </a:defRPr>
            </a:lvl2pPr>
            <a:lvl3pPr marL="914400" indent="0" algn="ctr">
              <a:lnSpc>
                <a:spcPct val="200000"/>
              </a:lnSpc>
              <a:buNone/>
              <a:defRPr>
                <a:solidFill>
                  <a:schemeClr val="tx1"/>
                </a:solidFill>
              </a:defRPr>
            </a:lvl3pPr>
            <a:lvl4pPr marL="1371600" indent="0" algn="ctr">
              <a:lnSpc>
                <a:spcPct val="200000"/>
              </a:lnSpc>
              <a:buNone/>
              <a:defRPr>
                <a:solidFill>
                  <a:schemeClr val="tx1"/>
                </a:solidFill>
              </a:defRPr>
            </a:lvl4pPr>
            <a:lvl5pPr marL="1828800" indent="0" algn="ctr">
              <a:lnSpc>
                <a:spcPct val="200000"/>
              </a:lnSpc>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29150" y="1935163"/>
            <a:ext cx="3887391" cy="486304"/>
          </a:xfrm>
        </p:spPr>
        <p:txBody>
          <a:bodyPr anchor="b"/>
          <a:lstStyle>
            <a:lvl1pPr marL="0" indent="0" algn="ctr">
              <a:buNone/>
              <a:defRPr sz="2400" b="1">
                <a:solidFill>
                  <a:srgbClr val="9A0D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HEADER STYLES</a:t>
            </a:r>
          </a:p>
        </p:txBody>
      </p:sp>
      <p:sp>
        <p:nvSpPr>
          <p:cNvPr id="6" name="Content Placeholder 5"/>
          <p:cNvSpPr>
            <a:spLocks noGrp="1"/>
          </p:cNvSpPr>
          <p:nvPr>
            <p:ph sz="quarter" idx="4"/>
          </p:nvPr>
        </p:nvSpPr>
        <p:spPr>
          <a:xfrm>
            <a:off x="4629150" y="2505074"/>
            <a:ext cx="3887391" cy="3878793"/>
          </a:xfrm>
        </p:spPr>
        <p:txBody>
          <a:bodyPr/>
          <a:lstStyle>
            <a:lvl1pPr marL="0" indent="0">
              <a:lnSpc>
                <a:spcPct val="100000"/>
              </a:lnSpc>
              <a:buNone/>
              <a:defRPr>
                <a:solidFill>
                  <a:schemeClr val="tx1"/>
                </a:solidFill>
              </a:defRPr>
            </a:lvl1pPr>
            <a:lvl2pPr marL="457200" indent="0">
              <a:lnSpc>
                <a:spcPct val="200000"/>
              </a:lnSpc>
              <a:buNone/>
              <a:defRPr>
                <a:solidFill>
                  <a:schemeClr val="tx1"/>
                </a:solidFill>
              </a:defRPr>
            </a:lvl2pPr>
            <a:lvl3pPr marL="914400" indent="0">
              <a:lnSpc>
                <a:spcPct val="200000"/>
              </a:lnSpc>
              <a:buNone/>
              <a:defRPr>
                <a:solidFill>
                  <a:schemeClr val="tx1"/>
                </a:solidFill>
              </a:defRPr>
            </a:lvl3pPr>
            <a:lvl4pPr marL="1371600" indent="0">
              <a:lnSpc>
                <a:spcPct val="200000"/>
              </a:lnSpc>
              <a:buNone/>
              <a:defRPr>
                <a:solidFill>
                  <a:schemeClr val="tx1"/>
                </a:solidFill>
              </a:defRPr>
            </a:lvl4pPr>
            <a:lvl5pPr marL="1828800" indent="0">
              <a:lnSpc>
                <a:spcPct val="200000"/>
              </a:lnSpc>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378821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609599" y="804863"/>
            <a:ext cx="7941733" cy="5461000"/>
          </a:xfrm>
        </p:spPr>
        <p:txBody>
          <a:bodyPr/>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64005867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584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5135562"/>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629841" y="2311400"/>
            <a:ext cx="2949178" cy="3811588"/>
          </a:xfrm>
        </p:spPr>
        <p:txBody>
          <a:bodyPr>
            <a:normAutofit/>
          </a:bodyPr>
          <a:lstStyle>
            <a:lvl1pPr marL="0" indent="0">
              <a:buNone/>
              <a:defRPr sz="2000">
                <a:solidFill>
                  <a:srgbClr val="0065A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2323966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8000"/>
          </a:xfrm>
          <a:prstGeom prst="rect">
            <a:avLst/>
          </a:prstGeom>
        </p:spPr>
      </p:pic>
    </p:spTree>
    <p:extLst>
      <p:ext uri="{BB962C8B-B14F-4D97-AF65-F5344CB8AC3E}">
        <p14:creationId xmlns:p14="http://schemas.microsoft.com/office/powerpoint/2010/main" val="358094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437892-8912-422E-8867-C774A292DD6E}" type="datetimeFigureOut">
              <a:rPr lang="en-US" smtClean="0"/>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5886177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Tree>
    <p:extLst>
      <p:ext uri="{BB962C8B-B14F-4D97-AF65-F5344CB8AC3E}">
        <p14:creationId xmlns:p14="http://schemas.microsoft.com/office/powerpoint/2010/main" val="145369688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Areas of Wo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6" cy="6857999"/>
          </a:xfrm>
          <a:prstGeom prst="rect">
            <a:avLst/>
          </a:prstGeom>
        </p:spPr>
      </p:pic>
    </p:spTree>
    <p:extLst>
      <p:ext uri="{BB962C8B-B14F-4D97-AF65-F5344CB8AC3E}">
        <p14:creationId xmlns:p14="http://schemas.microsoft.com/office/powerpoint/2010/main" val="424893401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CP Why / How / Wha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6" cy="6857998"/>
          </a:xfrm>
          <a:prstGeom prst="rect">
            <a:avLst/>
          </a:prstGeom>
        </p:spPr>
      </p:pic>
    </p:spTree>
    <p:extLst>
      <p:ext uri="{BB962C8B-B14F-4D97-AF65-F5344CB8AC3E}">
        <p14:creationId xmlns:p14="http://schemas.microsoft.com/office/powerpoint/2010/main" val="32774536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nal / Static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62795613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4" name="Picture 5"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24840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96D2">
                  <a:lumMod val="60000"/>
                  <a:lumOff val="40000"/>
                </a:srgbClr>
              </a:solidFill>
              <a:latin typeface="Lato Regular"/>
            </a:endParaRPr>
          </a:p>
        </p:txBody>
      </p:sp>
      <p:sp>
        <p:nvSpPr>
          <p:cNvPr id="8" name="Picture Placeholder 7"/>
          <p:cNvSpPr>
            <a:spLocks noGrp="1"/>
          </p:cNvSpPr>
          <p:nvPr>
            <p:ph type="pic" sz="quarter" idx="10"/>
          </p:nvPr>
        </p:nvSpPr>
        <p:spPr>
          <a:xfrm>
            <a:off x="0" y="1981200"/>
            <a:ext cx="9144000" cy="2895600"/>
          </a:xfrm>
        </p:spPr>
        <p:txBody>
          <a:bodyPr/>
          <a:lstStyle/>
          <a:p>
            <a:pPr lvl="0"/>
            <a:endParaRPr lang="en-US" noProof="0" dirty="0"/>
          </a:p>
        </p:txBody>
      </p:sp>
      <p:sp>
        <p:nvSpPr>
          <p:cNvPr id="2" name="Title 1"/>
          <p:cNvSpPr>
            <a:spLocks noGrp="1"/>
          </p:cNvSpPr>
          <p:nvPr>
            <p:ph type="title"/>
          </p:nvPr>
        </p:nvSpPr>
        <p:spPr>
          <a:xfrm>
            <a:off x="457201" y="5105400"/>
            <a:ext cx="7696199" cy="1371600"/>
          </a:xfrm>
        </p:spPr>
        <p:txBody>
          <a:bodyPr/>
          <a:lstStyle>
            <a:lvl1pPr>
              <a:lnSpc>
                <a:spcPct val="100000"/>
              </a:lnSpc>
              <a:defRPr sz="4000">
                <a:solidFill>
                  <a:schemeClr val="tx1"/>
                </a:solidFill>
              </a:defRPr>
            </a:lvl1pPr>
          </a:lstStyle>
          <a:p>
            <a:endParaRPr lang="en-US" dirty="0"/>
          </a:p>
        </p:txBody>
      </p:sp>
    </p:spTree>
    <p:extLst>
      <p:ext uri="{BB962C8B-B14F-4D97-AF65-F5344CB8AC3E}">
        <p14:creationId xmlns:p14="http://schemas.microsoft.com/office/powerpoint/2010/main" val="218142383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no image">
    <p:spTree>
      <p:nvGrpSpPr>
        <p:cNvPr id="1" name=""/>
        <p:cNvGrpSpPr/>
        <p:nvPr/>
      </p:nvGrpSpPr>
      <p:grpSpPr>
        <a:xfrm>
          <a:off x="0" y="0"/>
          <a:ext cx="0" cy="0"/>
          <a:chOff x="0" y="0"/>
          <a:chExt cx="0" cy="0"/>
        </a:xfrm>
      </p:grpSpPr>
      <p:sp>
        <p:nvSpPr>
          <p:cNvPr id="4" name="Rectangle 3"/>
          <p:cNvSpPr/>
          <p:nvPr/>
        </p:nvSpPr>
        <p:spPr>
          <a:xfrm>
            <a:off x="0" y="6324600"/>
            <a:ext cx="9144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nvGrpSpPr>
          <p:cNvPr id="5" name="Group 4"/>
          <p:cNvGrpSpPr/>
          <p:nvPr/>
        </p:nvGrpSpPr>
        <p:grpSpPr>
          <a:xfrm>
            <a:off x="304800" y="5715000"/>
            <a:ext cx="8580120" cy="883920"/>
            <a:chOff x="304800" y="5715000"/>
            <a:chExt cx="8580120" cy="883920"/>
          </a:xfrm>
          <a:solidFill>
            <a:schemeClr val="accent5">
              <a:lumMod val="40000"/>
              <a:lumOff val="60000"/>
            </a:schemeClr>
          </a:solidFill>
        </p:grpSpPr>
        <p:grpSp>
          <p:nvGrpSpPr>
            <p:cNvPr id="6" name="Group 5"/>
            <p:cNvGrpSpPr/>
            <p:nvPr/>
          </p:nvGrpSpPr>
          <p:grpSpPr>
            <a:xfrm>
              <a:off x="304800" y="6553200"/>
              <a:ext cx="8580120" cy="45720"/>
              <a:chOff x="304800" y="6553200"/>
              <a:chExt cx="8580120" cy="45720"/>
            </a:xfrm>
            <a:grpFill/>
          </p:grpSpPr>
          <p:sp>
            <p:nvSpPr>
              <p:cNvPr id="55" name="Rectangle 54"/>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6" name="Rectangle 55"/>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7" name="Rectangle 56"/>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8" name="Rectangle 57"/>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9" name="Rectangle 58"/>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0" name="Rectangle 59"/>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1" name="Rectangle 60"/>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2" name="Rectangle 61"/>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3" name="Rectangle 62"/>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4" name="Rectangle 63"/>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5" name="Rectangle 64"/>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6" name="Rectangle 65"/>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7" name="Rectangle 66"/>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8" name="Rectangle 67"/>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9" name="Rectangle 68"/>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0" name="Rectangle 69"/>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1" name="Rectangle 70"/>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2" name="Rectangle 71"/>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3" name="Rectangle 72"/>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4" name="Rectangle 73"/>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5" name="Rectangle 74"/>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6" name="Rectangle 75"/>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7" name="Rectangle 76"/>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7" name="Group 6"/>
            <p:cNvGrpSpPr/>
            <p:nvPr/>
          </p:nvGrpSpPr>
          <p:grpSpPr>
            <a:xfrm>
              <a:off x="304800" y="6172200"/>
              <a:ext cx="8580120" cy="45720"/>
              <a:chOff x="304800" y="6553200"/>
              <a:chExt cx="8580120" cy="45720"/>
            </a:xfrm>
            <a:grpFill/>
          </p:grpSpPr>
          <p:sp>
            <p:nvSpPr>
              <p:cNvPr id="32" name="Rectangle 31"/>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3" name="Rectangle 32"/>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4" name="Rectangle 33"/>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5" name="Rectangle 34"/>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6" name="Rectangle 35"/>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7" name="Rectangle 36"/>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8" name="Rectangle 37"/>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9" name="Rectangle 38"/>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0" name="Rectangle 39"/>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1" name="Rectangle 40"/>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2" name="Rectangle 41"/>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3" name="Rectangle 42"/>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4" name="Rectangle 43"/>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5" name="Rectangle 44"/>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6" name="Rectangle 45"/>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7" name="Rectangle 46"/>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8" name="Rectangle 47"/>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9" name="Rectangle 48"/>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0" name="Rectangle 49"/>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1" name="Rectangle 50"/>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2" name="Rectangle 51"/>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3" name="Rectangle 52"/>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4" name="Rectangle 53"/>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8" name="Group 7"/>
            <p:cNvGrpSpPr/>
            <p:nvPr/>
          </p:nvGrpSpPr>
          <p:grpSpPr>
            <a:xfrm>
              <a:off x="304800" y="5715000"/>
              <a:ext cx="8580120" cy="45720"/>
              <a:chOff x="304800" y="6553200"/>
              <a:chExt cx="8580120" cy="45720"/>
            </a:xfrm>
            <a:grpFill/>
          </p:grpSpPr>
          <p:sp>
            <p:nvSpPr>
              <p:cNvPr id="9" name="Rectangle 8"/>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0" name="Rectangle 9"/>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1" name="Rectangle 10"/>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2" name="Rectangle 11"/>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3" name="Rectangle 12"/>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4" name="Rectangle 13"/>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5" name="Rectangle 14"/>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6" name="Rectangle 15"/>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7" name="Rectangle 16"/>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8" name="Rectangle 17"/>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9" name="Rectangle 18"/>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0" name="Rectangle 19"/>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1" name="Rectangle 20"/>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2" name="Rectangle 21"/>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3" name="Rectangle 22"/>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4" name="Rectangle 23"/>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5" name="Rectangle 24"/>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6" name="Rectangle 25"/>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7" name="Rectangle 26"/>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8" name="Rectangle 27"/>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9" name="Rectangle 28"/>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0" name="Rectangle 29"/>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1" name="Rectangle 30"/>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pic>
        <p:nvPicPr>
          <p:cNvPr id="78"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2"/>
          <p:cNvSpPr>
            <a:spLocks noGrp="1" noChangeArrowheads="1"/>
          </p:cNvSpPr>
          <p:nvPr>
            <p:ph type="ctrTitle"/>
          </p:nvPr>
        </p:nvSpPr>
        <p:spPr>
          <a:xfrm>
            <a:off x="762000" y="1524000"/>
            <a:ext cx="7543800" cy="2133600"/>
          </a:xfrm>
        </p:spPr>
        <p:txBody>
          <a:bodyPr anchor="b"/>
          <a:lstStyle>
            <a:lvl1pPr algn="ctr">
              <a:lnSpc>
                <a:spcPct val="100000"/>
              </a:lnSpc>
              <a:defRPr sz="4400" b="0">
                <a:solidFill>
                  <a:schemeClr val="tx2"/>
                </a:solidFill>
              </a:defRPr>
            </a:lvl1pPr>
          </a:lstStyle>
          <a:p>
            <a:r>
              <a:rPr lang="en-US" dirty="0" smtClean="0"/>
              <a:t>Click to edit Master title style</a:t>
            </a:r>
            <a:endParaRPr lang="en-US" dirty="0"/>
          </a:p>
        </p:txBody>
      </p:sp>
      <p:sp>
        <p:nvSpPr>
          <p:cNvPr id="83"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130277141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with no image blu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pic>
        <p:nvPicPr>
          <p:cNvPr id="78"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762000" y="1524000"/>
            <a:ext cx="7543800" cy="2133600"/>
          </a:xfrm>
        </p:spPr>
        <p:txBody>
          <a:bodyPr anchor="b"/>
          <a:lstStyle>
            <a:lvl1pPr algn="ctr">
              <a:lnSpc>
                <a:spcPct val="100000"/>
              </a:lnSpc>
              <a:defRPr sz="4400" b="0">
                <a:solidFill>
                  <a:schemeClr val="bg1"/>
                </a:solidFill>
              </a:defRPr>
            </a:lvl1pPr>
          </a:lstStyle>
          <a:p>
            <a:r>
              <a:rPr lang="en-US" dirty="0"/>
              <a:t>Click to edit Master title style</a:t>
            </a:r>
          </a:p>
        </p:txBody>
      </p:sp>
      <p:sp>
        <p:nvSpPr>
          <p:cNvPr id="29699"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10517673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no image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pic>
        <p:nvPicPr>
          <p:cNvPr id="80"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2"/>
          <p:cNvSpPr>
            <a:spLocks noGrp="1" noChangeArrowheads="1"/>
          </p:cNvSpPr>
          <p:nvPr>
            <p:ph type="ctrTitle"/>
          </p:nvPr>
        </p:nvSpPr>
        <p:spPr>
          <a:xfrm>
            <a:off x="762000" y="1524000"/>
            <a:ext cx="7543800" cy="2133600"/>
          </a:xfrm>
        </p:spPr>
        <p:txBody>
          <a:bodyPr anchor="b"/>
          <a:lstStyle>
            <a:lvl1pPr algn="ctr">
              <a:lnSpc>
                <a:spcPct val="100000"/>
              </a:lnSpc>
              <a:defRPr sz="4400" b="0">
                <a:solidFill>
                  <a:schemeClr val="bg1"/>
                </a:solidFill>
              </a:defRPr>
            </a:lvl1pPr>
          </a:lstStyle>
          <a:p>
            <a:r>
              <a:rPr lang="en-US" dirty="0"/>
              <a:t>Click to edit Master title style</a:t>
            </a:r>
          </a:p>
        </p:txBody>
      </p:sp>
      <p:sp>
        <p:nvSpPr>
          <p:cNvPr id="79"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392810094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no image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grpSp>
      </p:grpSp>
      <p:pic>
        <p:nvPicPr>
          <p:cNvPr id="80"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2"/>
          <p:cNvSpPr>
            <a:spLocks noGrp="1" noChangeArrowheads="1"/>
          </p:cNvSpPr>
          <p:nvPr>
            <p:ph type="ctrTitle"/>
          </p:nvPr>
        </p:nvSpPr>
        <p:spPr>
          <a:xfrm>
            <a:off x="762000" y="1524000"/>
            <a:ext cx="7543800" cy="2133600"/>
          </a:xfrm>
        </p:spPr>
        <p:txBody>
          <a:bodyPr anchor="b">
            <a:noAutofit/>
          </a:bodyPr>
          <a:lstStyle>
            <a:lvl1pPr algn="ctr">
              <a:defRPr sz="4400" b="0">
                <a:solidFill>
                  <a:schemeClr val="bg1"/>
                </a:solidFill>
              </a:defRPr>
            </a:lvl1pPr>
          </a:lstStyle>
          <a:p>
            <a:r>
              <a:rPr lang="en-US" smtClean="0"/>
              <a:t>Click to edit Master title style</a:t>
            </a:r>
            <a:endParaRPr lang="en-US" dirty="0"/>
          </a:p>
        </p:txBody>
      </p:sp>
      <p:sp>
        <p:nvSpPr>
          <p:cNvPr id="79" name="Rectangle 3"/>
          <p:cNvSpPr>
            <a:spLocks noGrp="1" noChangeArrowheads="1"/>
          </p:cNvSpPr>
          <p:nvPr>
            <p:ph type="subTitle" idx="1"/>
          </p:nvPr>
        </p:nvSpPr>
        <p:spPr>
          <a:xfrm>
            <a:off x="762001" y="3886200"/>
            <a:ext cx="7620000" cy="1752600"/>
          </a:xfrm>
        </p:spPr>
        <p:txBody>
          <a:bodyPr/>
          <a:lstStyle>
            <a:lvl1pPr marL="0" indent="0" algn="ctr">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41118803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9" name="Rectangle 2"/>
          <p:cNvSpPr>
            <a:spLocks noGrp="1" noChangeArrowheads="1"/>
          </p:cNvSpPr>
          <p:nvPr>
            <p:ph type="ctrTitle"/>
          </p:nvPr>
        </p:nvSpPr>
        <p:spPr>
          <a:xfrm>
            <a:off x="762000" y="1524000"/>
            <a:ext cx="7543800" cy="2133600"/>
          </a:xfrm>
        </p:spPr>
        <p:txBody>
          <a:bodyPr anchor="b"/>
          <a:lstStyle>
            <a:lvl1pPr algn="ctr">
              <a:defRPr sz="4400" b="0">
                <a:solidFill>
                  <a:schemeClr val="bg1"/>
                </a:solidFill>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3727761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437892-8912-422E-8867-C774A292DD6E}" type="datetimeFigureOut">
              <a:rPr lang="en-US" smtClean="0"/>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1497244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title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7" name="Rectangle 2"/>
          <p:cNvSpPr>
            <a:spLocks noGrp="1" noChangeArrowheads="1"/>
          </p:cNvSpPr>
          <p:nvPr>
            <p:ph type="ctrTitle"/>
          </p:nvPr>
        </p:nvSpPr>
        <p:spPr>
          <a:xfrm>
            <a:off x="762000" y="1524000"/>
            <a:ext cx="7543800" cy="2133600"/>
          </a:xfrm>
        </p:spPr>
        <p:txBody>
          <a:bodyPr anchor="b"/>
          <a:lstStyle>
            <a:lvl1pPr algn="ctr">
              <a:lnSpc>
                <a:spcPct val="100000"/>
              </a:lnSpc>
              <a:defRPr sz="4400" b="0" baseline="0">
                <a:solidFill>
                  <a:schemeClr val="bg1"/>
                </a:solidFill>
              </a:defRPr>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7560450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title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6" name="Rectangle 2"/>
          <p:cNvSpPr>
            <a:spLocks noGrp="1" noChangeArrowheads="1"/>
          </p:cNvSpPr>
          <p:nvPr>
            <p:ph type="ctrTitle"/>
          </p:nvPr>
        </p:nvSpPr>
        <p:spPr>
          <a:xfrm>
            <a:off x="762000" y="1524000"/>
            <a:ext cx="7543800" cy="2133600"/>
          </a:xfrm>
        </p:spPr>
        <p:txBody>
          <a:bodyPr anchor="b"/>
          <a:lstStyle>
            <a:lvl1pPr algn="ctr">
              <a:lnSpc>
                <a:spcPct val="100000"/>
              </a:lnSpc>
              <a:defRPr sz="4400" b="1">
                <a:solidFill>
                  <a:schemeClr val="bg1"/>
                </a:solidFill>
              </a:defRPr>
            </a:lvl1pPr>
          </a:lstStyle>
          <a:p>
            <a:r>
              <a:rPr lang="en-US" dirty="0"/>
              <a:t>Click to edit Master title style</a:t>
            </a:r>
          </a:p>
        </p:txBody>
      </p:sp>
      <p:sp>
        <p:nvSpPr>
          <p:cNvPr id="7" name="Rectangle 3"/>
          <p:cNvSpPr>
            <a:spLocks noGrp="1" noChangeArrowheads="1"/>
          </p:cNvSpPr>
          <p:nvPr>
            <p:ph type="subTitle" idx="1"/>
          </p:nvPr>
        </p:nvSpPr>
        <p:spPr>
          <a:xfrm>
            <a:off x="762001" y="3886200"/>
            <a:ext cx="7620000" cy="1752600"/>
          </a:xfrm>
        </p:spPr>
        <p:txBody>
          <a:bodyPr/>
          <a:lstStyle>
            <a:lvl1pPr marL="0" indent="0" algn="ctr">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423262813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6425" cy="568325"/>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5613" y="1219200"/>
            <a:ext cx="7910512" cy="4273550"/>
          </a:xfrm>
        </p:spPr>
        <p:txBody>
          <a:bodyPr/>
          <a:lstStyle>
            <a:lvl1pPr>
              <a:spcBef>
                <a:spcPts val="600"/>
              </a:spcBef>
              <a:spcAft>
                <a:spcPts val="600"/>
              </a:spcAft>
              <a:defRPr sz="2500"/>
            </a:lvl1pPr>
            <a:lvl2pPr>
              <a:defRPr sz="2000" baseline="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22145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362075"/>
          </a:xfrm>
        </p:spPr>
        <p:txBody>
          <a:bodyPr/>
          <a:lstStyle>
            <a:lvl1pPr algn="l">
              <a:defRPr sz="3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7772400" cy="3276600"/>
          </a:xfrm>
        </p:spPr>
        <p:txBody>
          <a:bodyPr/>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92715643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grey bar">
    <p:spTree>
      <p:nvGrpSpPr>
        <p:cNvPr id="1" name=""/>
        <p:cNvGrpSpPr/>
        <p:nvPr/>
      </p:nvGrpSpPr>
      <p:grpSpPr>
        <a:xfrm>
          <a:off x="0" y="0"/>
          <a:ext cx="0" cy="0"/>
          <a:chOff x="0" y="0"/>
          <a:chExt cx="0" cy="0"/>
        </a:xfrm>
      </p:grpSpPr>
      <p:sp>
        <p:nvSpPr>
          <p:cNvPr id="5" name="Rectangle 4"/>
          <p:cNvSpPr/>
          <p:nvPr/>
        </p:nvSpPr>
        <p:spPr>
          <a:xfrm>
            <a:off x="0" y="1752600"/>
            <a:ext cx="9144000" cy="4114800"/>
          </a:xfrm>
          <a:prstGeom prst="rect">
            <a:avLst/>
          </a:prstGeom>
          <a:solidFill>
            <a:srgbClr val="E0E1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 name="Title 1"/>
          <p:cNvSpPr>
            <a:spLocks noGrp="1"/>
          </p:cNvSpPr>
          <p:nvPr>
            <p:ph type="title"/>
          </p:nvPr>
        </p:nvSpPr>
        <p:spPr>
          <a:xfrm>
            <a:off x="457200" y="533400"/>
            <a:ext cx="8226425" cy="568325"/>
          </a:xfrm>
        </p:spPr>
        <p:txBody>
          <a:bodyPr/>
          <a:lstStyle>
            <a:lvl1pPr>
              <a:defRPr sz="2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914400" y="1981200"/>
            <a:ext cx="7543800" cy="3816350"/>
          </a:xfrm>
        </p:spPr>
        <p:txBody>
          <a:bodyPr/>
          <a:lstStyle>
            <a:lvl1pPr>
              <a:defRPr sz="2000">
                <a:solidFill>
                  <a:srgbClr val="000000"/>
                </a:solidFill>
              </a:defRPr>
            </a:lvl1pPr>
            <a:lvl2pPr>
              <a:buClr>
                <a:schemeClr val="accent1"/>
              </a:buClr>
              <a:defRPr sz="1800">
                <a:solidFill>
                  <a:srgbClr val="000000"/>
                </a:solidFill>
              </a:defRPr>
            </a:lvl2pPr>
            <a:lvl3pPr>
              <a:buClr>
                <a:schemeClr val="accent1"/>
              </a:buClr>
              <a:defRPr sz="1600">
                <a:solidFill>
                  <a:srgbClr val="000000"/>
                </a:solidFill>
              </a:defRPr>
            </a:lvl3pPr>
            <a:lvl4pPr>
              <a:buClr>
                <a:schemeClr val="accent1"/>
              </a:buClr>
              <a:defRPr sz="1400">
                <a:solidFill>
                  <a:srgbClr val="000000"/>
                </a:solidFill>
              </a:defRPr>
            </a:lvl4pPr>
            <a:lvl5pPr>
              <a:buClr>
                <a:schemeClr val="accent1"/>
              </a:buClr>
              <a:defRPr sz="14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759142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Content - 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6425" cy="568325"/>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854075" y="1676400"/>
            <a:ext cx="3571875" cy="3816350"/>
          </a:xfrm>
        </p:spPr>
        <p:txBody>
          <a:bodyPr/>
          <a:lstStyle>
            <a:lvl1pPr>
              <a:defRPr sz="2000">
                <a:solidFill>
                  <a:schemeClr val="tx1"/>
                </a:solidFill>
              </a:defRPr>
            </a:lvl1pPr>
            <a:lvl2pPr>
              <a:buClr>
                <a:schemeClr val="tx2"/>
              </a:buClr>
              <a:defRPr sz="1800">
                <a:solidFill>
                  <a:schemeClr val="tx1"/>
                </a:solidFill>
              </a:defRPr>
            </a:lvl2pPr>
            <a:lvl3pPr>
              <a:buClr>
                <a:schemeClr val="tx2"/>
              </a:buClr>
              <a:defRPr sz="1600">
                <a:solidFill>
                  <a:schemeClr val="tx1"/>
                </a:solidFill>
              </a:defRPr>
            </a:lvl3pPr>
            <a:lvl4pPr>
              <a:buClr>
                <a:schemeClr val="tx2"/>
              </a:buCl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68876" y="1676400"/>
            <a:ext cx="3489324" cy="3816350"/>
          </a:xfrm>
        </p:spPr>
        <p:txBody>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4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00260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 name="Title 1"/>
          <p:cNvSpPr>
            <a:spLocks noGrp="1"/>
          </p:cNvSpPr>
          <p:nvPr>
            <p:ph type="title"/>
          </p:nvPr>
        </p:nvSpPr>
        <p:spPr>
          <a:xfrm>
            <a:off x="457200" y="533400"/>
            <a:ext cx="8226425" cy="568325"/>
          </a:xfrm>
        </p:spPr>
        <p:txBody>
          <a:bodyPr/>
          <a:lstStyle>
            <a:lvl1pPr>
              <a:defRPr sz="2800">
                <a:solidFill>
                  <a:schemeClr val="bg1"/>
                </a:solidFill>
              </a:defRPr>
            </a:lvl1pPr>
          </a:lstStyle>
          <a:p>
            <a:r>
              <a:rPr lang="en-US" dirty="0" smtClean="0"/>
              <a:t>Click to edit Master title style</a:t>
            </a:r>
            <a:endParaRPr lang="en-US" dirty="0"/>
          </a:p>
        </p:txBody>
      </p:sp>
      <p:sp>
        <p:nvSpPr>
          <p:cNvPr id="6"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0506197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blu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 name="Title 1"/>
          <p:cNvSpPr>
            <a:spLocks noGrp="1"/>
          </p:cNvSpPr>
          <p:nvPr>
            <p:ph type="title"/>
          </p:nvPr>
        </p:nvSpPr>
        <p:spPr>
          <a:xfrm>
            <a:off x="457200" y="533400"/>
            <a:ext cx="8226425" cy="568325"/>
          </a:xfrm>
        </p:spPr>
        <p:txBody>
          <a:bodyPr/>
          <a:lstStyle>
            <a:lvl1pPr>
              <a:defRPr sz="2800">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6723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Lato Regular"/>
            </a:endParaRPr>
          </a:p>
        </p:txBody>
      </p:sp>
      <p:sp>
        <p:nvSpPr>
          <p:cNvPr id="2" name="Title 1"/>
          <p:cNvSpPr>
            <a:spLocks noGrp="1"/>
          </p:cNvSpPr>
          <p:nvPr>
            <p:ph type="title"/>
          </p:nvPr>
        </p:nvSpPr>
        <p:spPr>
          <a:xfrm>
            <a:off x="457200" y="533400"/>
            <a:ext cx="8226425" cy="568325"/>
          </a:xfrm>
        </p:spPr>
        <p:txBody>
          <a:bodyPr/>
          <a:lstStyle>
            <a:lvl1pPr>
              <a:defRPr sz="2800">
                <a:solidFill>
                  <a:schemeClr val="bg1"/>
                </a:solidFill>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152383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18765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37892-8912-422E-8867-C774A292DD6E}" type="datetimeFigureOut">
              <a:rPr lang="en-US" smtClean="0"/>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1232495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9492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3008313" cy="1162050"/>
          </a:xfrm>
        </p:spPr>
        <p:txBody>
          <a:bodyPr/>
          <a:lstStyle>
            <a:lvl1pPr algn="l">
              <a:defRPr sz="3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514350"/>
            <a:ext cx="5111750" cy="585311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764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0144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7200"/>
            <a:ext cx="8305800" cy="4953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457200" y="56388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838200"/>
            <a:ext cx="6934200" cy="4529138"/>
          </a:xfrm>
        </p:spPr>
        <p:txBody>
          <a:bodyPr anchor="b"/>
          <a:lstStyle>
            <a:lvl1pPr algn="l">
              <a:defRPr sz="32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361045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5288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533400"/>
            <a:ext cx="2055813" cy="5187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533400"/>
            <a:ext cx="6018212" cy="5187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42541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37892-8912-422E-8867-C774A292DD6E}"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59248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37892-8912-422E-8867-C774A292DD6E}"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4C3E-0603-46DD-B5FF-A6FDFE466B29}" type="slidenum">
              <a:rPr lang="en-US" smtClean="0"/>
              <a:t>‹#›</a:t>
            </a:fld>
            <a:endParaRPr lang="en-US"/>
          </a:p>
        </p:txBody>
      </p:sp>
    </p:spTree>
    <p:extLst>
      <p:ext uri="{BB962C8B-B14F-4D97-AF65-F5344CB8AC3E}">
        <p14:creationId xmlns:p14="http://schemas.microsoft.com/office/powerpoint/2010/main" val="358495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3.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image" Target="../media/image18.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37892-8912-422E-8867-C774A292DD6E}" type="datetimeFigureOut">
              <a:rPr lang="en-US" smtClean="0"/>
              <a:t>9/18/2016</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34C3E-0603-46DD-B5FF-A6FDFE466B29}" type="slidenum">
              <a:rPr lang="en-US" smtClean="0"/>
              <a:t>‹#›</a:t>
            </a:fld>
            <a:endParaRPr lang="en-US"/>
          </a:p>
        </p:txBody>
      </p:sp>
    </p:spTree>
    <p:extLst>
      <p:ext uri="{BB962C8B-B14F-4D97-AF65-F5344CB8AC3E}">
        <p14:creationId xmlns:p14="http://schemas.microsoft.com/office/powerpoint/2010/main" val="309053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DD0D8-4FB9-4B60-A0B4-783AB0D499D3}"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E1C9A-11BF-4D46-9E1F-CB79E9356D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029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453EB-EB99-4332-AE25-1FECE6E91BBF}"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3736C-28AF-44D2-96DA-C735ED9DA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648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
        <p:nvSpPr>
          <p:cNvPr id="2" name="Title Placeholder 1"/>
          <p:cNvSpPr>
            <a:spLocks noGrp="1"/>
          </p:cNvSpPr>
          <p:nvPr>
            <p:ph type="title"/>
          </p:nvPr>
        </p:nvSpPr>
        <p:spPr>
          <a:xfrm>
            <a:off x="628650" y="1000126"/>
            <a:ext cx="78867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6403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6000" b="1" kern="1200">
          <a:solidFill>
            <a:srgbClr val="0065A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838200"/>
            <a:ext cx="82264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5613" y="1784350"/>
            <a:ext cx="791051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 name="Rectangle 2"/>
          <p:cNvSpPr/>
          <p:nvPr/>
        </p:nvSpPr>
        <p:spPr>
          <a:xfrm>
            <a:off x="0" y="0"/>
            <a:ext cx="9144000" cy="304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96D2">
                  <a:lumMod val="60000"/>
                  <a:lumOff val="40000"/>
                </a:srgbClr>
              </a:solidFill>
              <a:latin typeface="Lato Regular"/>
              <a:cs typeface="Lato Regular"/>
            </a:endParaRPr>
          </a:p>
        </p:txBody>
      </p:sp>
      <p:pic>
        <p:nvPicPr>
          <p:cNvPr id="1029" name="Picture 3" descr="UI New Logo String for PPT.pn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2400" y="6629400"/>
            <a:ext cx="41148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1455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3200" kern="1200" spc="-40">
          <a:solidFill>
            <a:schemeClr val="tx1"/>
          </a:solidFill>
          <a:latin typeface="Lato Black"/>
          <a:ea typeface="MS PGothic" pitchFamily="34" charset="-128"/>
          <a:cs typeface="Lato Black"/>
        </a:defRPr>
      </a:lvl1pPr>
      <a:lvl2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2pPr>
      <a:lvl3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3pPr>
      <a:lvl4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4pPr>
      <a:lvl5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5pPr>
      <a:lvl6pPr marL="457200" algn="l" rtl="0" fontAlgn="base">
        <a:lnSpc>
          <a:spcPct val="75000"/>
        </a:lnSpc>
        <a:spcBef>
          <a:spcPct val="0"/>
        </a:spcBef>
        <a:spcAft>
          <a:spcPct val="0"/>
        </a:spcAft>
        <a:defRPr sz="3200">
          <a:solidFill>
            <a:srgbClr val="FF0000"/>
          </a:solidFill>
          <a:latin typeface="Arial Black" pitchFamily="34" charset="0"/>
        </a:defRPr>
      </a:lvl6pPr>
      <a:lvl7pPr marL="914400" algn="l" rtl="0" fontAlgn="base">
        <a:lnSpc>
          <a:spcPct val="75000"/>
        </a:lnSpc>
        <a:spcBef>
          <a:spcPct val="0"/>
        </a:spcBef>
        <a:spcAft>
          <a:spcPct val="0"/>
        </a:spcAft>
        <a:defRPr sz="3200">
          <a:solidFill>
            <a:srgbClr val="FF0000"/>
          </a:solidFill>
          <a:latin typeface="Arial Black" pitchFamily="34" charset="0"/>
        </a:defRPr>
      </a:lvl7pPr>
      <a:lvl8pPr marL="1371600" algn="l" rtl="0" fontAlgn="base">
        <a:lnSpc>
          <a:spcPct val="75000"/>
        </a:lnSpc>
        <a:spcBef>
          <a:spcPct val="0"/>
        </a:spcBef>
        <a:spcAft>
          <a:spcPct val="0"/>
        </a:spcAft>
        <a:defRPr sz="3200">
          <a:solidFill>
            <a:srgbClr val="FF0000"/>
          </a:solidFill>
          <a:latin typeface="Arial Black" pitchFamily="34" charset="0"/>
        </a:defRPr>
      </a:lvl8pPr>
      <a:lvl9pPr marL="1828800" algn="l" rtl="0" fontAlgn="base">
        <a:lnSpc>
          <a:spcPct val="75000"/>
        </a:lnSpc>
        <a:spcBef>
          <a:spcPct val="0"/>
        </a:spcBef>
        <a:spcAft>
          <a:spcPct val="0"/>
        </a:spcAft>
        <a:defRPr sz="3200">
          <a:solidFill>
            <a:srgbClr val="FF0000"/>
          </a:solidFill>
          <a:latin typeface="Arial Black" pitchFamily="34" charset="0"/>
        </a:defRPr>
      </a:lvl9pPr>
    </p:titleStyle>
    <p:bodyStyle>
      <a:lvl1pPr marL="342900" indent="-685800" algn="l" rtl="0" eaLnBrk="0" fontAlgn="base" hangingPunct="0">
        <a:lnSpc>
          <a:spcPts val="2700"/>
        </a:lnSpc>
        <a:spcBef>
          <a:spcPct val="20000"/>
        </a:spcBef>
        <a:spcAft>
          <a:spcPct val="0"/>
        </a:spcAft>
        <a:defRPr sz="2000">
          <a:solidFill>
            <a:srgbClr val="000000"/>
          </a:solidFill>
          <a:latin typeface="Lato Regular"/>
          <a:ea typeface="MS PGothic" pitchFamily="34" charset="-128"/>
          <a:cs typeface="Lato Regular"/>
        </a:defRPr>
      </a:lvl1pPr>
      <a:lvl2pPr marL="465138" indent="-190500" algn="l" rtl="0" eaLnBrk="0" fontAlgn="base" hangingPunct="0">
        <a:lnSpc>
          <a:spcPts val="2125"/>
        </a:lnSpc>
        <a:spcBef>
          <a:spcPts val="988"/>
        </a:spcBef>
        <a:spcAft>
          <a:spcPts val="1200"/>
        </a:spcAft>
        <a:buClr>
          <a:schemeClr val="tx2"/>
        </a:buClr>
        <a:buFont typeface="Wingdings" pitchFamily="2" charset="2"/>
        <a:buChar char="§"/>
        <a:defRPr sz="1600">
          <a:solidFill>
            <a:srgbClr val="8F8F8D"/>
          </a:solidFill>
          <a:latin typeface="Lato Regular"/>
          <a:ea typeface="MS PGothic" pitchFamily="34" charset="-128"/>
          <a:cs typeface="Lato Regular"/>
        </a:defRPr>
      </a:lvl2pPr>
      <a:lvl3pPr marL="885825" indent="-136525" algn="l" rtl="0" eaLnBrk="0" fontAlgn="base" hangingPunct="0">
        <a:lnSpc>
          <a:spcPct val="85000"/>
        </a:lnSpc>
        <a:spcBef>
          <a:spcPts val="600"/>
        </a:spcBef>
        <a:spcAft>
          <a:spcPct val="0"/>
        </a:spcAft>
        <a:buClr>
          <a:schemeClr val="tx2"/>
        </a:buClr>
        <a:buFont typeface="Wingdings" pitchFamily="2" charset="2"/>
        <a:buChar char="§"/>
        <a:defRPr sz="1600">
          <a:solidFill>
            <a:srgbClr val="8F8F8D"/>
          </a:solidFill>
          <a:latin typeface="Lato Regular"/>
          <a:ea typeface="MS PGothic" pitchFamily="34" charset="-128"/>
          <a:cs typeface="Lato Regular"/>
        </a:defRPr>
      </a:lvl3pPr>
      <a:lvl4pPr marL="1141413" indent="-209550" algn="l" rtl="0" eaLnBrk="0" fontAlgn="base" hangingPunct="0">
        <a:lnSpc>
          <a:spcPct val="85000"/>
        </a:lnSpc>
        <a:spcBef>
          <a:spcPts val="600"/>
        </a:spcBef>
        <a:spcAft>
          <a:spcPct val="0"/>
        </a:spcAft>
        <a:buClr>
          <a:schemeClr val="tx2"/>
        </a:buClr>
        <a:buFont typeface="Wingdings" pitchFamily="2" charset="2"/>
        <a:buChar char="§"/>
        <a:defRPr sz="1400">
          <a:solidFill>
            <a:srgbClr val="8F8F8D"/>
          </a:solidFill>
          <a:latin typeface="Lato Regular"/>
          <a:ea typeface="MS PGothic" pitchFamily="34" charset="-128"/>
          <a:cs typeface="Lato Regular"/>
        </a:defRPr>
      </a:lvl4pPr>
      <a:lvl5pPr marL="1370013" indent="-171450" algn="l" rtl="0" eaLnBrk="0" fontAlgn="base" hangingPunct="0">
        <a:lnSpc>
          <a:spcPct val="85000"/>
        </a:lnSpc>
        <a:spcBef>
          <a:spcPct val="20000"/>
        </a:spcBef>
        <a:spcAft>
          <a:spcPct val="0"/>
        </a:spcAft>
        <a:buClr>
          <a:schemeClr val="tx2"/>
        </a:buClr>
        <a:buFont typeface="Wingdings" pitchFamily="2" charset="2"/>
        <a:buChar char="§"/>
        <a:defRPr sz="1400">
          <a:solidFill>
            <a:srgbClr val="8F8F8D"/>
          </a:solidFill>
          <a:latin typeface="Lato Regular"/>
          <a:ea typeface="MS PGothic" pitchFamily="34" charset="-128"/>
          <a:cs typeface="Lato Regular"/>
        </a:defRPr>
      </a:lvl5pPr>
      <a:lvl6pPr marL="2514600" indent="-228600" algn="l" rtl="0" fontAlgn="base">
        <a:lnSpc>
          <a:spcPct val="85000"/>
        </a:lnSpc>
        <a:spcBef>
          <a:spcPct val="20000"/>
        </a:spcBef>
        <a:spcAft>
          <a:spcPct val="0"/>
        </a:spcAft>
        <a:buChar char="»"/>
        <a:defRPr sz="2000">
          <a:solidFill>
            <a:schemeClr val="tx1"/>
          </a:solidFill>
          <a:latin typeface="+mn-lt"/>
          <a:ea typeface="+mn-ea"/>
        </a:defRPr>
      </a:lvl6pPr>
      <a:lvl7pPr marL="2971800" indent="-228600" algn="l" rtl="0" fontAlgn="base">
        <a:lnSpc>
          <a:spcPct val="85000"/>
        </a:lnSpc>
        <a:spcBef>
          <a:spcPct val="20000"/>
        </a:spcBef>
        <a:spcAft>
          <a:spcPct val="0"/>
        </a:spcAft>
        <a:buChar char="»"/>
        <a:defRPr sz="2000">
          <a:solidFill>
            <a:schemeClr val="tx1"/>
          </a:solidFill>
          <a:latin typeface="+mn-lt"/>
          <a:ea typeface="+mn-ea"/>
        </a:defRPr>
      </a:lvl7pPr>
      <a:lvl8pPr marL="3429000" indent="-228600" algn="l" rtl="0" fontAlgn="base">
        <a:lnSpc>
          <a:spcPct val="85000"/>
        </a:lnSpc>
        <a:spcBef>
          <a:spcPct val="20000"/>
        </a:spcBef>
        <a:spcAft>
          <a:spcPct val="0"/>
        </a:spcAft>
        <a:buChar char="»"/>
        <a:defRPr sz="2000">
          <a:solidFill>
            <a:schemeClr val="tx1"/>
          </a:solidFill>
          <a:latin typeface="+mn-lt"/>
          <a:ea typeface="+mn-ea"/>
        </a:defRPr>
      </a:lvl8pPr>
      <a:lvl9pPr marL="3886200" indent="-228600" algn="l" rtl="0" fontAlgn="base">
        <a:lnSpc>
          <a:spcPct val="85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hyperlink" Target="https://datatherapy.org/activities/activity-finding-a-story-in-data/"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599"/>
          </a:xfrm>
          <a:solidFill>
            <a:schemeClr val="accent2"/>
          </a:solidFill>
        </p:spPr>
        <p:txBody>
          <a:bodyPr>
            <a:normAutofit/>
          </a:bodyPr>
          <a:lstStyle/>
          <a:p>
            <a:r>
              <a:rPr lang="en-US" sz="4000" dirty="0" smtClean="0"/>
              <a:t>Delivering Civic Tech &amp; Data Training</a:t>
            </a:r>
            <a:endParaRPr lang="en-US" sz="4000" dirty="0"/>
          </a:p>
        </p:txBody>
      </p:sp>
      <p:sp>
        <p:nvSpPr>
          <p:cNvPr id="3" name="Content Placeholder 2"/>
          <p:cNvSpPr>
            <a:spLocks noGrp="1"/>
          </p:cNvSpPr>
          <p:nvPr>
            <p:ph idx="1"/>
          </p:nvPr>
        </p:nvSpPr>
        <p:spPr>
          <a:xfrm>
            <a:off x="304800" y="1600200"/>
            <a:ext cx="8382000" cy="4952999"/>
          </a:xfrm>
        </p:spPr>
        <p:txBody>
          <a:bodyPr>
            <a:normAutofit/>
          </a:bodyPr>
          <a:lstStyle/>
          <a:p>
            <a:pPr marL="0" indent="0">
              <a:buNone/>
            </a:pPr>
            <a:r>
              <a:rPr lang="en-US" b="1" u="sng" dirty="0" smtClean="0"/>
              <a:t>Survey Results + Four Workshops </a:t>
            </a:r>
            <a:r>
              <a:rPr lang="en-US" u="sng" dirty="0" smtClean="0"/>
              <a:t>(Microsoft sponsor)</a:t>
            </a:r>
          </a:p>
          <a:p>
            <a:r>
              <a:rPr lang="en-US" dirty="0" smtClean="0"/>
              <a:t>Moderated by Steve Spiker, Urban Strategies Council</a:t>
            </a:r>
          </a:p>
          <a:p>
            <a:r>
              <a:rPr lang="en-US" b="1" dirty="0" smtClean="0"/>
              <a:t>Survey:</a:t>
            </a:r>
            <a:r>
              <a:rPr lang="en-US" dirty="0" smtClean="0"/>
              <a:t>  Maia </a:t>
            </a:r>
            <a:r>
              <a:rPr lang="en-US" dirty="0" err="1" smtClean="0"/>
              <a:t>Woluchem</a:t>
            </a:r>
            <a:r>
              <a:rPr lang="en-US" dirty="0" smtClean="0"/>
              <a:t> &amp; Kathy Pettit, Urban Institute</a:t>
            </a:r>
          </a:p>
          <a:p>
            <a:r>
              <a:rPr lang="en-US" b="1" dirty="0" smtClean="0"/>
              <a:t>Data 101 / Data Storytelling</a:t>
            </a:r>
            <a:r>
              <a:rPr lang="en-US" dirty="0" smtClean="0"/>
              <a:t>:  Bob </a:t>
            </a:r>
            <a:r>
              <a:rPr lang="en-US" dirty="0" err="1" smtClean="0"/>
              <a:t>Gradeck</a:t>
            </a:r>
            <a:r>
              <a:rPr lang="en-US" dirty="0" smtClean="0"/>
              <a:t>, U of Pittsburgh</a:t>
            </a:r>
          </a:p>
          <a:p>
            <a:r>
              <a:rPr lang="en-US" b="1" dirty="0" smtClean="0"/>
              <a:t>Civic Data and Excel</a:t>
            </a:r>
            <a:r>
              <a:rPr lang="en-US" dirty="0" smtClean="0"/>
              <a:t>: Adam </a:t>
            </a:r>
            <a:r>
              <a:rPr lang="en-US" dirty="0" err="1" smtClean="0"/>
              <a:t>Hecktman</a:t>
            </a:r>
            <a:r>
              <a:rPr lang="en-US" dirty="0" smtClean="0"/>
              <a:t>, Microsoft</a:t>
            </a:r>
            <a:endParaRPr lang="en-US" b="1" dirty="0" smtClean="0"/>
          </a:p>
          <a:p>
            <a:r>
              <a:rPr lang="en-US" b="1" dirty="0" smtClean="0"/>
              <a:t>Nonprofit Evaluation</a:t>
            </a:r>
            <a:r>
              <a:rPr lang="en-US" dirty="0" smtClean="0"/>
              <a:t>:  Jodi Petersen, Grand Valley State</a:t>
            </a:r>
          </a:p>
          <a:p>
            <a:r>
              <a:rPr lang="en-US" b="1" dirty="0" smtClean="0"/>
              <a:t>Accessing and Mapping External Data</a:t>
            </a:r>
            <a:r>
              <a:rPr lang="en-US" dirty="0" smtClean="0"/>
              <a:t>:  Peter </a:t>
            </a:r>
            <a:r>
              <a:rPr lang="en-US" dirty="0" err="1" smtClean="0"/>
              <a:t>Tatian</a:t>
            </a:r>
            <a:r>
              <a:rPr lang="en-US" dirty="0" smtClean="0"/>
              <a:t>, Urban Institute</a:t>
            </a:r>
          </a:p>
        </p:txBody>
      </p:sp>
    </p:spTree>
    <p:extLst>
      <p:ext uri="{BB962C8B-B14F-4D97-AF65-F5344CB8AC3E}">
        <p14:creationId xmlns:p14="http://schemas.microsoft.com/office/powerpoint/2010/main" val="313156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599"/>
          </a:xfrm>
          <a:solidFill>
            <a:schemeClr val="accent2"/>
          </a:solidFill>
        </p:spPr>
        <p:txBody>
          <a:bodyPr/>
          <a:lstStyle/>
          <a:p>
            <a:r>
              <a:rPr lang="en-US" dirty="0" smtClean="0"/>
              <a:t>Wrap-up comments and questions</a:t>
            </a:r>
            <a:endParaRPr lang="en-US" dirty="0"/>
          </a:p>
        </p:txBody>
      </p:sp>
      <p:sp>
        <p:nvSpPr>
          <p:cNvPr id="3" name="Content Placeholder 2"/>
          <p:cNvSpPr>
            <a:spLocks noGrp="1"/>
          </p:cNvSpPr>
          <p:nvPr>
            <p:ph idx="1"/>
          </p:nvPr>
        </p:nvSpPr>
        <p:spPr>
          <a:xfrm>
            <a:off x="304800" y="1600200"/>
            <a:ext cx="8382000" cy="4952999"/>
          </a:xfrm>
        </p:spPr>
        <p:txBody>
          <a:bodyPr>
            <a:normAutofit lnSpcReduction="10000"/>
          </a:bodyPr>
          <a:lstStyle/>
          <a:p>
            <a:r>
              <a:rPr lang="en-US" dirty="0" smtClean="0"/>
              <a:t>1/3 of participants ready to implement within next 6 months.</a:t>
            </a:r>
          </a:p>
          <a:p>
            <a:r>
              <a:rPr lang="en-US" dirty="0" smtClean="0"/>
              <a:t>Detailed training materials VERY helpful.</a:t>
            </a:r>
          </a:p>
          <a:p>
            <a:r>
              <a:rPr lang="en-US" dirty="0" smtClean="0"/>
              <a:t>Appreciation of demo of easy Excel set-up.</a:t>
            </a:r>
          </a:p>
          <a:p>
            <a:r>
              <a:rPr lang="en-US" dirty="0" smtClean="0"/>
              <a:t>How do existing modules work with different kinds of audiences? How do we modify them for unique audiences?</a:t>
            </a:r>
          </a:p>
          <a:p>
            <a:r>
              <a:rPr lang="en-US" dirty="0" smtClean="0"/>
              <a:t>What modules are missing?  (data collection)</a:t>
            </a:r>
          </a:p>
          <a:p>
            <a:r>
              <a:rPr lang="en-US" dirty="0" smtClean="0"/>
              <a:t>Can we effectively “train the trainers”?</a:t>
            </a:r>
          </a:p>
          <a:p>
            <a:r>
              <a:rPr lang="en-US" dirty="0" smtClean="0"/>
              <a:t>Short videos can supplement (not replace) in-person training</a:t>
            </a:r>
            <a:r>
              <a:rPr lang="en-US" dirty="0"/>
              <a:t>.</a:t>
            </a:r>
            <a:endParaRPr lang="en-US" dirty="0" smtClean="0"/>
          </a:p>
          <a:p>
            <a:endParaRPr lang="en-US" dirty="0"/>
          </a:p>
        </p:txBody>
      </p:sp>
    </p:spTree>
    <p:extLst>
      <p:ext uri="{BB962C8B-B14F-4D97-AF65-F5344CB8AC3E}">
        <p14:creationId xmlns:p14="http://schemas.microsoft.com/office/powerpoint/2010/main" val="331725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solidFill>
                  <a:schemeClr val="bg1"/>
                </a:solidFill>
              </a:rPr>
              <a:t>Data 101</a:t>
            </a:r>
            <a:endParaRPr lang="en-US" sz="8000" b="1" dirty="0">
              <a:solidFill>
                <a:schemeClr val="bg1"/>
              </a:solidFill>
            </a:endParaRPr>
          </a:p>
        </p:txBody>
      </p:sp>
      <p:sp>
        <p:nvSpPr>
          <p:cNvPr id="3" name="Subtitle 2"/>
          <p:cNvSpPr>
            <a:spLocks noGrp="1"/>
          </p:cNvSpPr>
          <p:nvPr>
            <p:ph type="subTitle" idx="1"/>
          </p:nvPr>
        </p:nvSpPr>
        <p:spPr/>
        <p:txBody>
          <a:bodyPr>
            <a:normAutofit fontScale="92500" lnSpcReduction="20000"/>
          </a:bodyPr>
          <a:lstStyle/>
          <a:p>
            <a:r>
              <a:rPr lang="en-US" sz="3600" dirty="0" smtClean="0">
                <a:solidFill>
                  <a:schemeClr val="bg1"/>
                </a:solidFill>
              </a:rPr>
              <a:t>Data Literacy Training with the Carnegie Library of Pittsburgh and the Western Pennsylvania Regional Data Center</a:t>
            </a:r>
            <a:endParaRPr lang="en-US" sz="3600" dirty="0">
              <a:solidFill>
                <a:schemeClr val="bg1"/>
              </a:solidFill>
            </a:endParaRPr>
          </a:p>
        </p:txBody>
      </p:sp>
    </p:spTree>
    <p:extLst>
      <p:ext uri="{BB962C8B-B14F-4D97-AF65-F5344CB8AC3E}">
        <p14:creationId xmlns:p14="http://schemas.microsoft.com/office/powerpoint/2010/main" val="95095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101 is a series</a:t>
            </a:r>
            <a:endParaRPr lang="en-US" dirty="0"/>
          </a:p>
        </p:txBody>
      </p:sp>
      <p:sp>
        <p:nvSpPr>
          <p:cNvPr id="3" name="Content Placeholder 2"/>
          <p:cNvSpPr>
            <a:spLocks noGrp="1"/>
          </p:cNvSpPr>
          <p:nvPr>
            <p:ph idx="1"/>
          </p:nvPr>
        </p:nvSpPr>
        <p:spPr/>
        <p:txBody>
          <a:bodyPr/>
          <a:lstStyle/>
          <a:p>
            <a:r>
              <a:rPr lang="en-US" dirty="0" smtClean="0"/>
              <a:t>To date, we’ve had four workshops in the Data 101 Series</a:t>
            </a:r>
          </a:p>
          <a:p>
            <a:pPr marL="914400" lvl="1" indent="-457200">
              <a:buFont typeface="+mj-lt"/>
              <a:buAutoNum type="arabicPeriod"/>
            </a:pPr>
            <a:r>
              <a:rPr lang="en-US" dirty="0" smtClean="0"/>
              <a:t>Introduction to Data Visualization </a:t>
            </a:r>
          </a:p>
          <a:p>
            <a:pPr marL="914400" lvl="1" indent="-457200">
              <a:buFont typeface="+mj-lt"/>
              <a:buAutoNum type="arabicPeriod"/>
            </a:pPr>
            <a:r>
              <a:rPr lang="en-US" dirty="0" smtClean="0"/>
              <a:t>Finding Stories in Data</a:t>
            </a:r>
          </a:p>
          <a:p>
            <a:pPr marL="914400" lvl="1" indent="-457200">
              <a:buFont typeface="+mj-lt"/>
              <a:buAutoNum type="arabicPeriod"/>
            </a:pPr>
            <a:r>
              <a:rPr lang="en-US" dirty="0" smtClean="0"/>
              <a:t>Introduction to Mapping with Carto</a:t>
            </a:r>
          </a:p>
          <a:p>
            <a:pPr marL="914400" lvl="1" indent="-457200">
              <a:buFont typeface="+mj-lt"/>
              <a:buAutoNum type="arabicPeriod"/>
            </a:pPr>
            <a:r>
              <a:rPr lang="en-US" dirty="0" smtClean="0"/>
              <a:t>Introduction to Charts and Graphs with Google Sheets</a:t>
            </a:r>
          </a:p>
          <a:p>
            <a:pPr lvl="1"/>
            <a:endParaRPr lang="en-US" dirty="0" smtClean="0"/>
          </a:p>
          <a:p>
            <a:r>
              <a:rPr lang="en-US" dirty="0" smtClean="0"/>
              <a:t>Today we’re teaching the second lesson “Finding Stories in Data,” which is inspired by the Data Therapy </a:t>
            </a:r>
            <a:r>
              <a:rPr lang="en-US" dirty="0" smtClean="0">
                <a:hlinkClick r:id="rId2"/>
              </a:rPr>
              <a:t>“Find a Story in Data” activity</a:t>
            </a:r>
            <a:endParaRPr lang="en-US" dirty="0"/>
          </a:p>
        </p:txBody>
      </p:sp>
    </p:spTree>
    <p:extLst>
      <p:ext uri="{BB962C8B-B14F-4D97-AF65-F5344CB8AC3E}">
        <p14:creationId xmlns:p14="http://schemas.microsoft.com/office/powerpoint/2010/main" val="2361555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46" y="-1664044"/>
            <a:ext cx="9273746" cy="9273746"/>
          </a:xfrm>
          <a:prstGeom prst="rect">
            <a:avLst/>
          </a:prstGeom>
        </p:spPr>
      </p:pic>
      <p:sp>
        <p:nvSpPr>
          <p:cNvPr id="2" name="Title 1"/>
          <p:cNvSpPr>
            <a:spLocks noGrp="1"/>
          </p:cNvSpPr>
          <p:nvPr>
            <p:ph type="title"/>
          </p:nvPr>
        </p:nvSpPr>
        <p:spPr/>
        <p:txBody>
          <a:bodyPr/>
          <a:lstStyle/>
          <a:p>
            <a:r>
              <a:rPr lang="en-US" dirty="0" smtClean="0">
                <a:solidFill>
                  <a:srgbClr val="FFFF00"/>
                </a:solidFill>
              </a:rPr>
              <a:t>1. Prepare Materials</a:t>
            </a:r>
            <a:endParaRPr lang="en-US" dirty="0">
              <a:solidFill>
                <a:srgbClr val="FFFF00"/>
              </a:solidFill>
            </a:endParaRP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09661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9144000"/>
          </a:xfrm>
          <a:prstGeom prst="rect">
            <a:avLst/>
          </a:prstGeom>
        </p:spPr>
      </p:pic>
      <p:sp>
        <p:nvSpPr>
          <p:cNvPr id="2" name="Title 1"/>
          <p:cNvSpPr>
            <a:spLocks noGrp="1"/>
          </p:cNvSpPr>
          <p:nvPr>
            <p:ph type="title"/>
          </p:nvPr>
        </p:nvSpPr>
        <p:spPr/>
        <p:txBody>
          <a:bodyPr/>
          <a:lstStyle/>
          <a:p>
            <a:r>
              <a:rPr lang="en-US" dirty="0" smtClean="0">
                <a:solidFill>
                  <a:srgbClr val="FFFF00"/>
                </a:solidFill>
              </a:rPr>
              <a:t>2. Presentation</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61504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994" y="-271622"/>
            <a:ext cx="9679622" cy="9679622"/>
          </a:xfrm>
        </p:spPr>
      </p:pic>
      <p:sp>
        <p:nvSpPr>
          <p:cNvPr id="2" name="Title 1"/>
          <p:cNvSpPr>
            <a:spLocks noGrp="1"/>
          </p:cNvSpPr>
          <p:nvPr>
            <p:ph type="title"/>
          </p:nvPr>
        </p:nvSpPr>
        <p:spPr/>
        <p:txBody>
          <a:bodyPr/>
          <a:lstStyle/>
          <a:p>
            <a:r>
              <a:rPr lang="en-US" dirty="0" smtClean="0"/>
              <a:t>3: Group work</a:t>
            </a:r>
            <a:endParaRPr lang="en-US" dirty="0"/>
          </a:p>
        </p:txBody>
      </p:sp>
    </p:spTree>
    <p:extLst>
      <p:ext uri="{BB962C8B-B14F-4D97-AF65-F5344CB8AC3E}">
        <p14:creationId xmlns:p14="http://schemas.microsoft.com/office/powerpoint/2010/main" val="181768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612" y="-2757700"/>
            <a:ext cx="9831660" cy="9831660"/>
          </a:xfrm>
        </p:spPr>
      </p:pic>
      <p:sp>
        <p:nvSpPr>
          <p:cNvPr id="2" name="Title 1"/>
          <p:cNvSpPr>
            <a:spLocks noGrp="1"/>
          </p:cNvSpPr>
          <p:nvPr>
            <p:ph type="title"/>
          </p:nvPr>
        </p:nvSpPr>
        <p:spPr>
          <a:xfrm>
            <a:off x="125311" y="-280828"/>
            <a:ext cx="7886700" cy="1325563"/>
          </a:xfrm>
        </p:spPr>
        <p:txBody>
          <a:bodyPr/>
          <a:lstStyle/>
          <a:p>
            <a:r>
              <a:rPr lang="en-US" dirty="0" smtClean="0"/>
              <a:t>4. Storytelling</a:t>
            </a:r>
            <a:endParaRPr lang="en-US" dirty="0"/>
          </a:p>
        </p:txBody>
      </p:sp>
    </p:spTree>
    <p:extLst>
      <p:ext uri="{BB962C8B-B14F-4D97-AF65-F5344CB8AC3E}">
        <p14:creationId xmlns:p14="http://schemas.microsoft.com/office/powerpoint/2010/main" val="376440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solidFill>
                  <a:schemeClr val="bg1"/>
                </a:solidFill>
              </a:rPr>
              <a:t>Data 101</a:t>
            </a:r>
            <a:endParaRPr lang="en-US" sz="8000" b="1" dirty="0">
              <a:solidFill>
                <a:schemeClr val="bg1"/>
              </a:solidFill>
            </a:endParaRPr>
          </a:p>
        </p:txBody>
      </p:sp>
      <p:sp>
        <p:nvSpPr>
          <p:cNvPr id="3" name="Subtitle 2"/>
          <p:cNvSpPr>
            <a:spLocks noGrp="1"/>
          </p:cNvSpPr>
          <p:nvPr>
            <p:ph type="subTitle" idx="1"/>
          </p:nvPr>
        </p:nvSpPr>
        <p:spPr/>
        <p:txBody>
          <a:bodyPr>
            <a:normAutofit fontScale="92500" lnSpcReduction="20000"/>
          </a:bodyPr>
          <a:lstStyle/>
          <a:p>
            <a:r>
              <a:rPr lang="en-US" sz="3600" dirty="0" smtClean="0">
                <a:solidFill>
                  <a:schemeClr val="bg1"/>
                </a:solidFill>
              </a:rPr>
              <a:t>Data Literacy Training with the Carnegie Library of Pittsburgh and the Western Pennsylvania Regional Data Center</a:t>
            </a:r>
            <a:endParaRPr lang="en-US" sz="36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559367162"/>
              </p:ext>
            </p:extLst>
          </p:nvPr>
        </p:nvGraphicFramePr>
        <p:xfrm>
          <a:off x="1295400" y="76201"/>
          <a:ext cx="5943600" cy="6781798"/>
        </p:xfrm>
        <a:graphic>
          <a:graphicData uri="http://schemas.openxmlformats.org/drawingml/2006/table">
            <a:tbl>
              <a:tblPr/>
              <a:tblGrid>
                <a:gridCol w="900216"/>
                <a:gridCol w="1377440"/>
                <a:gridCol w="1507592"/>
                <a:gridCol w="1464209"/>
                <a:gridCol w="694143"/>
              </a:tblGrid>
              <a:tr h="403680">
                <a:tc gridSpan="5">
                  <a:txBody>
                    <a:bodyPr/>
                    <a:lstStyle/>
                    <a:p>
                      <a:pPr algn="ctr" fontAlgn="b"/>
                      <a:r>
                        <a:rPr lang="en-US" sz="1600" b="1" i="0" u="none" strike="noStrike" dirty="0">
                          <a:solidFill>
                            <a:srgbClr val="000000"/>
                          </a:solidFill>
                          <a:effectLst/>
                          <a:latin typeface="Calibri"/>
                        </a:rPr>
                        <a:t>Tree Data for Data 101 Training Introduction</a:t>
                      </a:r>
                    </a:p>
                  </a:txBody>
                  <a:tcPr marL="7697" marR="7697" marT="769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8342">
                <a:tc>
                  <a:txBody>
                    <a:bodyPr/>
                    <a:lstStyle/>
                    <a:p>
                      <a:pPr algn="l" fontAlgn="b"/>
                      <a:endParaRPr lang="en-US" sz="1100" b="0" i="0" u="none" strike="noStrike">
                        <a:solidFill>
                          <a:srgbClr val="000000"/>
                        </a:solidFill>
                        <a:effectLst/>
                        <a:latin typeface="Calibri"/>
                      </a:endParaRPr>
                    </a:p>
                  </a:txBody>
                  <a:tcPr marL="7697" marR="7697" marT="7697" marB="0" anchor="b">
                    <a:lnL>
                      <a:noFill/>
                    </a:lnL>
                    <a:lnR>
                      <a:noFill/>
                    </a:lnR>
                    <a:lnT>
                      <a:noFill/>
                    </a:lnT>
                    <a:lnB w="6350" cap="flat" cmpd="sng" algn="ctr">
                      <a:solidFill>
                        <a:srgbClr val="757171"/>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7697" marR="7697" marT="7697" marB="0" anchor="b">
                    <a:lnL>
                      <a:noFill/>
                    </a:lnL>
                    <a:lnR>
                      <a:noFill/>
                    </a:lnR>
                    <a:lnT>
                      <a:noFill/>
                    </a:lnT>
                    <a:lnB w="6350" cap="flat" cmpd="sng" algn="ctr">
                      <a:solidFill>
                        <a:srgbClr val="757171"/>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7697" marR="7697" marT="7697" marB="0" anchor="b">
                    <a:lnL>
                      <a:noFill/>
                    </a:lnL>
                    <a:lnR>
                      <a:noFill/>
                    </a:lnR>
                    <a:lnT>
                      <a:noFill/>
                    </a:lnT>
                    <a:lnB w="6350" cap="flat" cmpd="sng" algn="ctr">
                      <a:solidFill>
                        <a:srgbClr val="757171"/>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7697" marR="7697" marT="7697" marB="0" anchor="b">
                    <a:lnL>
                      <a:noFill/>
                    </a:lnL>
                    <a:lnR>
                      <a:noFill/>
                    </a:lnR>
                    <a:lnT>
                      <a:noFill/>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a:noFill/>
                    </a:lnL>
                    <a:lnR>
                      <a:noFill/>
                    </a:lnR>
                    <a:lnT>
                      <a:noFill/>
                    </a:lnT>
                    <a:lnB>
                      <a:noFill/>
                    </a:lnB>
                  </a:tcPr>
                </a:tc>
              </a:tr>
              <a:tr h="553616">
                <a:tc>
                  <a:txBody>
                    <a:bodyPr/>
                    <a:lstStyle/>
                    <a:p>
                      <a:pPr algn="l" fontAlgn="b"/>
                      <a:r>
                        <a:rPr lang="en-US" sz="1100" b="1" i="0" u="none" strike="noStrike">
                          <a:solidFill>
                            <a:srgbClr val="000000"/>
                          </a:solidFill>
                          <a:effectLst/>
                          <a:latin typeface="Arial"/>
                        </a:rPr>
                        <a:t>Tree ID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Arial"/>
                        </a:rPr>
                        <a:t>Species</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Arial"/>
                        </a:rPr>
                        <a:t>Condition</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Arial"/>
                        </a:rPr>
                        <a:t>Year Planted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1987</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2</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Oak</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1966</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3</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Ash</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Dead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1990</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4</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Sycamore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1993</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5</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1944</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6</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2009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7</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Ash</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Poor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1977</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8</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Oak</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2001</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Ash</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Poor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1971</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10</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1999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11</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Poor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1955</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12</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1955</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13</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Ash</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1967</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14</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Sycamore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1990</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15</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1939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16</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Oak</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2013</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17</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Oak</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1949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18</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Sycamore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Fair</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1929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19</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Ash</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Dead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1993</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r h="276808">
                <a:tc>
                  <a:txBody>
                    <a:bodyPr/>
                    <a:lstStyle/>
                    <a:p>
                      <a:pPr algn="r" fontAlgn="b"/>
                      <a:r>
                        <a:rPr lang="en-US" sz="1100" b="0" i="0" u="none" strike="noStrike">
                          <a:solidFill>
                            <a:srgbClr val="000000"/>
                          </a:solidFill>
                          <a:effectLst/>
                          <a:latin typeface="Arial"/>
                        </a:rPr>
                        <a:t>20</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Maple</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a:rPr>
                        <a:t>Good</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rial"/>
                        </a:rPr>
                        <a:t>2004</a:t>
                      </a:r>
                    </a:p>
                  </a:txBody>
                  <a:tcPr marL="7697" marR="7697" marT="7697" marB="0" anchor="b">
                    <a:lnL w="6350" cap="flat" cmpd="sng" algn="ctr">
                      <a:solidFill>
                        <a:srgbClr val="757171"/>
                      </a:solidFill>
                      <a:prstDash val="solid"/>
                      <a:round/>
                      <a:headEnd type="none" w="med" len="med"/>
                      <a:tailEnd type="none" w="med" len="med"/>
                    </a:lnL>
                    <a:lnR w="6350" cap="flat" cmpd="sng" algn="ctr">
                      <a:solidFill>
                        <a:srgbClr val="757171"/>
                      </a:solidFill>
                      <a:prstDash val="solid"/>
                      <a:round/>
                      <a:headEnd type="none" w="med" len="med"/>
                      <a:tailEnd type="none" w="med" len="med"/>
                    </a:lnR>
                    <a:lnT w="6350" cap="flat" cmpd="sng" algn="ctr">
                      <a:solidFill>
                        <a:srgbClr val="757171"/>
                      </a:solidFill>
                      <a:prstDash val="solid"/>
                      <a:round/>
                      <a:headEnd type="none" w="med" len="med"/>
                      <a:tailEnd type="none" w="med" len="med"/>
                    </a:lnT>
                    <a:lnB w="6350" cap="flat" cmpd="sng" algn="ctr">
                      <a:solidFill>
                        <a:srgbClr val="75717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Calibri"/>
                      </a:endParaRPr>
                    </a:p>
                  </a:txBody>
                  <a:tcPr marL="7697" marR="7697" marT="7697" marB="0" anchor="b">
                    <a:lnL w="6350" cap="flat" cmpd="sng" algn="ctr">
                      <a:solidFill>
                        <a:srgbClr val="757171"/>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260178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solidFill>
                  <a:schemeClr val="bg1"/>
                </a:solidFill>
              </a:rPr>
              <a:t>Data 101</a:t>
            </a:r>
            <a:endParaRPr lang="en-US" sz="8000" b="1" dirty="0">
              <a:solidFill>
                <a:schemeClr val="bg1"/>
              </a:solidFill>
            </a:endParaRPr>
          </a:p>
        </p:txBody>
      </p:sp>
      <p:sp>
        <p:nvSpPr>
          <p:cNvPr id="3" name="Subtitle 2"/>
          <p:cNvSpPr>
            <a:spLocks noGrp="1"/>
          </p:cNvSpPr>
          <p:nvPr>
            <p:ph type="subTitle" idx="1"/>
          </p:nvPr>
        </p:nvSpPr>
        <p:spPr/>
        <p:txBody>
          <a:bodyPr>
            <a:normAutofit fontScale="92500" lnSpcReduction="20000"/>
          </a:bodyPr>
          <a:lstStyle/>
          <a:p>
            <a:r>
              <a:rPr lang="en-US" sz="3600" dirty="0" smtClean="0">
                <a:solidFill>
                  <a:schemeClr val="bg1"/>
                </a:solidFill>
              </a:rPr>
              <a:t>Data Literacy Training with the Carnegie Library of Pittsburgh and the Western Pennsylvania Regional Data Center</a:t>
            </a:r>
            <a:endParaRPr lang="en-US" sz="36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814391"/>
            <a:ext cx="6753225"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78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Necessary Context </a:t>
            </a:r>
            <a:endParaRPr lang="en-US" dirty="0"/>
          </a:p>
        </p:txBody>
      </p:sp>
      <p:sp>
        <p:nvSpPr>
          <p:cNvPr id="3" name="Content Placeholder 2"/>
          <p:cNvSpPr>
            <a:spLocks noGrp="1"/>
          </p:cNvSpPr>
          <p:nvPr>
            <p:ph idx="1"/>
          </p:nvPr>
        </p:nvSpPr>
        <p:spPr>
          <a:xfrm>
            <a:off x="628652" y="1825625"/>
            <a:ext cx="3881567" cy="4351338"/>
          </a:xfrm>
        </p:spPr>
        <p:txBody>
          <a:bodyPr/>
          <a:lstStyle/>
          <a:p>
            <a:r>
              <a:rPr lang="en-US" dirty="0" smtClean="0"/>
              <a:t>Very few classes for beginners</a:t>
            </a:r>
          </a:p>
          <a:p>
            <a:r>
              <a:rPr lang="en-US" dirty="0" smtClean="0"/>
              <a:t>Big difference between teaching data literacy and teaching software </a:t>
            </a:r>
            <a:endParaRPr lang="en-US" dirty="0"/>
          </a:p>
          <a:p>
            <a:r>
              <a:rPr lang="en-US" dirty="0" smtClean="0"/>
              <a:t>Even those with more experience can benefit from going back to the basics</a:t>
            </a:r>
          </a:p>
        </p:txBody>
      </p:sp>
      <p:pic>
        <p:nvPicPr>
          <p:cNvPr id="2050" name="Picture 2" descr="https://pbs.twimg.com/media/CmFKN2IWIAAlftS.jpg: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224" y="1690690"/>
            <a:ext cx="4415779" cy="441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7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6854" y="1947534"/>
            <a:ext cx="8075260" cy="1366770"/>
          </a:xfrm>
        </p:spPr>
        <p:txBody>
          <a:bodyPr/>
          <a:lstStyle/>
          <a:p>
            <a:r>
              <a:rPr lang="en-US" dirty="0" smtClean="0"/>
              <a:t>Community Data &amp; Technology </a:t>
            </a:r>
            <a:r>
              <a:rPr lang="en-US" dirty="0"/>
              <a:t>Training: Survey </a:t>
            </a:r>
            <a:r>
              <a:rPr lang="en-US" dirty="0" smtClean="0"/>
              <a:t>Results</a:t>
            </a:r>
            <a:endParaRPr lang="en-US" dirty="0"/>
          </a:p>
        </p:txBody>
      </p:sp>
      <p:sp>
        <p:nvSpPr>
          <p:cNvPr id="7" name="Text Placeholder 6"/>
          <p:cNvSpPr>
            <a:spLocks noGrp="1"/>
          </p:cNvSpPr>
          <p:nvPr>
            <p:ph type="body" sz="quarter" idx="10"/>
          </p:nvPr>
        </p:nvSpPr>
        <p:spPr/>
        <p:txBody>
          <a:bodyPr/>
          <a:lstStyle/>
          <a:p>
            <a:r>
              <a:rPr lang="en-US" dirty="0" smtClean="0"/>
              <a:t>Maia Woluchem</a:t>
            </a:r>
          </a:p>
          <a:p>
            <a:r>
              <a:rPr lang="en-US" dirty="0" smtClean="0"/>
              <a:t>NNIP Cleveland Pre-session</a:t>
            </a:r>
          </a:p>
          <a:p>
            <a:r>
              <a:rPr lang="en-US" dirty="0" smtClean="0"/>
              <a:t>September 13, 2016</a:t>
            </a:r>
            <a:endParaRPr lang="en-US" dirty="0"/>
          </a:p>
        </p:txBody>
      </p:sp>
    </p:spTree>
    <p:extLst>
      <p:ext uri="{BB962C8B-B14F-4D97-AF65-F5344CB8AC3E}">
        <p14:creationId xmlns:p14="http://schemas.microsoft.com/office/powerpoint/2010/main" val="1562218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Things we learned</a:t>
            </a:r>
            <a:endParaRPr lang="en-US" sz="4000" b="1" dirty="0"/>
          </a:p>
        </p:txBody>
      </p:sp>
      <p:sp>
        <p:nvSpPr>
          <p:cNvPr id="3" name="Content Placeholder 2"/>
          <p:cNvSpPr>
            <a:spLocks noGrp="1"/>
          </p:cNvSpPr>
          <p:nvPr>
            <p:ph idx="1"/>
          </p:nvPr>
        </p:nvSpPr>
        <p:spPr/>
        <p:txBody>
          <a:bodyPr>
            <a:normAutofit/>
          </a:bodyPr>
          <a:lstStyle/>
          <a:p>
            <a:r>
              <a:rPr lang="en-US" dirty="0" smtClean="0"/>
              <a:t>Paper </a:t>
            </a:r>
            <a:r>
              <a:rPr lang="en-US" dirty="0"/>
              <a:t>has no barrier to </a:t>
            </a:r>
            <a:r>
              <a:rPr lang="en-US" dirty="0" smtClean="0"/>
              <a:t>entry, </a:t>
            </a:r>
            <a:r>
              <a:rPr lang="en-US" dirty="0"/>
              <a:t>allows </a:t>
            </a:r>
            <a:r>
              <a:rPr lang="en-US" dirty="0" smtClean="0"/>
              <a:t>people of different skills/experiences to collaborate.</a:t>
            </a:r>
          </a:p>
          <a:p>
            <a:r>
              <a:rPr lang="en-US" dirty="0" smtClean="0"/>
              <a:t>Teach data literacy concepts and software separately.</a:t>
            </a:r>
          </a:p>
          <a:p>
            <a:r>
              <a:rPr lang="en-US" dirty="0" smtClean="0"/>
              <a:t>Having a plotter helps.</a:t>
            </a:r>
          </a:p>
          <a:p>
            <a:r>
              <a:rPr lang="en-US" dirty="0" smtClean="0"/>
              <a:t>Anticipate needs for supplemental materials.</a:t>
            </a:r>
          </a:p>
          <a:p>
            <a:r>
              <a:rPr lang="en-US" dirty="0" smtClean="0"/>
              <a:t>Be prepared with prompts to get groups started. </a:t>
            </a:r>
          </a:p>
          <a:p>
            <a:r>
              <a:rPr lang="en-US" dirty="0" smtClean="0"/>
              <a:t>Flexible spaces and moveable furniture are helpful.</a:t>
            </a:r>
          </a:p>
          <a:p>
            <a:r>
              <a:rPr lang="en-US" dirty="0" smtClean="0"/>
              <a:t>Ratio of 1 helper for every 2 to 3 tables is ideal.</a:t>
            </a:r>
          </a:p>
          <a:p>
            <a:endParaRPr lang="en-US" dirty="0"/>
          </a:p>
        </p:txBody>
      </p:sp>
    </p:spTree>
    <p:extLst>
      <p:ext uri="{BB962C8B-B14F-4D97-AF65-F5344CB8AC3E}">
        <p14:creationId xmlns:p14="http://schemas.microsoft.com/office/powerpoint/2010/main" val="509678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for others? </a:t>
            </a:r>
            <a:endParaRPr lang="en-US" dirty="0"/>
          </a:p>
        </p:txBody>
      </p:sp>
      <p:sp>
        <p:nvSpPr>
          <p:cNvPr id="3" name="Content Placeholder 2"/>
          <p:cNvSpPr>
            <a:spLocks noGrp="1"/>
          </p:cNvSpPr>
          <p:nvPr>
            <p:ph idx="1"/>
          </p:nvPr>
        </p:nvSpPr>
        <p:spPr>
          <a:xfrm>
            <a:off x="628650" y="1825625"/>
            <a:ext cx="4264626" cy="4351338"/>
          </a:xfrm>
        </p:spPr>
        <p:txBody>
          <a:bodyPr/>
          <a:lstStyle/>
          <a:p>
            <a:r>
              <a:rPr lang="en-US" dirty="0" smtClean="0"/>
              <a:t>Find a partner</a:t>
            </a:r>
          </a:p>
          <a:p>
            <a:r>
              <a:rPr lang="en-US" dirty="0" smtClean="0"/>
              <a:t>Use consultants to supplement your own capacity</a:t>
            </a:r>
          </a:p>
          <a:p>
            <a:r>
              <a:rPr lang="en-US" dirty="0" smtClean="0"/>
              <a:t>Open source everything</a:t>
            </a:r>
          </a:p>
          <a:p>
            <a:r>
              <a:rPr lang="en-US" dirty="0" smtClean="0"/>
              <a:t>Invite data providers to participate</a:t>
            </a:r>
            <a:endParaRPr lang="en-US" dirty="0"/>
          </a:p>
        </p:txBody>
      </p:sp>
      <p:pic>
        <p:nvPicPr>
          <p:cNvPr id="4" name="Picture 2" descr="https://pbs.twimg.com/media/CoO3FNnUMAAnJ0z.jpg: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5135" y="1285108"/>
            <a:ext cx="3187898" cy="342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26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9144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5195" y="-479"/>
            <a:ext cx="7101526"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9"/>
            <a:ext cx="6993733"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03505" y="2600325"/>
            <a:ext cx="4804315" cy="2651200"/>
          </a:xfrm>
        </p:spPr>
        <p:txBody>
          <a:bodyPr anchor="t">
            <a:normAutofit/>
          </a:bodyPr>
          <a:lstStyle/>
          <a:p>
            <a:pPr algn="l"/>
            <a:r>
              <a:rPr lang="en-US" sz="5400"/>
              <a:t>Excel and Civic Data</a:t>
            </a:r>
          </a:p>
        </p:txBody>
      </p:sp>
      <p:sp>
        <p:nvSpPr>
          <p:cNvPr id="3" name="Subtitle 2"/>
          <p:cNvSpPr>
            <a:spLocks noGrp="1"/>
          </p:cNvSpPr>
          <p:nvPr>
            <p:ph type="subTitle" idx="1"/>
          </p:nvPr>
        </p:nvSpPr>
        <p:spPr>
          <a:xfrm>
            <a:off x="603503" y="4160032"/>
            <a:ext cx="3125532" cy="1155525"/>
          </a:xfrm>
        </p:spPr>
        <p:txBody>
          <a:bodyPr anchor="b">
            <a:normAutofit/>
          </a:bodyPr>
          <a:lstStyle/>
          <a:p>
            <a:pPr algn="l"/>
            <a:r>
              <a:rPr lang="en-US" sz="2000" dirty="0"/>
              <a:t>Adam Hecktman</a:t>
            </a:r>
          </a:p>
          <a:p>
            <a:pPr algn="l"/>
            <a:r>
              <a:rPr lang="en-US" sz="2000" dirty="0"/>
              <a:t>Director of Technology and Civic Innovation for Chicago</a:t>
            </a:r>
          </a:p>
        </p:txBody>
      </p:sp>
    </p:spTree>
    <p:extLst>
      <p:ext uri="{BB962C8B-B14F-4D97-AF65-F5344CB8AC3E}">
        <p14:creationId xmlns:p14="http://schemas.microsoft.com/office/powerpoint/2010/main" val="84998316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Context</a:t>
            </a:r>
          </a:p>
        </p:txBody>
      </p:sp>
      <p:sp>
        <p:nvSpPr>
          <p:cNvPr id="3" name="Content Placeholder 2"/>
          <p:cNvSpPr>
            <a:spLocks noGrp="1"/>
          </p:cNvSpPr>
          <p:nvPr>
            <p:ph idx="1"/>
          </p:nvPr>
        </p:nvSpPr>
        <p:spPr/>
        <p:txBody>
          <a:bodyPr>
            <a:normAutofit fontScale="92500" lnSpcReduction="10000"/>
          </a:bodyPr>
          <a:lstStyle/>
          <a:p>
            <a:r>
              <a:rPr lang="en-US" dirty="0"/>
              <a:t>Audience/users should have basic knowledge of Excel</a:t>
            </a:r>
          </a:p>
          <a:p>
            <a:r>
              <a:rPr lang="en-US" dirty="0"/>
              <a:t>If hands-on</a:t>
            </a:r>
          </a:p>
          <a:p>
            <a:pPr lvl="1"/>
            <a:r>
              <a:rPr lang="en-US" dirty="0"/>
              <a:t>Datasets downloaded first (in CSV)</a:t>
            </a:r>
          </a:p>
          <a:p>
            <a:pPr lvl="1"/>
            <a:r>
              <a:rPr lang="en-US" dirty="0"/>
              <a:t>Helps to have problem statement</a:t>
            </a:r>
          </a:p>
          <a:p>
            <a:pPr lvl="1"/>
            <a:r>
              <a:rPr lang="en-US" dirty="0"/>
              <a:t>Either Excel running Windows or on Windows VM if using Mac</a:t>
            </a:r>
          </a:p>
          <a:p>
            <a:r>
              <a:rPr lang="en-US" dirty="0"/>
              <a:t>Many more functions, visualizations, and statistics – find the ones relevant to your dataset</a:t>
            </a:r>
          </a:p>
          <a:p>
            <a:r>
              <a:rPr lang="en-US" dirty="0"/>
              <a:t>Also explore Power BI (PowerBI.com)</a:t>
            </a:r>
          </a:p>
          <a:p>
            <a:pPr lvl="1"/>
            <a:r>
              <a:rPr lang="en-US" dirty="0"/>
              <a:t>Free</a:t>
            </a:r>
          </a:p>
          <a:p>
            <a:pPr lvl="1"/>
            <a:r>
              <a:rPr lang="en-US" dirty="0"/>
              <a:t>More data management and visualization focused</a:t>
            </a:r>
          </a:p>
        </p:txBody>
      </p:sp>
    </p:spTree>
    <p:extLst>
      <p:ext uri="{BB962C8B-B14F-4D97-AF65-F5344CB8AC3E}">
        <p14:creationId xmlns:p14="http://schemas.microsoft.com/office/powerpoint/2010/main" val="4220984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piece of advice I wished I had</a:t>
            </a:r>
          </a:p>
        </p:txBody>
      </p:sp>
      <p:sp>
        <p:nvSpPr>
          <p:cNvPr id="3" name="Content Placeholder 2"/>
          <p:cNvSpPr>
            <a:spLocks noGrp="1"/>
          </p:cNvSpPr>
          <p:nvPr>
            <p:ph idx="1"/>
          </p:nvPr>
        </p:nvSpPr>
        <p:spPr>
          <a:xfrm>
            <a:off x="574979" y="1563232"/>
            <a:ext cx="7886700" cy="4351338"/>
          </a:xfrm>
        </p:spPr>
        <p:txBody>
          <a:bodyPr/>
          <a:lstStyle/>
          <a:p>
            <a:r>
              <a:rPr lang="en-US" dirty="0"/>
              <a:t>Your non-Data Scientist audience is more capable than you think!</a:t>
            </a:r>
          </a:p>
          <a:p>
            <a:r>
              <a:rPr lang="en-US" dirty="0"/>
              <a:t>Don’t be afraid to go beyond “beginner "stage</a:t>
            </a:r>
          </a:p>
          <a:p>
            <a:r>
              <a:rPr lang="en-US" dirty="0"/>
              <a:t>But do know your audience</a:t>
            </a:r>
          </a:p>
        </p:txBody>
      </p:sp>
      <p:pic>
        <p:nvPicPr>
          <p:cNvPr id="4" name="Picture 3" descr="Astorino: What Makes Westchester Smart? | Talk of the S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199" y="3441341"/>
            <a:ext cx="4286250" cy="3219450"/>
          </a:xfrm>
          <a:prstGeom prst="rect">
            <a:avLst/>
          </a:prstGeom>
        </p:spPr>
      </p:pic>
    </p:spTree>
    <p:extLst>
      <p:ext uri="{BB962C8B-B14F-4D97-AF65-F5344CB8AC3E}">
        <p14:creationId xmlns:p14="http://schemas.microsoft.com/office/powerpoint/2010/main" val="4221272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5"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812032" y="277240"/>
            <a:ext cx="4091938" cy="3887339"/>
          </a:xfrm>
          <a:prstGeom prst="rect">
            <a:avLst/>
          </a:prstGeom>
        </p:spPr>
      </p:pic>
      <p:pic>
        <p:nvPicPr>
          <p:cNvPr id="5" name="Picture 4"/>
          <p:cNvPicPr>
            <a:picLocks noChangeAspect="1"/>
          </p:cNvPicPr>
          <p:nvPr/>
        </p:nvPicPr>
        <p:blipFill>
          <a:blip r:embed="rId3"/>
          <a:stretch>
            <a:fillRect/>
          </a:stretch>
        </p:blipFill>
        <p:spPr>
          <a:xfrm>
            <a:off x="195209" y="471147"/>
            <a:ext cx="4091938" cy="3641824"/>
          </a:xfrm>
          <a:prstGeom prst="rect">
            <a:avLst/>
          </a:prstGeom>
        </p:spPr>
      </p:pic>
      <p:sp>
        <p:nvSpPr>
          <p:cNvPr id="2" name="Title 1"/>
          <p:cNvSpPr>
            <a:spLocks noGrp="1"/>
          </p:cNvSpPr>
          <p:nvPr>
            <p:ph type="title"/>
          </p:nvPr>
        </p:nvSpPr>
        <p:spPr>
          <a:xfrm>
            <a:off x="395653" y="4756639"/>
            <a:ext cx="8354891" cy="930447"/>
          </a:xfrm>
        </p:spPr>
        <p:txBody>
          <a:bodyPr vert="horz" lIns="91440" tIns="45720" rIns="91440" bIns="45720" rtlCol="0" anchor="b">
            <a:normAutofit/>
          </a:bodyPr>
          <a:lstStyle/>
          <a:p>
            <a:pPr algn="ctr"/>
            <a:r>
              <a:rPr lang="en-US" sz="5400">
                <a:solidFill>
                  <a:schemeClr val="bg1"/>
                </a:solidFill>
              </a:rPr>
              <a:t>Accessing Data Sources</a:t>
            </a:r>
          </a:p>
        </p:txBody>
      </p:sp>
      <p:sp>
        <p:nvSpPr>
          <p:cNvPr id="13" name="Oval Callout 12"/>
          <p:cNvSpPr/>
          <p:nvPr/>
        </p:nvSpPr>
        <p:spPr>
          <a:xfrm>
            <a:off x="1689562" y="2451166"/>
            <a:ext cx="1024544" cy="476776"/>
          </a:xfrm>
          <a:prstGeom prst="wedgeEllipseCallout">
            <a:avLst>
              <a:gd name="adj1" fmla="val 106082"/>
              <a:gd name="adj2" fmla="val -60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Format tips</a:t>
            </a:r>
          </a:p>
        </p:txBody>
      </p:sp>
      <p:sp>
        <p:nvSpPr>
          <p:cNvPr id="14" name="Oval Callout 13"/>
          <p:cNvSpPr/>
          <p:nvPr/>
        </p:nvSpPr>
        <p:spPr>
          <a:xfrm>
            <a:off x="4702927" y="2805843"/>
            <a:ext cx="1024544" cy="476776"/>
          </a:xfrm>
          <a:prstGeom prst="wedgeEllipseCallout">
            <a:avLst>
              <a:gd name="adj1" fmla="val 43202"/>
              <a:gd name="adj2" fmla="val -146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Subscribe to data</a:t>
            </a:r>
          </a:p>
        </p:txBody>
      </p:sp>
    </p:spTree>
    <p:extLst>
      <p:ext uri="{BB962C8B-B14F-4D97-AF65-F5344CB8AC3E}">
        <p14:creationId xmlns:p14="http://schemas.microsoft.com/office/powerpoint/2010/main" val="493335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5"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4979430" y="212108"/>
            <a:ext cx="2968244" cy="3997637"/>
          </a:xfrm>
          <a:prstGeom prst="rect">
            <a:avLst/>
          </a:prstGeom>
        </p:spPr>
      </p:pic>
      <p:pic>
        <p:nvPicPr>
          <p:cNvPr id="4" name="Picture 3"/>
          <p:cNvPicPr>
            <a:picLocks noChangeAspect="1"/>
          </p:cNvPicPr>
          <p:nvPr/>
        </p:nvPicPr>
        <p:blipFill rotWithShape="1">
          <a:blip r:embed="rId3"/>
          <a:srcRect/>
          <a:stretch/>
        </p:blipFill>
        <p:spPr>
          <a:xfrm>
            <a:off x="240032" y="420688"/>
            <a:ext cx="4091938" cy="1309419"/>
          </a:xfrm>
          <a:prstGeom prst="rect">
            <a:avLst/>
          </a:prstGeom>
        </p:spPr>
      </p:pic>
      <p:sp>
        <p:nvSpPr>
          <p:cNvPr id="2" name="Title 1"/>
          <p:cNvSpPr>
            <a:spLocks noGrp="1"/>
          </p:cNvSpPr>
          <p:nvPr>
            <p:ph type="title"/>
          </p:nvPr>
        </p:nvSpPr>
        <p:spPr>
          <a:xfrm>
            <a:off x="395653" y="4756639"/>
            <a:ext cx="8354891" cy="930447"/>
          </a:xfrm>
        </p:spPr>
        <p:txBody>
          <a:bodyPr vert="horz" lIns="91440" tIns="45720" rIns="91440" bIns="45720" rtlCol="0" anchor="b">
            <a:normAutofit/>
          </a:bodyPr>
          <a:lstStyle/>
          <a:p>
            <a:pPr algn="ctr"/>
            <a:r>
              <a:rPr lang="en-US" sz="5400">
                <a:solidFill>
                  <a:schemeClr val="bg1"/>
                </a:solidFill>
              </a:rPr>
              <a:t>Analyzing Data</a:t>
            </a:r>
          </a:p>
        </p:txBody>
      </p:sp>
      <p:pic>
        <p:nvPicPr>
          <p:cNvPr id="11" name="Content Placeholder 3"/>
          <p:cNvPicPr>
            <a:picLocks noGrp="1" noChangeAspect="1"/>
          </p:cNvPicPr>
          <p:nvPr>
            <p:ph idx="1"/>
          </p:nvPr>
        </p:nvPicPr>
        <p:blipFill rotWithShape="1">
          <a:blip r:embed="rId4"/>
          <a:srcRect l="19946" t="68755" r="24298" b="8840"/>
          <a:stretch/>
        </p:blipFill>
        <p:spPr>
          <a:xfrm>
            <a:off x="283551" y="2464699"/>
            <a:ext cx="4048418" cy="1446034"/>
          </a:xfrm>
          <a:prstGeom prst="rect">
            <a:avLst/>
          </a:prstGeom>
        </p:spPr>
      </p:pic>
      <p:sp>
        <p:nvSpPr>
          <p:cNvPr id="12" name="Oval Callout 11"/>
          <p:cNvSpPr/>
          <p:nvPr/>
        </p:nvSpPr>
        <p:spPr>
          <a:xfrm>
            <a:off x="2720393" y="1815900"/>
            <a:ext cx="1024544" cy="476776"/>
          </a:xfrm>
          <a:prstGeom prst="wedgeEllipseCallout">
            <a:avLst>
              <a:gd name="adj1" fmla="val -40774"/>
              <a:gd name="adj2" fmla="val -13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Basic filter and sort</a:t>
            </a:r>
          </a:p>
        </p:txBody>
      </p:sp>
      <p:sp>
        <p:nvSpPr>
          <p:cNvPr id="13" name="Oval Callout 12"/>
          <p:cNvSpPr/>
          <p:nvPr/>
        </p:nvSpPr>
        <p:spPr>
          <a:xfrm>
            <a:off x="847899" y="4055665"/>
            <a:ext cx="1024544" cy="476776"/>
          </a:xfrm>
          <a:prstGeom prst="wedgeEllipseCallout">
            <a:avLst>
              <a:gd name="adj1" fmla="val 43202"/>
              <a:gd name="adj2" fmla="val -146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Quick Analysis</a:t>
            </a:r>
          </a:p>
        </p:txBody>
      </p:sp>
      <p:sp>
        <p:nvSpPr>
          <p:cNvPr id="14" name="Oval Callout 13"/>
          <p:cNvSpPr/>
          <p:nvPr/>
        </p:nvSpPr>
        <p:spPr>
          <a:xfrm>
            <a:off x="7726000" y="1247096"/>
            <a:ext cx="1024544" cy="476776"/>
          </a:xfrm>
          <a:prstGeom prst="wedgeEllipseCallout">
            <a:avLst>
              <a:gd name="adj1" fmla="val -78502"/>
              <a:gd name="adj2" fmla="val -465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Data bars</a:t>
            </a:r>
          </a:p>
        </p:txBody>
      </p:sp>
    </p:spTree>
    <p:extLst>
      <p:ext uri="{BB962C8B-B14F-4D97-AF65-F5344CB8AC3E}">
        <p14:creationId xmlns:p14="http://schemas.microsoft.com/office/powerpoint/2010/main" val="203935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005" b="788"/>
          <a:stretch/>
        </p:blipFill>
        <p:spPr>
          <a:xfrm>
            <a:off x="15" y="10"/>
            <a:ext cx="9143985" cy="6857990"/>
          </a:xfrm>
          <a:prstGeom prst="rect">
            <a:avLst/>
          </a:prstGeom>
        </p:spPr>
      </p:pic>
      <p:sp>
        <p:nvSpPr>
          <p:cNvPr id="9"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0075" y="-4763"/>
            <a:ext cx="2500312"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1526" y="190501"/>
            <a:ext cx="2164556" cy="2486024"/>
          </a:xfrm>
          <a:noFill/>
        </p:spPr>
        <p:txBody>
          <a:bodyPr vert="horz" lIns="91440" tIns="45720" rIns="91440" bIns="45720" rtlCol="0" anchor="ctr">
            <a:normAutofit/>
          </a:bodyPr>
          <a:lstStyle/>
          <a:p>
            <a:pPr algn="ctr"/>
            <a:r>
              <a:rPr lang="en-US" sz="3600">
                <a:solidFill>
                  <a:schemeClr val="bg1"/>
                </a:solidFill>
              </a:rPr>
              <a:t>Mapping Data</a:t>
            </a:r>
          </a:p>
        </p:txBody>
      </p:sp>
    </p:spTree>
    <p:extLst>
      <p:ext uri="{BB962C8B-B14F-4D97-AF65-F5344CB8AC3E}">
        <p14:creationId xmlns:p14="http://schemas.microsoft.com/office/powerpoint/2010/main" val="64051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5"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049267"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40030" y="640847"/>
            <a:ext cx="2569207" cy="3331404"/>
          </a:xfrm>
          <a:prstGeom prst="rect">
            <a:avLst/>
          </a:prstGeom>
        </p:spPr>
      </p:pic>
      <p:pic>
        <p:nvPicPr>
          <p:cNvPr id="6" name="Picture 5"/>
          <p:cNvPicPr>
            <a:picLocks noChangeAspect="1"/>
          </p:cNvPicPr>
          <p:nvPr/>
        </p:nvPicPr>
        <p:blipFill>
          <a:blip r:embed="rId3"/>
          <a:stretch>
            <a:fillRect/>
          </a:stretch>
        </p:blipFill>
        <p:spPr>
          <a:xfrm>
            <a:off x="6287653" y="1162318"/>
            <a:ext cx="2574993" cy="2308910"/>
          </a:xfrm>
          <a:prstGeom prst="rect">
            <a:avLst/>
          </a:prstGeom>
        </p:spPr>
      </p:pic>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7264"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3326614" y="591878"/>
            <a:ext cx="2567937" cy="3449790"/>
          </a:xfrm>
          <a:prstGeom prst="rect">
            <a:avLst/>
          </a:prstGeom>
        </p:spPr>
      </p:pic>
      <p:sp>
        <p:nvSpPr>
          <p:cNvPr id="2" name="Title 1"/>
          <p:cNvSpPr>
            <a:spLocks noGrp="1"/>
          </p:cNvSpPr>
          <p:nvPr>
            <p:ph type="title"/>
          </p:nvPr>
        </p:nvSpPr>
        <p:spPr>
          <a:xfrm>
            <a:off x="395653" y="4756639"/>
            <a:ext cx="8354891" cy="930447"/>
          </a:xfrm>
        </p:spPr>
        <p:txBody>
          <a:bodyPr vert="horz" lIns="91440" tIns="45720" rIns="91440" bIns="45720" rtlCol="0" anchor="b">
            <a:normAutofit/>
          </a:bodyPr>
          <a:lstStyle/>
          <a:p>
            <a:pPr algn="ctr"/>
            <a:r>
              <a:rPr lang="en-US" sz="5400">
                <a:solidFill>
                  <a:schemeClr val="bg1"/>
                </a:solidFill>
              </a:rPr>
              <a:t>Transforming Data</a:t>
            </a:r>
          </a:p>
        </p:txBody>
      </p:sp>
      <p:sp>
        <p:nvSpPr>
          <p:cNvPr id="13" name="Oval Callout 12"/>
          <p:cNvSpPr/>
          <p:nvPr/>
        </p:nvSpPr>
        <p:spPr>
          <a:xfrm>
            <a:off x="347057" y="4041668"/>
            <a:ext cx="1024544" cy="476776"/>
          </a:xfrm>
          <a:prstGeom prst="wedgeEllipseCallout">
            <a:avLst>
              <a:gd name="adj1" fmla="val 43202"/>
              <a:gd name="adj2" fmla="val -146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Breaking up data</a:t>
            </a:r>
          </a:p>
        </p:txBody>
      </p:sp>
      <p:sp>
        <p:nvSpPr>
          <p:cNvPr id="14" name="Oval Callout 13"/>
          <p:cNvSpPr/>
          <p:nvPr/>
        </p:nvSpPr>
        <p:spPr>
          <a:xfrm>
            <a:off x="3387437" y="642799"/>
            <a:ext cx="1024544" cy="476776"/>
          </a:xfrm>
          <a:prstGeom prst="wedgeEllipseCallout">
            <a:avLst>
              <a:gd name="adj1" fmla="val 45230"/>
              <a:gd name="adj2" fmla="val 108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Using functions</a:t>
            </a:r>
          </a:p>
        </p:txBody>
      </p:sp>
      <p:sp>
        <p:nvSpPr>
          <p:cNvPr id="15" name="Oval Callout 14"/>
          <p:cNvSpPr/>
          <p:nvPr/>
        </p:nvSpPr>
        <p:spPr>
          <a:xfrm>
            <a:off x="7237448" y="3743396"/>
            <a:ext cx="1625198" cy="639420"/>
          </a:xfrm>
          <a:prstGeom prst="wedgeEllipseCallout">
            <a:avLst>
              <a:gd name="adj1" fmla="val -66001"/>
              <a:gd name="adj2" fmla="val -162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Convert street address to block address</a:t>
            </a:r>
          </a:p>
        </p:txBody>
      </p:sp>
    </p:spTree>
    <p:extLst>
      <p:ext uri="{BB962C8B-B14F-4D97-AF65-F5344CB8AC3E}">
        <p14:creationId xmlns:p14="http://schemas.microsoft.com/office/powerpoint/2010/main" val="1717059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solidFill>
            <a:schemeClr val="bg1"/>
          </a:solidFill>
          <a:ln>
            <a:noFill/>
          </a:ln>
          <a:effectLst/>
        </p:spPr>
      </p:sp>
      <p:pic>
        <p:nvPicPr>
          <p:cNvPr id="6" name="Picture 5"/>
          <p:cNvPicPr>
            <a:picLocks noChangeAspect="1"/>
          </p:cNvPicPr>
          <p:nvPr/>
        </p:nvPicPr>
        <p:blipFill>
          <a:blip r:embed="rId2"/>
          <a:stretch>
            <a:fillRect/>
          </a:stretch>
        </p:blipFill>
        <p:spPr>
          <a:xfrm>
            <a:off x="4688730" y="562655"/>
            <a:ext cx="1986278" cy="3106594"/>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5"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346957"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76940" y="3280784"/>
            <a:ext cx="1994604" cy="950760"/>
          </a:xfrm>
          <a:prstGeom prst="rect">
            <a:avLst/>
          </a:prstGeom>
        </p:spPr>
      </p:pic>
      <p:pic>
        <p:nvPicPr>
          <p:cNvPr id="7" name="Picture 6"/>
          <p:cNvPicPr>
            <a:picLocks noChangeAspect="1"/>
          </p:cNvPicPr>
          <p:nvPr/>
        </p:nvPicPr>
        <p:blipFill rotWithShape="1">
          <a:blip r:embed="rId4"/>
          <a:srcRect b="50411"/>
          <a:stretch/>
        </p:blipFill>
        <p:spPr>
          <a:xfrm>
            <a:off x="2432951" y="562655"/>
            <a:ext cx="2076704" cy="2316126"/>
          </a:xfrm>
          <a:prstGeom prst="rect">
            <a:avLst/>
          </a:prstGeom>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99572"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176940" y="582773"/>
            <a:ext cx="1986279" cy="2118697"/>
          </a:xfrm>
          <a:prstGeom prst="rect">
            <a:avLst/>
          </a:prstGeom>
        </p:spPr>
      </p:pic>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326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5653" y="4756639"/>
            <a:ext cx="8354891" cy="930447"/>
          </a:xfrm>
        </p:spPr>
        <p:txBody>
          <a:bodyPr vert="horz" lIns="91440" tIns="45720" rIns="91440" bIns="45720" rtlCol="0" anchor="b">
            <a:normAutofit fontScale="90000"/>
          </a:bodyPr>
          <a:lstStyle/>
          <a:p>
            <a:pPr algn="ctr"/>
            <a:r>
              <a:rPr lang="en-US" sz="5400">
                <a:solidFill>
                  <a:schemeClr val="bg1"/>
                </a:solidFill>
              </a:rPr>
              <a:t>Advanced Topic: Analysis Tool Pack</a:t>
            </a:r>
          </a:p>
        </p:txBody>
      </p:sp>
      <p:pic>
        <p:nvPicPr>
          <p:cNvPr id="8" name="Picture 7"/>
          <p:cNvPicPr>
            <a:picLocks noChangeAspect="1"/>
          </p:cNvPicPr>
          <p:nvPr/>
        </p:nvPicPr>
        <p:blipFill rotWithShape="1">
          <a:blip r:embed="rId6"/>
          <a:srcRect l="5648" r="4392" b="40394"/>
          <a:stretch/>
        </p:blipFill>
        <p:spPr>
          <a:xfrm>
            <a:off x="6885775" y="562655"/>
            <a:ext cx="2183411" cy="2809702"/>
          </a:xfrm>
          <a:prstGeom prst="rect">
            <a:avLst/>
          </a:prstGeom>
        </p:spPr>
      </p:pic>
      <p:sp>
        <p:nvSpPr>
          <p:cNvPr id="15" name="Oval Callout 14"/>
          <p:cNvSpPr/>
          <p:nvPr/>
        </p:nvSpPr>
        <p:spPr>
          <a:xfrm>
            <a:off x="7369896" y="3564230"/>
            <a:ext cx="1118099" cy="612648"/>
          </a:xfrm>
          <a:prstGeom prst="wedgeEllipseCallout">
            <a:avLst>
              <a:gd name="adj1" fmla="val 73023"/>
              <a:gd name="adj2" fmla="val -158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Sampling</a:t>
            </a:r>
          </a:p>
        </p:txBody>
      </p:sp>
      <p:sp>
        <p:nvSpPr>
          <p:cNvPr id="16" name="Oval Callout 15"/>
          <p:cNvSpPr/>
          <p:nvPr/>
        </p:nvSpPr>
        <p:spPr>
          <a:xfrm>
            <a:off x="1298695" y="1642120"/>
            <a:ext cx="864524" cy="4767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Enabling</a:t>
            </a:r>
          </a:p>
        </p:txBody>
      </p:sp>
      <p:sp>
        <p:nvSpPr>
          <p:cNvPr id="17" name="Oval Callout 16"/>
          <p:cNvSpPr/>
          <p:nvPr/>
        </p:nvSpPr>
        <p:spPr>
          <a:xfrm>
            <a:off x="1041169" y="2824561"/>
            <a:ext cx="1024544" cy="476776"/>
          </a:xfrm>
          <a:prstGeom prst="wedgeEllipseCallout">
            <a:avLst>
              <a:gd name="adj1" fmla="val 20078"/>
              <a:gd name="adj2" fmla="val 627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Histogram</a:t>
            </a:r>
          </a:p>
        </p:txBody>
      </p:sp>
      <p:sp>
        <p:nvSpPr>
          <p:cNvPr id="18" name="Oval Callout 17"/>
          <p:cNvSpPr/>
          <p:nvPr/>
        </p:nvSpPr>
        <p:spPr>
          <a:xfrm>
            <a:off x="2811580" y="3282629"/>
            <a:ext cx="1480439" cy="763203"/>
          </a:xfrm>
          <a:prstGeom prst="wedgeEllipseCallout">
            <a:avLst>
              <a:gd name="adj1" fmla="val 7668"/>
              <a:gd name="adj2" fmla="val -144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Easy Descriptive Stats</a:t>
            </a:r>
          </a:p>
        </p:txBody>
      </p:sp>
      <p:sp>
        <p:nvSpPr>
          <p:cNvPr id="19" name="Oval Callout 18"/>
          <p:cNvSpPr/>
          <p:nvPr/>
        </p:nvSpPr>
        <p:spPr>
          <a:xfrm>
            <a:off x="5382453" y="3433184"/>
            <a:ext cx="1357091" cy="612648"/>
          </a:xfrm>
          <a:prstGeom prst="wedgeEllipseCallout">
            <a:avLst>
              <a:gd name="adj1" fmla="val -51136"/>
              <a:gd name="adj2" fmla="val -614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Descriptive Stats</a:t>
            </a:r>
          </a:p>
        </p:txBody>
      </p:sp>
    </p:spTree>
    <p:extLst>
      <p:ext uri="{BB962C8B-B14F-4D97-AF65-F5344CB8AC3E}">
        <p14:creationId xmlns:p14="http://schemas.microsoft.com/office/powerpoint/2010/main" val="2394005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Expanding Training on Using Data and Technology to Improve Communities</a:t>
            </a:r>
          </a:p>
        </p:txBody>
      </p:sp>
      <p:sp>
        <p:nvSpPr>
          <p:cNvPr id="7" name="Content Placeholder 6"/>
          <p:cNvSpPr>
            <a:spLocks noGrp="1"/>
          </p:cNvSpPr>
          <p:nvPr>
            <p:ph idx="1"/>
          </p:nvPr>
        </p:nvSpPr>
        <p:spPr>
          <a:prstGeom prst="rect">
            <a:avLst/>
          </a:prstGeom>
        </p:spPr>
        <p:txBody>
          <a:bodyPr/>
          <a:lstStyle/>
          <a:p>
            <a:pPr marL="0" indent="0">
              <a:buNone/>
            </a:pPr>
            <a:r>
              <a:rPr lang="en-US" sz="2800" i="1" dirty="0"/>
              <a:t>Project Goal:  To expand the quantity and quality of training available to help resident leaders and staff in nonprofits and government agencies better use data and technology to benefit their communities.</a:t>
            </a:r>
            <a:r>
              <a:rPr lang="en-US" sz="2800" dirty="0"/>
              <a:t>  </a:t>
            </a:r>
          </a:p>
          <a:p>
            <a:r>
              <a:rPr lang="en-US" sz="2800" dirty="0"/>
              <a:t>Stages so far</a:t>
            </a:r>
          </a:p>
          <a:p>
            <a:pPr lvl="1"/>
            <a:r>
              <a:rPr lang="en-US" dirty="0" smtClean="0"/>
              <a:t>Survey </a:t>
            </a:r>
            <a:r>
              <a:rPr lang="en-US" dirty="0"/>
              <a:t>of NNIP partners and a few external contacts</a:t>
            </a:r>
          </a:p>
          <a:p>
            <a:pPr lvl="1"/>
            <a:r>
              <a:rPr lang="en-US" dirty="0" smtClean="0"/>
              <a:t>Today’s </a:t>
            </a:r>
            <a:r>
              <a:rPr lang="en-US" dirty="0"/>
              <a:t>workshop</a:t>
            </a:r>
          </a:p>
          <a:p>
            <a:pPr marL="1133475" lvl="2" indent="-381000">
              <a:spcBef>
                <a:spcPts val="1200"/>
              </a:spcBef>
              <a:spcAft>
                <a:spcPts val="1200"/>
              </a:spcAft>
            </a:pPr>
            <a:endParaRPr lang="en-US" altLang="en-US" sz="2800" dirty="0"/>
          </a:p>
          <a:p>
            <a:pPr marL="1133475" lvl="2" indent="-381000">
              <a:spcBef>
                <a:spcPts val="1200"/>
              </a:spcBef>
              <a:spcAft>
                <a:spcPts val="1200"/>
              </a:spcAft>
            </a:pPr>
            <a:endParaRPr lang="en-US" altLang="en-US" dirty="0"/>
          </a:p>
          <a:p>
            <a:pPr>
              <a:spcBef>
                <a:spcPts val="1200"/>
              </a:spcBef>
              <a:spcAft>
                <a:spcPts val="1200"/>
              </a:spcAft>
            </a:pPr>
            <a:endParaRPr lang="en-US" dirty="0"/>
          </a:p>
        </p:txBody>
      </p:sp>
    </p:spTree>
    <p:extLst>
      <p:ext uri="{BB962C8B-B14F-4D97-AF65-F5344CB8AC3E}">
        <p14:creationId xmlns:p14="http://schemas.microsoft.com/office/powerpoint/2010/main" val="2282342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243157"/>
            <a:ext cx="8686800" cy="1113896"/>
          </a:xfrm>
        </p:spPr>
        <p:txBody>
          <a:bodyPr/>
          <a:lstStyle/>
          <a:p>
            <a:r>
              <a:rPr lang="en-US" dirty="0" smtClean="0"/>
              <a:t>Building Data Capacity for Nonprofits</a:t>
            </a:r>
            <a:endParaRPr lang="en-US" dirty="0"/>
          </a:p>
        </p:txBody>
      </p:sp>
      <p:sp>
        <p:nvSpPr>
          <p:cNvPr id="3" name="Subtitle 2"/>
          <p:cNvSpPr>
            <a:spLocks noGrp="1"/>
          </p:cNvSpPr>
          <p:nvPr>
            <p:ph type="subTitle" idx="1"/>
          </p:nvPr>
        </p:nvSpPr>
        <p:spPr>
          <a:xfrm>
            <a:off x="685800" y="4737099"/>
            <a:ext cx="7772400" cy="1312333"/>
          </a:xfrm>
        </p:spPr>
        <p:txBody>
          <a:bodyPr/>
          <a:lstStyle/>
          <a:p>
            <a:r>
              <a:rPr lang="en-US" dirty="0" smtClean="0"/>
              <a:t>Jodi Petersen, PhD</a:t>
            </a:r>
            <a:endParaRPr lang="en-US" dirty="0"/>
          </a:p>
        </p:txBody>
      </p:sp>
    </p:spTree>
    <p:extLst>
      <p:ext uri="{BB962C8B-B14F-4D97-AF65-F5344CB8AC3E}">
        <p14:creationId xmlns:p14="http://schemas.microsoft.com/office/powerpoint/2010/main" val="2827378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Why Capacity Building?</a:t>
            </a:r>
            <a:endParaRPr lang="en-US" sz="4400" dirty="0"/>
          </a:p>
        </p:txBody>
      </p:sp>
      <p:sp>
        <p:nvSpPr>
          <p:cNvPr id="3" name="Content Placeholder 2"/>
          <p:cNvSpPr>
            <a:spLocks noGrp="1"/>
          </p:cNvSpPr>
          <p:nvPr>
            <p:ph idx="1"/>
          </p:nvPr>
        </p:nvSpPr>
        <p:spPr>
          <a:xfrm>
            <a:off x="628650" y="2319867"/>
            <a:ext cx="7886700" cy="3977694"/>
          </a:xfrm>
        </p:spPr>
        <p:txBody>
          <a:bodyPr>
            <a:normAutofit fontScale="92500" lnSpcReduction="20000"/>
          </a:bodyPr>
          <a:lstStyle/>
          <a:p>
            <a:pPr marL="457200" indent="-457200">
              <a:buFont typeface="Arial" panose="020B0604020202020204" pitchFamily="34" charset="0"/>
              <a:buChar char="•"/>
            </a:pPr>
            <a:r>
              <a:rPr lang="en-US" dirty="0" smtClean="0"/>
              <a:t>Most of our work is funder-driven</a:t>
            </a:r>
          </a:p>
          <a:p>
            <a:endParaRPr lang="en-US" dirty="0" smtClean="0"/>
          </a:p>
          <a:p>
            <a:pPr marL="457200" indent="-457200">
              <a:buFont typeface="Arial" panose="020B0604020202020204" pitchFamily="34" charset="0"/>
              <a:buChar char="•"/>
            </a:pPr>
            <a:r>
              <a:rPr lang="en-US" dirty="0" smtClean="0"/>
              <a:t>Nonprofits and funders often don’t communicate well with one another</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r>
              <a:rPr lang="en-US" dirty="0" smtClean="0"/>
              <a:t>Nonprofits </a:t>
            </a:r>
            <a:r>
              <a:rPr lang="en-US" dirty="0"/>
              <a:t>often “chase the money” and worry about the report </a:t>
            </a:r>
            <a:r>
              <a:rPr lang="en-US" dirty="0" smtClean="0"/>
              <a:t>later</a:t>
            </a:r>
          </a:p>
          <a:p>
            <a:endParaRPr lang="en-US" dirty="0" smtClean="0"/>
          </a:p>
          <a:p>
            <a:pPr marL="457200" indent="-457200">
              <a:buFont typeface="Arial" panose="020B0604020202020204" pitchFamily="34" charset="0"/>
              <a:buChar char="•"/>
            </a:pPr>
            <a:r>
              <a:rPr lang="en-US" dirty="0" smtClean="0"/>
              <a:t>Data and evaluation are often (understandably) a low priority for nonprofits</a:t>
            </a:r>
          </a:p>
        </p:txBody>
      </p:sp>
    </p:spTree>
    <p:extLst>
      <p:ext uri="{BB962C8B-B14F-4D97-AF65-F5344CB8AC3E}">
        <p14:creationId xmlns:p14="http://schemas.microsoft.com/office/powerpoint/2010/main" val="931198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Learning Goals for Trainings</a:t>
            </a:r>
            <a:endParaRPr lang="en-US" sz="4000" dirty="0"/>
          </a:p>
        </p:txBody>
      </p:sp>
      <p:sp>
        <p:nvSpPr>
          <p:cNvPr id="3" name="Content Placeholder 2"/>
          <p:cNvSpPr>
            <a:spLocks noGrp="1"/>
          </p:cNvSpPr>
          <p:nvPr>
            <p:ph idx="1"/>
          </p:nvPr>
        </p:nvSpPr>
        <p:spPr>
          <a:xfrm>
            <a:off x="628650" y="2071690"/>
            <a:ext cx="7886700" cy="4240620"/>
          </a:xfrm>
        </p:spPr>
        <p:txBody>
          <a:bodyPr>
            <a:normAutofit fontScale="92500" lnSpcReduction="20000"/>
          </a:bodyPr>
          <a:lstStyle/>
          <a:p>
            <a:pPr marL="457200" indent="-457200">
              <a:buFont typeface="Arial" panose="020B0604020202020204" pitchFamily="34" charset="0"/>
              <a:buChar char="•"/>
            </a:pPr>
            <a:r>
              <a:rPr lang="en-US" dirty="0" smtClean="0"/>
              <a:t>Understand how program activities do/do not match up to outputs, outcomes, and measures</a:t>
            </a:r>
          </a:p>
          <a:p>
            <a:endParaRPr lang="en-US" dirty="0" smtClean="0"/>
          </a:p>
          <a:p>
            <a:pPr marL="457200" indent="-457200">
              <a:buFont typeface="Arial" panose="020B0604020202020204" pitchFamily="34" charset="0"/>
              <a:buChar char="•"/>
            </a:pPr>
            <a:r>
              <a:rPr lang="en-US" dirty="0" smtClean="0"/>
              <a:t>Think through grant report requirements in time to allow for data collection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Draw the connection between data collection and funding</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Encourage a culture of curiosity and strive for measurable effectiveness</a:t>
            </a:r>
            <a:endParaRPr lang="en-US" dirty="0"/>
          </a:p>
        </p:txBody>
      </p:sp>
    </p:spTree>
    <p:extLst>
      <p:ext uri="{BB962C8B-B14F-4D97-AF65-F5344CB8AC3E}">
        <p14:creationId xmlns:p14="http://schemas.microsoft.com/office/powerpoint/2010/main" val="1301025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How do we train about data?</a:t>
            </a:r>
            <a:endParaRPr lang="en-US" sz="4000" dirty="0"/>
          </a:p>
        </p:txBody>
      </p:sp>
      <p:sp>
        <p:nvSpPr>
          <p:cNvPr id="3" name="Content Placeholder 2"/>
          <p:cNvSpPr>
            <a:spLocks noGrp="1"/>
          </p:cNvSpPr>
          <p:nvPr>
            <p:ph idx="1"/>
          </p:nvPr>
        </p:nvSpPr>
        <p:spPr>
          <a:xfrm>
            <a:off x="628650" y="2071689"/>
            <a:ext cx="7886700" cy="3851274"/>
          </a:xfrm>
        </p:spPr>
        <p:txBody>
          <a:bodyPr>
            <a:normAutofit fontScale="92500"/>
          </a:bodyPr>
          <a:lstStyle/>
          <a:p>
            <a:pPr marL="457200" indent="-457200">
              <a:buFont typeface="Arial" panose="020B0604020202020204" pitchFamily="34" charset="0"/>
              <a:buChar char="•"/>
            </a:pPr>
            <a:r>
              <a:rPr lang="en-US" dirty="0" smtClean="0"/>
              <a:t>Funder driven and public trainings</a:t>
            </a:r>
          </a:p>
          <a:p>
            <a:endParaRPr lang="en-US" dirty="0" smtClean="0"/>
          </a:p>
          <a:p>
            <a:pPr marL="457200" indent="-457200">
              <a:buFont typeface="Arial" panose="020B0604020202020204" pitchFamily="34" charset="0"/>
              <a:buChar char="•"/>
            </a:pPr>
            <a:r>
              <a:rPr lang="en-US" dirty="0" smtClean="0"/>
              <a:t>Evaluation capacity assessment</a:t>
            </a:r>
          </a:p>
          <a:p>
            <a:endParaRPr lang="en-US" dirty="0" smtClean="0"/>
          </a:p>
          <a:p>
            <a:pPr marL="457200" indent="-457200">
              <a:buFont typeface="Arial" panose="020B0604020202020204" pitchFamily="34" charset="0"/>
              <a:buChar char="•"/>
            </a:pPr>
            <a:r>
              <a:rPr lang="en-US" dirty="0" smtClean="0"/>
              <a:t>Training topics</a:t>
            </a:r>
          </a:p>
          <a:p>
            <a:pPr marL="914400" lvl="1" indent="-457200">
              <a:buFont typeface="Arial" panose="020B0604020202020204" pitchFamily="34" charset="0"/>
              <a:buChar char="•"/>
            </a:pPr>
            <a:r>
              <a:rPr lang="en-US" dirty="0" smtClean="0"/>
              <a:t>Public data and data tools</a:t>
            </a:r>
          </a:p>
          <a:p>
            <a:pPr marL="914400" lvl="1" indent="-457200">
              <a:buFont typeface="Arial" panose="020B0604020202020204" pitchFamily="34" charset="0"/>
              <a:buChar char="•"/>
            </a:pPr>
            <a:r>
              <a:rPr lang="en-US" dirty="0" smtClean="0"/>
              <a:t>Logic model development</a:t>
            </a:r>
          </a:p>
          <a:p>
            <a:pPr marL="914400" lvl="1" indent="-457200">
              <a:buFont typeface="Arial" panose="020B0604020202020204" pitchFamily="34" charset="0"/>
              <a:buChar char="•"/>
            </a:pPr>
            <a:r>
              <a:rPr lang="en-US" dirty="0" smtClean="0"/>
              <a:t>Talking about the evaluation report in your grant report</a:t>
            </a:r>
          </a:p>
          <a:p>
            <a:pPr marL="914400" lvl="1" indent="-457200">
              <a:buFont typeface="Arial" panose="020B0604020202020204" pitchFamily="34" charset="0"/>
              <a:buChar char="•"/>
            </a:pPr>
            <a:r>
              <a:rPr lang="en-US" dirty="0" smtClean="0"/>
              <a:t>Data sharing, storage, &amp; consent</a:t>
            </a:r>
            <a:endParaRPr lang="en-US" dirty="0"/>
          </a:p>
        </p:txBody>
      </p:sp>
    </p:spTree>
    <p:extLst>
      <p:ext uri="{BB962C8B-B14F-4D97-AF65-F5344CB8AC3E}">
        <p14:creationId xmlns:p14="http://schemas.microsoft.com/office/powerpoint/2010/main" val="2947049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648849"/>
            <a:ext cx="7886700" cy="1325563"/>
          </a:xfrm>
        </p:spPr>
        <p:txBody>
          <a:bodyPr/>
          <a:lstStyle/>
          <a:p>
            <a:pPr algn="l"/>
            <a:r>
              <a:rPr lang="en-US" sz="4800" dirty="0" smtClean="0"/>
              <a:t>So why do we need data?</a:t>
            </a:r>
            <a:endParaRPr lang="en-US" sz="4800" dirty="0"/>
          </a:p>
        </p:txBody>
      </p:sp>
      <p:pic>
        <p:nvPicPr>
          <p:cNvPr id="5" name="Picture 4"/>
          <p:cNvPicPr>
            <a:picLocks noChangeAspect="1"/>
          </p:cNvPicPr>
          <p:nvPr/>
        </p:nvPicPr>
        <p:blipFill>
          <a:blip r:embed="rId2"/>
          <a:stretch>
            <a:fillRect/>
          </a:stretch>
        </p:blipFill>
        <p:spPr>
          <a:xfrm>
            <a:off x="1313181" y="1633478"/>
            <a:ext cx="6517635" cy="4546108"/>
          </a:xfrm>
          <a:prstGeom prst="rect">
            <a:avLst/>
          </a:prstGeom>
        </p:spPr>
      </p:pic>
    </p:spTree>
    <p:extLst>
      <p:ext uri="{BB962C8B-B14F-4D97-AF65-F5344CB8AC3E}">
        <p14:creationId xmlns:p14="http://schemas.microsoft.com/office/powerpoint/2010/main" val="1069740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22199"/>
            <a:ext cx="7886700" cy="3603096"/>
          </a:xfrm>
        </p:spPr>
        <p:txBody>
          <a:bodyPr>
            <a:normAutofit fontScale="92500" lnSpcReduction="10000"/>
          </a:bodyPr>
          <a:lstStyle/>
          <a:p>
            <a:r>
              <a:rPr lang="en-US" i="1" dirty="0"/>
              <a:t>Data in and of itself is not useful. Untouched, </a:t>
            </a:r>
            <a:r>
              <a:rPr lang="en-US" i="1" dirty="0" err="1"/>
              <a:t>unmanipulated</a:t>
            </a:r>
            <a:r>
              <a:rPr lang="en-US" i="1" dirty="0"/>
              <a:t>, unchanged, it’s valueless, but once transformed, it can serve any number of purposes. The nonprofit sector is still trying to figure out how to transform its data into something valuable. Nonprofit leaders need to continue to mature and invest in the resources necessary to help their staff navigate this process.</a:t>
            </a:r>
          </a:p>
          <a:p>
            <a:endParaRPr lang="en-US" i="1" dirty="0"/>
          </a:p>
          <a:p>
            <a:r>
              <a:rPr lang="en-US" sz="2400" dirty="0"/>
              <a:t>Collected Voices: Data-Informed Nonprofits, 2014, p. 6</a:t>
            </a:r>
          </a:p>
          <a:p>
            <a:endParaRPr lang="en-US" dirty="0"/>
          </a:p>
        </p:txBody>
      </p:sp>
    </p:spTree>
    <p:extLst>
      <p:ext uri="{BB962C8B-B14F-4D97-AF65-F5344CB8AC3E}">
        <p14:creationId xmlns:p14="http://schemas.microsoft.com/office/powerpoint/2010/main" val="1787583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Recommendations</a:t>
            </a:r>
            <a:endParaRPr lang="en-US" dirty="0"/>
          </a:p>
        </p:txBody>
      </p:sp>
      <p:sp>
        <p:nvSpPr>
          <p:cNvPr id="5" name="Content Placeholder 7"/>
          <p:cNvSpPr txBox="1">
            <a:spLocks/>
          </p:cNvSpPr>
          <p:nvPr/>
        </p:nvSpPr>
        <p:spPr>
          <a:xfrm>
            <a:off x="1283645" y="2042204"/>
            <a:ext cx="6576709" cy="3995322"/>
          </a:xfrm>
          <a:prstGeom prst="rect">
            <a:avLst/>
          </a:prstGeom>
          <a:ln w="19050">
            <a:solidFill>
              <a:srgbClr val="0066A4"/>
            </a:solidFill>
          </a:ln>
        </p:spPr>
        <p:txBody>
          <a:bodyPr vert="horz" lIns="91440" tIns="45720" rIns="91440" bIns="45720" numCol="2"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prstClr val="black"/>
                </a:solidFill>
                <a:latin typeface="Calibri"/>
              </a:rPr>
              <a:t>Start somewhere</a:t>
            </a:r>
          </a:p>
          <a:p>
            <a:pPr marL="800100" lvl="1" indent="-342900" algn="l">
              <a:buFont typeface="Arial" pitchFamily="34" charset="0"/>
              <a:buChar char="•"/>
            </a:pPr>
            <a:r>
              <a:rPr lang="en-US" sz="2400" dirty="0" smtClean="0">
                <a:solidFill>
                  <a:prstClr val="black"/>
                </a:solidFill>
                <a:latin typeface="Calibri"/>
              </a:rPr>
              <a:t>Begin with small measures, acknowledge small successes</a:t>
            </a:r>
          </a:p>
          <a:p>
            <a:pPr marL="457200" indent="-457200" algn="l">
              <a:buFont typeface="Arial" pitchFamily="34" charset="0"/>
              <a:buChar char="•"/>
            </a:pPr>
            <a:r>
              <a:rPr lang="en-US" sz="2800" dirty="0" smtClean="0">
                <a:solidFill>
                  <a:prstClr val="black"/>
                </a:solidFill>
                <a:latin typeface="Calibri"/>
              </a:rPr>
              <a:t>Connect your goals to your mission with your metrics</a:t>
            </a:r>
          </a:p>
          <a:p>
            <a:pPr marL="800100" lvl="1" indent="-342900" algn="l">
              <a:buFont typeface="Arial" pitchFamily="34" charset="0"/>
              <a:buChar char="•"/>
            </a:pPr>
            <a:r>
              <a:rPr lang="en-US" sz="2400" dirty="0" smtClean="0">
                <a:solidFill>
                  <a:prstClr val="black"/>
                </a:solidFill>
                <a:latin typeface="Calibri"/>
              </a:rPr>
              <a:t>Data is useful when it measures the organizational success</a:t>
            </a:r>
          </a:p>
          <a:p>
            <a:pPr marL="457200" indent="-457200" algn="l">
              <a:buFont typeface="Arial" pitchFamily="34" charset="0"/>
              <a:buChar char="•"/>
            </a:pPr>
            <a:r>
              <a:rPr lang="en-US" sz="2800" dirty="0" smtClean="0">
                <a:solidFill>
                  <a:prstClr val="black"/>
                </a:solidFill>
                <a:latin typeface="Calibri"/>
              </a:rPr>
              <a:t>Don’t start with obsessing over outcomes</a:t>
            </a:r>
          </a:p>
          <a:p>
            <a:pPr marL="457200" indent="-457200" algn="l">
              <a:buFont typeface="Arial" pitchFamily="34" charset="0"/>
              <a:buChar char="•"/>
            </a:pPr>
            <a:r>
              <a:rPr lang="en-US" sz="2800" dirty="0" smtClean="0">
                <a:solidFill>
                  <a:prstClr val="black"/>
                </a:solidFill>
                <a:latin typeface="Calibri"/>
              </a:rPr>
              <a:t>Learn from others</a:t>
            </a:r>
          </a:p>
          <a:p>
            <a:pPr marL="457200" indent="-457200" algn="l">
              <a:buFont typeface="Arial" pitchFamily="34" charset="0"/>
              <a:buChar char="•"/>
            </a:pPr>
            <a:r>
              <a:rPr lang="en-US" sz="2800" dirty="0" smtClean="0">
                <a:solidFill>
                  <a:prstClr val="black"/>
                </a:solidFill>
                <a:latin typeface="Calibri"/>
              </a:rPr>
              <a:t>Change your culture to value data</a:t>
            </a:r>
          </a:p>
          <a:p>
            <a:pPr marL="800100" lvl="1" indent="-342900" algn="l">
              <a:buFont typeface="Arial" pitchFamily="34" charset="0"/>
              <a:buChar char="•"/>
            </a:pPr>
            <a:r>
              <a:rPr lang="en-US" sz="2400" dirty="0" smtClean="0">
                <a:solidFill>
                  <a:prstClr val="black"/>
                </a:solidFill>
                <a:latin typeface="Calibri"/>
              </a:rPr>
              <a:t>Share meaningful information to get staff comfortable with the data</a:t>
            </a:r>
          </a:p>
          <a:p>
            <a:pPr marL="457200" indent="-457200" algn="l">
              <a:buFont typeface="Arial" pitchFamily="34" charset="0"/>
              <a:buChar char="•"/>
            </a:pPr>
            <a:r>
              <a:rPr lang="en-US" sz="2800" dirty="0" smtClean="0">
                <a:solidFill>
                  <a:prstClr val="black"/>
                </a:solidFill>
                <a:latin typeface="Calibri"/>
              </a:rPr>
              <a:t>Train staff</a:t>
            </a:r>
            <a:endParaRPr lang="en-US" sz="2800" dirty="0">
              <a:solidFill>
                <a:prstClr val="black"/>
              </a:solidFill>
              <a:latin typeface="Calibri"/>
            </a:endParaRPr>
          </a:p>
        </p:txBody>
      </p:sp>
    </p:spTree>
    <p:extLst>
      <p:ext uri="{BB962C8B-B14F-4D97-AF65-F5344CB8AC3E}">
        <p14:creationId xmlns:p14="http://schemas.microsoft.com/office/powerpoint/2010/main" val="3698895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dirty="0" smtClean="0">
                <a:ea typeface="ＭＳ Ｐゴシック" charset="0"/>
              </a:rPr>
              <a:t>Accessing and Using External Data</a:t>
            </a:r>
            <a:endParaRPr lang="en-US" dirty="0">
              <a:ea typeface="ＭＳ Ｐゴシック" charset="0"/>
            </a:endParaRPr>
          </a:p>
        </p:txBody>
      </p:sp>
      <p:sp>
        <p:nvSpPr>
          <p:cNvPr id="14339" name="Vertical Text Placeholder 4"/>
          <p:cNvSpPr>
            <a:spLocks noGrp="1"/>
          </p:cNvSpPr>
          <p:nvPr>
            <p:ph type="subTitle" idx="1"/>
          </p:nvPr>
        </p:nvSpPr>
        <p:spPr>
          <a:xfrm>
            <a:off x="762000" y="3886200"/>
            <a:ext cx="7620000" cy="1752600"/>
          </a:xfrm>
        </p:spPr>
        <p:txBody>
          <a:bodyPr/>
          <a:lstStyle/>
          <a:p>
            <a:r>
              <a:rPr lang="en-US" altLang="en-US" smtClean="0">
                <a:latin typeface="Lato Regular" charset="0"/>
                <a:cs typeface="Lato Regular" charset="0"/>
              </a:rPr>
              <a:t>NeighborhoodInfo DC Training</a:t>
            </a:r>
          </a:p>
        </p:txBody>
      </p:sp>
    </p:spTree>
    <p:extLst>
      <p:ext uri="{BB962C8B-B14F-4D97-AF65-F5344CB8AC3E}">
        <p14:creationId xmlns:p14="http://schemas.microsoft.com/office/powerpoint/2010/main" val="88336096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2531" name="Content Placeholder 2"/>
          <p:cNvSpPr>
            <a:spLocks noGrp="1"/>
          </p:cNvSpPr>
          <p:nvPr>
            <p:ph idx="1"/>
          </p:nvPr>
        </p:nvSpPr>
        <p:spPr/>
        <p:txBody>
          <a:bodyPr/>
          <a:lstStyle/>
          <a:p>
            <a:endParaRPr lang="en-US" altLang="en-US" smtClean="0">
              <a:latin typeface="Lato Regular" charset="0"/>
              <a:cs typeface="Lato Regular" charset="0"/>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94" y="914400"/>
            <a:ext cx="8321675" cy="4887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666" b="30807"/>
          <a:stretch/>
        </p:blipFill>
        <p:spPr bwMode="auto">
          <a:xfrm>
            <a:off x="1407994" y="2743200"/>
            <a:ext cx="7431206" cy="3346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613961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Demo: Getting shapefiles to display small areas</a:t>
            </a:r>
            <a:endParaRPr lang="en-US" dirty="0"/>
          </a:p>
        </p:txBody>
      </p:sp>
      <p:pic>
        <p:nvPicPr>
          <p:cNvPr id="1843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12775" y="1219200"/>
            <a:ext cx="7596188" cy="4273550"/>
          </a:xfrm>
        </p:spPr>
      </p:pic>
    </p:spTree>
    <p:extLst>
      <p:ext uri="{BB962C8B-B14F-4D97-AF65-F5344CB8AC3E}">
        <p14:creationId xmlns:p14="http://schemas.microsoft.com/office/powerpoint/2010/main" val="20075128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a:t>
            </a:r>
            <a:endParaRPr lang="en-US" dirty="0"/>
          </a:p>
        </p:txBody>
      </p:sp>
      <p:sp>
        <p:nvSpPr>
          <p:cNvPr id="3" name="Content Placeholder 2"/>
          <p:cNvSpPr>
            <a:spLocks noGrp="1"/>
          </p:cNvSpPr>
          <p:nvPr>
            <p:ph idx="1"/>
          </p:nvPr>
        </p:nvSpPr>
        <p:spPr/>
        <p:txBody>
          <a:bodyPr>
            <a:normAutofit/>
          </a:bodyPr>
          <a:lstStyle/>
          <a:p>
            <a:r>
              <a:rPr lang="en-US" dirty="0" smtClean="0"/>
              <a:t>Responses from 27 partners (+ 5 friends), yielding </a:t>
            </a:r>
            <a:r>
              <a:rPr lang="en-US" b="1" i="1" dirty="0" smtClean="0"/>
              <a:t>&gt;60 trainings</a:t>
            </a:r>
            <a:r>
              <a:rPr lang="en-US" dirty="0" smtClean="0"/>
              <a:t>.</a:t>
            </a:r>
            <a:r>
              <a:rPr lang="en-US" b="1" i="1" dirty="0" smtClean="0"/>
              <a:t> </a:t>
            </a:r>
            <a:endParaRPr lang="en-US" dirty="0" smtClean="0"/>
          </a:p>
          <a:p>
            <a:r>
              <a:rPr lang="en-US" dirty="0" smtClean="0"/>
              <a:t>Most partners  are already training their communities; most of the others are interested.</a:t>
            </a:r>
          </a:p>
          <a:p>
            <a:r>
              <a:rPr lang="en-US" dirty="0" smtClean="0"/>
              <a:t>Topical interests are broad, and include:</a:t>
            </a:r>
          </a:p>
          <a:p>
            <a:pPr lvl="1"/>
            <a:r>
              <a:rPr lang="en-US" dirty="0" smtClean="0"/>
              <a:t>Identifying need/interest when starting a social enterprise</a:t>
            </a:r>
          </a:p>
          <a:p>
            <a:pPr lvl="1"/>
            <a:r>
              <a:rPr lang="en-US" dirty="0" smtClean="0"/>
              <a:t>Data analysis with R</a:t>
            </a:r>
          </a:p>
          <a:p>
            <a:pPr lvl="1"/>
            <a:r>
              <a:rPr lang="en-US" dirty="0" smtClean="0"/>
              <a:t>Machine learning</a:t>
            </a:r>
          </a:p>
          <a:p>
            <a:endParaRPr lang="en-US" dirty="0" smtClean="0"/>
          </a:p>
        </p:txBody>
      </p:sp>
    </p:spTree>
    <p:extLst>
      <p:ext uri="{BB962C8B-B14F-4D97-AF65-F5344CB8AC3E}">
        <p14:creationId xmlns:p14="http://schemas.microsoft.com/office/powerpoint/2010/main" val="3149231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Geocoding client addresses, importing into map</a:t>
            </a:r>
            <a:endParaRPr lang="en-US" dirty="0"/>
          </a:p>
        </p:txBody>
      </p:sp>
      <p:pic>
        <p:nvPicPr>
          <p:cNvPr id="1945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12775" y="1219200"/>
            <a:ext cx="7596188" cy="4273550"/>
          </a:xfrm>
        </p:spPr>
      </p:pic>
    </p:spTree>
    <p:extLst>
      <p:ext uri="{BB962C8B-B14F-4D97-AF65-F5344CB8AC3E}">
        <p14:creationId xmlns:p14="http://schemas.microsoft.com/office/powerpoint/2010/main" val="13509461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6425" cy="990600"/>
          </a:xfrm>
        </p:spPr>
        <p:txBody>
          <a:bodyPr/>
          <a:lstStyle/>
          <a:p>
            <a:pPr>
              <a:defRPr/>
            </a:pPr>
            <a:r>
              <a:rPr lang="en-US" dirty="0" smtClean="0"/>
              <a:t>Import &amp; join small-area data to create choropleth map overlaid with client points</a:t>
            </a:r>
            <a:endParaRPr lang="en-US" dirty="0"/>
          </a:p>
        </p:txBody>
      </p:sp>
      <p:pic>
        <p:nvPicPr>
          <p:cNvPr id="2048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752600"/>
            <a:ext cx="7596188" cy="4273550"/>
          </a:xfrm>
        </p:spPr>
      </p:pic>
    </p:spTree>
    <p:extLst>
      <p:ext uri="{BB962C8B-B14F-4D97-AF65-F5344CB8AC3E}">
        <p14:creationId xmlns:p14="http://schemas.microsoft.com/office/powerpoint/2010/main" val="65460602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in Project</a:t>
            </a:r>
          </a:p>
        </p:txBody>
      </p:sp>
      <p:sp>
        <p:nvSpPr>
          <p:cNvPr id="3" name="Content Placeholder 2"/>
          <p:cNvSpPr>
            <a:spLocks noGrp="1"/>
          </p:cNvSpPr>
          <p:nvPr>
            <p:ph idx="1"/>
          </p:nvPr>
        </p:nvSpPr>
        <p:spPr/>
        <p:txBody>
          <a:bodyPr/>
          <a:lstStyle/>
          <a:p>
            <a:r>
              <a:rPr lang="en-US" dirty="0"/>
              <a:t>Debrief from the workshop </a:t>
            </a:r>
            <a:endParaRPr lang="en-US" dirty="0" smtClean="0"/>
          </a:p>
          <a:p>
            <a:r>
              <a:rPr lang="en-US" dirty="0" smtClean="0"/>
              <a:t>Interview key external informants</a:t>
            </a:r>
            <a:endParaRPr lang="en-US" dirty="0"/>
          </a:p>
          <a:p>
            <a:r>
              <a:rPr lang="en-US" dirty="0"/>
              <a:t>Draft Guide on Training (Fall/Winter)</a:t>
            </a:r>
          </a:p>
          <a:p>
            <a:r>
              <a:rPr lang="en-US" dirty="0"/>
              <a:t>Develop Materials for Catalog (Fall/Winter)</a:t>
            </a:r>
          </a:p>
        </p:txBody>
      </p:sp>
    </p:spTree>
    <p:extLst>
      <p:ext uri="{BB962C8B-B14F-4D97-AF65-F5344CB8AC3E}">
        <p14:creationId xmlns:p14="http://schemas.microsoft.com/office/powerpoint/2010/main" val="3260067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field </a:t>
            </a:r>
            <a:r>
              <a:rPr lang="en-US" dirty="0"/>
              <a:t>l</a:t>
            </a:r>
            <a:r>
              <a:rPr lang="en-US" dirty="0" smtClean="0"/>
              <a:t>ook </a:t>
            </a:r>
            <a:r>
              <a:rPr lang="en-US" dirty="0"/>
              <a:t>l</a:t>
            </a:r>
            <a:r>
              <a:rPr lang="en-US" dirty="0" smtClean="0"/>
              <a:t>ike?</a:t>
            </a:r>
            <a:endParaRPr lang="en-US" dirty="0"/>
          </a:p>
        </p:txBody>
      </p:sp>
      <p:sp>
        <p:nvSpPr>
          <p:cNvPr id="3" name="Content Placeholder 2"/>
          <p:cNvSpPr>
            <a:spLocks noGrp="1"/>
          </p:cNvSpPr>
          <p:nvPr>
            <p:ph idx="1"/>
          </p:nvPr>
        </p:nvSpPr>
        <p:spPr/>
        <p:txBody>
          <a:bodyPr/>
          <a:lstStyle/>
          <a:p>
            <a:r>
              <a:rPr lang="en-US" dirty="0" smtClean="0"/>
              <a:t>Most trainings focus on:</a:t>
            </a:r>
          </a:p>
          <a:p>
            <a:pPr lvl="1"/>
            <a:r>
              <a:rPr lang="en-US" dirty="0" smtClean="0"/>
              <a:t>How to use a local data website to access data</a:t>
            </a:r>
          </a:p>
          <a:p>
            <a:pPr lvl="1"/>
            <a:r>
              <a:rPr lang="en-US" dirty="0" smtClean="0"/>
              <a:t>Using data/tech to complete a work-related task (grant-writing, story-telling)</a:t>
            </a:r>
          </a:p>
          <a:p>
            <a:pPr lvl="1"/>
            <a:r>
              <a:rPr lang="en-US" dirty="0" smtClean="0"/>
              <a:t>Using data about a specific issue area</a:t>
            </a:r>
          </a:p>
          <a:p>
            <a:pPr lvl="1"/>
            <a:r>
              <a:rPr lang="en-US" dirty="0" smtClean="0"/>
              <a:t>Using a tool to manipulate or visualize data</a:t>
            </a:r>
          </a:p>
          <a:p>
            <a:pPr lvl="1"/>
            <a:r>
              <a:rPr lang="en-US" dirty="0" smtClean="0"/>
              <a:t>Using local &amp; national data sources</a:t>
            </a:r>
          </a:p>
          <a:p>
            <a:r>
              <a:rPr lang="en-US" dirty="0" smtClean="0"/>
              <a:t>Trainings can range from basic to highly technical.</a:t>
            </a:r>
          </a:p>
          <a:p>
            <a:pPr lvl="1"/>
            <a:endParaRPr lang="en-US" dirty="0"/>
          </a:p>
        </p:txBody>
      </p:sp>
    </p:spTree>
    <p:extLst>
      <p:ext uri="{BB962C8B-B14F-4D97-AF65-F5344CB8AC3E}">
        <p14:creationId xmlns:p14="http://schemas.microsoft.com/office/powerpoint/2010/main" val="245689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Matters</a:t>
            </a:r>
            <a:endParaRPr lang="en-US" dirty="0"/>
          </a:p>
        </p:txBody>
      </p:sp>
      <p:sp>
        <p:nvSpPr>
          <p:cNvPr id="3" name="Content Placeholder 2"/>
          <p:cNvSpPr>
            <a:spLocks noGrp="1"/>
          </p:cNvSpPr>
          <p:nvPr>
            <p:ph idx="1"/>
          </p:nvPr>
        </p:nvSpPr>
        <p:spPr/>
        <p:txBody>
          <a:bodyPr/>
          <a:lstStyle/>
          <a:p>
            <a:r>
              <a:rPr lang="en-US" dirty="0" smtClean="0"/>
              <a:t>Trainings are reaching important audiences:</a:t>
            </a:r>
          </a:p>
          <a:p>
            <a:pPr lvl="1"/>
            <a:r>
              <a:rPr lang="en-US" dirty="0" smtClean="0"/>
              <a:t>Nonprofit staff</a:t>
            </a:r>
          </a:p>
          <a:p>
            <a:pPr lvl="1"/>
            <a:r>
              <a:rPr lang="en-US" dirty="0" smtClean="0"/>
              <a:t>Government staff</a:t>
            </a:r>
          </a:p>
          <a:p>
            <a:pPr lvl="1"/>
            <a:r>
              <a:rPr lang="en-US" dirty="0" smtClean="0"/>
              <a:t>Funders</a:t>
            </a:r>
          </a:p>
          <a:p>
            <a:pPr lvl="1"/>
            <a:r>
              <a:rPr lang="en-US" dirty="0" smtClean="0"/>
              <a:t>Resident leaders</a:t>
            </a:r>
          </a:p>
          <a:p>
            <a:r>
              <a:rPr lang="en-US" dirty="0" smtClean="0"/>
              <a:t>Most trainings can be given to those at “beginner” levels.</a:t>
            </a:r>
            <a:endParaRPr lang="en-US" dirty="0"/>
          </a:p>
        </p:txBody>
      </p:sp>
    </p:spTree>
    <p:extLst>
      <p:ext uri="{BB962C8B-B14F-4D97-AF65-F5344CB8AC3E}">
        <p14:creationId xmlns:p14="http://schemas.microsoft.com/office/powerpoint/2010/main" val="276598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Would You Like to Go?</a:t>
            </a:r>
            <a:endParaRPr lang="en-US" dirty="0"/>
          </a:p>
        </p:txBody>
      </p:sp>
      <p:sp>
        <p:nvSpPr>
          <p:cNvPr id="3" name="Content Placeholder 2"/>
          <p:cNvSpPr>
            <a:spLocks noGrp="1"/>
          </p:cNvSpPr>
          <p:nvPr>
            <p:ph idx="1"/>
          </p:nvPr>
        </p:nvSpPr>
        <p:spPr/>
        <p:txBody>
          <a:bodyPr/>
          <a:lstStyle/>
          <a:p>
            <a:r>
              <a:rPr lang="en-US" dirty="0" smtClean="0"/>
              <a:t>Gaps:</a:t>
            </a:r>
          </a:p>
          <a:p>
            <a:pPr lvl="1"/>
            <a:r>
              <a:rPr lang="en-US" dirty="0" smtClean="0"/>
              <a:t>Using technology tools to manipulate or visualize data</a:t>
            </a:r>
          </a:p>
          <a:p>
            <a:pPr lvl="1"/>
            <a:r>
              <a:rPr lang="en-US" dirty="0"/>
              <a:t>Understanding data </a:t>
            </a:r>
            <a:r>
              <a:rPr lang="en-US" dirty="0" smtClean="0"/>
              <a:t>concepts</a:t>
            </a:r>
          </a:p>
          <a:p>
            <a:pPr lvl="1"/>
            <a:r>
              <a:rPr lang="en-US" dirty="0" smtClean="0"/>
              <a:t>Completing work-related tasks</a:t>
            </a:r>
          </a:p>
          <a:p>
            <a:pPr lvl="1"/>
            <a:r>
              <a:rPr lang="en-US" dirty="0" smtClean="0"/>
              <a:t>Data related to specific issues</a:t>
            </a:r>
          </a:p>
          <a:p>
            <a:pPr lvl="1"/>
            <a:r>
              <a:rPr lang="en-US" dirty="0" smtClean="0"/>
              <a:t>Using a local data source</a:t>
            </a:r>
          </a:p>
          <a:p>
            <a:endParaRPr lang="en-US" dirty="0"/>
          </a:p>
        </p:txBody>
      </p:sp>
    </p:spTree>
    <p:extLst>
      <p:ext uri="{BB962C8B-B14F-4D97-AF65-F5344CB8AC3E}">
        <p14:creationId xmlns:p14="http://schemas.microsoft.com/office/powerpoint/2010/main" val="302497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599"/>
          </a:xfrm>
          <a:solidFill>
            <a:schemeClr val="accent2"/>
          </a:solidFill>
        </p:spPr>
        <p:txBody>
          <a:bodyPr>
            <a:normAutofit/>
          </a:bodyPr>
          <a:lstStyle/>
          <a:p>
            <a:r>
              <a:rPr lang="en-US" sz="4000" dirty="0" smtClean="0"/>
              <a:t>Personal training revelations</a:t>
            </a:r>
            <a:endParaRPr lang="en-US" sz="4000" dirty="0"/>
          </a:p>
        </p:txBody>
      </p:sp>
      <p:sp>
        <p:nvSpPr>
          <p:cNvPr id="3" name="Content Placeholder 2"/>
          <p:cNvSpPr>
            <a:spLocks noGrp="1"/>
          </p:cNvSpPr>
          <p:nvPr>
            <p:ph idx="1"/>
          </p:nvPr>
        </p:nvSpPr>
        <p:spPr>
          <a:xfrm>
            <a:off x="304800" y="1600200"/>
            <a:ext cx="8382000" cy="4952999"/>
          </a:xfrm>
        </p:spPr>
        <p:txBody>
          <a:bodyPr>
            <a:normAutofit/>
          </a:bodyPr>
          <a:lstStyle/>
          <a:p>
            <a:r>
              <a:rPr lang="en-US" dirty="0" smtClean="0"/>
              <a:t>“Pivot tables changed my life.”</a:t>
            </a:r>
          </a:p>
          <a:p>
            <a:r>
              <a:rPr lang="en-US" dirty="0" smtClean="0"/>
              <a:t>Practice what you’ve learned soon after training.</a:t>
            </a:r>
            <a:endParaRPr lang="en-US" b="1" dirty="0" smtClean="0"/>
          </a:p>
          <a:p>
            <a:r>
              <a:rPr lang="en-US" dirty="0" smtClean="0"/>
              <a:t>“</a:t>
            </a:r>
            <a:r>
              <a:rPr lang="en-US" dirty="0"/>
              <a:t>T</a:t>
            </a:r>
            <a:r>
              <a:rPr lang="en-US" dirty="0" smtClean="0"/>
              <a:t>he people in the room know more than we do.”</a:t>
            </a:r>
          </a:p>
          <a:p>
            <a:r>
              <a:rPr lang="en-US" dirty="0" smtClean="0"/>
              <a:t>“No one wants to hear about fundamentals of nominal and ordinal scales.”</a:t>
            </a:r>
          </a:p>
          <a:p>
            <a:endParaRPr lang="en-US" dirty="0"/>
          </a:p>
        </p:txBody>
      </p:sp>
    </p:spTree>
    <p:extLst>
      <p:ext uri="{BB962C8B-B14F-4D97-AF65-F5344CB8AC3E}">
        <p14:creationId xmlns:p14="http://schemas.microsoft.com/office/powerpoint/2010/main" val="194973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599"/>
          </a:xfrm>
          <a:solidFill>
            <a:schemeClr val="accent2"/>
          </a:solidFill>
        </p:spPr>
        <p:txBody>
          <a:bodyPr/>
          <a:lstStyle/>
          <a:p>
            <a:r>
              <a:rPr lang="en-US" dirty="0" smtClean="0"/>
              <a:t>Common Themes / Reflections</a:t>
            </a:r>
            <a:endParaRPr lang="en-US" dirty="0"/>
          </a:p>
        </p:txBody>
      </p:sp>
      <p:sp>
        <p:nvSpPr>
          <p:cNvPr id="3" name="Content Placeholder 2"/>
          <p:cNvSpPr>
            <a:spLocks noGrp="1"/>
          </p:cNvSpPr>
          <p:nvPr>
            <p:ph idx="1"/>
          </p:nvPr>
        </p:nvSpPr>
        <p:spPr>
          <a:xfrm>
            <a:off x="304800" y="1600200"/>
            <a:ext cx="8382000" cy="4952999"/>
          </a:xfrm>
        </p:spPr>
        <p:txBody>
          <a:bodyPr>
            <a:normAutofit/>
          </a:bodyPr>
          <a:lstStyle/>
          <a:p>
            <a:r>
              <a:rPr lang="en-US" dirty="0" smtClean="0"/>
              <a:t>Consider distributing materials in advance.</a:t>
            </a:r>
          </a:p>
          <a:p>
            <a:r>
              <a:rPr lang="en-US" dirty="0" smtClean="0"/>
              <a:t>Engage participants with hands-on data exercises.</a:t>
            </a:r>
          </a:p>
          <a:p>
            <a:r>
              <a:rPr lang="en-US" dirty="0" smtClean="0"/>
              <a:t>Tailor trainings to audience interests, needs, and skills.  Use relevant examples.  Avoid jargon.</a:t>
            </a:r>
          </a:p>
          <a:p>
            <a:r>
              <a:rPr lang="en-US" dirty="0" smtClean="0"/>
              <a:t>Focus on tools that are widely available and free.</a:t>
            </a:r>
          </a:p>
          <a:p>
            <a:r>
              <a:rPr lang="en-US" dirty="0" smtClean="0"/>
              <a:t>Encourage curiosity about data.</a:t>
            </a:r>
          </a:p>
          <a:p>
            <a:r>
              <a:rPr lang="en-US" dirty="0"/>
              <a:t>Work with partners. Embed </a:t>
            </a:r>
            <a:r>
              <a:rPr lang="en-US" dirty="0" smtClean="0"/>
              <a:t>data training in local curricula. </a:t>
            </a:r>
          </a:p>
          <a:p>
            <a:r>
              <a:rPr lang="en-US" dirty="0" smtClean="0"/>
              <a:t>Encourage OPEN data folks to improve usability.</a:t>
            </a:r>
          </a:p>
          <a:p>
            <a:endParaRPr lang="en-US" dirty="0" smtClean="0"/>
          </a:p>
          <a:p>
            <a:endParaRPr lang="en-US" dirty="0"/>
          </a:p>
        </p:txBody>
      </p:sp>
    </p:spTree>
    <p:extLst>
      <p:ext uri="{BB962C8B-B14F-4D97-AF65-F5344CB8AC3E}">
        <p14:creationId xmlns:p14="http://schemas.microsoft.com/office/powerpoint/2010/main" val="2296699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ohnson Center Theme">
  <a:themeElements>
    <a:clrScheme name="Johnson Center Theme">
      <a:dk1>
        <a:srgbClr val="000000"/>
      </a:dk1>
      <a:lt1>
        <a:sysClr val="window" lastClr="FFFFFF"/>
      </a:lt1>
      <a:dk2>
        <a:srgbClr val="005D99"/>
      </a:dk2>
      <a:lt2>
        <a:srgbClr val="E8E8E8"/>
      </a:lt2>
      <a:accent1>
        <a:srgbClr val="9A0D24"/>
      </a:accent1>
      <a:accent2>
        <a:srgbClr val="ED573A"/>
      </a:accent2>
      <a:accent3>
        <a:srgbClr val="7EBDC7"/>
      </a:accent3>
      <a:accent4>
        <a:srgbClr val="A5A29F"/>
      </a:accent4>
      <a:accent5>
        <a:srgbClr val="7A7876"/>
      </a:accent5>
      <a:accent6>
        <a:srgbClr val="F99C1F"/>
      </a:accent6>
      <a:hlink>
        <a:srgbClr val="2312FA"/>
      </a:hlink>
      <a:folHlink>
        <a:srgbClr val="2A38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potx" id="{CED6E398-8F77-46CF-AB09-75F75A26F118}" vid="{F7C6A179-0815-4DB3-9318-C54EAA76D2F3}"/>
    </a:ext>
  </a:extLst>
</a:theme>
</file>

<file path=ppt/theme/theme5.xml><?xml version="1.0" encoding="utf-8"?>
<a:theme xmlns:a="http://schemas.openxmlformats.org/drawingml/2006/main" name="UI New Brand Basic 1">
  <a:themeElements>
    <a:clrScheme name="Custom 6">
      <a:dk1>
        <a:sysClr val="windowText" lastClr="000000"/>
      </a:dk1>
      <a:lt1>
        <a:sysClr val="window" lastClr="FFFFFF"/>
      </a:lt1>
      <a:dk2>
        <a:srgbClr val="0096D2"/>
      </a:dk2>
      <a:lt2>
        <a:srgbClr val="CECFCE"/>
      </a:lt2>
      <a:accent1>
        <a:srgbClr val="0096D2"/>
      </a:accent1>
      <a:accent2>
        <a:srgbClr val="9FC7DE"/>
      </a:accent2>
      <a:accent3>
        <a:srgbClr val="153D66"/>
      </a:accent3>
      <a:accent4>
        <a:srgbClr val="828381"/>
      </a:accent4>
      <a:accent5>
        <a:srgbClr val="B1B3B1"/>
      </a:accent5>
      <a:accent6>
        <a:srgbClr val="F0BA1B"/>
      </a:accent6>
      <a:hlink>
        <a:srgbClr val="3091C4"/>
      </a:hlink>
      <a:folHlink>
        <a:srgbClr val="FAB15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TotalTime>
  <Words>2207</Words>
  <Application>Microsoft Office PowerPoint</Application>
  <PresentationFormat>On-screen Show (4:3)</PresentationFormat>
  <Paragraphs>331</Paragraphs>
  <Slides>42</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ＭＳ Ｐゴシック</vt:lpstr>
      <vt:lpstr>ＭＳ Ｐゴシック</vt:lpstr>
      <vt:lpstr>Arial</vt:lpstr>
      <vt:lpstr>Arial Black</vt:lpstr>
      <vt:lpstr>Calibri</vt:lpstr>
      <vt:lpstr>Calibri Light</vt:lpstr>
      <vt:lpstr>Lato Black</vt:lpstr>
      <vt:lpstr>Lato Regular</vt:lpstr>
      <vt:lpstr>Wingdings</vt:lpstr>
      <vt:lpstr>Office Theme</vt:lpstr>
      <vt:lpstr>1_Office Theme</vt:lpstr>
      <vt:lpstr>2_Office Theme</vt:lpstr>
      <vt:lpstr>Johnson Center Theme</vt:lpstr>
      <vt:lpstr>UI New Brand Basic 1</vt:lpstr>
      <vt:lpstr>Delivering Civic Tech &amp; Data Training</vt:lpstr>
      <vt:lpstr>Community Data &amp; Technology Training: Survey Results</vt:lpstr>
      <vt:lpstr>Expanding Training on Using Data and Technology to Improve Communities</vt:lpstr>
      <vt:lpstr>Survey Results</vt:lpstr>
      <vt:lpstr>What does the field look like?</vt:lpstr>
      <vt:lpstr>Reach Matters</vt:lpstr>
      <vt:lpstr>Where Would You Like to Go?</vt:lpstr>
      <vt:lpstr>Personal training revelations</vt:lpstr>
      <vt:lpstr>Common Themes / Reflections</vt:lpstr>
      <vt:lpstr>Wrap-up comments and questions</vt:lpstr>
      <vt:lpstr>Data 101</vt:lpstr>
      <vt:lpstr>Data 101 is a series</vt:lpstr>
      <vt:lpstr>1. Prepare Materials</vt:lpstr>
      <vt:lpstr>2. Presentation</vt:lpstr>
      <vt:lpstr>3: Group work</vt:lpstr>
      <vt:lpstr>4. Storytelling</vt:lpstr>
      <vt:lpstr>Data 101</vt:lpstr>
      <vt:lpstr>Data 101</vt:lpstr>
      <vt:lpstr>Necessary Context </vt:lpstr>
      <vt:lpstr>Things we learned</vt:lpstr>
      <vt:lpstr>Advice for others? </vt:lpstr>
      <vt:lpstr>Excel and Civic Data</vt:lpstr>
      <vt:lpstr>Essential Context</vt:lpstr>
      <vt:lpstr>One piece of advice I wished I had</vt:lpstr>
      <vt:lpstr>Accessing Data Sources</vt:lpstr>
      <vt:lpstr>Analyzing Data</vt:lpstr>
      <vt:lpstr>Mapping Data</vt:lpstr>
      <vt:lpstr>Transforming Data</vt:lpstr>
      <vt:lpstr>Advanced Topic: Analysis Tool Pack</vt:lpstr>
      <vt:lpstr>Building Data Capacity for Nonprofits</vt:lpstr>
      <vt:lpstr>Why Capacity Building?</vt:lpstr>
      <vt:lpstr>Learning Goals for Trainings</vt:lpstr>
      <vt:lpstr>How do we train about data?</vt:lpstr>
      <vt:lpstr>So why do we need data?</vt:lpstr>
      <vt:lpstr>PowerPoint Presentation</vt:lpstr>
      <vt:lpstr>Recommendations</vt:lpstr>
      <vt:lpstr>Accessing and Using External Data</vt:lpstr>
      <vt:lpstr>PowerPoint Presentation</vt:lpstr>
      <vt:lpstr>Demo: Getting shapefiles to display small areas</vt:lpstr>
      <vt:lpstr>Geocoding client addresses, importing into map</vt:lpstr>
      <vt:lpstr>Import &amp; join small-area data to create choropleth map overlaid with client points</vt:lpstr>
      <vt:lpstr>Next Steps in Project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dc:creator>
  <cp:lastModifiedBy>kpettit@urban.org</cp:lastModifiedBy>
  <cp:revision>30</cp:revision>
  <dcterms:created xsi:type="dcterms:W3CDTF">2016-09-14T19:44:48Z</dcterms:created>
  <dcterms:modified xsi:type="dcterms:W3CDTF">2016-09-18T20:33:44Z</dcterms:modified>
</cp:coreProperties>
</file>