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8" r:id="rId1"/>
  </p:sldMasterIdLst>
  <p:notesMasterIdLst>
    <p:notesMasterId r:id="rId13"/>
  </p:notesMasterIdLst>
  <p:handoutMasterIdLst>
    <p:handoutMasterId r:id="rId14"/>
  </p:handoutMasterIdLst>
  <p:sldIdLst>
    <p:sldId id="408" r:id="rId2"/>
    <p:sldId id="439" r:id="rId3"/>
    <p:sldId id="438" r:id="rId4"/>
    <p:sldId id="386" r:id="rId5"/>
    <p:sldId id="428" r:id="rId6"/>
    <p:sldId id="431" r:id="rId7"/>
    <p:sldId id="432" r:id="rId8"/>
    <p:sldId id="419" r:id="rId9"/>
    <p:sldId id="365" r:id="rId10"/>
    <p:sldId id="440" r:id="rId11"/>
    <p:sldId id="387" r:id="rId12"/>
  </p:sldIdLst>
  <p:sldSz cx="12192000" cy="6858000"/>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23838"/>
    <a:srgbClr val="A8EEFE"/>
    <a:srgbClr val="96EAFE"/>
    <a:srgbClr val="7C5989"/>
    <a:srgbClr val="000066"/>
    <a:srgbClr val="4D6B89"/>
    <a:srgbClr val="384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6" autoAdjust="0"/>
    <p:restoredTop sz="85449" autoAdjust="0"/>
  </p:normalViewPr>
  <p:slideViewPr>
    <p:cSldViewPr>
      <p:cViewPr varScale="1">
        <p:scale>
          <a:sx n="78" d="100"/>
          <a:sy n="78" d="100"/>
        </p:scale>
        <p:origin x="544" y="3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823D9-2D63-49BD-99EC-C898908AFDD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A2F9DE6-3C62-4A11-A57F-D72685B933C1}">
      <dgm:prSet phldrT="[Text]"/>
      <dgm:spPr/>
      <dgm:t>
        <a:bodyPr/>
        <a:lstStyle/>
        <a:p>
          <a:r>
            <a:rPr lang="en-US" dirty="0" err="1" smtClean="0"/>
            <a:t>postgreSQL</a:t>
          </a:r>
          <a:r>
            <a:rPr lang="en-US" dirty="0" smtClean="0"/>
            <a:t> </a:t>
          </a:r>
        </a:p>
        <a:p>
          <a:r>
            <a:rPr lang="en-US" dirty="0" err="1" smtClean="0"/>
            <a:t>postGIS</a:t>
          </a:r>
          <a:r>
            <a:rPr lang="en-US" dirty="0" smtClean="0"/>
            <a:t> Geodatabase</a:t>
          </a:r>
          <a:endParaRPr lang="en-US" dirty="0"/>
        </a:p>
      </dgm:t>
    </dgm:pt>
    <dgm:pt modelId="{8D157FBC-714C-4476-BD1B-8843CB68F2DB}" type="parTrans" cxnId="{0F3C9B97-551B-40E8-96B3-45A14BB97E61}">
      <dgm:prSet/>
      <dgm:spPr/>
      <dgm:t>
        <a:bodyPr/>
        <a:lstStyle/>
        <a:p>
          <a:endParaRPr lang="en-US"/>
        </a:p>
      </dgm:t>
    </dgm:pt>
    <dgm:pt modelId="{03E29A91-FD99-40BB-9568-18ADDEC5EF40}" type="sibTrans" cxnId="{0F3C9B97-551B-40E8-96B3-45A14BB97E61}">
      <dgm:prSet/>
      <dgm:spPr/>
      <dgm:t>
        <a:bodyPr/>
        <a:lstStyle/>
        <a:p>
          <a:endParaRPr lang="en-US"/>
        </a:p>
      </dgm:t>
    </dgm:pt>
    <dgm:pt modelId="{5AB962D8-F6AC-4A72-B520-2C8CBA79DE54}">
      <dgm:prSet phldrT="[Text]"/>
      <dgm:spPr/>
      <dgm:t>
        <a:bodyPr/>
        <a:lstStyle/>
        <a:p>
          <a:r>
            <a:rPr lang="en-US" dirty="0" err="1" smtClean="0"/>
            <a:t>CitiStat</a:t>
          </a:r>
          <a:endParaRPr lang="en-US" dirty="0"/>
        </a:p>
      </dgm:t>
    </dgm:pt>
    <dgm:pt modelId="{46538872-AAE8-4054-B02E-5E6CF013E625}" type="parTrans" cxnId="{34F006AE-B6B5-47FB-ADC9-2E1E1DE81349}">
      <dgm:prSet/>
      <dgm:spPr/>
      <dgm:t>
        <a:bodyPr/>
        <a:lstStyle/>
        <a:p>
          <a:endParaRPr lang="en-US"/>
        </a:p>
      </dgm:t>
    </dgm:pt>
    <dgm:pt modelId="{9A46339E-BBCF-4864-9927-913F8A9BF39E}" type="sibTrans" cxnId="{34F006AE-B6B5-47FB-ADC9-2E1E1DE81349}">
      <dgm:prSet/>
      <dgm:spPr/>
      <dgm:t>
        <a:bodyPr/>
        <a:lstStyle/>
        <a:p>
          <a:endParaRPr lang="en-US"/>
        </a:p>
      </dgm:t>
    </dgm:pt>
    <dgm:pt modelId="{31CC42C0-8964-4A92-9C1E-A5AFDC145705}">
      <dgm:prSet phldrT="[Text]"/>
      <dgm:spPr/>
      <dgm:t>
        <a:bodyPr/>
        <a:lstStyle/>
        <a:p>
          <a:r>
            <a:rPr lang="en-US" dirty="0" smtClean="0"/>
            <a:t>Library</a:t>
          </a:r>
          <a:endParaRPr lang="en-US" dirty="0"/>
        </a:p>
      </dgm:t>
    </dgm:pt>
    <dgm:pt modelId="{9F36BBEA-2622-4CA0-A019-090AF28F1E7E}" type="parTrans" cxnId="{858600D3-4C41-48DF-B387-F14E9C10B4B9}">
      <dgm:prSet/>
      <dgm:spPr/>
      <dgm:t>
        <a:bodyPr/>
        <a:lstStyle/>
        <a:p>
          <a:endParaRPr lang="en-US"/>
        </a:p>
      </dgm:t>
    </dgm:pt>
    <dgm:pt modelId="{17590A5F-3322-422F-9665-72F2667E25AC}" type="sibTrans" cxnId="{858600D3-4C41-48DF-B387-F14E9C10B4B9}">
      <dgm:prSet/>
      <dgm:spPr/>
      <dgm:t>
        <a:bodyPr/>
        <a:lstStyle/>
        <a:p>
          <a:endParaRPr lang="en-US"/>
        </a:p>
      </dgm:t>
    </dgm:pt>
    <dgm:pt modelId="{FFDAD1AB-203F-4DA5-A585-8FBD97F6DEF2}">
      <dgm:prSet phldrT="[Text]"/>
      <dgm:spPr/>
      <dgm:t>
        <a:bodyPr/>
        <a:lstStyle/>
        <a:p>
          <a:r>
            <a:rPr lang="en-US" dirty="0" smtClean="0"/>
            <a:t>Housing</a:t>
          </a:r>
          <a:endParaRPr lang="en-US" dirty="0"/>
        </a:p>
      </dgm:t>
    </dgm:pt>
    <dgm:pt modelId="{0BEAB28F-C1A7-4093-90F4-210EA607EFD6}" type="parTrans" cxnId="{4D56DF5D-8769-4CAA-AF92-A09B2B5CB05A}">
      <dgm:prSet/>
      <dgm:spPr/>
      <dgm:t>
        <a:bodyPr/>
        <a:lstStyle/>
        <a:p>
          <a:endParaRPr lang="en-US"/>
        </a:p>
      </dgm:t>
    </dgm:pt>
    <dgm:pt modelId="{2F376D71-10B4-43CC-A61F-A6E6BD39EED1}" type="sibTrans" cxnId="{4D56DF5D-8769-4CAA-AF92-A09B2B5CB05A}">
      <dgm:prSet/>
      <dgm:spPr/>
      <dgm:t>
        <a:bodyPr/>
        <a:lstStyle/>
        <a:p>
          <a:endParaRPr lang="en-US"/>
        </a:p>
      </dgm:t>
    </dgm:pt>
    <dgm:pt modelId="{7EA68EB5-6785-42ED-81FE-4864D184A132}">
      <dgm:prSet/>
      <dgm:spPr/>
      <dgm:t>
        <a:bodyPr/>
        <a:lstStyle/>
        <a:p>
          <a:r>
            <a:rPr lang="en-US" dirty="0" smtClean="0"/>
            <a:t>Police</a:t>
          </a:r>
          <a:endParaRPr lang="en-US" dirty="0"/>
        </a:p>
      </dgm:t>
    </dgm:pt>
    <dgm:pt modelId="{07287A02-FDE7-4D36-8297-15A567BFA197}" type="parTrans" cxnId="{7444CD33-7DA2-4254-B45E-BB78EADF8931}">
      <dgm:prSet/>
      <dgm:spPr/>
      <dgm:t>
        <a:bodyPr/>
        <a:lstStyle/>
        <a:p>
          <a:endParaRPr lang="en-US"/>
        </a:p>
      </dgm:t>
    </dgm:pt>
    <dgm:pt modelId="{97399024-ED9D-4C66-8C2C-2437ECFD2985}" type="sibTrans" cxnId="{7444CD33-7DA2-4254-B45E-BB78EADF8931}">
      <dgm:prSet/>
      <dgm:spPr/>
      <dgm:t>
        <a:bodyPr/>
        <a:lstStyle/>
        <a:p>
          <a:endParaRPr lang="en-US"/>
        </a:p>
      </dgm:t>
    </dgm:pt>
    <dgm:pt modelId="{8C22C269-C4F3-4FB8-A3BE-C9B4B05C8F34}">
      <dgm:prSet/>
      <dgm:spPr/>
      <dgm:t>
        <a:bodyPr/>
        <a:lstStyle/>
        <a:p>
          <a:r>
            <a:rPr lang="en-US" dirty="0" smtClean="0"/>
            <a:t>Schools</a:t>
          </a:r>
          <a:endParaRPr lang="en-US" dirty="0"/>
        </a:p>
      </dgm:t>
    </dgm:pt>
    <dgm:pt modelId="{E6133C75-62DD-4243-9047-AB9ECECCC2C5}" type="parTrans" cxnId="{86BFE80E-D3BA-4A3D-8B8F-491F09545B71}">
      <dgm:prSet/>
      <dgm:spPr/>
      <dgm:t>
        <a:bodyPr/>
        <a:lstStyle/>
        <a:p>
          <a:endParaRPr lang="en-US"/>
        </a:p>
      </dgm:t>
    </dgm:pt>
    <dgm:pt modelId="{F2D150B6-C4AD-4C34-B8B7-BE8967CB67EF}" type="sibTrans" cxnId="{86BFE80E-D3BA-4A3D-8B8F-491F09545B71}">
      <dgm:prSet/>
      <dgm:spPr/>
      <dgm:t>
        <a:bodyPr/>
        <a:lstStyle/>
        <a:p>
          <a:endParaRPr lang="en-US"/>
        </a:p>
      </dgm:t>
    </dgm:pt>
    <dgm:pt modelId="{FBB1E1C8-2620-4E61-870D-279142742D11}">
      <dgm:prSet/>
      <dgm:spPr/>
      <dgm:t>
        <a:bodyPr/>
        <a:lstStyle/>
        <a:p>
          <a:r>
            <a:rPr lang="en-US" dirty="0" smtClean="0"/>
            <a:t>Vital Statistics</a:t>
          </a:r>
          <a:endParaRPr lang="en-US" dirty="0"/>
        </a:p>
      </dgm:t>
    </dgm:pt>
    <dgm:pt modelId="{9050A783-9B3B-4C5F-8674-632FD71D44B2}" type="parTrans" cxnId="{D03ECE20-B7F3-45AD-AB4B-4F09092AC3DC}">
      <dgm:prSet/>
      <dgm:spPr/>
      <dgm:t>
        <a:bodyPr/>
        <a:lstStyle/>
        <a:p>
          <a:endParaRPr lang="en-US"/>
        </a:p>
      </dgm:t>
    </dgm:pt>
    <dgm:pt modelId="{85AABA13-3E1D-4CE6-8B67-9D61D03EA840}" type="sibTrans" cxnId="{D03ECE20-B7F3-45AD-AB4B-4F09092AC3DC}">
      <dgm:prSet/>
      <dgm:spPr/>
      <dgm:t>
        <a:bodyPr/>
        <a:lstStyle/>
        <a:p>
          <a:endParaRPr lang="en-US"/>
        </a:p>
      </dgm:t>
    </dgm:pt>
    <dgm:pt modelId="{B974750B-2015-4EC6-A092-233CF2C50D66}" type="pres">
      <dgm:prSet presAssocID="{51D823D9-2D63-49BD-99EC-C898908AFDD1}" presName="cycle" presStyleCnt="0">
        <dgm:presLayoutVars>
          <dgm:chMax val="1"/>
          <dgm:dir/>
          <dgm:animLvl val="ctr"/>
          <dgm:resizeHandles val="exact"/>
        </dgm:presLayoutVars>
      </dgm:prSet>
      <dgm:spPr/>
      <dgm:t>
        <a:bodyPr/>
        <a:lstStyle/>
        <a:p>
          <a:endParaRPr lang="en-US"/>
        </a:p>
      </dgm:t>
    </dgm:pt>
    <dgm:pt modelId="{12DE09E6-F136-435F-A3DF-4A749F1C39A4}" type="pres">
      <dgm:prSet presAssocID="{AA2F9DE6-3C62-4A11-A57F-D72685B933C1}" presName="centerShape" presStyleLbl="node0" presStyleIdx="0" presStyleCnt="1"/>
      <dgm:spPr/>
      <dgm:t>
        <a:bodyPr/>
        <a:lstStyle/>
        <a:p>
          <a:endParaRPr lang="en-US"/>
        </a:p>
      </dgm:t>
    </dgm:pt>
    <dgm:pt modelId="{89F90A9E-F449-4857-90BB-7E4DEC2D7B60}" type="pres">
      <dgm:prSet presAssocID="{46538872-AAE8-4054-B02E-5E6CF013E625}" presName="parTrans" presStyleLbl="bgSibTrans2D1" presStyleIdx="0" presStyleCnt="6"/>
      <dgm:spPr/>
      <dgm:t>
        <a:bodyPr/>
        <a:lstStyle/>
        <a:p>
          <a:endParaRPr lang="en-US"/>
        </a:p>
      </dgm:t>
    </dgm:pt>
    <dgm:pt modelId="{51A02E49-DF2E-49A8-8D1D-69AC2B6260D1}" type="pres">
      <dgm:prSet presAssocID="{5AB962D8-F6AC-4A72-B520-2C8CBA79DE54}" presName="node" presStyleLbl="node1" presStyleIdx="0" presStyleCnt="6">
        <dgm:presLayoutVars>
          <dgm:bulletEnabled val="1"/>
        </dgm:presLayoutVars>
      </dgm:prSet>
      <dgm:spPr/>
      <dgm:t>
        <a:bodyPr/>
        <a:lstStyle/>
        <a:p>
          <a:endParaRPr lang="en-US"/>
        </a:p>
      </dgm:t>
    </dgm:pt>
    <dgm:pt modelId="{7FF9C77C-5E88-4FF2-8EBC-F1C68CEC5797}" type="pres">
      <dgm:prSet presAssocID="{9F36BBEA-2622-4CA0-A019-090AF28F1E7E}" presName="parTrans" presStyleLbl="bgSibTrans2D1" presStyleIdx="1" presStyleCnt="6"/>
      <dgm:spPr/>
      <dgm:t>
        <a:bodyPr/>
        <a:lstStyle/>
        <a:p>
          <a:endParaRPr lang="en-US"/>
        </a:p>
      </dgm:t>
    </dgm:pt>
    <dgm:pt modelId="{D4D38B7D-E1BB-496E-BDE3-C91AA19386E2}" type="pres">
      <dgm:prSet presAssocID="{31CC42C0-8964-4A92-9C1E-A5AFDC145705}" presName="node" presStyleLbl="node1" presStyleIdx="1" presStyleCnt="6">
        <dgm:presLayoutVars>
          <dgm:bulletEnabled val="1"/>
        </dgm:presLayoutVars>
      </dgm:prSet>
      <dgm:spPr/>
      <dgm:t>
        <a:bodyPr/>
        <a:lstStyle/>
        <a:p>
          <a:endParaRPr lang="en-US"/>
        </a:p>
      </dgm:t>
    </dgm:pt>
    <dgm:pt modelId="{DA5D9F43-8C4A-42E8-BE43-B7194987E435}" type="pres">
      <dgm:prSet presAssocID="{E6133C75-62DD-4243-9047-AB9ECECCC2C5}" presName="parTrans" presStyleLbl="bgSibTrans2D1" presStyleIdx="2" presStyleCnt="6"/>
      <dgm:spPr/>
      <dgm:t>
        <a:bodyPr/>
        <a:lstStyle/>
        <a:p>
          <a:endParaRPr lang="en-US"/>
        </a:p>
      </dgm:t>
    </dgm:pt>
    <dgm:pt modelId="{C1C8C070-B745-4A4D-BB61-FE50BC7AC687}" type="pres">
      <dgm:prSet presAssocID="{8C22C269-C4F3-4FB8-A3BE-C9B4B05C8F34}" presName="node" presStyleLbl="node1" presStyleIdx="2" presStyleCnt="6">
        <dgm:presLayoutVars>
          <dgm:bulletEnabled val="1"/>
        </dgm:presLayoutVars>
      </dgm:prSet>
      <dgm:spPr/>
      <dgm:t>
        <a:bodyPr/>
        <a:lstStyle/>
        <a:p>
          <a:endParaRPr lang="en-US"/>
        </a:p>
      </dgm:t>
    </dgm:pt>
    <dgm:pt modelId="{78CEE55E-7C38-436F-9317-F5BC5D0A74F3}" type="pres">
      <dgm:prSet presAssocID="{9050A783-9B3B-4C5F-8674-632FD71D44B2}" presName="parTrans" presStyleLbl="bgSibTrans2D1" presStyleIdx="3" presStyleCnt="6"/>
      <dgm:spPr/>
      <dgm:t>
        <a:bodyPr/>
        <a:lstStyle/>
        <a:p>
          <a:endParaRPr lang="en-US"/>
        </a:p>
      </dgm:t>
    </dgm:pt>
    <dgm:pt modelId="{BBD37549-407F-4107-9FCD-FEA90AB22DB6}" type="pres">
      <dgm:prSet presAssocID="{FBB1E1C8-2620-4E61-870D-279142742D11}" presName="node" presStyleLbl="node1" presStyleIdx="3" presStyleCnt="6">
        <dgm:presLayoutVars>
          <dgm:bulletEnabled val="1"/>
        </dgm:presLayoutVars>
      </dgm:prSet>
      <dgm:spPr/>
      <dgm:t>
        <a:bodyPr/>
        <a:lstStyle/>
        <a:p>
          <a:endParaRPr lang="en-US"/>
        </a:p>
      </dgm:t>
    </dgm:pt>
    <dgm:pt modelId="{42F4133A-EFEF-4C52-A466-8AF18D7DFDB0}" type="pres">
      <dgm:prSet presAssocID="{07287A02-FDE7-4D36-8297-15A567BFA197}" presName="parTrans" presStyleLbl="bgSibTrans2D1" presStyleIdx="4" presStyleCnt="6"/>
      <dgm:spPr/>
      <dgm:t>
        <a:bodyPr/>
        <a:lstStyle/>
        <a:p>
          <a:endParaRPr lang="en-US"/>
        </a:p>
      </dgm:t>
    </dgm:pt>
    <dgm:pt modelId="{E63F4C26-5531-42D7-9208-D1C48F951ABB}" type="pres">
      <dgm:prSet presAssocID="{7EA68EB5-6785-42ED-81FE-4864D184A132}" presName="node" presStyleLbl="node1" presStyleIdx="4" presStyleCnt="6">
        <dgm:presLayoutVars>
          <dgm:bulletEnabled val="1"/>
        </dgm:presLayoutVars>
      </dgm:prSet>
      <dgm:spPr/>
      <dgm:t>
        <a:bodyPr/>
        <a:lstStyle/>
        <a:p>
          <a:endParaRPr lang="en-US"/>
        </a:p>
      </dgm:t>
    </dgm:pt>
    <dgm:pt modelId="{EDBF0E30-1631-478A-8515-4CB8C2160763}" type="pres">
      <dgm:prSet presAssocID="{0BEAB28F-C1A7-4093-90F4-210EA607EFD6}" presName="parTrans" presStyleLbl="bgSibTrans2D1" presStyleIdx="5" presStyleCnt="6"/>
      <dgm:spPr/>
      <dgm:t>
        <a:bodyPr/>
        <a:lstStyle/>
        <a:p>
          <a:endParaRPr lang="en-US"/>
        </a:p>
      </dgm:t>
    </dgm:pt>
    <dgm:pt modelId="{D5E95922-9B38-48EF-8980-553C0DECF8BA}" type="pres">
      <dgm:prSet presAssocID="{FFDAD1AB-203F-4DA5-A585-8FBD97F6DEF2}" presName="node" presStyleLbl="node1" presStyleIdx="5" presStyleCnt="6">
        <dgm:presLayoutVars>
          <dgm:bulletEnabled val="1"/>
        </dgm:presLayoutVars>
      </dgm:prSet>
      <dgm:spPr/>
      <dgm:t>
        <a:bodyPr/>
        <a:lstStyle/>
        <a:p>
          <a:endParaRPr lang="en-US"/>
        </a:p>
      </dgm:t>
    </dgm:pt>
  </dgm:ptLst>
  <dgm:cxnLst>
    <dgm:cxn modelId="{CFA944AC-AE73-4EBC-8441-777136B4D5FE}" type="presOf" srcId="{0BEAB28F-C1A7-4093-90F4-210EA607EFD6}" destId="{EDBF0E30-1631-478A-8515-4CB8C2160763}" srcOrd="0" destOrd="0" presId="urn:microsoft.com/office/officeart/2005/8/layout/radial4"/>
    <dgm:cxn modelId="{0F3C9B97-551B-40E8-96B3-45A14BB97E61}" srcId="{51D823D9-2D63-49BD-99EC-C898908AFDD1}" destId="{AA2F9DE6-3C62-4A11-A57F-D72685B933C1}" srcOrd="0" destOrd="0" parTransId="{8D157FBC-714C-4476-BD1B-8843CB68F2DB}" sibTransId="{03E29A91-FD99-40BB-9568-18ADDEC5EF40}"/>
    <dgm:cxn modelId="{F6F20E01-9DBD-42DD-B288-83ACDDDFAD26}" type="presOf" srcId="{9F36BBEA-2622-4CA0-A019-090AF28F1E7E}" destId="{7FF9C77C-5E88-4FF2-8EBC-F1C68CEC5797}" srcOrd="0" destOrd="0" presId="urn:microsoft.com/office/officeart/2005/8/layout/radial4"/>
    <dgm:cxn modelId="{FE5269C9-5CE4-4E41-84C7-144EC1B134C3}" type="presOf" srcId="{51D823D9-2D63-49BD-99EC-C898908AFDD1}" destId="{B974750B-2015-4EC6-A092-233CF2C50D66}" srcOrd="0" destOrd="0" presId="urn:microsoft.com/office/officeart/2005/8/layout/radial4"/>
    <dgm:cxn modelId="{D03ECE20-B7F3-45AD-AB4B-4F09092AC3DC}" srcId="{AA2F9DE6-3C62-4A11-A57F-D72685B933C1}" destId="{FBB1E1C8-2620-4E61-870D-279142742D11}" srcOrd="3" destOrd="0" parTransId="{9050A783-9B3B-4C5F-8674-632FD71D44B2}" sibTransId="{85AABA13-3E1D-4CE6-8B67-9D61D03EA840}"/>
    <dgm:cxn modelId="{232FCCFD-E8B5-48BF-AD2C-D6D2E12AFFEC}" type="presOf" srcId="{46538872-AAE8-4054-B02E-5E6CF013E625}" destId="{89F90A9E-F449-4857-90BB-7E4DEC2D7B60}" srcOrd="0" destOrd="0" presId="urn:microsoft.com/office/officeart/2005/8/layout/radial4"/>
    <dgm:cxn modelId="{E9DAD63A-8767-4D98-9A48-F64CB98F12BA}" type="presOf" srcId="{8C22C269-C4F3-4FB8-A3BE-C9B4B05C8F34}" destId="{C1C8C070-B745-4A4D-BB61-FE50BC7AC687}" srcOrd="0" destOrd="0" presId="urn:microsoft.com/office/officeart/2005/8/layout/radial4"/>
    <dgm:cxn modelId="{86BFE80E-D3BA-4A3D-8B8F-491F09545B71}" srcId="{AA2F9DE6-3C62-4A11-A57F-D72685B933C1}" destId="{8C22C269-C4F3-4FB8-A3BE-C9B4B05C8F34}" srcOrd="2" destOrd="0" parTransId="{E6133C75-62DD-4243-9047-AB9ECECCC2C5}" sibTransId="{F2D150B6-C4AD-4C34-B8B7-BE8967CB67EF}"/>
    <dgm:cxn modelId="{7444CD33-7DA2-4254-B45E-BB78EADF8931}" srcId="{AA2F9DE6-3C62-4A11-A57F-D72685B933C1}" destId="{7EA68EB5-6785-42ED-81FE-4864D184A132}" srcOrd="4" destOrd="0" parTransId="{07287A02-FDE7-4D36-8297-15A567BFA197}" sibTransId="{97399024-ED9D-4C66-8C2C-2437ECFD2985}"/>
    <dgm:cxn modelId="{34F006AE-B6B5-47FB-ADC9-2E1E1DE81349}" srcId="{AA2F9DE6-3C62-4A11-A57F-D72685B933C1}" destId="{5AB962D8-F6AC-4A72-B520-2C8CBA79DE54}" srcOrd="0" destOrd="0" parTransId="{46538872-AAE8-4054-B02E-5E6CF013E625}" sibTransId="{9A46339E-BBCF-4864-9927-913F8A9BF39E}"/>
    <dgm:cxn modelId="{63F52A2B-642D-4D1A-98F0-4E1A5727F5B7}" type="presOf" srcId="{5AB962D8-F6AC-4A72-B520-2C8CBA79DE54}" destId="{51A02E49-DF2E-49A8-8D1D-69AC2B6260D1}" srcOrd="0" destOrd="0" presId="urn:microsoft.com/office/officeart/2005/8/layout/radial4"/>
    <dgm:cxn modelId="{4D56DF5D-8769-4CAA-AF92-A09B2B5CB05A}" srcId="{AA2F9DE6-3C62-4A11-A57F-D72685B933C1}" destId="{FFDAD1AB-203F-4DA5-A585-8FBD97F6DEF2}" srcOrd="5" destOrd="0" parTransId="{0BEAB28F-C1A7-4093-90F4-210EA607EFD6}" sibTransId="{2F376D71-10B4-43CC-A61F-A6E6BD39EED1}"/>
    <dgm:cxn modelId="{05003FC0-BCB1-45C3-A458-51159121EDC4}" type="presOf" srcId="{E6133C75-62DD-4243-9047-AB9ECECCC2C5}" destId="{DA5D9F43-8C4A-42E8-BE43-B7194987E435}" srcOrd="0" destOrd="0" presId="urn:microsoft.com/office/officeart/2005/8/layout/radial4"/>
    <dgm:cxn modelId="{858600D3-4C41-48DF-B387-F14E9C10B4B9}" srcId="{AA2F9DE6-3C62-4A11-A57F-D72685B933C1}" destId="{31CC42C0-8964-4A92-9C1E-A5AFDC145705}" srcOrd="1" destOrd="0" parTransId="{9F36BBEA-2622-4CA0-A019-090AF28F1E7E}" sibTransId="{17590A5F-3322-422F-9665-72F2667E25AC}"/>
    <dgm:cxn modelId="{9C978BDD-FF52-4417-A4A3-07D4D7B87BF6}" type="presOf" srcId="{31CC42C0-8964-4A92-9C1E-A5AFDC145705}" destId="{D4D38B7D-E1BB-496E-BDE3-C91AA19386E2}" srcOrd="0" destOrd="0" presId="urn:microsoft.com/office/officeart/2005/8/layout/radial4"/>
    <dgm:cxn modelId="{6514BB10-3A48-4BD4-B3B6-E9F538117A19}" type="presOf" srcId="{FFDAD1AB-203F-4DA5-A585-8FBD97F6DEF2}" destId="{D5E95922-9B38-48EF-8980-553C0DECF8BA}" srcOrd="0" destOrd="0" presId="urn:microsoft.com/office/officeart/2005/8/layout/radial4"/>
    <dgm:cxn modelId="{EDCEDDAC-CA64-4086-BF18-85B631E7AD9D}" type="presOf" srcId="{AA2F9DE6-3C62-4A11-A57F-D72685B933C1}" destId="{12DE09E6-F136-435F-A3DF-4A749F1C39A4}" srcOrd="0" destOrd="0" presId="urn:microsoft.com/office/officeart/2005/8/layout/radial4"/>
    <dgm:cxn modelId="{ECEF86CB-B907-420B-8468-D681E8066C74}" type="presOf" srcId="{9050A783-9B3B-4C5F-8674-632FD71D44B2}" destId="{78CEE55E-7C38-436F-9317-F5BC5D0A74F3}" srcOrd="0" destOrd="0" presId="urn:microsoft.com/office/officeart/2005/8/layout/radial4"/>
    <dgm:cxn modelId="{4BDCF4FA-AB98-4FCC-9040-2C06003645F3}" type="presOf" srcId="{FBB1E1C8-2620-4E61-870D-279142742D11}" destId="{BBD37549-407F-4107-9FCD-FEA90AB22DB6}" srcOrd="0" destOrd="0" presId="urn:microsoft.com/office/officeart/2005/8/layout/radial4"/>
    <dgm:cxn modelId="{797CCD96-4E58-474B-BEC2-26E6F7397302}" type="presOf" srcId="{7EA68EB5-6785-42ED-81FE-4864D184A132}" destId="{E63F4C26-5531-42D7-9208-D1C48F951ABB}" srcOrd="0" destOrd="0" presId="urn:microsoft.com/office/officeart/2005/8/layout/radial4"/>
    <dgm:cxn modelId="{33527E1E-D8AF-4BE8-9A35-8718C927C0F8}" type="presOf" srcId="{07287A02-FDE7-4D36-8297-15A567BFA197}" destId="{42F4133A-EFEF-4C52-A466-8AF18D7DFDB0}" srcOrd="0" destOrd="0" presId="urn:microsoft.com/office/officeart/2005/8/layout/radial4"/>
    <dgm:cxn modelId="{84550224-19B5-4569-9E10-440323FD1B1D}" type="presParOf" srcId="{B974750B-2015-4EC6-A092-233CF2C50D66}" destId="{12DE09E6-F136-435F-A3DF-4A749F1C39A4}" srcOrd="0" destOrd="0" presId="urn:microsoft.com/office/officeart/2005/8/layout/radial4"/>
    <dgm:cxn modelId="{1CE1CAD5-7838-4CBD-A911-EE5AB2DAD338}" type="presParOf" srcId="{B974750B-2015-4EC6-A092-233CF2C50D66}" destId="{89F90A9E-F449-4857-90BB-7E4DEC2D7B60}" srcOrd="1" destOrd="0" presId="urn:microsoft.com/office/officeart/2005/8/layout/radial4"/>
    <dgm:cxn modelId="{35A40687-56F5-4BF0-8643-DDB8A25AD48F}" type="presParOf" srcId="{B974750B-2015-4EC6-A092-233CF2C50D66}" destId="{51A02E49-DF2E-49A8-8D1D-69AC2B6260D1}" srcOrd="2" destOrd="0" presId="urn:microsoft.com/office/officeart/2005/8/layout/radial4"/>
    <dgm:cxn modelId="{0C622ED8-1BBA-4D8F-AB52-7271AB98746C}" type="presParOf" srcId="{B974750B-2015-4EC6-A092-233CF2C50D66}" destId="{7FF9C77C-5E88-4FF2-8EBC-F1C68CEC5797}" srcOrd="3" destOrd="0" presId="urn:microsoft.com/office/officeart/2005/8/layout/radial4"/>
    <dgm:cxn modelId="{9EE58AC9-9AFB-4212-BC2A-9ED6D729A2B2}" type="presParOf" srcId="{B974750B-2015-4EC6-A092-233CF2C50D66}" destId="{D4D38B7D-E1BB-496E-BDE3-C91AA19386E2}" srcOrd="4" destOrd="0" presId="urn:microsoft.com/office/officeart/2005/8/layout/radial4"/>
    <dgm:cxn modelId="{367A96F8-0F9A-490D-B475-A857AD89F4B7}" type="presParOf" srcId="{B974750B-2015-4EC6-A092-233CF2C50D66}" destId="{DA5D9F43-8C4A-42E8-BE43-B7194987E435}" srcOrd="5" destOrd="0" presId="urn:microsoft.com/office/officeart/2005/8/layout/radial4"/>
    <dgm:cxn modelId="{2FAB3A14-B019-43D0-8DEB-7AFF70699EDA}" type="presParOf" srcId="{B974750B-2015-4EC6-A092-233CF2C50D66}" destId="{C1C8C070-B745-4A4D-BB61-FE50BC7AC687}" srcOrd="6" destOrd="0" presId="urn:microsoft.com/office/officeart/2005/8/layout/radial4"/>
    <dgm:cxn modelId="{8A855935-723C-4E1D-8D15-24A79163E84D}" type="presParOf" srcId="{B974750B-2015-4EC6-A092-233CF2C50D66}" destId="{78CEE55E-7C38-436F-9317-F5BC5D0A74F3}" srcOrd="7" destOrd="0" presId="urn:microsoft.com/office/officeart/2005/8/layout/radial4"/>
    <dgm:cxn modelId="{DFB38E21-4713-495B-BCAF-79EC2D1308F4}" type="presParOf" srcId="{B974750B-2015-4EC6-A092-233CF2C50D66}" destId="{BBD37549-407F-4107-9FCD-FEA90AB22DB6}" srcOrd="8" destOrd="0" presId="urn:microsoft.com/office/officeart/2005/8/layout/radial4"/>
    <dgm:cxn modelId="{6BB68387-9FA6-44D2-9000-E405B1D81C66}" type="presParOf" srcId="{B974750B-2015-4EC6-A092-233CF2C50D66}" destId="{42F4133A-EFEF-4C52-A466-8AF18D7DFDB0}" srcOrd="9" destOrd="0" presId="urn:microsoft.com/office/officeart/2005/8/layout/radial4"/>
    <dgm:cxn modelId="{0459C907-5BAA-4FBD-AABB-74AC8CE6C778}" type="presParOf" srcId="{B974750B-2015-4EC6-A092-233CF2C50D66}" destId="{E63F4C26-5531-42D7-9208-D1C48F951ABB}" srcOrd="10" destOrd="0" presId="urn:microsoft.com/office/officeart/2005/8/layout/radial4"/>
    <dgm:cxn modelId="{62A28DEC-B89E-46DD-9247-2DDA59CB5C5D}" type="presParOf" srcId="{B974750B-2015-4EC6-A092-233CF2C50D66}" destId="{EDBF0E30-1631-478A-8515-4CB8C2160763}" srcOrd="11" destOrd="0" presId="urn:microsoft.com/office/officeart/2005/8/layout/radial4"/>
    <dgm:cxn modelId="{47C15168-CBC6-4A5E-A147-941570A07DAC}" type="presParOf" srcId="{B974750B-2015-4EC6-A092-233CF2C50D66}" destId="{D5E95922-9B38-48EF-8980-553C0DECF8BA}" srcOrd="12"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936173" y="0"/>
            <a:ext cx="3012329" cy="462120"/>
          </a:xfrm>
          <a:prstGeom prst="rect">
            <a:avLst/>
          </a:prstGeom>
        </p:spPr>
        <p:txBody>
          <a:bodyPr vert="horz" lIns="90763" tIns="45382" rIns="90763" bIns="45382" rtlCol="0"/>
          <a:lstStyle>
            <a:lvl1pPr algn="r">
              <a:defRPr sz="1200"/>
            </a:lvl1pPr>
          </a:lstStyle>
          <a:p>
            <a:fld id="{94ABC98B-F29D-4B88-891C-E349CCB85DC0}" type="datetimeFigureOut">
              <a:rPr lang="en-US" smtClean="0"/>
              <a:pPr/>
              <a:t>9/7/2016</a:t>
            </a:fld>
            <a:endParaRPr lang="en-US"/>
          </a:p>
        </p:txBody>
      </p:sp>
      <p:sp>
        <p:nvSpPr>
          <p:cNvPr id="4" name="Footer Placeholder 3"/>
          <p:cNvSpPr>
            <a:spLocks noGrp="1"/>
          </p:cNvSpPr>
          <p:nvPr>
            <p:ph type="ftr" sz="quarter" idx="2"/>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936173" y="8772378"/>
            <a:ext cx="3012329" cy="462120"/>
          </a:xfrm>
          <a:prstGeom prst="rect">
            <a:avLst/>
          </a:prstGeom>
        </p:spPr>
        <p:txBody>
          <a:bodyPr vert="horz" lIns="90763" tIns="45382" rIns="90763" bIns="45382" rtlCol="0" anchor="b"/>
          <a:lstStyle>
            <a:lvl1pPr algn="r">
              <a:defRPr sz="1200"/>
            </a:lvl1pPr>
          </a:lstStyle>
          <a:p>
            <a:fld id="{9DC4FA53-A3C7-4B01-ACCF-A931E63720D3}" type="slidenum">
              <a:rPr lang="en-US" smtClean="0"/>
              <a:pPr/>
              <a:t>‹#›</a:t>
            </a:fld>
            <a:endParaRPr lang="en-US"/>
          </a:p>
        </p:txBody>
      </p:sp>
    </p:spTree>
    <p:extLst>
      <p:ext uri="{BB962C8B-B14F-4D97-AF65-F5344CB8AC3E}">
        <p14:creationId xmlns:p14="http://schemas.microsoft.com/office/powerpoint/2010/main" val="2931430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pPr>
              <a:defRPr/>
            </a:pPr>
            <a:fld id="{E931A75A-D3B5-429B-AB6C-6C3C6D876AA0}" type="datetimeFigureOut">
              <a:rPr lang="en-US"/>
              <a:pPr>
                <a:defRPr/>
              </a:pPr>
              <a:t>9/7/2016</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87" tIns="46244" rIns="92487" bIns="46244" rtlCol="0" anchor="ctr"/>
          <a:lstStyle/>
          <a:p>
            <a:pPr lvl="0"/>
            <a:endParaRPr lang="en-US" noProof="0" smtClean="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pPr>
              <a:defRPr/>
            </a:pPr>
            <a:fld id="{0342CB45-934A-4B4B-B402-DAAF4DBD357A}" type="slidenum">
              <a:rPr lang="en-US"/>
              <a:pPr>
                <a:defRPr/>
              </a:pPr>
              <a:t>‹#›</a:t>
            </a:fld>
            <a:endParaRPr lang="en-US"/>
          </a:p>
        </p:txBody>
      </p:sp>
    </p:spTree>
    <p:extLst>
      <p:ext uri="{BB962C8B-B14F-4D97-AF65-F5344CB8AC3E}">
        <p14:creationId xmlns:p14="http://schemas.microsoft.com/office/powerpoint/2010/main" val="3535263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Here are the boundaries of the CSAs moving from 2010 forward.  While the number remains the same, 5 CSAs have changed due to Census changes – all around the central part of the City.  The map you might have seen this morning describes these changes in greater detail.  The new map will soon be placed on our website and Facebook page for people to view and we hope to get your comments and feedback.</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D873901-86C4-47C1-B4B8-7630BFA9C989}" type="slidenum">
              <a:rPr lang="en-US" sz="1200">
                <a:latin typeface="Arial" charset="0"/>
                <a:cs typeface="Arial" charset="0"/>
              </a:rPr>
              <a:pPr eaLnBrk="1" hangingPunct="1"/>
              <a:t>4</a:t>
            </a:fld>
            <a:endParaRPr lang="en-US" sz="1200">
              <a:latin typeface="Arial" charset="0"/>
              <a:cs typeface="Arial" charset="0"/>
            </a:endParaRPr>
          </a:p>
        </p:txBody>
      </p:sp>
    </p:spTree>
    <p:extLst>
      <p:ext uri="{BB962C8B-B14F-4D97-AF65-F5344CB8AC3E}">
        <p14:creationId xmlns:p14="http://schemas.microsoft.com/office/powerpoint/2010/main" val="109965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400" dirty="0">
              <a:latin typeface="Arial" charset="0"/>
              <a:cs typeface="Arial"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9A1AA065-8ADC-4024-BF06-7177DD1EF9CF}" type="slidenum">
              <a:rPr lang="en-US" sz="1200">
                <a:latin typeface="Arial" charset="0"/>
                <a:cs typeface="Arial" charset="0"/>
              </a:rPr>
              <a:pPr eaLnBrk="1" hangingPunct="1"/>
              <a:t>5</a:t>
            </a:fld>
            <a:endParaRPr lang="en-US" sz="1200">
              <a:latin typeface="Arial" charset="0"/>
              <a:cs typeface="Arial" charset="0"/>
            </a:endParaRPr>
          </a:p>
        </p:txBody>
      </p:sp>
    </p:spTree>
    <p:extLst>
      <p:ext uri="{BB962C8B-B14F-4D97-AF65-F5344CB8AC3E}">
        <p14:creationId xmlns:p14="http://schemas.microsoft.com/office/powerpoint/2010/main" val="20919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0342CB45-934A-4B4B-B402-DAAF4DBD357A}" type="slidenum">
              <a:rPr lang="en-US" smtClean="0"/>
              <a:pPr>
                <a:defRPr/>
              </a:pPr>
              <a:t>9</a:t>
            </a:fld>
            <a:endParaRPr lang="en-US"/>
          </a:p>
        </p:txBody>
      </p:sp>
    </p:spTree>
    <p:extLst>
      <p:ext uri="{BB962C8B-B14F-4D97-AF65-F5344CB8AC3E}">
        <p14:creationId xmlns:p14="http://schemas.microsoft.com/office/powerpoint/2010/main" val="290207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4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24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B3FD3286-3E45-457D-AFCC-961E94D4B92D}" type="slidenum">
              <a:rPr lang="en-US" smtClean="0"/>
              <a:pPr>
                <a:defRPr/>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DD6E98-9BCF-4D77-ABD1-9901A87EB10D}"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C91029-21DE-45B5-8141-6B7ACDD6F76D}"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49F4D2-BEC3-49D0-9484-00112C1ACAD1}" type="slidenum">
              <a:rPr lang="en-US" smtClean="0"/>
              <a:pPr>
                <a:defRPr/>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4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24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1066800" y="6172200"/>
            <a:ext cx="5334000" cy="457200"/>
          </a:xfrm>
        </p:spPr>
        <p:txBody>
          <a:bodyPr/>
          <a:lstStyle/>
          <a:p>
            <a:pPr>
              <a:defRPr/>
            </a:pPr>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6" name="Slide Number Placeholder 5"/>
          <p:cNvSpPr>
            <a:spLocks noGrp="1"/>
          </p:cNvSpPr>
          <p:nvPr>
            <p:ph type="sldNum" sz="quarter" idx="12"/>
          </p:nvPr>
        </p:nvSpPr>
        <p:spPr>
          <a:xfrm>
            <a:off x="195072" y="6208776"/>
            <a:ext cx="609600" cy="457200"/>
          </a:xfrm>
        </p:spPr>
        <p:txBody>
          <a:bodyPr/>
          <a:lstStyle/>
          <a:p>
            <a:pPr>
              <a:defRPr/>
            </a:pPr>
            <a:fld id="{3B92D264-711C-4244-9C95-53326CBEB3A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EF5BBB-07C5-4183-9290-1EE3D79A81CA}" type="slidenum">
              <a:rPr lang="en-US" smtClean="0"/>
              <a:pPr>
                <a:defRPr/>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587449E-F27D-4702-AECA-9718A99C1B3C}" type="slidenum">
              <a:rPr lang="en-US" smtClean="0"/>
              <a:pPr>
                <a:defRPr/>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476FBB-C7B5-45DF-B490-C9546D8DAB9A}"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53DEC74-9BEB-4718-AAF0-7400CBA6D58B}" type="slidenum">
              <a:rPr lang="en-US" smtClean="0"/>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24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AE3FCC5-0A79-4DD9-979B-80B915EB2E90}" type="slidenum">
              <a:rPr lang="en-US" smtClean="0"/>
              <a:pPr>
                <a:defRPr/>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1219200" y="6172200"/>
            <a:ext cx="5181600" cy="457200"/>
          </a:xfrm>
        </p:spPr>
        <p:txBody>
          <a:bodyPr/>
          <a:lstStyle/>
          <a:p>
            <a:pPr>
              <a:defRPr/>
            </a:pPr>
            <a:endParaRPr lang="en-US"/>
          </a:p>
        </p:txBody>
      </p:sp>
      <p:sp>
        <p:nvSpPr>
          <p:cNvPr id="7" name="Slide Number Placeholder 6"/>
          <p:cNvSpPr>
            <a:spLocks noGrp="1"/>
          </p:cNvSpPr>
          <p:nvPr>
            <p:ph type="sldNum" sz="quarter" idx="12"/>
          </p:nvPr>
        </p:nvSpPr>
        <p:spPr>
          <a:xfrm>
            <a:off x="195072" y="6208776"/>
            <a:ext cx="609600" cy="457200"/>
          </a:xfrm>
        </p:spPr>
        <p:txBody>
          <a:bodyPr/>
          <a:lstStyle/>
          <a:p>
            <a:pPr>
              <a:defRPr/>
            </a:pPr>
            <a:fld id="{3982F777-0F7E-4027-B5A0-30D32A592EE2}" type="slidenum">
              <a:rPr lang="en-US" smtClean="0"/>
              <a:pPr>
                <a:defRPr/>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4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24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68E53AC1-F8B9-41C0-A589-CEBA42F6143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p:fade thruBlk="1"/>
  </p:transition>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0" y="1282368"/>
            <a:ext cx="7981949" cy="1143000"/>
          </a:xfrm>
        </p:spPr>
        <p:txBody>
          <a:bodyPr>
            <a:noAutofit/>
          </a:bodyPr>
          <a:lstStyle/>
          <a:p>
            <a:pPr algn="r">
              <a:defRPr/>
            </a:pPr>
            <a:r>
              <a:rPr lang="en-US" sz="4800" b="1" dirty="0" smtClean="0">
                <a:solidFill>
                  <a:schemeClr val="accent6">
                    <a:lumMod val="75000"/>
                  </a:schemeClr>
                </a:solidFill>
                <a:ea typeface="Segoe UI" panose="020B0502040204020203" pitchFamily="34" charset="0"/>
                <a:cs typeface="Segoe UI" panose="020B0502040204020203" pitchFamily="34" charset="0"/>
              </a:rPr>
              <a:t/>
            </a:r>
            <a:br>
              <a:rPr lang="en-US" sz="4800" b="1" dirty="0" smtClean="0">
                <a:solidFill>
                  <a:schemeClr val="accent6">
                    <a:lumMod val="75000"/>
                  </a:schemeClr>
                </a:solidFill>
                <a:ea typeface="Segoe UI" panose="020B0502040204020203" pitchFamily="34" charset="0"/>
                <a:cs typeface="Segoe UI" panose="020B0502040204020203" pitchFamily="34" charset="0"/>
              </a:rPr>
            </a:br>
            <a:r>
              <a:rPr lang="en-US" sz="4800" b="1" dirty="0" smtClean="0">
                <a:solidFill>
                  <a:schemeClr val="accent6">
                    <a:lumMod val="75000"/>
                  </a:schemeClr>
                </a:solidFill>
                <a:ea typeface="Segoe UI" panose="020B0502040204020203" pitchFamily="34" charset="0"/>
                <a:cs typeface="Segoe UI" panose="020B0502040204020203" pitchFamily="34" charset="0"/>
              </a:rPr>
              <a:t>What’s Next for Open Data </a:t>
            </a:r>
            <a:r>
              <a:rPr lang="en-US" sz="4800" b="1" i="1" dirty="0" smtClean="0">
                <a:solidFill>
                  <a:schemeClr val="accent6">
                    <a:lumMod val="75000"/>
                  </a:schemeClr>
                </a:solidFill>
                <a:ea typeface="Segoe UI" panose="020B0502040204020203" pitchFamily="34" charset="0"/>
                <a:cs typeface="Segoe UI" panose="020B0502040204020203" pitchFamily="34" charset="0"/>
              </a:rPr>
              <a:t>in Baltimore</a:t>
            </a:r>
            <a:r>
              <a:rPr lang="en-US" sz="4800" b="1" dirty="0" smtClean="0">
                <a:solidFill>
                  <a:schemeClr val="accent6">
                    <a:lumMod val="75000"/>
                  </a:schemeClr>
                </a:solidFill>
                <a:ea typeface="Segoe UI" panose="020B0502040204020203" pitchFamily="34" charset="0"/>
                <a:cs typeface="Segoe UI" panose="020B0502040204020203" pitchFamily="34" charset="0"/>
              </a:rPr>
              <a:t>?</a:t>
            </a:r>
          </a:p>
        </p:txBody>
      </p:sp>
      <p:sp>
        <p:nvSpPr>
          <p:cNvPr id="3075" name="Rectangle 3"/>
          <p:cNvSpPr>
            <a:spLocks noGrp="1" noChangeArrowheads="1"/>
          </p:cNvSpPr>
          <p:nvPr>
            <p:ph type="subTitle" idx="1"/>
          </p:nvPr>
        </p:nvSpPr>
        <p:spPr>
          <a:xfrm>
            <a:off x="457200" y="5410200"/>
            <a:ext cx="2286000" cy="1233669"/>
          </a:xfrm>
        </p:spPr>
        <p:txBody>
          <a:bodyPr>
            <a:normAutofit/>
          </a:bodyPr>
          <a:lstStyle/>
          <a:p>
            <a:pPr marL="0" lvl="2" algn="l">
              <a:spcBef>
                <a:spcPts val="600"/>
              </a:spcBef>
              <a:buClr>
                <a:schemeClr val="accent1"/>
              </a:buClr>
              <a:buSzPct val="70000"/>
            </a:pPr>
            <a:r>
              <a:rPr lang="en-US" dirty="0" smtClean="0">
                <a:solidFill>
                  <a:srgbClr val="3477AE"/>
                </a:solidFill>
                <a:latin typeface="Tahoma" panose="020B0604030504040204" pitchFamily="34" charset="0"/>
                <a:ea typeface="Tahoma" panose="020B0604030504040204" pitchFamily="34" charset="0"/>
                <a:cs typeface="Tahoma" panose="020B0604030504040204" pitchFamily="34" charset="0"/>
              </a:rPr>
              <a:t>#VitalSigns14</a:t>
            </a:r>
            <a:endParaRPr lang="en-US" dirty="0">
              <a:solidFill>
                <a:srgbClr val="3477AE"/>
              </a:solidFill>
              <a:latin typeface="Tahoma" panose="020B0604030504040204" pitchFamily="34" charset="0"/>
              <a:ea typeface="Tahoma" panose="020B0604030504040204" pitchFamily="34" charset="0"/>
              <a:cs typeface="Tahoma" panose="020B0604030504040204" pitchFamily="34" charset="0"/>
            </a:endParaRPr>
          </a:p>
          <a:p>
            <a:pPr marL="0" lvl="2" algn="l">
              <a:spcBef>
                <a:spcPts val="600"/>
              </a:spcBef>
              <a:buClr>
                <a:schemeClr val="accent1"/>
              </a:buClr>
              <a:buSzPct val="70000"/>
            </a:pPr>
            <a:r>
              <a:rPr lang="en-US" dirty="0" smtClean="0">
                <a:solidFill>
                  <a:srgbClr val="3477AE"/>
                </a:solidFill>
                <a:latin typeface="Tahoma" panose="020B0604030504040204" pitchFamily="34" charset="0"/>
                <a:ea typeface="Tahoma" panose="020B0604030504040204" pitchFamily="34" charset="0"/>
                <a:cs typeface="Tahoma" panose="020B0604030504040204" pitchFamily="34" charset="0"/>
              </a:rPr>
              <a:t>@</a:t>
            </a:r>
            <a:r>
              <a:rPr lang="en-US" dirty="0" err="1" smtClean="0">
                <a:solidFill>
                  <a:srgbClr val="3477AE"/>
                </a:solidFill>
                <a:latin typeface="Tahoma" panose="020B0604030504040204" pitchFamily="34" charset="0"/>
                <a:ea typeface="Tahoma" panose="020B0604030504040204" pitchFamily="34" charset="0"/>
                <a:cs typeface="Tahoma" panose="020B0604030504040204" pitchFamily="34" charset="0"/>
              </a:rPr>
              <a:t>bniajfi</a:t>
            </a:r>
            <a:endParaRPr lang="en-US" dirty="0">
              <a:solidFill>
                <a:srgbClr val="3477AE"/>
              </a:solidFill>
              <a:latin typeface="Tahoma" panose="020B0604030504040204" pitchFamily="34" charset="0"/>
              <a:ea typeface="Tahoma" panose="020B0604030504040204" pitchFamily="34" charset="0"/>
              <a:cs typeface="Tahoma" panose="020B0604030504040204" pitchFamily="34" charset="0"/>
            </a:endParaRPr>
          </a:p>
          <a:p>
            <a:pPr marL="0" lvl="2" algn="l">
              <a:spcBef>
                <a:spcPts val="600"/>
              </a:spcBef>
              <a:buClr>
                <a:schemeClr val="accent1"/>
              </a:buClr>
              <a:buSzPct val="70000"/>
            </a:pPr>
            <a:r>
              <a:rPr lang="en-US" dirty="0">
                <a:solidFill>
                  <a:srgbClr val="3477AE"/>
                </a:solidFill>
                <a:latin typeface="Tahoma" panose="020B0604030504040204" pitchFamily="34" charset="0"/>
                <a:ea typeface="Tahoma" panose="020B0604030504040204" pitchFamily="34" charset="0"/>
                <a:cs typeface="Tahoma" panose="020B0604030504040204" pitchFamily="34" charset="0"/>
              </a:rPr>
              <a:t>www.bniajfi.org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41221"/>
            <a:ext cx="3123127" cy="304913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5715000"/>
            <a:ext cx="2952750" cy="1248143"/>
          </a:xfrm>
          <a:prstGeom prst="rect">
            <a:avLst/>
          </a:prstGeom>
        </p:spPr>
      </p:pic>
      <p:sp>
        <p:nvSpPr>
          <p:cNvPr id="8" name="Rectangle 2"/>
          <p:cNvSpPr txBox="1">
            <a:spLocks noChangeArrowheads="1"/>
          </p:cNvSpPr>
          <p:nvPr/>
        </p:nvSpPr>
        <p:spPr>
          <a:xfrm>
            <a:off x="4572000" y="4490358"/>
            <a:ext cx="6934200" cy="1371599"/>
          </a:xfrm>
          <a:prstGeom prst="rect">
            <a:avLst/>
          </a:prstGeom>
        </p:spPr>
        <p:txBody>
          <a:bodyPr bIns="91440" anchor="ctr" anchorCtr="0">
            <a:noAutofit/>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pPr algn="r">
              <a:lnSpc>
                <a:spcPct val="150000"/>
              </a:lnSpc>
            </a:pPr>
            <a:r>
              <a:rPr lang="en-US" sz="2000" dirty="0">
                <a:solidFill>
                  <a:schemeClr val="accent4">
                    <a:lumMod val="75000"/>
                  </a:schemeClr>
                </a:solidFill>
              </a:rPr>
              <a:t>The Next Generation of Open </a:t>
            </a:r>
            <a:r>
              <a:rPr lang="en-US" sz="2000" dirty="0" smtClean="0">
                <a:solidFill>
                  <a:schemeClr val="accent4">
                    <a:lumMod val="75000"/>
                  </a:schemeClr>
                </a:solidFill>
              </a:rPr>
              <a:t>Data—NNIP Meeting in Cleveland</a:t>
            </a:r>
          </a:p>
          <a:p>
            <a:pPr algn="r">
              <a:lnSpc>
                <a:spcPct val="150000"/>
              </a:lnSpc>
            </a:pPr>
            <a:r>
              <a:rPr lang="en-US" sz="2000" dirty="0" smtClean="0">
                <a:solidFill>
                  <a:schemeClr val="accent4">
                    <a:lumMod val="75000"/>
                  </a:schemeClr>
                </a:solidFill>
              </a:rPr>
              <a:t>September 2016</a:t>
            </a:r>
          </a:p>
          <a:p>
            <a:pPr algn="r">
              <a:lnSpc>
                <a:spcPct val="150000"/>
              </a:lnSpc>
            </a:pPr>
            <a:r>
              <a:rPr lang="en-US" sz="2000" dirty="0" smtClean="0">
                <a:solidFill>
                  <a:schemeClr val="accent4">
                    <a:lumMod val="75000"/>
                  </a:schemeClr>
                </a:solidFill>
                <a:ea typeface="Segoe UI" panose="020B0502040204020203" pitchFamily="34" charset="0"/>
                <a:cs typeface="Segoe UI" panose="020B0502040204020203" pitchFamily="34" charset="0"/>
              </a:rPr>
              <a:t>Seema </a:t>
            </a:r>
            <a:r>
              <a:rPr lang="en-US" sz="2000" dirty="0">
                <a:solidFill>
                  <a:schemeClr val="accent4">
                    <a:lumMod val="75000"/>
                  </a:schemeClr>
                </a:solidFill>
                <a:ea typeface="Segoe UI" panose="020B0502040204020203" pitchFamily="34" charset="0"/>
                <a:cs typeface="Segoe UI" panose="020B0502040204020203" pitchFamily="34" charset="0"/>
              </a:rPr>
              <a:t>D. Iyer, P</a:t>
            </a:r>
            <a:r>
              <a:rPr lang="en-US" sz="2000" dirty="0">
                <a:solidFill>
                  <a:schemeClr val="accent6">
                    <a:lumMod val="75000"/>
                  </a:schemeClr>
                </a:solidFill>
                <a:ea typeface="Segoe UI" panose="020B0502040204020203" pitchFamily="34" charset="0"/>
                <a:cs typeface="Segoe UI" panose="020B0502040204020203" pitchFamily="34" charset="0"/>
              </a:rPr>
              <a:t>hD</a:t>
            </a:r>
          </a:p>
          <a:p>
            <a:pPr algn="r" fontAlgn="auto">
              <a:lnSpc>
                <a:spcPct val="130000"/>
              </a:lnSpc>
              <a:spcAft>
                <a:spcPts val="0"/>
              </a:spcAft>
              <a:defRPr/>
            </a:pPr>
            <a:r>
              <a:rPr lang="en-US" sz="2000" dirty="0">
                <a:solidFill>
                  <a:schemeClr val="accent6">
                    <a:lumMod val="75000"/>
                  </a:schemeClr>
                </a:solidFill>
                <a:ea typeface="Segoe UI" panose="020B0502040204020203" pitchFamily="34" charset="0"/>
                <a:cs typeface="Segoe UI" panose="020B0502040204020203" pitchFamily="34" charset="0"/>
              </a:rPr>
              <a:t>Associate Director, Jacob France Institute</a:t>
            </a:r>
          </a:p>
        </p:txBody>
      </p:sp>
    </p:spTree>
    <p:extLst>
      <p:ext uri="{BB962C8B-B14F-4D97-AF65-F5344CB8AC3E}">
        <p14:creationId xmlns:p14="http://schemas.microsoft.com/office/powerpoint/2010/main" val="2831149309"/>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 About Open Data</a:t>
            </a:r>
            <a:endParaRPr lang="en-US" dirty="0"/>
          </a:p>
        </p:txBody>
      </p:sp>
      <p:sp>
        <p:nvSpPr>
          <p:cNvPr id="3" name="Slide Number Placeholder 2"/>
          <p:cNvSpPr>
            <a:spLocks noGrp="1"/>
          </p:cNvSpPr>
          <p:nvPr>
            <p:ph type="sldNum" sz="quarter" idx="12"/>
          </p:nvPr>
        </p:nvSpPr>
        <p:spPr/>
        <p:txBody>
          <a:bodyPr/>
          <a:lstStyle/>
          <a:p>
            <a:pPr>
              <a:defRPr/>
            </a:pPr>
            <a:fld id="{B249F4D2-BEC3-49D0-9484-00112C1ACAD1}" type="slidenum">
              <a:rPr lang="en-US" smtClean="0"/>
              <a:pPr>
                <a:defRPr/>
              </a:pPr>
              <a:t>10</a:t>
            </a:fld>
            <a:endParaRPr lang="en-US"/>
          </a:p>
        </p:txBody>
      </p:sp>
      <p:sp>
        <p:nvSpPr>
          <p:cNvPr id="4" name="Content Placeholder 3"/>
          <p:cNvSpPr>
            <a:spLocks noGrp="1"/>
          </p:cNvSpPr>
          <p:nvPr>
            <p:ph sz="quarter" idx="1"/>
          </p:nvPr>
        </p:nvSpPr>
        <p:spPr/>
        <p:txBody>
          <a:bodyPr>
            <a:normAutofit/>
          </a:bodyPr>
          <a:lstStyle/>
          <a:p>
            <a:r>
              <a:rPr lang="en-US" sz="2800" dirty="0"/>
              <a:t>Open Data </a:t>
            </a:r>
            <a:r>
              <a:rPr lang="en-US" sz="2800" dirty="0" smtClean="0"/>
              <a:t>≠ All </a:t>
            </a:r>
            <a:r>
              <a:rPr lang="en-US" sz="2800" dirty="0"/>
              <a:t>the </a:t>
            </a:r>
            <a:r>
              <a:rPr lang="en-US" sz="2800" dirty="0" smtClean="0"/>
              <a:t>Data</a:t>
            </a:r>
          </a:p>
          <a:p>
            <a:pPr lvl="2"/>
            <a:r>
              <a:rPr lang="en-US" sz="2800" dirty="0" smtClean="0"/>
              <a:t>We are cognizant of what data exists and what data communities want</a:t>
            </a:r>
          </a:p>
          <a:p>
            <a:pPr marL="594360" lvl="2" indent="0">
              <a:buNone/>
            </a:pPr>
            <a:endParaRPr lang="en-US" sz="1200" dirty="0" smtClean="0"/>
          </a:p>
          <a:p>
            <a:pPr>
              <a:spcBef>
                <a:spcPts val="0"/>
              </a:spcBef>
              <a:spcAft>
                <a:spcPts val="2400"/>
              </a:spcAft>
            </a:pPr>
            <a:r>
              <a:rPr lang="en-US" sz="2800" dirty="0"/>
              <a:t>Data becomes more valuable over time</a:t>
            </a:r>
          </a:p>
          <a:p>
            <a:pPr>
              <a:spcBef>
                <a:spcPts val="0"/>
              </a:spcBef>
              <a:spcAft>
                <a:spcPts val="2400"/>
              </a:spcAft>
            </a:pPr>
            <a:r>
              <a:rPr lang="en-US" sz="2800" dirty="0" smtClean="0"/>
              <a:t>Access </a:t>
            </a:r>
            <a:r>
              <a:rPr lang="en-US" sz="2800" dirty="0"/>
              <a:t>to information by itself doesn’t change people’s minds; need to present the data in a compelling way</a:t>
            </a:r>
          </a:p>
          <a:p>
            <a:r>
              <a:rPr lang="en-US" sz="2800" dirty="0" smtClean="0"/>
              <a:t>Working with the City of Baltimore to understand and organize the ecosystem of open data providers, users and technologists</a:t>
            </a:r>
          </a:p>
          <a:p>
            <a:endParaRPr lang="en-US" sz="2800" dirty="0"/>
          </a:p>
        </p:txBody>
      </p:sp>
    </p:spTree>
    <p:extLst>
      <p:ext uri="{BB962C8B-B14F-4D97-AF65-F5344CB8AC3E}">
        <p14:creationId xmlns:p14="http://schemas.microsoft.com/office/powerpoint/2010/main" val="1867512519"/>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165229" y="1752600"/>
            <a:ext cx="6248400" cy="838200"/>
          </a:xfrm>
        </p:spPr>
        <p:txBody>
          <a:bodyPr>
            <a:noAutofit/>
          </a:bodyPr>
          <a:lstStyle/>
          <a:p>
            <a:pPr algn="r">
              <a:spcBef>
                <a:spcPts val="0"/>
              </a:spcBef>
            </a:pPr>
            <a:r>
              <a:rPr lang="en-US" dirty="0">
                <a:solidFill>
                  <a:schemeClr val="accent6">
                    <a:lumMod val="75000"/>
                  </a:schemeClr>
                </a:solidFill>
                <a:latin typeface="Rockwell Extra Bold" panose="02060903040505020403" pitchFamily="18" charset="0"/>
              </a:rPr>
              <a:t>Questions?</a:t>
            </a:r>
          </a:p>
        </p:txBody>
      </p:sp>
      <p:sp>
        <p:nvSpPr>
          <p:cNvPr id="3075" name="Rectangle 3"/>
          <p:cNvSpPr>
            <a:spLocks noGrp="1" noChangeArrowheads="1"/>
          </p:cNvSpPr>
          <p:nvPr>
            <p:ph type="subTitle" idx="1"/>
          </p:nvPr>
        </p:nvSpPr>
        <p:spPr>
          <a:xfrm>
            <a:off x="653022" y="5181600"/>
            <a:ext cx="4374160" cy="1600201"/>
          </a:xfrm>
        </p:spPr>
        <p:txBody>
          <a:bodyPr>
            <a:normAutofit/>
          </a:bodyPr>
          <a:lstStyle/>
          <a:p>
            <a:pPr marL="0" lvl="2" algn="l">
              <a:spcBef>
                <a:spcPts val="600"/>
              </a:spcBef>
              <a:buClr>
                <a:schemeClr val="accent1"/>
              </a:buClr>
              <a:buSzPct val="70000"/>
            </a:pPr>
            <a:r>
              <a:rPr lang="en-US" dirty="0" smtClean="0">
                <a:solidFill>
                  <a:srgbClr val="3477AE"/>
                </a:solidFill>
                <a:latin typeface="Tahoma" panose="020B0604030504040204" pitchFamily="34" charset="0"/>
                <a:ea typeface="Tahoma" panose="020B0604030504040204" pitchFamily="34" charset="0"/>
                <a:cs typeface="Tahoma" panose="020B0604030504040204" pitchFamily="34" charset="0"/>
              </a:rPr>
              <a:t>#VitalSigns14</a:t>
            </a:r>
            <a:endParaRPr lang="en-US" dirty="0">
              <a:solidFill>
                <a:srgbClr val="3477AE"/>
              </a:solidFill>
              <a:latin typeface="Tahoma" panose="020B0604030504040204" pitchFamily="34" charset="0"/>
              <a:ea typeface="Tahoma" panose="020B0604030504040204" pitchFamily="34" charset="0"/>
              <a:cs typeface="Tahoma" panose="020B0604030504040204" pitchFamily="34" charset="0"/>
            </a:endParaRPr>
          </a:p>
          <a:p>
            <a:pPr marL="0" lvl="2" algn="l">
              <a:spcBef>
                <a:spcPts val="600"/>
              </a:spcBef>
              <a:buClr>
                <a:schemeClr val="accent1"/>
              </a:buClr>
              <a:buSzPct val="70000"/>
            </a:pPr>
            <a:r>
              <a:rPr lang="en-US" dirty="0">
                <a:solidFill>
                  <a:srgbClr val="3477AE"/>
                </a:solidFill>
                <a:latin typeface="Tahoma" panose="020B0604030504040204" pitchFamily="34" charset="0"/>
                <a:ea typeface="Tahoma" panose="020B0604030504040204" pitchFamily="34" charset="0"/>
                <a:cs typeface="Tahoma" panose="020B0604030504040204" pitchFamily="34" charset="0"/>
              </a:rPr>
              <a:t>@</a:t>
            </a:r>
            <a:r>
              <a:rPr lang="en-US" dirty="0" err="1">
                <a:solidFill>
                  <a:srgbClr val="3477AE"/>
                </a:solidFill>
                <a:latin typeface="Tahoma" panose="020B0604030504040204" pitchFamily="34" charset="0"/>
                <a:ea typeface="Tahoma" panose="020B0604030504040204" pitchFamily="34" charset="0"/>
                <a:cs typeface="Tahoma" panose="020B0604030504040204" pitchFamily="34" charset="0"/>
              </a:rPr>
              <a:t>bniajfi</a:t>
            </a:r>
            <a:endParaRPr lang="en-US" dirty="0">
              <a:solidFill>
                <a:srgbClr val="3477AE"/>
              </a:solidFill>
              <a:latin typeface="Tahoma" panose="020B0604030504040204" pitchFamily="34" charset="0"/>
              <a:ea typeface="Tahoma" panose="020B0604030504040204" pitchFamily="34" charset="0"/>
              <a:cs typeface="Tahoma" panose="020B0604030504040204" pitchFamily="34" charset="0"/>
            </a:endParaRPr>
          </a:p>
          <a:p>
            <a:pPr marL="0" lvl="2" algn="l">
              <a:spcBef>
                <a:spcPts val="600"/>
              </a:spcBef>
              <a:buClr>
                <a:schemeClr val="accent1"/>
              </a:buClr>
              <a:buSzPct val="70000"/>
            </a:pPr>
            <a:r>
              <a:rPr lang="en-US" dirty="0">
                <a:solidFill>
                  <a:srgbClr val="3477AE"/>
                </a:solidFill>
                <a:latin typeface="Tahoma" panose="020B0604030504040204" pitchFamily="34" charset="0"/>
                <a:ea typeface="Tahoma" panose="020B0604030504040204" pitchFamily="34" charset="0"/>
                <a:cs typeface="Tahoma" panose="020B0604030504040204" pitchFamily="34" charset="0"/>
              </a:rPr>
              <a:t>www.bniajfi.org</a:t>
            </a:r>
          </a:p>
          <a:p>
            <a:pPr marL="0" lvl="2" algn="l">
              <a:spcBef>
                <a:spcPts val="600"/>
              </a:spcBef>
              <a:buClr>
                <a:schemeClr val="accent1"/>
              </a:buClr>
              <a:buSzPct val="70000"/>
            </a:pPr>
            <a:endParaRPr lang="en-US" dirty="0">
              <a:solidFill>
                <a:srgbClr val="3477AE"/>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022" y="1295400"/>
            <a:ext cx="3512207" cy="3429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5614408"/>
            <a:ext cx="2952750" cy="1248143"/>
          </a:xfrm>
          <a:prstGeom prst="rect">
            <a:avLst/>
          </a:prstGeom>
        </p:spPr>
      </p:pic>
    </p:spTree>
    <p:extLst>
      <p:ext uri="{BB962C8B-B14F-4D97-AF65-F5344CB8AC3E}">
        <p14:creationId xmlns:p14="http://schemas.microsoft.com/office/powerpoint/2010/main" val="84180240"/>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no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1003CC-1E65-4A25-8C04-CD0A37F1E024}" type="slidenum">
              <a:rPr lang="en-US" sz="1400">
                <a:solidFill>
                  <a:srgbClr val="FFFFFF"/>
                </a:solidFill>
              </a:rPr>
              <a:pPr eaLnBrk="1" hangingPunct="1"/>
              <a:t>2</a:t>
            </a:fld>
            <a:endParaRPr lang="en-US" sz="1400">
              <a:solidFill>
                <a:srgbClr val="FFFFFF"/>
              </a:solidFill>
            </a:endParaRPr>
          </a:p>
        </p:txBody>
      </p:sp>
      <p:sp>
        <p:nvSpPr>
          <p:cNvPr id="4099" name="Rectangle 3"/>
          <p:cNvSpPr>
            <a:spLocks noGrp="1" noChangeArrowheads="1"/>
          </p:cNvSpPr>
          <p:nvPr>
            <p:ph sz="quarter" idx="1"/>
          </p:nvPr>
        </p:nvSpPr>
        <p:spPr>
          <a:xfrm>
            <a:off x="457201" y="1021080"/>
            <a:ext cx="11334548" cy="5562600"/>
          </a:xfrm>
        </p:spPr>
        <p:txBody>
          <a:bodyPr>
            <a:normAutofit/>
          </a:bodyPr>
          <a:lstStyle/>
          <a:p>
            <a:pPr marL="365760" indent="-283464">
              <a:buFontTx/>
              <a:buChar char="•"/>
              <a:defRPr/>
            </a:pPr>
            <a:r>
              <a:rPr lang="en-US" dirty="0" smtClean="0"/>
              <a:t>BNIA-JFI formed through local foundations in Baltimore in 2000. Mayor Martin O’Malley issued a memo to agencies to provide </a:t>
            </a:r>
            <a:r>
              <a:rPr lang="en-US" dirty="0" smtClean="0"/>
              <a:t>data.</a:t>
            </a:r>
            <a:r>
              <a:rPr lang="en-US" dirty="0"/>
              <a:t/>
            </a:r>
            <a:br>
              <a:rPr lang="en-US" dirty="0"/>
            </a:br>
            <a:endParaRPr lang="en-US" dirty="0"/>
          </a:p>
          <a:p>
            <a:pPr marL="365760" indent="-283464">
              <a:buFontTx/>
              <a:buChar char="•"/>
              <a:defRPr/>
            </a:pPr>
            <a:r>
              <a:rPr lang="en-US" dirty="0" smtClean="0"/>
              <a:t>Early partner in NNIP. Mission has been around “Democratization </a:t>
            </a:r>
            <a:r>
              <a:rPr lang="en-US" dirty="0"/>
              <a:t>of Data</a:t>
            </a:r>
            <a:r>
              <a:rPr lang="en-US" dirty="0" smtClean="0"/>
              <a:t>”</a:t>
            </a:r>
            <a:r>
              <a:rPr lang="en-US" dirty="0"/>
              <a:t> </a:t>
            </a:r>
            <a:r>
              <a:rPr lang="en-US" dirty="0" smtClean="0"/>
              <a:t> and to overcome </a:t>
            </a:r>
            <a:r>
              <a:rPr lang="en-US" dirty="0"/>
              <a:t>the resistance of local public agencies to sharing </a:t>
            </a:r>
            <a:r>
              <a:rPr lang="en-US" dirty="0" smtClean="0"/>
              <a:t>data. </a:t>
            </a:r>
            <a:endParaRPr lang="en-US" dirty="0"/>
          </a:p>
          <a:p>
            <a:pPr marL="365760" indent="-283464">
              <a:buFontTx/>
              <a:buChar char="•"/>
              <a:defRPr/>
            </a:pPr>
            <a:endParaRPr lang="en-US" sz="1800" dirty="0" smtClean="0"/>
          </a:p>
          <a:p>
            <a:pPr marL="365760" indent="-283464">
              <a:buFontTx/>
              <a:buChar char="•"/>
              <a:defRPr/>
            </a:pPr>
            <a:r>
              <a:rPr lang="en-US" dirty="0" smtClean="0"/>
              <a:t>Long-time CIO had established fee-based data release for </a:t>
            </a:r>
            <a:r>
              <a:rPr lang="en-US" smtClean="0"/>
              <a:t>City </a:t>
            </a:r>
            <a:r>
              <a:rPr lang="en-US" smtClean="0"/>
              <a:t>data.</a:t>
            </a:r>
            <a:r>
              <a:rPr lang="en-US" dirty="0"/>
              <a:t/>
            </a:r>
            <a:br>
              <a:rPr lang="en-US" dirty="0"/>
            </a:br>
            <a:endParaRPr lang="en-US" dirty="0"/>
          </a:p>
          <a:p>
            <a:pPr marL="365760" indent="-283464">
              <a:buFontTx/>
              <a:buChar char="•"/>
              <a:defRPr/>
            </a:pPr>
            <a:r>
              <a:rPr lang="en-US" dirty="0" smtClean="0"/>
              <a:t>BNIA-JFI moved to the Jacob France Institute</a:t>
            </a:r>
          </a:p>
          <a:p>
            <a:pPr marL="82296" indent="0">
              <a:buNone/>
              <a:defRPr/>
            </a:pPr>
            <a:r>
              <a:rPr lang="en-US" dirty="0"/>
              <a:t> </a:t>
            </a:r>
            <a:r>
              <a:rPr lang="en-US" dirty="0" smtClean="0"/>
              <a:t>   in 2007. Started releasing open data in 2009.</a:t>
            </a:r>
          </a:p>
          <a:p>
            <a:pPr marL="82296" indent="0">
              <a:buNone/>
              <a:defRPr/>
            </a:pPr>
            <a:endParaRPr lang="en-US" sz="1400" dirty="0" smtClean="0"/>
          </a:p>
          <a:p>
            <a:pPr marL="365760" indent="-283464">
              <a:buFontTx/>
              <a:buChar char="•"/>
              <a:defRPr/>
            </a:pPr>
            <a:r>
              <a:rPr lang="en-US" dirty="0" smtClean="0"/>
              <a:t>Open Baltimore created in 2011. Routine data in 2013. </a:t>
            </a:r>
          </a:p>
          <a:p>
            <a:pPr marL="82296" indent="0">
              <a:buNone/>
              <a:defRPr/>
            </a:pPr>
            <a:endParaRPr lang="en-US" dirty="0" smtClean="0"/>
          </a:p>
        </p:txBody>
      </p:sp>
      <p:pic>
        <p:nvPicPr>
          <p:cNvPr id="10" name="Picture 9" descr="nnip.jpg"/>
          <p:cNvPicPr>
            <a:picLocks noChangeAspect="1"/>
          </p:cNvPicPr>
          <p:nvPr/>
        </p:nvPicPr>
        <p:blipFill>
          <a:blip r:embed="rId2" cstate="print"/>
          <a:stretch>
            <a:fillRect/>
          </a:stretch>
        </p:blipFill>
        <p:spPr>
          <a:xfrm>
            <a:off x="8839200" y="4141787"/>
            <a:ext cx="2971800" cy="2525713"/>
          </a:xfrm>
          <a:prstGeom prst="rect">
            <a:avLst/>
          </a:prstGeom>
          <a:ln>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83659"/>
          <a:stretch/>
        </p:blipFill>
        <p:spPr>
          <a:xfrm>
            <a:off x="10747809" y="2895600"/>
            <a:ext cx="1043940" cy="1116330"/>
          </a:xfrm>
          <a:prstGeom prst="rect">
            <a:avLst/>
          </a:prstGeom>
        </p:spPr>
      </p:pic>
      <p:sp>
        <p:nvSpPr>
          <p:cNvPr id="7" name="Title 1"/>
          <p:cNvSpPr>
            <a:spLocks noGrp="1"/>
          </p:cNvSpPr>
          <p:nvPr>
            <p:ph type="title"/>
          </p:nvPr>
        </p:nvSpPr>
        <p:spPr>
          <a:xfrm>
            <a:off x="787828" y="302394"/>
            <a:ext cx="7772400" cy="685800"/>
          </a:xfrm>
        </p:spPr>
        <p:txBody>
          <a:bodyPr>
            <a:noAutofit/>
          </a:bodyPr>
          <a:lstStyle/>
          <a:p>
            <a:r>
              <a:rPr lang="en-US" b="1" dirty="0" smtClean="0"/>
              <a:t>A Bit of History</a:t>
            </a:r>
            <a:endParaRPr lang="en-US" b="1" dirty="0"/>
          </a:p>
        </p:txBody>
      </p:sp>
    </p:spTree>
    <p:extLst>
      <p:ext uri="{BB962C8B-B14F-4D97-AF65-F5344CB8AC3E}">
        <p14:creationId xmlns:p14="http://schemas.microsoft.com/office/powerpoint/2010/main" val="374196561"/>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eft Arrow 18"/>
          <p:cNvSpPr/>
          <p:nvPr/>
        </p:nvSpPr>
        <p:spPr>
          <a:xfrm rot="16200000">
            <a:off x="5581650" y="4147704"/>
            <a:ext cx="762000" cy="41910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24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no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0603C3-0E99-49C5-804D-7D495096B2A8}" type="slidenum">
              <a:rPr lang="en-US" sz="1400">
                <a:solidFill>
                  <a:srgbClr val="FFFFFF"/>
                </a:solidFill>
              </a:rPr>
              <a:pPr eaLnBrk="1" hangingPunct="1"/>
              <a:t>3</a:t>
            </a:fld>
            <a:endParaRPr lang="en-US" sz="1400">
              <a:solidFill>
                <a:srgbClr val="FFFFFF"/>
              </a:solidFill>
            </a:endParaRPr>
          </a:p>
        </p:txBody>
      </p:sp>
      <p:pic>
        <p:nvPicPr>
          <p:cNvPr id="10245" name="Picture 8" descr="http://www.sitewiseapp.com/images/nielsenclarit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1" y="746125"/>
            <a:ext cx="1295400" cy="777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10" descr="http://thetraccompany.com/images/blinks/infousa.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0" y="838200"/>
            <a:ext cx="1782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AutoShape 13" descr="data:image/jpg;base64,/9j/4AAQSkZJRgABAQAAAQABAAD/2wCEAAkGBhQSERUUEhQVEhQVFA8QFBAUFRYUFBUUFBQVFBQUFBQXHCYeFxkkGRQUHy8gIycpLCwsFR4xNTAqNSYrLCkBCQoKDgwOGg8PGi4kHyUpKSwsKSwsKiwsKSwsLiksNCwsLCwsLCwsLCwsLCwsLCwpLCwsKSwsLCwsKSwsLCkpLP/AABEIALcBEwMBIgACEQEDEQH/xAAcAAABBQEBAQAAAAAAAAAAAAAAAQIDBAUGBwj/xAA/EAABAwIDBQQJAQcEAgMAAAABAAIDBBEFITEGEkFRcRNhgZEUIjJCUqGxwdEHFSNicpLC4TOCovGDkxZDU//EABsBAAEFAQEAAAAAAAAAAAAAAAABAgMEBQYH/8QAMhEAAgEDAgMFBwUBAQEAAAAAAAECAwQREjEFIUETUWGRoRQVIjJxgbEzQlLR8MHhI//aAAwDAQACEQMRAD8A9TATgEAJwCAABOsgJ1kACVCR5sEAc7tLUZWV7AXfugufxufek6LewH2SFg3T1ybNetFU6EYmshCAFRKAIS2QgBEWSoQAWQlsiyAEQhCAEskITkEJAG2SWTyEiAGpCE4hBSMBiSycQkSCjSE0hPTSkFGEJpCkTCeaQQjcE0hSJhSCjCFE4KZwTCEgEVkJShAuTUCcAgJQuzKgoCcEgCVACgKtiEu6w+KtLE2kqbNt4KOrLTBsnt6euoonLyO3n35ldPgRzI/huuXhHrDqujwmS0oHMELDxlM0eKPGhLvN4JyROCqmeIhLZCQBEWS2QgAQhCQBCEWSoQAlkJUWQA1FkpCRxtrl1SAIQkTTOOFz0H30TS5x0AHU3+Q/KY2hcD015trl1yTTCTq49G2b89fmkFO3lfvOZ+ablgN9Jbw9b+UE/PRNLnHRtu9x+wVgppRh9RSDs3HV39It+Smmmbyv3nP6qwUwowgGtFkxzU8pjhf/ABkkwAxxtrkoHVA4Z9BdS+jN5X7zmfmgtScxSr2jvg8yEimMo5j5JUcwNQBOQEq7QqChKCkCEAOJXHbQ1O8+3JdXVSbrSVwtXJvPJ71RvJYjpNbhtPMnMbSj1gtaKo3Z4v5gPMWWZRD1woNpZbAW4EHyz+yp0Y6nglvIdpcU4fU9FCVMpn7zGnm1p8xdSWVBrHIzHyYiWyRKEgCJbJUjnAam3VJsAiEzthwueg++iN53IDrn9EmpAPSOdbXLrkmdmTq4+GX+U4QAcPFJzAb2w4XPQfdF3HgB1N/p+VIEtkaWwyRdkTq4+GX0StiA4ff6qYNQl0IXJHZIVJI8NF3EAcXHIDqTkuex/bijo3Bs84a5ze0DGtfI7c+MtjabNyOZsE7s2+UVkTJuJtlxWNfqUYpGRw0c0plkigjllLaeF0kjGyNaHuufZcNQFRxfbWsglqGyMa1ww0VsMG6HbkocGTNc8E9oG+s7kWhSK2m8CakehFUJMcpxKITPD2xO6Ie0Z2hPLs771/BcTgNXDEaSqqMXlmkmsDCZW9i+SRmTexZ/ptYbjPK9r20XN0WEz0tYG0UU00jKt5BqKBjAY3erJKa0kO3bOcB3Z5XCerVNtN/8DUz2ZIU8hMcFRHjCE0lPcoKh9mk8gSmt4BGfJXPe4tjsADbfOfWwTvQifbe53dew8gm4Wz1VeIUaWebH7bFT9nR/CPJCtXQl0oMs0glTUq7YpCpQkShAGVj9TusPkuRW1tJUXfZYqyLmeqZ01lDRSXiWcOHr+CzNp5PWA8Vr4W31ie5c/j8t5T3J9qsvJGlqvl4RPStmp96lhd/A1v8ATdv2Wg42XPbCTb1G0fC+Rvz3v7l0FlnVk1Npd5lV1pqSXiyL0kcLnoD9dEu+46ADqb/RS2SqHTJ7siIezPFx8Mh8k5sIHDx4p5P/AGs3FtooKYxtmk3HTO7OJm69znvuButaxpOrh5pVTy8JAaSLKnW4xBCC6aaKIDIl8jG2PLMrMj29o3w1E0MwmZSsMkvZg6WcQGlwAdfdIFja6eqcnshuTf3Uq4+Pb9tThs9XRAGWFkjnU8wN2OYN4teGHi0Egg2PgbdBgWLCopaeYkfvoonjgC5zN5zWgnhZ2WehTpU3FZa64FyUNrNsGUPZN7OSomnc5kFPELveW2LjfQAXGeeuizqXbyVjJX1tDPSNY6CNjQfSJJpJt7dbG1jQDoBrq6yT9S8NgfBHJNTVFU6ORvZil3xMwOt2jw5mgDW3z1IaMtVzmxFFUHEGPpm4hFQiOTtRiDye0fY9n2UbsxY7ufcdONmEIOnlr/f7wG9TpME/UZtSyaZtNPHTxRTyekS7gDnQ5vj3WklrrG+Z4Fc/sxt7JijDSSyigq3dlPHLTkHtIDZ7mR7znbkm5cWJvxtkQten2Cm7DEKYysihq6iSaNzAXvZHIQZWFp3Wi4aBkTa5WlF+m9AGwj0dgdCWPbJHeJ7ntaBvvfGQ53OxOqNVGOcfbrgOZw2C7LienxaOeWaaqhNZS780rpA6MBstO8sdkDvR3BFuKR+FT1UNLVU9LUulkom088sNWykO/HaNrXskuXN9UuOViHN1sV6xBQxse97I2MfIbyPaxoc883uAu7xU5KbK7aeUgwcRNsfVVGG08FTO30uGWGo9IIMm66N7i0ZW3yGu3b8V0NXs9FLUxVLw4zQsfG0hxDLSX3w5vvA3ORWmhVHVk/X1HYMmh2VpIH9pDTQRSZ/vGRta4X1sQMvBaZCcSmlRyk3u8jkhqa5JJO0akBVJMVb7t3dBf5qJzit2Lhlkqlij7Rnvs3zKR1XI72WW73FROonPIMhvbQDRROWrYVLvFoRYK0UjIgNE4pyXIUZuoSGQcwhJkDSSoCVdsUwTZn2BPcU8BZ+N1G7Ge9NlLTFskpQ1zUTlK6bee496r2S3QsJvLydYlhYL2G6OXKYk+8rutl1FNkxxXJSuu4nmSVftFybK1ss3NSXgkdx+m837qVvJ7Xf1Nt/auwC4P9OZf3krebGO/pdb+5d6qF0sVWZl9HFeQIIQlVYpnK7fbHenwDccY6iIiSnlBIAe3MNcNN0kDO1wbHhY8Rg+0EmJ4ph8U8bopqEVctUwiw7ZoDGuA7yIzbhcgZWXsACpsweFs7qgRsE7mCJ0wHruYLENJ46DyHJT062mLTXfjwyNaOCo9nKd2MV1PPC2SOVsNdFvMu1kj2OimPw7x3i7PlcZi6q0WzlZNgLaIRGKbtPR3vltFembKZQ8E5kEbrbW55L1JCd7S/x6BpOGoP0sbT1AmgqpxvMfFUiXdm9IY4Boa72Q2wB4HhbRXcA/TOlpXRPDp5nw/wCk6aZ7hHkQdyNtmgWLsrWzK6xCjdxUfJsNKC6EIUAoJLqCeuYz2nAd11WOMtPsNc/vAsPMqOVWEd2OwzQKRZ3bTO0DWDvzKPQHO9t7j3D1R8lH2r/ahcFuWpa3VwHiqzsUHutc7oMk+PDWD3fPNT9mk/8Ao/AXkUu3ldo0N6m6YaR7vbeejcloWRZJozuwyUG4awcL95z+qmEQGgVgqGWcN1ICHGMRObE3U1yg9Kc72G/7nfhDaa/tHe+nkkyuguBXVA4et0081GY3HU27grFgO5VKjEmNyHrHkEPluH0H+jN5BComulOjBZCblDsM6MJQkCULtykKua2nqbuDV0j3WBK4jEajfkce+yqXcsQx3mlw6nqqau4qIuhLZZJ0BZlfu07j1XIXXT4y/dpgOZ+65dy1bVYhkhs1znLvl+DX2ZxkU04e4EtLSx27qASDcc7W0XqlPK17Q5hDmuAc0jiDoV4nddrsFj9j6M863MRPA6uZ46jvuoruhrWtbkPEbbUu1jut/od2hCQussjYwECRVqjFI2e08DuusfENtoo2uc0OfuhzrDK9hfipIUalT5ItiOSXJs6FKTZeP4h+sFS8kQQsjHBziXu8hYfVc7WbQ18/+pUSAH3WHcHk1PjbVH4GlDh9WW+Ee9S10bdXDpqfIKu7Fb+wxzvCw8yuH/SaY7ksMhLnAiZrnZkg+q8X452PivQw1U60KkJaclatS7GbgygZJ3fCz/kU04c53tyOd3eyPktHdShqg7LO7yRainBhbG6NF+ep8yrQjA4J9kKSNOMdkI3kQBLZCE/AgJChzgBcmypvxAHJgLzz0HmmykluKsloqtUVzW5XufhGZUPYvf7brD4W5f8AamipWt0Hio3KUtuQ7kVjJI/T1B5uT46EDM5nmcynz1TWan8qk/EHv/022HMqNuK3eRVll172t1IAVGbFRpGC4+QSNw4uN5HF3dwVtlOG6CyX4peAYSM800j/AG3WHwhTxULW6BOrMQjiF3uDepXKYr+oTRcQt3j8R0UtO3lN4iskkKc6jxFHX2SrymTa2oJJ7S1+ACVWvd9X/Ms+wVfDzPZglCQJQunMYp4xUbkRK4u66Damq9lg6lc7dZV1PM8dx0XD6emlnvFQkulCqF8r7TPsyNvddc8StnaZ57QDk0BY62aKxBC2scU145YJWPLSCCQQQQRkQRmCCkISEKUtYyd/DtbM+JhIaHEC7gNe+3BUarEpHavd0vkqtGw9mz+UFOctClaUYpSUVk81u6su2nFPkm/yV5M/yqtULscP4XfQq28KIjJW3HKwV6c9E1J9Gmcw2nA4KQRrTxGlsA4C18iBz4Hy+iobqxJ09D0s9Mtq8K9NVIbM0Nn8Q9HqI5OAO67+V2Tvln4L14f9HmvEDKOd+l16nsfiwnpmZ+sz906+uXsnxCyb+lyU0Z3FKWUqi+jN1CWyRZWxhAhRvnA0zPcmEOP8PTVJqQuCWSUN1PhxVd1Q53stsOZ/CkZAB15p0jw0XJt1THl78gRW9Dvm4l3XTwCsNjAHJUZcX4RgvPPgofRpJPbdYfCFFqSfwrI/D6lmoxNjTYeseQVR0ksmnqN+atwUDW6BSSytYLuIA5nJGJS3EylsVIsMaMz6x5lWQ0Bc1jH6gwRXaw9q8cG6ea4vE9sqmfLe7JueTTn5q5Rs5z2RZp21Sp4I9Exbamnpx67xf4RmfJcTi/6jSyXbAzcb8bteoC5bcbe5O8eZzKXtAtWlw6MecuZoQtKNPnUkhKl8spvJI5x7zl5KP0Qd5U3adxRd3BpWnGjJLCiTu7tqaxqRX9ECFPuP+EoTuxn/ABGe8rX+aPfQi6aCoa+o3I3O7ikbwsnMxi5NJHJ4xPvyuPLJUkjn3N+eaAsKUtTbOupx0xUUKQnRjMdR9U1SQe0Ot03GRZbMycffvSO7iB5BZN1cqZt5zieJJ+aqbq3ksJE9NaYpDnHNNcpZBcb3EGxH0Khv+UMlOspx+7Zy3WZ/7QmyaqXDPZa06OYwdHWBB8/qmzC17/n6Lbhsjy25/Wn9X+Su8FQkKQ1Lf4j0a78KM1HJjz4AfUp5BkR1PvNLOYy/m4LEI5roKaRxe31Les05uHPuukq8Ha5xzLTfMALKvZRjJZ6nR8I4rTtoOlWfLdHOrpdhMR7Op3D7Mo3f9wzb9x4qkcDA953yCgnw0tLDG4tcHXDtcxmPos9qNddmupr1eMWlaLprLyn0PX73Ub2c1z2zm0bpT2c4Af7rxk13cRwK6N7jbvWFcW1S3lpqoxoVIzWYsY1gGiiqKtrNT4cVBKJXaENHdqmxYaAbm5PMqm5N/KiX6kb8Qe/KNth8RTW4cXG8hLjy4LQDQOQWRie1cEOW9vO+FuZSxoSqPG77gc1FGnFThoyFlBX4rFCLyPa3qVxmIbVVM2UYELeZzd/hYrsPaTvTSb5/iN/ktq34LVnzn8K9SnUu4LbmbuKfqNe7aaMuPxuyC5isfU1JvLIbH3RkFfbPE32RfoEoxA+7GT8lv0OGUKXTL72UpXdR7cjPg2baNbqyzAmclY7eY6NDeqaaeZ2r7dFoKEVsiF16st5PzAYTGOATXU8TfhR+yyfae4+Ke3C2cr9SnYI3Jvdld9REO/oFEa4e6wlXxRtGgCd2QQIZnpDvgQtLcCEAenhYm1NVZrWfFn4BbV1SxajbJGbjMAkHisCqm4NI6K2lGNWLkcY4pQU0JO0A1yWKdWOuoqqTdY4931Um+OY81Txi5iO7wLSegOadTWZpCrcyyoyUwzk+675flJ2h+E+Y/K3CwixEcyPiBHjwUL2EjIkJgkd8PHmEVNXbPcd3tBB62zQDeDsmssB3WF+gA+ynqW3s4e9n4+8PO6ggma9oe03a65B8TkRwIOVkPBIIuR0Nltx2PKquVNqS55Y0i+SQtsqzsP5veeHtu+xTXYUziCepJ+pSkZOwgEEkDMcbce9a1S31nZcSsL9lR8Gt8gujiJdkdS1pB77AkeOayuJxyosZIz5IlC6DTuK0XsuqNbUhjXEWJAvu9M1lUZaaifiS0MuaiuvLzHdjbMa8F0OHY63JkhtwDj9CuboqxssYezxHEFTFgI5roa9Cnc09Mtu8mTqW1RxfJrdHYy1jGC7nNA53C5nE9vY2ndhaZXcxp5rOmow7W5HIlMjoWjQALIp8Egn8csosyvn0RQq8Vq6g+sdxvwjLLvUEOEOGrrdB91tiIIstmjQp0ViCwUp1pT3ZmDCmnUuPipGYYwe6rtkhVjJHkrNpQNAFJ2aeSmoFGuCaQlco3SjmEmcBgW6a4qJ9W0d6hdW9xUcqsI7tD4wk9kWHKMqs+v6KpLiQGrgFXle0I/uJ42tWXQ0C5KsU4sz4/mkUfvCj4+RL7DW7j2cFDxcEcwR8k0FKCqheXJnBPFiRyJ+qikhB1C2q7AZA9xa3eBJIzHHNYs0gaSHEAjIgrEnTlF80dVCvTaXxIhNC3kqtbThjcuJtqVfbIOY81JHTNebOzFnH5flFHCmskzrRhFyb5I56ySyfIwtJB1BIUZK2SynnmhqaRdSJl0Dja2dqMnRnh+8b9H/2nwK2XZLkKKp7OVr+AOY5tOTh5ErrmyBwvHeRotm0X1va/I5HI8lo29VaMSexxHHbSUK/axXKX5EITVHNWhuocOoUBxNvJx8CpXc0VvNeaMJUpvoyw8LUi9hh/hHyXPvxE8I3+S3KCUuhZdpbbeFjrqVm31xSqwShJN5G1KM4xzJFuTP1uevXiqlTAHNI5gjzCmN+B1WRWUsztJC0dwWSyGnJxafVGThQfTSbrx6jzuk8L8CumtZc83CHXO88uvln9VcoMUs4QzO3CMhIdDyWzaXUdOJdDfrJ8Rh20F8a+ZeHeaZTVn4hiMbCf3wPRYFXtZC33nO6KZ8QpdMv7FaHCrmW0TqpJAOKiNW0cVxMu2jPdjc7qqj9rpT7MQHVQPiL/bB/csx4JWfzcjvHYg3gCVE/EDwb5rgZMeqXe81vQKu6WZ3tSuPTL6KKV/WeyS9SX3TTh+pNL7nfSYlbVzR4qlPtBGNZR0BC4wUBdrvO6kqeLCTyAVeV1We8/JDXRsaf7sm5JtRFwLndAVWftP8ADGT1VRmEFWGYT3KCVRy3k39xrubaHyQ8yKTaKQ6Na1V34jM73rdAtJuGgck7sWDUhRNx7hPbJv5I+hjFkjtXHzR6CeK13SMHeo3V7RoEaw03U+j/AAUBhqFaOJjuQk1sT2Wv3+p7pdOTAU4Faw4bNJZpXE4g5rnuJaDmunxyq3WLjy5W6VGM4/EslK4lzwEVBG4gFgF8lP8AsrsnXYHAjiDfqLFQhynficgHtHyBVK9sdpUmorrkW2xN6Gm8+JmY9FaQOAtvsa7o61nDzHzWWt4uNTvMeTvAb7HbouLGzh36g+BWdWYI8D1XE9QFCqiikpPn4HV0+KUaEFTrZi0tsFG6akdhtRzHkk/ZNR8Q/pR20Bz45arq/IUhXsBxx1LIXBoe1w3XsOVxe9weBHDqqX7HqPj/AOKBgM/x/JNlVhJYZFPjdpKLjJNp+H/pr1+3z8yymjPLec4+dgFku2/qz7MNOzX3XH6uS/8AxuY++fIfhObsvLxefkqnZW/8Sr7z4etoP/fcqS7a4gdHRM/lib97rZ2N2smdK5lZIXteA1h3WgNdnyA1uFQdsy/jIR4gKJ2BAazgdXtH3T1GjHZDKnEbOpFw7N8z0eRljYphaq+D1jZoRZ7XvjAa7dcDccCbKV0oGpCYcpWpOnPHTp9CJ8SxsZwztG5e0PmFp1GJRt1ePNZ8+0EI43Sqel5LVlO4oVFUpJ5OVnwx41CoSUDj7i6qbHmH2WE+Cpy4qeDA3qUsrk6H2rilbaODEjwZ54WVqPZ93EqeTFzxexviPyqpxUPNhKHE6AOGfRMdWXiRuyvqv6k8fcstwNo1I81J6NE3iPBZ8jncvk4qAyvHFw6M/Kg7XI+PBG+cp5NbtoxoCfBBquTPNYhqX/FL8go3VJOu+eryk1k64NBdM/V/0a1TiZYMyG30HFVafFxISN83GemqzJXb3Cx4uJJPhfRV2wWNxkeYTk11LULCEY4UUn9P7Nh9UOfyKjdLfif6fyqB3j7x80nZHmUakSeycsOb+2F/wtucObvkFEdzkT1coewR2CO0GOwpvdt/cl3mch5oUXYoR2j7xPd1HuPolqeEIW4YBj7RU12X5LlCUiFo27+EoXC+LIJzXWQhWGk1hldNx5ola4NcHNNiM7WuDlYg91iUYnXvafVDbEBzb8johC5u8oxpRzHvNnhtON1N9v8AFhdTGmxapvk2IdQT91Ga+sPvxjoz8lCFlxlJ9Tflw61gsqCGGWrP/wB4HRjfwkMFRxqX+Fh9EIUyjnqZVecKXy04+RHJRye9POf9/wDlV5MPHEzO/wDJ/lCEuhFD3jUW0Yr7ETqGLixx6uBTHU8Q0jHjc/QoQh00WKfE63cvIuYTjPYPu0MaDk4Na4EjrcqXEsb7RxIJ6EkfQIQlcEkW43kpvMox8jP7dx0Yw9S4pj55fhb4GyRCiUnDY06bVVc15ZRE8vPtNP8A7B9LKpLTNOsZ/qahCkV1Nd3kiRW8Vs35sgfQwn3Xt6Fp+6ko3MhJMbnsNrX3Wk25aoQpI3Mnul5EdS3UlhyfmXRjjv8A9j4xtP2WbUVD3EnednmXXPy5IQllWeOSS+iK9K1hF5y+XiPw7FJWEguLgdA4BxFuW9or4xg8Wg9WM+1kITZz0vGF5DbWDrQ1Sbzl7NiHFWnVjf6fw5NOJMPuNHfY/lCEKUXvFeRPKk1tOXmNNXHyH/JNE7O75/hCFNGFOW8V6/2QSnUjtN+n9Du0Zy+qc0tPBCFZVnRl0IJXtaPX0Qtm96EIS+w0e71Ge8K3h5H/2Q=="/>
          <p:cNvSpPr>
            <a:spLocks noChangeAspect="1" noChangeArrowheads="1"/>
          </p:cNvSpPr>
          <p:nvPr/>
        </p:nvSpPr>
        <p:spPr bwMode="auto">
          <a:xfrm>
            <a:off x="1600201" y="-839788"/>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endParaRPr>
          </a:p>
        </p:txBody>
      </p:sp>
      <p:graphicFrame>
        <p:nvGraphicFramePr>
          <p:cNvPr id="14" name="Diagram 13"/>
          <p:cNvGraphicFramePr/>
          <p:nvPr>
            <p:extLst>
              <p:ext uri="{D42A27DB-BD31-4B8C-83A1-F6EECF244321}">
                <p14:modId xmlns:p14="http://schemas.microsoft.com/office/powerpoint/2010/main" val="1924134308"/>
              </p:ext>
            </p:extLst>
          </p:nvPr>
        </p:nvGraphicFramePr>
        <p:xfrm>
          <a:off x="2743200" y="304800"/>
          <a:ext cx="6400800" cy="388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020" t="7861" r="18266" b="7463"/>
          <a:stretch/>
        </p:blipFill>
        <p:spPr bwMode="auto">
          <a:xfrm>
            <a:off x="4619625" y="4738254"/>
            <a:ext cx="2686050" cy="197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3848" y="5397374"/>
            <a:ext cx="1300947" cy="1270126"/>
          </a:xfrm>
          <a:prstGeom prst="rect">
            <a:avLst/>
          </a:prstGeom>
        </p:spPr>
      </p:pic>
      <p:sp>
        <p:nvSpPr>
          <p:cNvPr id="13" name="Slide Number Placeholder 2"/>
          <p:cNvSpPr txBox="1">
            <a:spLocks/>
          </p:cNvSpPr>
          <p:nvPr/>
        </p:nvSpPr>
        <p:spPr>
          <a:xfrm>
            <a:off x="8382000" y="639711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249F4D2-BEC3-49D0-9484-00112C1ACAD1}" type="slidenum">
              <a:rPr lang="en-US"/>
              <a:pPr>
                <a:defRPr/>
              </a:pPr>
              <a:t>3</a:t>
            </a:fld>
            <a:endParaRPr lang="en-US" dirty="0"/>
          </a:p>
        </p:txBody>
      </p:sp>
    </p:spTree>
    <p:extLst>
      <p:ext uri="{BB962C8B-B14F-4D97-AF65-F5344CB8AC3E}">
        <p14:creationId xmlns:p14="http://schemas.microsoft.com/office/powerpoint/2010/main" val="2755180124"/>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143000" y="157843"/>
            <a:ext cx="4267200" cy="6019800"/>
          </a:xfrm>
        </p:spPr>
        <p:txBody>
          <a:bodyPr/>
          <a:lstStyle/>
          <a:p>
            <a:pPr>
              <a:defRPr/>
            </a:pPr>
            <a:r>
              <a:rPr lang="en-US" dirty="0" smtClean="0">
                <a:solidFill>
                  <a:schemeClr val="tx2">
                    <a:satMod val="130000"/>
                  </a:schemeClr>
                </a:solidFill>
              </a:rPr>
              <a:t>Baltimore City</a:t>
            </a:r>
            <a:br>
              <a:rPr lang="en-US" dirty="0" smtClean="0">
                <a:solidFill>
                  <a:schemeClr val="tx2">
                    <a:satMod val="130000"/>
                  </a:schemeClr>
                </a:solidFill>
              </a:rPr>
            </a:br>
            <a:r>
              <a:rPr lang="en-US" dirty="0" smtClean="0">
                <a:solidFill>
                  <a:schemeClr val="tx2">
                    <a:satMod val="130000"/>
                  </a:schemeClr>
                </a:solidFill>
              </a:rPr>
              <a:t>Community Statistical Areas (CSAs)</a:t>
            </a:r>
            <a:r>
              <a:rPr lang="en-US" sz="2000" dirty="0">
                <a:solidFill>
                  <a:schemeClr val="tx2">
                    <a:satMod val="130000"/>
                  </a:schemeClr>
                </a:solidFill>
              </a:rPr>
              <a:t/>
            </a:r>
            <a:br>
              <a:rPr lang="en-US" sz="2000" dirty="0">
                <a:solidFill>
                  <a:schemeClr val="tx2">
                    <a:satMod val="130000"/>
                  </a:schemeClr>
                </a:solidFill>
              </a:rPr>
            </a:br>
            <a:r>
              <a:rPr lang="en-US" sz="2000" b="1" dirty="0">
                <a:solidFill>
                  <a:schemeClr val="tx2">
                    <a:satMod val="130000"/>
                  </a:schemeClr>
                </a:solidFill>
                <a:latin typeface="+mn-lt"/>
              </a:rPr>
              <a:t/>
            </a:r>
            <a:br>
              <a:rPr lang="en-US" sz="2000" b="1" dirty="0">
                <a:solidFill>
                  <a:schemeClr val="tx2">
                    <a:satMod val="130000"/>
                  </a:schemeClr>
                </a:solidFill>
                <a:latin typeface="+mn-lt"/>
              </a:rPr>
            </a:br>
            <a:r>
              <a:rPr lang="en-US" sz="2000" b="1" dirty="0">
                <a:solidFill>
                  <a:schemeClr val="tx2">
                    <a:satMod val="130000"/>
                  </a:schemeClr>
                </a:solidFill>
                <a:latin typeface="+mn-lt"/>
              </a:rPr>
              <a:t/>
            </a:r>
            <a:br>
              <a:rPr lang="en-US" sz="2000" b="1" dirty="0">
                <a:solidFill>
                  <a:schemeClr val="tx2">
                    <a:satMod val="130000"/>
                  </a:schemeClr>
                </a:solidFill>
                <a:latin typeface="+mn-lt"/>
              </a:rPr>
            </a:br>
            <a:r>
              <a:rPr lang="en-US" sz="1800" dirty="0">
                <a:solidFill>
                  <a:schemeClr val="tx1"/>
                </a:solidFill>
                <a:latin typeface="+mn-lt"/>
              </a:rPr>
              <a:t/>
            </a:r>
            <a:br>
              <a:rPr lang="en-US" sz="1800" dirty="0">
                <a:solidFill>
                  <a:schemeClr val="tx1"/>
                </a:solidFill>
                <a:latin typeface="+mn-lt"/>
              </a:rPr>
            </a:br>
            <a:r>
              <a:rPr lang="en-US" sz="2000" dirty="0">
                <a:solidFill>
                  <a:schemeClr val="tx1"/>
                </a:solidFill>
                <a:latin typeface="+mn-lt"/>
              </a:rPr>
              <a:t/>
            </a:r>
            <a:br>
              <a:rPr lang="en-US" sz="2000" dirty="0">
                <a:solidFill>
                  <a:schemeClr val="tx1"/>
                </a:solidFill>
                <a:latin typeface="+mn-lt"/>
              </a:rPr>
            </a:br>
            <a:r>
              <a:rPr lang="en-US" sz="2400" dirty="0">
                <a:solidFill>
                  <a:schemeClr val="tx1"/>
                </a:solidFill>
                <a:latin typeface="+mn-lt"/>
              </a:rPr>
              <a:t>Number - 55</a:t>
            </a:r>
            <a:br>
              <a:rPr lang="en-US" sz="2400" dirty="0">
                <a:solidFill>
                  <a:schemeClr val="tx1"/>
                </a:solidFill>
                <a:latin typeface="+mn-lt"/>
              </a:rPr>
            </a:br>
            <a:r>
              <a:rPr lang="en-US" sz="2400" dirty="0">
                <a:solidFill>
                  <a:schemeClr val="tx1"/>
                </a:solidFill>
                <a:latin typeface="+mn-lt"/>
              </a:rPr>
              <a:t/>
            </a:r>
            <a:br>
              <a:rPr lang="en-US" sz="2400" dirty="0">
                <a:solidFill>
                  <a:schemeClr val="tx1"/>
                </a:solidFill>
                <a:latin typeface="+mn-lt"/>
              </a:rPr>
            </a:br>
            <a:r>
              <a:rPr lang="en-US" sz="2400" dirty="0">
                <a:solidFill>
                  <a:schemeClr val="tx1"/>
                </a:solidFill>
                <a:latin typeface="+mn-lt"/>
              </a:rPr>
              <a:t>Based on 2010 Census boundaries</a:t>
            </a:r>
            <a:br>
              <a:rPr lang="en-US" sz="2400" dirty="0">
                <a:solidFill>
                  <a:schemeClr val="tx1"/>
                </a:solidFill>
                <a:latin typeface="+mn-lt"/>
              </a:rPr>
            </a:br>
            <a:r>
              <a:rPr lang="en-US" sz="2400" dirty="0">
                <a:solidFill>
                  <a:schemeClr val="tx1"/>
                </a:solidFill>
                <a:latin typeface="+mn-lt"/>
              </a:rPr>
              <a:t/>
            </a:r>
            <a:br>
              <a:rPr lang="en-US" sz="2400" dirty="0">
                <a:solidFill>
                  <a:schemeClr val="tx1"/>
                </a:solidFill>
                <a:latin typeface="+mn-lt"/>
              </a:rPr>
            </a:br>
            <a:r>
              <a:rPr lang="en-US" sz="2400" dirty="0">
                <a:solidFill>
                  <a:schemeClr val="tx1"/>
                </a:solidFill>
                <a:latin typeface="+mn-lt"/>
              </a:rPr>
              <a:t>Aggregations of Census tracts (respectful of neighborhoods)</a:t>
            </a:r>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no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5992FD-D092-4BF1-9B8D-3E28E7B44046}" type="slidenum">
              <a:rPr lang="en-US" sz="1400">
                <a:solidFill>
                  <a:srgbClr val="FFFFFF"/>
                </a:solidFill>
              </a:rPr>
              <a:pPr eaLnBrk="1" hangingPunct="1"/>
              <a:t>4</a:t>
            </a:fld>
            <a:endParaRPr lang="en-US" sz="1400">
              <a:solidFill>
                <a:srgbClr val="FFFFFF"/>
              </a:solidFill>
            </a:endParaRPr>
          </a:p>
        </p:txBody>
      </p:sp>
      <p:pic>
        <p:nvPicPr>
          <p:cNvPr id="1026" name="Picture 2" descr="R:\BNIA\Mapping\Maps of Geographic Boundaries\CSA Map 2010 no tit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24246"/>
            <a:ext cx="5023813" cy="618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527646"/>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 anchorCtr="0" compatLnSpc="1">
            <a:prstTxWarp prst="textNoShape">
              <a:avLst/>
            </a:prstTxWarp>
            <a:no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251B717-0565-4DE4-A63C-032CF910C7D3}" type="slidenum">
              <a:rPr lang="en-US" sz="1400">
                <a:solidFill>
                  <a:srgbClr val="FFFFFF"/>
                </a:solidFill>
              </a:rPr>
              <a:pPr eaLnBrk="1" hangingPunct="1"/>
              <a:t>5</a:t>
            </a:fld>
            <a:endParaRPr lang="en-US" sz="1400" dirty="0">
              <a:solidFill>
                <a:srgbClr val="FFFFFF"/>
              </a:solidFill>
            </a:endParaRPr>
          </a:p>
        </p:txBody>
      </p:sp>
      <p:sp>
        <p:nvSpPr>
          <p:cNvPr id="8195" name="Rectangle 3"/>
          <p:cNvSpPr>
            <a:spLocks noGrp="1" noChangeArrowheads="1"/>
          </p:cNvSpPr>
          <p:nvPr>
            <p:ph sz="quarter" idx="1"/>
          </p:nvPr>
        </p:nvSpPr>
        <p:spPr>
          <a:xfrm>
            <a:off x="1371600" y="1219200"/>
            <a:ext cx="8305800" cy="4953000"/>
          </a:xfrm>
        </p:spPr>
        <p:txBody>
          <a:bodyPr>
            <a:normAutofit/>
          </a:bodyPr>
          <a:lstStyle/>
          <a:p>
            <a:pPr marL="402336" lvl="1" indent="0">
              <a:buNone/>
              <a:defRPr/>
            </a:pPr>
            <a:r>
              <a:rPr lang="en-US" sz="2000" dirty="0"/>
              <a:t>Project funded by the Annie E. Casey Foundation</a:t>
            </a:r>
          </a:p>
          <a:p>
            <a:pPr marL="402336" lvl="1" indent="0">
              <a:buNone/>
              <a:defRPr/>
            </a:pPr>
            <a:r>
              <a:rPr lang="en-US" sz="2000" dirty="0"/>
              <a:t>Many new indicators in Vital Signs 11, continued tracking for Vital Signs 13</a:t>
            </a:r>
            <a:endParaRPr lang="en-US" sz="2000" u="sng" dirty="0"/>
          </a:p>
          <a:p>
            <a:pPr marL="402336" lvl="1" indent="0">
              <a:buNone/>
              <a:defRPr/>
            </a:pPr>
            <a:r>
              <a:rPr lang="en-US" sz="2000" dirty="0"/>
              <a:t>Available at the CSA data </a:t>
            </a:r>
            <a:r>
              <a:rPr lang="en-US" sz="2000" u="sng" dirty="0"/>
              <a:t>FREE</a:t>
            </a:r>
            <a:r>
              <a:rPr lang="en-US" sz="2000" dirty="0"/>
              <a:t> on BNIA-JFI website</a:t>
            </a:r>
          </a:p>
          <a:p>
            <a:pPr marL="640080" lvl="1" indent="-237744">
              <a:buFont typeface="Verdana"/>
              <a:buChar char="◦"/>
              <a:defRPr/>
            </a:pPr>
            <a:endParaRPr lang="en-US" sz="2000" dirty="0"/>
          </a:p>
          <a:p>
            <a:pPr marL="640080" lvl="1" indent="-237744">
              <a:buFont typeface="Verdana"/>
              <a:buChar char="◦"/>
              <a:defRPr/>
            </a:pPr>
            <a:endParaRPr lang="en-US" sz="2800" dirty="0"/>
          </a:p>
        </p:txBody>
      </p:sp>
      <p:pic>
        <p:nvPicPr>
          <p:cNvPr id="7" name="Picture 6"/>
          <p:cNvPicPr>
            <a:picLocks noChangeAspect="1"/>
          </p:cNvPicPr>
          <p:nvPr/>
        </p:nvPicPr>
        <p:blipFill rotWithShape="1">
          <a:blip r:embed="rId3"/>
          <a:srcRect l="32084" t="11034" r="45000" b="79259"/>
          <a:stretch/>
        </p:blipFill>
        <p:spPr>
          <a:xfrm>
            <a:off x="528748" y="220662"/>
            <a:ext cx="4191000" cy="998538"/>
          </a:xfrm>
          <a:prstGeom prst="rect">
            <a:avLst/>
          </a:prstGeom>
        </p:spPr>
      </p:pic>
      <p:pic>
        <p:nvPicPr>
          <p:cNvPr id="9" name="Picture 8"/>
          <p:cNvPicPr>
            <a:picLocks noChangeAspect="1"/>
          </p:cNvPicPr>
          <p:nvPr/>
        </p:nvPicPr>
        <p:blipFill rotWithShape="1">
          <a:blip r:embed="rId4"/>
          <a:srcRect l="17084" t="8519" r="20000" b="17407"/>
          <a:stretch/>
        </p:blipFill>
        <p:spPr>
          <a:xfrm>
            <a:off x="2971800" y="2438400"/>
            <a:ext cx="6424699" cy="4254767"/>
          </a:xfrm>
          <a:prstGeom prst="rect">
            <a:avLst/>
          </a:prstGeom>
        </p:spPr>
      </p:pic>
    </p:spTree>
    <p:extLst>
      <p:ext uri="{BB962C8B-B14F-4D97-AF65-F5344CB8AC3E}">
        <p14:creationId xmlns:p14="http://schemas.microsoft.com/office/powerpoint/2010/main" val="4112212466"/>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079" y="182697"/>
            <a:ext cx="7772400" cy="974160"/>
          </a:xfrm>
        </p:spPr>
        <p:txBody>
          <a:bodyPr/>
          <a:lstStyle/>
          <a:p>
            <a:r>
              <a:rPr lang="en-US" dirty="0" smtClean="0"/>
              <a:t>Open Baltimore</a:t>
            </a:r>
            <a:endParaRPr lang="en-US" dirty="0"/>
          </a:p>
        </p:txBody>
      </p:sp>
      <p:sp>
        <p:nvSpPr>
          <p:cNvPr id="3" name="Slide Number Placeholder 2"/>
          <p:cNvSpPr>
            <a:spLocks noGrp="1"/>
          </p:cNvSpPr>
          <p:nvPr>
            <p:ph type="sldNum" sz="quarter" idx="12"/>
          </p:nvPr>
        </p:nvSpPr>
        <p:spPr/>
        <p:txBody>
          <a:bodyPr/>
          <a:lstStyle/>
          <a:p>
            <a:pPr>
              <a:defRPr/>
            </a:pPr>
            <a:fld id="{B249F4D2-BEC3-49D0-9484-00112C1ACAD1}" type="slidenum">
              <a:rPr lang="en-US" smtClean="0"/>
              <a:pPr>
                <a:defRPr/>
              </a:pPr>
              <a:t>6</a:t>
            </a:fld>
            <a:endParaRPr lang="en-US"/>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7" t="15152" r="4403" b="8522"/>
          <a:stretch/>
        </p:blipFill>
        <p:spPr bwMode="auto">
          <a:xfrm>
            <a:off x="1524000" y="1195104"/>
            <a:ext cx="9601200" cy="590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187023"/>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92" y="517229"/>
            <a:ext cx="3276600" cy="854371"/>
          </a:xfrm>
        </p:spPr>
        <p:txBody>
          <a:bodyPr/>
          <a:lstStyle/>
          <a:p>
            <a:r>
              <a:rPr lang="en-US" dirty="0" smtClean="0"/>
              <a:t>Civic Hackers</a:t>
            </a:r>
            <a:endParaRPr lang="en-US" dirty="0"/>
          </a:p>
        </p:txBody>
      </p:sp>
      <p:sp>
        <p:nvSpPr>
          <p:cNvPr id="3" name="Slide Number Placeholder 2"/>
          <p:cNvSpPr>
            <a:spLocks noGrp="1"/>
          </p:cNvSpPr>
          <p:nvPr>
            <p:ph type="sldNum" sz="quarter" idx="12"/>
          </p:nvPr>
        </p:nvSpPr>
        <p:spPr/>
        <p:txBody>
          <a:bodyPr/>
          <a:lstStyle/>
          <a:p>
            <a:pPr>
              <a:defRPr/>
            </a:pPr>
            <a:fld id="{B249F4D2-BEC3-49D0-9484-00112C1ACAD1}" type="slidenum">
              <a:rPr lang="en-US" smtClean="0"/>
              <a:pPr>
                <a:defRPr/>
              </a:pPr>
              <a:t>7</a:t>
            </a:fld>
            <a:endParaRPr lang="en-US"/>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564" r="46023" b="30408"/>
          <a:stretch/>
        </p:blipFill>
        <p:spPr bwMode="auto">
          <a:xfrm>
            <a:off x="167168" y="1989249"/>
            <a:ext cx="681317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469" r="44028" b="6031"/>
          <a:stretch/>
        </p:blipFill>
        <p:spPr bwMode="auto">
          <a:xfrm>
            <a:off x="6324600" y="45075"/>
            <a:ext cx="5638800" cy="4788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697901"/>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0183"/>
            <a:ext cx="7772400" cy="1143000"/>
          </a:xfrm>
        </p:spPr>
        <p:txBody>
          <a:bodyPr/>
          <a:lstStyle/>
          <a:p>
            <a:r>
              <a:rPr lang="en-US" dirty="0" smtClean="0"/>
              <a:t>After Freddie Gray</a:t>
            </a:r>
            <a:endParaRPr lang="en-US" dirty="0"/>
          </a:p>
        </p:txBody>
      </p:sp>
      <p:sp>
        <p:nvSpPr>
          <p:cNvPr id="3" name="Slide Number Placeholder 2"/>
          <p:cNvSpPr>
            <a:spLocks noGrp="1"/>
          </p:cNvSpPr>
          <p:nvPr>
            <p:ph type="sldNum" sz="quarter" idx="12"/>
          </p:nvPr>
        </p:nvSpPr>
        <p:spPr/>
        <p:txBody>
          <a:bodyPr/>
          <a:lstStyle/>
          <a:p>
            <a:pPr>
              <a:defRPr/>
            </a:pPr>
            <a:fld id="{B249F4D2-BEC3-49D0-9484-00112C1ACAD1}" type="slidenum">
              <a:rPr lang="en-US" smtClean="0"/>
              <a:pPr>
                <a:defRPr/>
              </a:pPr>
              <a:t>8</a:t>
            </a:fld>
            <a:endParaRPr lang="en-US"/>
          </a:p>
        </p:txBody>
      </p:sp>
      <p:pic>
        <p:nvPicPr>
          <p:cNvPr id="5" name="Content Placeholder 4"/>
          <p:cNvPicPr>
            <a:picLocks noGrp="1" noChangeAspect="1"/>
          </p:cNvPicPr>
          <p:nvPr>
            <p:ph sz="quarter" idx="1"/>
          </p:nvPr>
        </p:nvPicPr>
        <p:blipFill rotWithShape="1">
          <a:blip r:embed="rId2"/>
          <a:srcRect l="31372" t="9913" r="32353" b="22113"/>
          <a:stretch/>
        </p:blipFill>
        <p:spPr>
          <a:xfrm>
            <a:off x="914400" y="1263182"/>
            <a:ext cx="5105401" cy="5381369"/>
          </a:xfrm>
          <a:prstGeom prst="rect">
            <a:avLst/>
          </a:prstGeom>
        </p:spPr>
      </p:pic>
      <p:pic>
        <p:nvPicPr>
          <p:cNvPr id="6" name="Picture 5"/>
          <p:cNvPicPr>
            <a:picLocks noChangeAspect="1"/>
          </p:cNvPicPr>
          <p:nvPr/>
        </p:nvPicPr>
        <p:blipFill rotWithShape="1">
          <a:blip r:embed="rId3"/>
          <a:srcRect l="11498" t="1408" r="4481" b="1107"/>
          <a:stretch/>
        </p:blipFill>
        <p:spPr>
          <a:xfrm>
            <a:off x="5486400" y="1828799"/>
            <a:ext cx="6019800" cy="3928711"/>
          </a:xfrm>
          <a:prstGeom prst="rect">
            <a:avLst/>
          </a:prstGeom>
        </p:spPr>
      </p:pic>
    </p:spTree>
    <p:extLst>
      <p:ext uri="{BB962C8B-B14F-4D97-AF65-F5344CB8AC3E}">
        <p14:creationId xmlns:p14="http://schemas.microsoft.com/office/powerpoint/2010/main" val="11726549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4600"/>
            <a:ext cx="10744200" cy="1143000"/>
          </a:xfrm>
        </p:spPr>
        <p:txBody>
          <a:bodyPr>
            <a:normAutofit/>
          </a:bodyPr>
          <a:lstStyle/>
          <a:p>
            <a:r>
              <a:rPr lang="en-US" sz="4400" dirty="0" smtClean="0"/>
              <a:t>Role of the Data Intermediary in Open Data</a:t>
            </a:r>
            <a:endParaRPr lang="en-US" sz="4400" dirty="0"/>
          </a:p>
        </p:txBody>
      </p:sp>
    </p:spTree>
    <p:extLst>
      <p:ext uri="{BB962C8B-B14F-4D97-AF65-F5344CB8AC3E}">
        <p14:creationId xmlns:p14="http://schemas.microsoft.com/office/powerpoint/2010/main" val="3779154243"/>
      </p:ext>
    </p:extLst>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17343</TotalTime>
  <Words>281</Words>
  <Application>Microsoft Office PowerPoint</Application>
  <PresentationFormat>Widescreen</PresentationFormat>
  <Paragraphs>57</Paragraphs>
  <Slides>11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Franklin Gothic Book</vt:lpstr>
      <vt:lpstr>Perpetua</vt:lpstr>
      <vt:lpstr>Rockwell Extra Bold</vt:lpstr>
      <vt:lpstr>Segoe UI</vt:lpstr>
      <vt:lpstr>Tahoma</vt:lpstr>
      <vt:lpstr>Times New Roman</vt:lpstr>
      <vt:lpstr>Verdana</vt:lpstr>
      <vt:lpstr>Wingdings 2</vt:lpstr>
      <vt:lpstr>Equity</vt:lpstr>
      <vt:lpstr> What’s Next for Open Data in Baltimore?</vt:lpstr>
      <vt:lpstr>A Bit of History</vt:lpstr>
      <vt:lpstr>PowerPoint Presentation</vt:lpstr>
      <vt:lpstr>Baltimore City Community Statistical Areas (CSAs)     Number - 55  Based on 2010 Census boundaries  Aggregations of Census tracts (respectful of neighborhoods)</vt:lpstr>
      <vt:lpstr>PowerPoint Presentation</vt:lpstr>
      <vt:lpstr>Open Baltimore</vt:lpstr>
      <vt:lpstr>Civic Hackers</vt:lpstr>
      <vt:lpstr>After Freddie Gray</vt:lpstr>
      <vt:lpstr>Role of the Data Intermediary in Open Data</vt:lpstr>
      <vt:lpstr>What Do We Know About Open Data</vt:lpstr>
      <vt:lpstr>Questions?</vt:lpstr>
    </vt:vector>
  </TitlesOfParts>
  <Company>eclipsed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Devil Presentation</dc:title>
  <dc:creator>eclipse</dc:creator>
  <cp:lastModifiedBy>kpettit@urban.org</cp:lastModifiedBy>
  <cp:revision>318</cp:revision>
  <cp:lastPrinted>2014-07-24T15:19:52Z</cp:lastPrinted>
  <dcterms:created xsi:type="dcterms:W3CDTF">2002-10-29T16:53:47Z</dcterms:created>
  <dcterms:modified xsi:type="dcterms:W3CDTF">2016-09-07T12:44:08Z</dcterms:modified>
</cp:coreProperties>
</file>