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76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8A8FF3-471D-43C9-90F8-F19A7C3AA131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BB3718-8176-4291-ADC5-248FC216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72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9141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364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Ad-hoc requests, Office hours, Interactions offer in-depth chance to learn more about data users and be seen as an expert, Provide capacity that gov’t doesn’t have - they do appreciate it.</a:t>
            </a:r>
          </a:p>
        </p:txBody>
      </p:sp>
    </p:spTree>
    <p:extLst>
      <p:ext uri="{BB962C8B-B14F-4D97-AF65-F5344CB8AC3E}">
        <p14:creationId xmlns:p14="http://schemas.microsoft.com/office/powerpoint/2010/main" val="834239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587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Direct + indirect mechanisms for feedback- data quality improvements, and ideas for use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We do it through comments on the portal + less-formal mechanisms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Content analysis: highlight three types of commenters (profile them to make slides less-boring): </a:t>
            </a:r>
          </a:p>
          <a:p>
            <a:pPr marL="465887" indent="-297650">
              <a:lnSpc>
                <a:spcPct val="115000"/>
              </a:lnSpc>
              <a:spcAft>
                <a:spcPts val="1630"/>
              </a:spcAft>
              <a:buClr>
                <a:schemeClr val="dk2"/>
              </a:buClr>
              <a:buSzPct val="100000"/>
              <a:buAutoNum type="arabicPeriod"/>
            </a:pPr>
            <a:r>
              <a:rPr lang="en" sz="1000">
                <a:solidFill>
                  <a:schemeClr val="dk2"/>
                </a:solidFill>
              </a:rPr>
              <a:t>I found a problem</a:t>
            </a:r>
          </a:p>
          <a:p>
            <a:pPr marL="465887" indent="-297650">
              <a:lnSpc>
                <a:spcPct val="115000"/>
              </a:lnSpc>
              <a:spcAft>
                <a:spcPts val="1630"/>
              </a:spcAft>
              <a:buClr>
                <a:schemeClr val="dk2"/>
              </a:buClr>
              <a:buSzPct val="100000"/>
              <a:buAutoNum type="arabicPeriod"/>
            </a:pPr>
            <a:r>
              <a:rPr lang="en" sz="1000">
                <a:solidFill>
                  <a:schemeClr val="dk2"/>
                </a:solidFill>
              </a:rPr>
              <a:t>I have a suggestion </a:t>
            </a:r>
          </a:p>
          <a:p>
            <a:pPr marL="465887" indent="-297650">
              <a:lnSpc>
                <a:spcPct val="115000"/>
              </a:lnSpc>
              <a:spcAft>
                <a:spcPts val="1630"/>
              </a:spcAft>
              <a:buClr>
                <a:schemeClr val="dk2"/>
              </a:buClr>
              <a:buSzPct val="100000"/>
              <a:buAutoNum type="arabicPeriod"/>
            </a:pPr>
            <a:r>
              <a:rPr lang="en" sz="1000">
                <a:solidFill>
                  <a:schemeClr val="dk2"/>
                </a:solidFill>
              </a:rPr>
              <a:t>Helper: I want to help make data better or have a legitimate question.</a:t>
            </a:r>
          </a:p>
        </p:txBody>
      </p:sp>
    </p:spTree>
    <p:extLst>
      <p:ext uri="{BB962C8B-B14F-4D97-AF65-F5344CB8AC3E}">
        <p14:creationId xmlns:p14="http://schemas.microsoft.com/office/powerpoint/2010/main" val="1138297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User guides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Metadata catalog</a:t>
            </a:r>
          </a:p>
        </p:txBody>
      </p:sp>
    </p:spTree>
    <p:extLst>
      <p:ext uri="{BB962C8B-B14F-4D97-AF65-F5344CB8AC3E}">
        <p14:creationId xmlns:p14="http://schemas.microsoft.com/office/powerpoint/2010/main" val="202285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780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Helps to justify open data investments - people love stories - Always ask people you interact with how they’re using data - build mechanisms to collect and share stories regularly, or they’ll be lost - 	Survey - Case studies - 	Spreadsheet</a:t>
            </a:r>
          </a:p>
        </p:txBody>
      </p:sp>
    </p:spTree>
    <p:extLst>
      <p:ext uri="{BB962C8B-B14F-4D97-AF65-F5344CB8AC3E}">
        <p14:creationId xmlns:p14="http://schemas.microsoft.com/office/powerpoint/2010/main" val="3975865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Support your open data team when involved in internal political struggles to free data - These battles may be due to power, resource allocation, privacy risks (or perceived risks), etc.- Promote value of data sharing in general, but highlight specific examples and anticipated outcomes. For example - sharing tax delinquency data will allow the permit office to deny a permit to a property owner until all delinquent taxes are paid, etc.- NNIP partners able to bridge inside and outside games - talk about both here… - Highlight examples from other cities. They’re doing it - why can’t we.</a:t>
            </a:r>
          </a:p>
        </p:txBody>
      </p:sp>
    </p:spTree>
    <p:extLst>
      <p:ext uri="{BB962C8B-B14F-4D97-AF65-F5344CB8AC3E}">
        <p14:creationId xmlns:p14="http://schemas.microsoft.com/office/powerpoint/2010/main" val="1900622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Be able to point out opportunities where more / improved data, technology, process improvements, or training can help organizations achieve their mission - Curate ideas, connect ideas with community capacity staff, civic tech and students to be able to help an organization - Talk about our forthcoming narrative inquiry workshop</a:t>
            </a:r>
          </a:p>
        </p:txBody>
      </p:sp>
    </p:spTree>
    <p:extLst>
      <p:ext uri="{BB962C8B-B14F-4D97-AF65-F5344CB8AC3E}">
        <p14:creationId xmlns:p14="http://schemas.microsoft.com/office/powerpoint/2010/main" val="198002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48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 punching</a:t>
            </a:r>
            <a:r>
              <a:rPr lang="en-US" baseline="0" dirty="0" smtClean="0"/>
              <a:t> a mime.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2C1C5FA-549B-4A1F-8674-F0DACC2188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Mention quote by Erica Raleigh - approach from a place of helpfulness and respect. None of these things involve hosting data or running a hackathon. </a:t>
            </a:r>
            <a:r>
              <a:rPr lang="en" sz="1000">
                <a:solidFill>
                  <a:schemeClr val="dk1"/>
                </a:solidFill>
              </a:rPr>
              <a:t>You all probably do most of these things already</a:t>
            </a:r>
          </a:p>
        </p:txBody>
      </p:sp>
    </p:spTree>
    <p:extLst>
      <p:ext uri="{BB962C8B-B14F-4D97-AF65-F5344CB8AC3E}">
        <p14:creationId xmlns:p14="http://schemas.microsoft.com/office/powerpoint/2010/main" val="291517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445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Data User Groups create space for data conversations. Starts with a listening session, then build based on demand - follow up </a:t>
            </a:r>
            <a:r>
              <a:rPr lang="en" sz="1000" u="sng">
                <a:solidFill>
                  <a:schemeClr val="dk2"/>
                </a:solidFill>
              </a:rPr>
              <a:t>critical</a:t>
            </a:r>
            <a:r>
              <a:rPr lang="en" sz="1000">
                <a:solidFill>
                  <a:schemeClr val="dk2"/>
                </a:solidFill>
              </a:rPr>
              <a:t> or meetings will be seen as a waste of time. I will talk about follow-through from our meetings.Organizing the community builds an audience for additional events. Demonstrate there are data users.</a:t>
            </a:r>
          </a:p>
        </p:txBody>
      </p:sp>
    </p:spTree>
    <p:extLst>
      <p:ext uri="{BB962C8B-B14F-4D97-AF65-F5344CB8AC3E}">
        <p14:creationId xmlns:p14="http://schemas.microsoft.com/office/powerpoint/2010/main" val="36982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Matchmaker: Connect practitioners and researchers/experts - example - Digital Scholarship Services at Pitt Library helps City of Pittsburgh with data management 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Events - City Camp (see Spike)</a:t>
            </a:r>
          </a:p>
        </p:txBody>
      </p:sp>
    </p:spTree>
    <p:extLst>
      <p:ext uri="{BB962C8B-B14F-4D97-AF65-F5344CB8AC3E}">
        <p14:creationId xmlns:p14="http://schemas.microsoft.com/office/powerpoint/2010/main" val="4058259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00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Build demand for data - more data users is a great thing.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Data 101 class with the Carnegie Library of Pittsburgh</a:t>
            </a:r>
          </a:p>
        </p:txBody>
      </p:sp>
    </p:spTree>
    <p:extLst>
      <p:ext uri="{BB962C8B-B14F-4D97-AF65-F5344CB8AC3E}">
        <p14:creationId xmlns:p14="http://schemas.microsoft.com/office/powerpoint/2010/main" val="322887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Many open data sites lack this feature!!!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We have a data request feature - it is great if it lives on the data portal, but not essential - It’s hard for people to know who to ask for data. NNIP partner can serve as an intermediary for data requests - not all of these will be for the City.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Great for this feature to be in the open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Provide feedback to users to show updates/comments and when requests are fulfilled - this is not a black hole, but is actively managed.</a:t>
            </a:r>
          </a:p>
        </p:txBody>
      </p:sp>
    </p:spTree>
    <p:extLst>
      <p:ext uri="{BB962C8B-B14F-4D97-AF65-F5344CB8AC3E}">
        <p14:creationId xmlns:p14="http://schemas.microsoft.com/office/powerpoint/2010/main" val="261471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Guest lectures, 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lesson plans</a:t>
            </a:r>
          </a:p>
          <a:p>
            <a:pPr>
              <a:lnSpc>
                <a:spcPct val="115000"/>
              </a:lnSpc>
              <a:spcAft>
                <a:spcPts val="1630"/>
              </a:spcAft>
              <a:buClr>
                <a:schemeClr val="dk1"/>
              </a:buClr>
              <a:buSzPct val="110000"/>
            </a:pPr>
            <a:r>
              <a:rPr lang="en" sz="1000">
                <a:solidFill>
                  <a:schemeClr val="dk2"/>
                </a:solidFill>
              </a:rPr>
              <a:t>Assignments, Teach a class</a:t>
            </a:r>
          </a:p>
        </p:txBody>
      </p:sp>
    </p:spTree>
    <p:extLst>
      <p:ext uri="{BB962C8B-B14F-4D97-AF65-F5344CB8AC3E}">
        <p14:creationId xmlns:p14="http://schemas.microsoft.com/office/powerpoint/2010/main" val="146579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5000"/>
          </a:srgb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31435" y="238037"/>
            <a:ext cx="8520600" cy="2920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bg1"/>
                </a:solidFill>
              </a:rPr>
              <a:t>Twelve things NNIP partners can do to support open data in their city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31435" y="3305019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NNIP Cleveland </a:t>
            </a:r>
            <a:r>
              <a:rPr lang="en" dirty="0" smtClean="0">
                <a:solidFill>
                  <a:srgbClr val="FFFF00"/>
                </a:solidFill>
              </a:rPr>
              <a:t>September, 2016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002060"/>
                </a:solidFill>
              </a:rPr>
              <a:t>Bob Gradeck, University of Pittsburgh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002060"/>
                </a:solidFill>
              </a:rPr>
              <a:t>Western Pennsylvania Regional Data Center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bg1"/>
                </a:solidFill>
              </a:rPr>
              <a:t>@BobGradeck 	@WPRDC</a:t>
            </a:r>
            <a:endParaRPr lang="e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4. Enable people to easily make data requests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073327"/>
            <a:ext cx="5691396" cy="3847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36" y="1499746"/>
            <a:ext cx="3196724" cy="23975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34" y="-1296361"/>
            <a:ext cx="9203206" cy="6902405"/>
          </a:xfrm>
          <a:prstGeom prst="rect">
            <a:avLst/>
          </a:prstGeom>
        </p:spPr>
      </p:pic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19504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5. Support data use in the classroom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319988" y="4263922"/>
            <a:ext cx="4668162" cy="87957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6. Technical </a:t>
            </a:r>
            <a:r>
              <a:rPr lang="en" dirty="0" smtClean="0">
                <a:solidFill>
                  <a:srgbClr val="FFFF00"/>
                </a:solidFill>
              </a:rPr>
              <a:t>assistance</a:t>
            </a:r>
            <a:endParaRPr lang="en" dirty="0">
              <a:solidFill>
                <a:srgbClr val="FFFF00"/>
              </a:solidFill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5000"/>
          </a:srgbClr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chemeClr val="bg1"/>
                </a:solidFill>
              </a:rPr>
              <a:t>Improve Data Quality and Usefulness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157800"/>
            <a:ext cx="5249404" cy="3879017"/>
          </a:xfrm>
          <a:prstGeom prst="rect">
            <a:avLst/>
          </a:prstGeom>
        </p:spPr>
      </p:pic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7. Provide feedback to data publishers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226" y="2213021"/>
            <a:ext cx="1045968" cy="1374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226" y="3642102"/>
            <a:ext cx="1045968" cy="1437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226" y="1017610"/>
            <a:ext cx="1045968" cy="114057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161803" y="243401"/>
            <a:ext cx="1664339" cy="1045968"/>
          </a:xfrm>
          <a:prstGeom prst="wedgeEllipseCallout">
            <a:avLst>
              <a:gd name="adj1" fmla="val -44548"/>
              <a:gd name="adj2" fmla="val 54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have an idea!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7345999" y="1759258"/>
            <a:ext cx="1664339" cy="1045968"/>
          </a:xfrm>
          <a:prstGeom prst="wedgeEllipseCallout">
            <a:avLst>
              <a:gd name="adj1" fmla="val -59172"/>
              <a:gd name="adj2" fmla="val 3860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found a mistake.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530194" y="3151061"/>
            <a:ext cx="1453062" cy="959192"/>
          </a:xfrm>
          <a:prstGeom prst="wedgeEllipseCallout">
            <a:avLst>
              <a:gd name="adj1" fmla="val -49528"/>
              <a:gd name="adj2" fmla="val 5089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have a question.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8. Enhanced documentation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249900"/>
            <a:ext cx="4704371" cy="2797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978" y="704855"/>
            <a:ext cx="3395388" cy="41821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5000"/>
          </a:srgbClr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chemeClr val="bg1"/>
                </a:solidFill>
              </a:rPr>
              <a:t>Demonstrate Value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56559" y="366084"/>
            <a:ext cx="3984006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9. Collect data stories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2" y="1021976"/>
            <a:ext cx="3463028" cy="3998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65" y="938784"/>
            <a:ext cx="4616476" cy="189651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65" y="3021385"/>
            <a:ext cx="1827068" cy="18270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532"/>
            <a:ext cx="9354510" cy="7015883"/>
          </a:xfrm>
          <a:prstGeom prst="rect">
            <a:avLst/>
          </a:prstGeom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39337" y="-48357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10. Be </a:t>
            </a:r>
            <a:r>
              <a:rPr lang="en" dirty="0" smtClean="0">
                <a:solidFill>
                  <a:srgbClr val="FFFF00"/>
                </a:solidFill>
              </a:rPr>
              <a:t>an ally </a:t>
            </a:r>
            <a:r>
              <a:rPr lang="en" dirty="0">
                <a:solidFill>
                  <a:srgbClr val="FFFF00"/>
                </a:solidFill>
              </a:rPr>
              <a:t>for </a:t>
            </a:r>
            <a:r>
              <a:rPr lang="en" dirty="0" smtClean="0">
                <a:solidFill>
                  <a:srgbClr val="FFFF00"/>
                </a:solidFill>
              </a:rPr>
              <a:t>your city’s </a:t>
            </a:r>
            <a:br>
              <a:rPr lang="en" dirty="0" smtClean="0">
                <a:solidFill>
                  <a:srgbClr val="FFFF00"/>
                </a:solidFill>
              </a:rPr>
            </a:br>
            <a:r>
              <a:rPr lang="en" dirty="0" smtClean="0">
                <a:solidFill>
                  <a:srgbClr val="FFFF00"/>
                </a:solidFill>
              </a:rPr>
              <a:t>open </a:t>
            </a:r>
            <a:r>
              <a:rPr lang="en" dirty="0">
                <a:solidFill>
                  <a:srgbClr val="FFFF00"/>
                </a:solidFill>
              </a:rPr>
              <a:t>data team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1795"/>
            <a:ext cx="9527193" cy="7145395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11. Uncover opportunities to use data in the community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3980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88" y="-666750"/>
            <a:ext cx="9248775" cy="6477000"/>
          </a:xfrm>
          <a:prstGeom prst="rect">
            <a:avLst/>
          </a:prstGeom>
        </p:spPr>
      </p:pic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00"/>
                </a:solidFill>
              </a:rPr>
              <a:t>12 Things, Four </a:t>
            </a:r>
            <a:r>
              <a:rPr lang="en" dirty="0">
                <a:solidFill>
                  <a:srgbClr val="FFFF00"/>
                </a:solidFill>
              </a:rPr>
              <a:t>Major Categories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1. Build </a:t>
            </a:r>
            <a:r>
              <a:rPr lang="en" dirty="0">
                <a:solidFill>
                  <a:srgbClr val="FFFF00"/>
                </a:solidFill>
              </a:rPr>
              <a:t>Community</a:t>
            </a:r>
          </a:p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2. Build </a:t>
            </a:r>
            <a:r>
              <a:rPr lang="en" dirty="0">
                <a:solidFill>
                  <a:srgbClr val="FFFF00"/>
                </a:solidFill>
              </a:rPr>
              <a:t>Capacity</a:t>
            </a:r>
          </a:p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3. Improve </a:t>
            </a:r>
            <a:r>
              <a:rPr lang="en" dirty="0">
                <a:solidFill>
                  <a:srgbClr val="FFFF00"/>
                </a:solidFill>
              </a:rPr>
              <a:t>Data </a:t>
            </a:r>
            <a:endParaRPr lang="en" dirty="0" smtClean="0">
              <a:solidFill>
                <a:srgbClr val="FFFF00"/>
              </a:solidFill>
            </a:endParaRPr>
          </a:p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Quality </a:t>
            </a:r>
            <a:r>
              <a:rPr lang="en" dirty="0">
                <a:solidFill>
                  <a:srgbClr val="FFFF00"/>
                </a:solidFill>
              </a:rPr>
              <a:t>and Usefulness</a:t>
            </a:r>
          </a:p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4. Demonstrate </a:t>
            </a:r>
            <a:r>
              <a:rPr lang="en" dirty="0">
                <a:solidFill>
                  <a:srgbClr val="FFFF00"/>
                </a:solidFill>
              </a:rPr>
              <a:t>Value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8249"/>
            <a:ext cx="9116890" cy="6837668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110688" y="3602665"/>
            <a:ext cx="481867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12. </a:t>
            </a:r>
            <a:r>
              <a:rPr lang="en" dirty="0" smtClean="0">
                <a:solidFill>
                  <a:srgbClr val="FFFF00"/>
                </a:solidFill>
              </a:rPr>
              <a:t>Be a cheerleader for data</a:t>
            </a:r>
            <a:endParaRPr lang="en" dirty="0">
              <a:solidFill>
                <a:srgbClr val="FFFF00"/>
              </a:solidFill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21225" y="11718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3" name="Rectangle 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dia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310"/>
            <a:ext cx="10504223" cy="59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49824" y="-474785"/>
            <a:ext cx="5633114" cy="236593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Contact</a:t>
            </a:r>
            <a:r>
              <a:rPr lang="en-US" sz="5400" b="1" smtClean="0">
                <a:solidFill>
                  <a:srgbClr val="FFFF00"/>
                </a:solidFill>
              </a:rPr>
              <a:t/>
            </a:r>
            <a:br>
              <a:rPr lang="en-US" sz="5400" b="1" smtClean="0">
                <a:solidFill>
                  <a:srgbClr val="FFFF00"/>
                </a:solidFill>
              </a:rPr>
            </a:br>
            <a:r>
              <a:rPr lang="en-US" sz="5400" b="1" smtClean="0">
                <a:solidFill>
                  <a:srgbClr val="FFFF00"/>
                </a:solidFill>
              </a:rPr>
              <a:t>Me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589" y="2283002"/>
            <a:ext cx="3316406" cy="2254439"/>
          </a:xfrm>
        </p:spPr>
        <p:txBody>
          <a:bodyPr>
            <a:normAutofit/>
          </a:bodyPr>
          <a:lstStyle/>
          <a:p>
            <a:r>
              <a:rPr lang="en-US" sz="2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Bob  </a:t>
            </a:r>
            <a:r>
              <a:rPr lang="en-US" sz="2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Gradeck</a:t>
            </a:r>
          </a:p>
          <a:p>
            <a:r>
              <a:rPr lang="en-US" sz="21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Western Pennsylvania Regional Data Center</a:t>
            </a:r>
          </a:p>
          <a:p>
            <a:r>
              <a:rPr lang="en-US" sz="21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@</a:t>
            </a:r>
            <a:r>
              <a:rPr lang="en-US" sz="21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BobGradeck</a:t>
            </a:r>
            <a:endParaRPr lang="en-US" sz="21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1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@</a:t>
            </a:r>
            <a:r>
              <a:rPr lang="en-US" sz="21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wprdc</a:t>
            </a:r>
            <a:endParaRPr lang="en-US" sz="21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21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www.wprdc.org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5000"/>
          </a:srgb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chemeClr val="bg1"/>
                </a:solidFill>
              </a:rPr>
              <a:t>Build Community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95" y="0"/>
            <a:ext cx="9991045" cy="5143500"/>
          </a:xfrm>
          <a:prstGeom prst="rect">
            <a:avLst/>
          </a:prstGeom>
        </p:spPr>
      </p:pic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>
              <a:spcBef>
                <a:spcPts val="0"/>
              </a:spcBef>
            </a:pPr>
            <a:r>
              <a:rPr lang="en" dirty="0" smtClean="0">
                <a:solidFill>
                  <a:srgbClr val="FFFF00"/>
                </a:solidFill>
              </a:rPr>
              <a:t>1. Organize </a:t>
            </a:r>
            <a:r>
              <a:rPr lang="en" dirty="0">
                <a:solidFill>
                  <a:srgbClr val="FFFF00"/>
                </a:solidFill>
              </a:rPr>
              <a:t>users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build based on their feedback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836" y="1162327"/>
            <a:ext cx="4047464" cy="27718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152475"/>
            <a:ext cx="4344933" cy="27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224"/>
            <a:ext cx="9144000" cy="6858000"/>
          </a:xfrm>
          <a:prstGeom prst="rect">
            <a:avLst/>
          </a:prstGeom>
        </p:spPr>
      </p:pic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006029" y="4351396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</a:rPr>
              <a:t>2. Connect users, experts, and publishers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77" y="369843"/>
            <a:ext cx="6412420" cy="43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2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0000"/>
          </a:srgb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chemeClr val="bg1"/>
                </a:solidFill>
              </a:rPr>
              <a:t>Build Capacity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50" y="-437876"/>
            <a:ext cx="9190049" cy="6892537"/>
          </a:xfrm>
          <a:prstGeom prst="rect">
            <a:avLst/>
          </a:prstGeom>
        </p:spPr>
      </p:pic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tx1"/>
                </a:solidFill>
              </a:rPr>
              <a:t>3. Data literacy training </a:t>
            </a:r>
            <a:r>
              <a:rPr lang="en" dirty="0" smtClean="0">
                <a:solidFill>
                  <a:schemeClr val="tx1"/>
                </a:solidFill>
              </a:rPr>
              <a:t/>
            </a:r>
            <a:br>
              <a:rPr lang="en" dirty="0" smtClean="0">
                <a:solidFill>
                  <a:schemeClr val="tx1"/>
                </a:solidFill>
              </a:rPr>
            </a:br>
            <a:r>
              <a:rPr lang="en" dirty="0" smtClean="0">
                <a:solidFill>
                  <a:schemeClr val="tx1"/>
                </a:solidFill>
              </a:rPr>
              <a:t>“Data 101”</a:t>
            </a:r>
            <a:endParaRPr lang="e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745</Words>
  <Application>Microsoft Office PowerPoint</Application>
  <PresentationFormat>On-screen Show (16:9)</PresentationFormat>
  <Paragraphs>65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simple-light-2</vt:lpstr>
      <vt:lpstr>Twelve things NNIP partners can do to support open data in their city</vt:lpstr>
      <vt:lpstr>12 Things, Four Major Categories</vt:lpstr>
      <vt:lpstr>Build Community</vt:lpstr>
      <vt:lpstr>1. Organize users</vt:lpstr>
      <vt:lpstr>…and build based on their feedback</vt:lpstr>
      <vt:lpstr>2. Connect users, experts, and publishers</vt:lpstr>
      <vt:lpstr>PowerPoint Presentation</vt:lpstr>
      <vt:lpstr>Build Capacity</vt:lpstr>
      <vt:lpstr>3. Data literacy training  “Data 101”</vt:lpstr>
      <vt:lpstr>4. Enable people to easily make data requests</vt:lpstr>
      <vt:lpstr>5. Support data use in the classroom</vt:lpstr>
      <vt:lpstr>6. Technical assistance</vt:lpstr>
      <vt:lpstr>Improve Data Quality and Usefulness</vt:lpstr>
      <vt:lpstr>7. Provide feedback to data publishers</vt:lpstr>
      <vt:lpstr>8. Enhanced documentation</vt:lpstr>
      <vt:lpstr>Demonstrate Value</vt:lpstr>
      <vt:lpstr>9. Collect data stories</vt:lpstr>
      <vt:lpstr>10. Be an ally for your city’s  open data team </vt:lpstr>
      <vt:lpstr>11. Uncover opportunities to use data in the community</vt:lpstr>
      <vt:lpstr>12. Be a cheerleader for data</vt:lpstr>
      <vt:lpstr>Contact 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Twelve things NNIP partners can do to support open data in their city</dc:title>
  <dc:creator>Gradeck, Robert M</dc:creator>
  <cp:lastModifiedBy>kpettit@urban.org</cp:lastModifiedBy>
  <cp:revision>24</cp:revision>
  <cp:lastPrinted>2016-09-06T15:48:06Z</cp:lastPrinted>
  <dcterms:modified xsi:type="dcterms:W3CDTF">2016-09-08T11:23:32Z</dcterms:modified>
</cp:coreProperties>
</file>