
<file path=[Content_Types].xml><?xml version="1.0" encoding="utf-8"?>
<Types xmlns="http://schemas.openxmlformats.org/package/2006/content-types">
  <Override PartName="/ppt/slides/slide45.xml" ContentType="application/vnd.openxmlformats-officedocument.presentationml.slide+xml"/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41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s/slide34.xml" ContentType="application/vnd.openxmlformats-officedocument.presentationml.slid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jpeg" ContentType="image/jpeg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ppt/tags/tag1.xml" ContentType="application/vnd.openxmlformats-officedocument.presentationml.tags+xml"/>
  <Override PartName="/docProps/app.xml" ContentType="application/vnd.openxmlformats-officedocument.extended-properties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42.xml" ContentType="application/vnd.openxmlformats-officedocument.presentationml.slide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tags/tag2.xml" ContentType="application/vnd.openxmlformats-officedocument.presentationml.tags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Override PartName="/ppt/theme/theme3.xml" ContentType="application/vnd.openxmlformats-officedocument.theme+xml"/>
  <Override PartName="/ppt/slideLayouts/slideLayout2.xml" ContentType="application/vnd.openxmlformats-officedocument.presentationml.slideLayout+xml"/>
  <Default Extension="png" ContentType="image/png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43.xml" ContentType="application/vnd.openxmlformats-officedocument.presentationml.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44.xml" ContentType="application/vnd.openxmlformats-officedocument.presentationml.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theme/themeOverride1.xml" ContentType="application/vnd.openxmlformats-officedocument.themeOverrid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268" r:id="rId2"/>
    <p:sldId id="469" r:id="rId3"/>
    <p:sldId id="399" r:id="rId4"/>
    <p:sldId id="535" r:id="rId5"/>
    <p:sldId id="544" r:id="rId6"/>
    <p:sldId id="480" r:id="rId7"/>
    <p:sldId id="529" r:id="rId8"/>
    <p:sldId id="499" r:id="rId9"/>
    <p:sldId id="500" r:id="rId10"/>
    <p:sldId id="481" r:id="rId11"/>
    <p:sldId id="476" r:id="rId12"/>
    <p:sldId id="497" r:id="rId13"/>
    <p:sldId id="498" r:id="rId14"/>
    <p:sldId id="534" r:id="rId15"/>
    <p:sldId id="493" r:id="rId16"/>
    <p:sldId id="482" r:id="rId17"/>
    <p:sldId id="541" r:id="rId18"/>
    <p:sldId id="538" r:id="rId19"/>
    <p:sldId id="539" r:id="rId20"/>
    <p:sldId id="483" r:id="rId21"/>
    <p:sldId id="502" r:id="rId22"/>
    <p:sldId id="503" r:id="rId23"/>
    <p:sldId id="504" r:id="rId24"/>
    <p:sldId id="505" r:id="rId25"/>
    <p:sldId id="484" r:id="rId26"/>
    <p:sldId id="494" r:id="rId27"/>
    <p:sldId id="495" r:id="rId28"/>
    <p:sldId id="491" r:id="rId29"/>
    <p:sldId id="532" r:id="rId30"/>
    <p:sldId id="485" r:id="rId31"/>
    <p:sldId id="489" r:id="rId32"/>
    <p:sldId id="490" r:id="rId33"/>
    <p:sldId id="533" r:id="rId34"/>
    <p:sldId id="540" r:id="rId35"/>
    <p:sldId id="511" r:id="rId36"/>
    <p:sldId id="512" r:id="rId37"/>
    <p:sldId id="507" r:id="rId38"/>
    <p:sldId id="508" r:id="rId39"/>
    <p:sldId id="510" r:id="rId40"/>
    <p:sldId id="519" r:id="rId41"/>
    <p:sldId id="520" r:id="rId42"/>
    <p:sldId id="521" r:id="rId43"/>
    <p:sldId id="522" r:id="rId44"/>
    <p:sldId id="525" r:id="rId45"/>
    <p:sldId id="530" r:id="rId46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mc="http://schemas.openxmlformats.org/markup-compatibility/2006" xmlns:mv="urn:schemas-microsoft-com:mac:vml"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prstClr val="red"/>
    </p:penClr>
    <p:extLst>
      <p:ext uri="{EC167BDD-8182-4AB7-AECC-EB403E3ABB37}">
        <p14:laserClr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>
          <a:srgbClr val="FF0000"/>
        </p14:laserClr>
      </p:ext>
      <p:ext uri="{2FDB2607-1784-4EEB-B798-7EB5836EED8A}">
        <p14:showMediaCtrls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"/>
      </p:ext>
    </p:extLst>
  </p:showPr>
  <p:clrMru>
    <a:srgbClr val="6DBCE2"/>
    <a:srgbClr val="326D89"/>
  </p:clrMru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  <p:ext uri="{FD5EFAAD-0ECE-453E-9831-46B23BE46B34}">
      <p15:chartTrackingRefBased xmlns:mc="http://schemas.openxmlformats.org/markup-compatibility/2006" xmlns:mv="urn:schemas-microsoft-com:mac:vml"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024" y="-3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60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handoutMaster" Target="handoutMasters/handout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Macintosh%20HD:Users:joybonaguro:Dropbox:@@CDO:Data_Catalog-%20Analysi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ser>
          <c:idx val="0"/>
          <c:order val="0"/>
          <c:tx>
            <c:strRef>
              <c:f>'Tab by quarter'!$C$68</c:f>
              <c:strCache>
                <c:ptCount val="1"/>
                <c:pt idx="0">
                  <c:v>Cumulative</c:v>
                </c:pt>
              </c:strCache>
            </c:strRef>
          </c:tx>
          <c:marker>
            <c:symbol val="none"/>
          </c:marker>
          <c:cat>
            <c:multiLvlStrRef>
              <c:f>'Tab by quarter'!$A$69:$B$77</c:f>
              <c:multiLvlStrCache>
                <c:ptCount val="9"/>
                <c:lvl>
                  <c:pt idx="0">
                    <c:v>Q4</c:v>
                  </c:pt>
                  <c:pt idx="1">
                    <c:v>Q1</c:v>
                  </c:pt>
                  <c:pt idx="2">
                    <c:v>Q2</c:v>
                  </c:pt>
                  <c:pt idx="3">
                    <c:v>Q3</c:v>
                  </c:pt>
                  <c:pt idx="4">
                    <c:v>Q4</c:v>
                  </c:pt>
                  <c:pt idx="5">
                    <c:v>Q1</c:v>
                  </c:pt>
                  <c:pt idx="6">
                    <c:v>Q2</c:v>
                  </c:pt>
                  <c:pt idx="7">
                    <c:v>Q3</c:v>
                  </c:pt>
                  <c:pt idx="8">
                    <c:v>Q4</c:v>
                  </c:pt>
                </c:lvl>
                <c:lvl>
                  <c:pt idx="0">
                    <c:v>11</c:v>
                  </c:pt>
                  <c:pt idx="1">
                    <c:v>12</c:v>
                  </c:pt>
                  <c:pt idx="5">
                    <c:v>13</c:v>
                  </c:pt>
                </c:lvl>
              </c:multiLvlStrCache>
            </c:multiLvlStrRef>
          </c:cat>
          <c:val>
            <c:numRef>
              <c:f>'Tab by quarter'!$C$69:$C$77</c:f>
              <c:numCache>
                <c:formatCode>0%</c:formatCode>
                <c:ptCount val="9"/>
                <c:pt idx="0">
                  <c:v>0.191780821917808</c:v>
                </c:pt>
                <c:pt idx="1">
                  <c:v>0.273972602739726</c:v>
                </c:pt>
                <c:pt idx="2">
                  <c:v>0.493150684931507</c:v>
                </c:pt>
                <c:pt idx="3">
                  <c:v>0.650684931506849</c:v>
                </c:pt>
                <c:pt idx="4">
                  <c:v>0.671232876712329</c:v>
                </c:pt>
                <c:pt idx="5">
                  <c:v>0.712328767123288</c:v>
                </c:pt>
                <c:pt idx="6">
                  <c:v>0.828767123287671</c:v>
                </c:pt>
                <c:pt idx="7">
                  <c:v>0.904109589041096</c:v>
                </c:pt>
                <c:pt idx="8">
                  <c:v>1.0</c:v>
                </c:pt>
              </c:numCache>
            </c:numRef>
          </c:val>
        </c:ser>
        <c:marker val="1"/>
        <c:axId val="562120840"/>
        <c:axId val="388172968"/>
      </c:lineChart>
      <c:catAx>
        <c:axId val="562120840"/>
        <c:scaling>
          <c:orientation val="minMax"/>
        </c:scaling>
        <c:axPos val="b"/>
        <c:numFmt formatCode="General" sourceLinked="0"/>
        <c:majorTickMark val="none"/>
        <c:tickLblPos val="nextTo"/>
        <c:crossAx val="388172968"/>
        <c:crosses val="autoZero"/>
        <c:auto val="1"/>
        <c:lblAlgn val="ctr"/>
        <c:lblOffset val="100"/>
      </c:catAx>
      <c:valAx>
        <c:axId val="388172968"/>
        <c:scaling>
          <c:orientation val="minMax"/>
          <c:max val="1.0"/>
        </c:scaling>
        <c:axPos val="l"/>
        <c:numFmt formatCode="0%" sourceLinked="1"/>
        <c:tickLblPos val="nextTo"/>
        <c:crossAx val="562120840"/>
        <c:crosses val="autoZero"/>
        <c:crossBetween val="between"/>
        <c:majorUnit val="0.25"/>
      </c:valAx>
    </c:plotArea>
    <c:plotVisOnly val="1"/>
    <c:dispBlanksAs val="gap"/>
  </c:chart>
  <c:txPr>
    <a:bodyPr/>
    <a:lstStyle/>
    <a:p>
      <a:pPr>
        <a:defRPr sz="1200">
          <a:latin typeface="Arial"/>
          <a:cs typeface="Arial"/>
        </a:defRPr>
      </a:pPr>
      <a:endParaRPr lang="en-US"/>
    </a:p>
  </c:txPr>
  <c:externalData r:id="rId2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862D3E-A707-4E6B-B4B6-B6558A683E4C}" type="datetimeFigureOut">
              <a:rPr lang="en-US" smtClean="0"/>
              <a:pPr/>
              <a:t>9/15/16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B1ED18-B650-4AB3-8D7D-CA3D9E8FF8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35166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70C3A5-17CA-4F39-AFD7-F81AEEEE2563}" type="datetimeFigureOut">
              <a:rPr lang="en-US" smtClean="0"/>
              <a:pPr/>
              <a:t>9/15/16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F409C2-F32A-4FD1-BB3C-5544C987B6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18625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3D331-031A-7C4F-8C87-A02E38471179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23137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Can quickly generate standard reports, but also</a:t>
            </a:r>
            <a:r>
              <a:rPr lang="en-US" baseline="0" dirty="0" smtClean="0"/>
              <a:t> respond to ad hoc requests from supervisors or other groups. And for once, have easy ready maps at their disposal.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409C2-F32A-4FD1-BB3C-5544C987B64E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 some buildings or landlords exhibit unusual patterns of eviction?</a:t>
            </a:r>
          </a:p>
          <a:p>
            <a:r>
              <a:rPr lang="en-US" dirty="0" smtClean="0"/>
              <a:t>What can we learn from unusual tax filing behaviors?</a:t>
            </a:r>
          </a:p>
          <a:p>
            <a:r>
              <a:rPr lang="en-US" dirty="0" smtClean="0"/>
              <a:t>Can we better predict risky buildings?</a:t>
            </a:r>
          </a:p>
          <a:p>
            <a:r>
              <a:rPr lang="en-US" dirty="0" smtClean="0"/>
              <a:t>Building out dashboard tools / comfort]</a:t>
            </a:r>
          </a:p>
          <a:p>
            <a:pPr lvl="1"/>
            <a:r>
              <a:rPr lang="en-US" dirty="0" smtClean="0"/>
              <a:t>Show don’t tell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409C2-F32A-4FD1-BB3C-5544C987B64E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409C2-F32A-4FD1-BB3C-5544C987B64E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568608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3D331-031A-7C4F-8C87-A02E38471179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97316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>
            <a:lvl1pPr>
              <a:defRPr>
                <a:solidFill>
                  <a:srgbClr val="326D89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593A7-CAE9-496C-99F3-C511B4CA38DD}" type="datetimeFigureOut">
              <a:rPr lang="en-US" smtClean="0"/>
              <a:pPr/>
              <a:t>9/15/16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B3BDD-EAD1-4B74-9C71-1024B574A1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862363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593A7-CAE9-496C-99F3-C511B4CA38DD}" type="datetimeFigureOut">
              <a:rPr lang="en-US" smtClean="0"/>
              <a:pPr/>
              <a:t>9/15/16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B3BDD-EAD1-4B74-9C71-1024B574A1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01124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593A7-CAE9-496C-99F3-C511B4CA38DD}" type="datetimeFigureOut">
              <a:rPr lang="en-US" smtClean="0"/>
              <a:pPr/>
              <a:t>9/15/16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B3BDD-EAD1-4B74-9C71-1024B574A1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3267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593A7-CAE9-496C-99F3-C511B4CA38DD}" type="datetimeFigureOut">
              <a:rPr lang="en-US" smtClean="0"/>
              <a:pPr/>
              <a:t>9/15/16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B3BDD-EAD1-4B74-9C71-1024B574A1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062607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593A7-CAE9-496C-99F3-C511B4CA38DD}" type="datetimeFigureOut">
              <a:rPr lang="en-US" smtClean="0"/>
              <a:pPr/>
              <a:t>9/15/16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B3BDD-EAD1-4B74-9C71-1024B574A1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27712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593A7-CAE9-496C-99F3-C511B4CA38DD}" type="datetimeFigureOut">
              <a:rPr lang="en-US" smtClean="0"/>
              <a:pPr/>
              <a:t>9/15/16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B3BDD-EAD1-4B74-9C71-1024B574A1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35906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6DBCE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6DBCE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593A7-CAE9-496C-99F3-C511B4CA38DD}" type="datetimeFigureOut">
              <a:rPr lang="en-US" smtClean="0"/>
              <a:pPr/>
              <a:t>9/15/16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B3BDD-EAD1-4B74-9C71-1024B574A1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53370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"/>
            <a:ext cx="8229600" cy="1150087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593A7-CAE9-496C-99F3-C511B4CA38DD}" type="datetimeFigureOut">
              <a:rPr lang="en-US" smtClean="0"/>
              <a:pPr/>
              <a:t>9/15/16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B3BDD-EAD1-4B74-9C71-1024B574A1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524161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593A7-CAE9-496C-99F3-C511B4CA38DD}" type="datetimeFigureOut">
              <a:rPr lang="en-US" smtClean="0"/>
              <a:pPr/>
              <a:t>9/15/16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B3BDD-EAD1-4B74-9C71-1024B574A1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14246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593A7-CAE9-496C-99F3-C511B4CA38DD}" type="datetimeFigureOut">
              <a:rPr lang="en-US" smtClean="0"/>
              <a:pPr/>
              <a:t>9/15/16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B3BDD-EAD1-4B74-9C71-1024B574A1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064754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593A7-CAE9-496C-99F3-C511B4CA38DD}" type="datetimeFigureOut">
              <a:rPr lang="en-US" smtClean="0"/>
              <a:pPr/>
              <a:t>9/15/16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B3BDD-EAD1-4B74-9C71-1024B574A1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74481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79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1"/>
            <a:ext cx="8229600" cy="4754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F593A7-CAE9-496C-99F3-C511B4CA38DD}" type="datetimeFigureOut">
              <a:rPr lang="en-US" smtClean="0"/>
              <a:pPr/>
              <a:t>9/15/16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7B3BDD-EAD1-4B74-9C71-1024B574A1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00789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rgbClr val="326D89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chart" Target="../charts/char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32.emf"/><Relationship Id="rId6" Type="http://schemas.openxmlformats.org/officeDocument/2006/relationships/image" Target="../media/image33.emf"/><Relationship Id="rId1" Type="http://schemas.openxmlformats.org/officeDocument/2006/relationships/tags" Target="../tags/tag1.xml"/><Relationship Id="rId2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jpe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8" Type="http://schemas.openxmlformats.org/officeDocument/2006/relationships/image" Target="../media/image40.png"/><Relationship Id="rId9" Type="http://schemas.openxmlformats.org/officeDocument/2006/relationships/image" Target="../media/image53.png"/><Relationship Id="rId10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adoptadrain.sfwater.org/" TargetMode="External"/><Relationship Id="rId4" Type="http://schemas.openxmlformats.org/officeDocument/2006/relationships/hyperlink" Target="https://housing.datasf.org/" TargetMode="External"/><Relationship Id="rId5" Type="http://schemas.openxmlformats.org/officeDocument/2006/relationships/hyperlink" Target="https://datasf.org/progress/" TargetMode="External"/><Relationship Id="rId6" Type="http://schemas.openxmlformats.org/officeDocument/2006/relationships/hyperlink" Target="https://docs.google.com/document/d/1MhvEuGKFuGY2vLcNqiXBsPjCzxYebe4dJicRWe6gf_s/edit?usp=sharing" TargetMode="External"/><Relationship Id="rId7" Type="http://schemas.openxmlformats.org/officeDocument/2006/relationships/hyperlink" Target="https://drive.google.com/file/d/0B-65Qm9J0m0WdHowYjNtc3Q4Wm8/view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fcrimedata.org/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548640" y="1519942"/>
            <a:ext cx="485652" cy="696132"/>
          </a:xfrm>
          <a:prstGeom prst="line">
            <a:avLst/>
          </a:prstGeom>
          <a:ln>
            <a:solidFill>
              <a:srgbClr val="326D8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70184"/>
            <a:ext cx="7772400" cy="2555393"/>
          </a:xfrm>
          <a:solidFill>
            <a:schemeClr val="bg1">
              <a:lumMod val="85000"/>
            </a:schemeClr>
          </a:solidFill>
        </p:spPr>
        <p:txBody>
          <a:bodyPr>
            <a:normAutofit fontScale="90000"/>
          </a:bodyPr>
          <a:lstStyle/>
          <a:p>
            <a:pPr algn="r"/>
            <a:r>
              <a:rPr lang="en-US" b="1" dirty="0" smtClean="0"/>
              <a:t>Open Data in San Francisco:</a:t>
            </a:r>
            <a:br>
              <a:rPr lang="en-US" b="1" dirty="0" smtClean="0"/>
            </a:br>
            <a:r>
              <a:rPr lang="en-US" i="1" dirty="0" smtClean="0"/>
              <a:t>Countering the</a:t>
            </a:r>
            <a:r>
              <a:rPr lang="en-US" i="1" dirty="0" smtClean="0"/>
              <a:t/>
            </a:r>
            <a:br>
              <a:rPr lang="en-US" i="1" dirty="0" smtClean="0"/>
            </a:br>
            <a:endParaRPr lang="en-US" sz="9000" dirty="0">
              <a:solidFill>
                <a:schemeClr val="accent6">
                  <a:lumMod val="75000"/>
                </a:schemeClr>
              </a:solidFill>
              <a:latin typeface="Bloodlust Regular"/>
              <a:cs typeface="Bloodlust Regular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5029200"/>
            <a:ext cx="7772400" cy="1467049"/>
          </a:xfrm>
        </p:spPr>
        <p:txBody>
          <a:bodyPr>
            <a:normAutofit fontScale="85000" lnSpcReduction="10000"/>
          </a:bodyPr>
          <a:lstStyle/>
          <a:p>
            <a:pPr algn="r"/>
            <a:r>
              <a:rPr lang="en-US" sz="2000" dirty="0" smtClean="0"/>
              <a:t>Joy Bonaguro</a:t>
            </a:r>
          </a:p>
          <a:p>
            <a:pPr algn="r"/>
            <a:r>
              <a:rPr lang="en-US" sz="2000" dirty="0" smtClean="0"/>
              <a:t>Chief Data Officer</a:t>
            </a:r>
          </a:p>
          <a:p>
            <a:pPr algn="r"/>
            <a:r>
              <a:rPr lang="en-US" sz="2000" dirty="0" smtClean="0"/>
              <a:t>City and County of San Francisco</a:t>
            </a:r>
          </a:p>
          <a:p>
            <a:pPr algn="r"/>
            <a:r>
              <a:rPr lang="en-US" sz="2000" b="1" dirty="0" smtClean="0"/>
              <a:t>NNIP, Cleveland, Ohio</a:t>
            </a:r>
          </a:p>
          <a:p>
            <a:pPr algn="r"/>
            <a:r>
              <a:rPr lang="en-US" sz="2000" b="1" dirty="0" smtClean="0"/>
              <a:t>Sep 15, 2016 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034292" y="1519940"/>
            <a:ext cx="692887" cy="437952"/>
          </a:xfrm>
          <a:prstGeom prst="line">
            <a:avLst/>
          </a:prstGeom>
          <a:ln>
            <a:solidFill>
              <a:srgbClr val="326D89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 rot="20922599">
            <a:off x="470007" y="2002673"/>
            <a:ext cx="1473797" cy="763793"/>
          </a:xfrm>
          <a:prstGeom prst="roundRect">
            <a:avLst/>
          </a:prstGeom>
          <a:solidFill>
            <a:srgbClr val="326D8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Open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8" name="Picture 7" descr="Screen Shot 2016-09-15 at 6.21.12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2882297"/>
            <a:ext cx="2832100" cy="1093406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35637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417" y="0"/>
            <a:ext cx="822716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74074" y="1843563"/>
            <a:ext cx="629392" cy="1129679"/>
            <a:chOff x="688770" y="1511821"/>
            <a:chExt cx="629392" cy="1129678"/>
          </a:xfrm>
        </p:grpSpPr>
        <p:sp>
          <p:nvSpPr>
            <p:cNvPr id="5" name="Oval 4"/>
            <p:cNvSpPr/>
            <p:nvPr/>
          </p:nvSpPr>
          <p:spPr>
            <a:xfrm>
              <a:off x="753323" y="1511821"/>
              <a:ext cx="500286" cy="50028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688770" y="2012107"/>
              <a:ext cx="629392" cy="6293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Oval Callout 6"/>
          <p:cNvSpPr/>
          <p:nvPr/>
        </p:nvSpPr>
        <p:spPr>
          <a:xfrm>
            <a:off x="251368" y="1101346"/>
            <a:ext cx="2101170" cy="674079"/>
          </a:xfrm>
          <a:prstGeom prst="wedgeEllipseCallou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Hey! You got this data?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176418" y="2292693"/>
            <a:ext cx="629392" cy="1129679"/>
            <a:chOff x="688770" y="1511821"/>
            <a:chExt cx="629392" cy="1129678"/>
          </a:xfrm>
          <a:solidFill>
            <a:schemeClr val="accent6"/>
          </a:solidFill>
        </p:grpSpPr>
        <p:sp>
          <p:nvSpPr>
            <p:cNvPr id="10" name="Oval 9"/>
            <p:cNvSpPr/>
            <p:nvPr/>
          </p:nvSpPr>
          <p:spPr>
            <a:xfrm>
              <a:off x="753323" y="1511821"/>
              <a:ext cx="500286" cy="50028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88770" y="2012107"/>
              <a:ext cx="629392" cy="62939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Oval Callout 11"/>
          <p:cNvSpPr/>
          <p:nvPr/>
        </p:nvSpPr>
        <p:spPr>
          <a:xfrm>
            <a:off x="1491114" y="1706299"/>
            <a:ext cx="1462646" cy="637551"/>
          </a:xfrm>
          <a:prstGeom prst="wedgeEllipseCallou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Maybe…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972294" y="2632390"/>
            <a:ext cx="629392" cy="1129679"/>
            <a:chOff x="688770" y="1511821"/>
            <a:chExt cx="629392" cy="1129678"/>
          </a:xfrm>
        </p:grpSpPr>
        <p:sp>
          <p:nvSpPr>
            <p:cNvPr id="14" name="Oval 13"/>
            <p:cNvSpPr/>
            <p:nvPr/>
          </p:nvSpPr>
          <p:spPr>
            <a:xfrm>
              <a:off x="753323" y="1511821"/>
              <a:ext cx="500286" cy="50028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88770" y="2012107"/>
              <a:ext cx="629392" cy="6293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Oval Callout 15"/>
          <p:cNvSpPr/>
          <p:nvPr/>
        </p:nvSpPr>
        <p:spPr>
          <a:xfrm>
            <a:off x="2601688" y="2632391"/>
            <a:ext cx="1406997" cy="689469"/>
          </a:xfrm>
          <a:prstGeom prst="wedgeEllipseCallout">
            <a:avLst>
              <a:gd name="adj1" fmla="val -51218"/>
              <a:gd name="adj2" fmla="val -2706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Can I have it?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944130" y="1438386"/>
            <a:ext cx="629392" cy="1129679"/>
            <a:chOff x="688770" y="1511821"/>
            <a:chExt cx="629392" cy="1129678"/>
          </a:xfrm>
        </p:grpSpPr>
        <p:sp>
          <p:nvSpPr>
            <p:cNvPr id="18" name="Oval 17"/>
            <p:cNvSpPr/>
            <p:nvPr/>
          </p:nvSpPr>
          <p:spPr>
            <a:xfrm>
              <a:off x="753323" y="1511821"/>
              <a:ext cx="500286" cy="50028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88770" y="2012107"/>
              <a:ext cx="629392" cy="6293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Oval Callout 19"/>
          <p:cNvSpPr/>
          <p:nvPr/>
        </p:nvSpPr>
        <p:spPr>
          <a:xfrm>
            <a:off x="3016635" y="1264549"/>
            <a:ext cx="992048" cy="525655"/>
          </a:xfrm>
          <a:prstGeom prst="wedgeEllipseCallout">
            <a:avLst>
              <a:gd name="adj1" fmla="val 42611"/>
              <a:gd name="adj2" fmla="val 5572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Hello????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4698083" y="1657319"/>
            <a:ext cx="629392" cy="1129679"/>
            <a:chOff x="688770" y="1511821"/>
            <a:chExt cx="629392" cy="1129678"/>
          </a:xfrm>
          <a:solidFill>
            <a:schemeClr val="accent6"/>
          </a:solidFill>
        </p:grpSpPr>
        <p:sp>
          <p:nvSpPr>
            <p:cNvPr id="22" name="Oval 21"/>
            <p:cNvSpPr/>
            <p:nvPr/>
          </p:nvSpPr>
          <p:spPr>
            <a:xfrm>
              <a:off x="753323" y="1511821"/>
              <a:ext cx="500286" cy="50028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88770" y="2012107"/>
              <a:ext cx="629392" cy="62939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Oval Callout 23"/>
          <p:cNvSpPr/>
          <p:nvPr/>
        </p:nvSpPr>
        <p:spPr>
          <a:xfrm>
            <a:off x="5262922" y="1152653"/>
            <a:ext cx="1022948" cy="637551"/>
          </a:xfrm>
          <a:prstGeom prst="wedgeEllipseCallout">
            <a:avLst>
              <a:gd name="adj1" fmla="val -55660"/>
              <a:gd name="adj2" fmla="val 2524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Here it is…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567917" y="2141906"/>
            <a:ext cx="629392" cy="1129679"/>
            <a:chOff x="688770" y="1511821"/>
            <a:chExt cx="629392" cy="1129678"/>
          </a:xfrm>
        </p:grpSpPr>
        <p:sp>
          <p:nvSpPr>
            <p:cNvPr id="26" name="Oval 25"/>
            <p:cNvSpPr/>
            <p:nvPr/>
          </p:nvSpPr>
          <p:spPr>
            <a:xfrm>
              <a:off x="753323" y="1511821"/>
              <a:ext cx="500286" cy="50028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88770" y="2012107"/>
              <a:ext cx="629392" cy="6293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Oval Callout 27"/>
          <p:cNvSpPr/>
          <p:nvPr/>
        </p:nvSpPr>
        <p:spPr>
          <a:xfrm>
            <a:off x="6197309" y="1578439"/>
            <a:ext cx="1579418" cy="750597"/>
          </a:xfrm>
          <a:prstGeom prst="wedgeEllipseCallout">
            <a:avLst>
              <a:gd name="adj1" fmla="val -50156"/>
              <a:gd name="adj2" fmla="val 4984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Thanks! Some ?s…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7346132" y="2642194"/>
            <a:ext cx="1600542" cy="1060935"/>
          </a:xfrm>
          <a:custGeom>
            <a:avLst/>
            <a:gdLst>
              <a:gd name="connsiteX0" fmla="*/ 866899 w 1733798"/>
              <a:gd name="connsiteY0" fmla="*/ 605642 h 1436914"/>
              <a:gd name="connsiteX1" fmla="*/ 878774 w 1733798"/>
              <a:gd name="connsiteY1" fmla="*/ 665018 h 1436914"/>
              <a:gd name="connsiteX2" fmla="*/ 1080655 w 1733798"/>
              <a:gd name="connsiteY2" fmla="*/ 653143 h 1436914"/>
              <a:gd name="connsiteX3" fmla="*/ 1009403 w 1733798"/>
              <a:gd name="connsiteY3" fmla="*/ 463138 h 1436914"/>
              <a:gd name="connsiteX4" fmla="*/ 973777 w 1733798"/>
              <a:gd name="connsiteY4" fmla="*/ 451262 h 1436914"/>
              <a:gd name="connsiteX5" fmla="*/ 760021 w 1733798"/>
              <a:gd name="connsiteY5" fmla="*/ 463138 h 1436914"/>
              <a:gd name="connsiteX6" fmla="*/ 641268 w 1733798"/>
              <a:gd name="connsiteY6" fmla="*/ 570016 h 1436914"/>
              <a:gd name="connsiteX7" fmla="*/ 688769 w 1733798"/>
              <a:gd name="connsiteY7" fmla="*/ 617517 h 1436914"/>
              <a:gd name="connsiteX8" fmla="*/ 760021 w 1733798"/>
              <a:gd name="connsiteY8" fmla="*/ 629392 h 1436914"/>
              <a:gd name="connsiteX9" fmla="*/ 1413164 w 1733798"/>
              <a:gd name="connsiteY9" fmla="*/ 605642 h 1436914"/>
              <a:gd name="connsiteX10" fmla="*/ 1448790 w 1733798"/>
              <a:gd name="connsiteY10" fmla="*/ 581891 h 1436914"/>
              <a:gd name="connsiteX11" fmla="*/ 1448790 w 1733798"/>
              <a:gd name="connsiteY11" fmla="*/ 391886 h 1436914"/>
              <a:gd name="connsiteX12" fmla="*/ 1365663 w 1733798"/>
              <a:gd name="connsiteY12" fmla="*/ 332509 h 1436914"/>
              <a:gd name="connsiteX13" fmla="*/ 1175658 w 1733798"/>
              <a:gd name="connsiteY13" fmla="*/ 344385 h 1436914"/>
              <a:gd name="connsiteX14" fmla="*/ 1080655 w 1733798"/>
              <a:gd name="connsiteY14" fmla="*/ 391886 h 1436914"/>
              <a:gd name="connsiteX15" fmla="*/ 961902 w 1733798"/>
              <a:gd name="connsiteY15" fmla="*/ 439387 h 1436914"/>
              <a:gd name="connsiteX16" fmla="*/ 629393 w 1733798"/>
              <a:gd name="connsiteY16" fmla="*/ 641268 h 1436914"/>
              <a:gd name="connsiteX17" fmla="*/ 463138 w 1733798"/>
              <a:gd name="connsiteY17" fmla="*/ 748146 h 1436914"/>
              <a:gd name="connsiteX18" fmla="*/ 356260 w 1733798"/>
              <a:gd name="connsiteY18" fmla="*/ 878774 h 1436914"/>
              <a:gd name="connsiteX19" fmla="*/ 629393 w 1733798"/>
              <a:gd name="connsiteY19" fmla="*/ 938151 h 1436914"/>
              <a:gd name="connsiteX20" fmla="*/ 807522 w 1733798"/>
              <a:gd name="connsiteY20" fmla="*/ 866899 h 1436914"/>
              <a:gd name="connsiteX21" fmla="*/ 890650 w 1733798"/>
              <a:gd name="connsiteY21" fmla="*/ 819398 h 1436914"/>
              <a:gd name="connsiteX22" fmla="*/ 997528 w 1733798"/>
              <a:gd name="connsiteY22" fmla="*/ 688769 h 1436914"/>
              <a:gd name="connsiteX23" fmla="*/ 1009403 w 1733798"/>
              <a:gd name="connsiteY23" fmla="*/ 629392 h 1436914"/>
              <a:gd name="connsiteX24" fmla="*/ 1021278 w 1733798"/>
              <a:gd name="connsiteY24" fmla="*/ 581891 h 1436914"/>
              <a:gd name="connsiteX25" fmla="*/ 1033154 w 1733798"/>
              <a:gd name="connsiteY25" fmla="*/ 498764 h 1436914"/>
              <a:gd name="connsiteX26" fmla="*/ 1021278 w 1733798"/>
              <a:gd name="connsiteY26" fmla="*/ 285008 h 1436914"/>
              <a:gd name="connsiteX27" fmla="*/ 997528 w 1733798"/>
              <a:gd name="connsiteY27" fmla="*/ 249382 h 1436914"/>
              <a:gd name="connsiteX28" fmla="*/ 926276 w 1733798"/>
              <a:gd name="connsiteY28" fmla="*/ 273133 h 1436914"/>
              <a:gd name="connsiteX29" fmla="*/ 855024 w 1733798"/>
              <a:gd name="connsiteY29" fmla="*/ 403761 h 1436914"/>
              <a:gd name="connsiteX30" fmla="*/ 831273 w 1733798"/>
              <a:gd name="connsiteY30" fmla="*/ 486888 h 1436914"/>
              <a:gd name="connsiteX31" fmla="*/ 855024 w 1733798"/>
              <a:gd name="connsiteY31" fmla="*/ 795647 h 1436914"/>
              <a:gd name="connsiteX32" fmla="*/ 902525 w 1733798"/>
              <a:gd name="connsiteY32" fmla="*/ 866899 h 1436914"/>
              <a:gd name="connsiteX33" fmla="*/ 1092530 w 1733798"/>
              <a:gd name="connsiteY33" fmla="*/ 997527 h 1436914"/>
              <a:gd name="connsiteX34" fmla="*/ 1199408 w 1733798"/>
              <a:gd name="connsiteY34" fmla="*/ 1009403 h 1436914"/>
              <a:gd name="connsiteX35" fmla="*/ 1555668 w 1733798"/>
              <a:gd name="connsiteY35" fmla="*/ 961901 h 1436914"/>
              <a:gd name="connsiteX36" fmla="*/ 1615045 w 1733798"/>
              <a:gd name="connsiteY36" fmla="*/ 914400 h 1436914"/>
              <a:gd name="connsiteX37" fmla="*/ 1698172 w 1733798"/>
              <a:gd name="connsiteY37" fmla="*/ 819398 h 1436914"/>
              <a:gd name="connsiteX38" fmla="*/ 1662546 w 1733798"/>
              <a:gd name="connsiteY38" fmla="*/ 522514 h 1436914"/>
              <a:gd name="connsiteX39" fmla="*/ 1603169 w 1733798"/>
              <a:gd name="connsiteY39" fmla="*/ 439387 h 1436914"/>
              <a:gd name="connsiteX40" fmla="*/ 1543793 w 1733798"/>
              <a:gd name="connsiteY40" fmla="*/ 344385 h 1436914"/>
              <a:gd name="connsiteX41" fmla="*/ 1341912 w 1733798"/>
              <a:gd name="connsiteY41" fmla="*/ 178130 h 1436914"/>
              <a:gd name="connsiteX42" fmla="*/ 1211284 w 1733798"/>
              <a:gd name="connsiteY42" fmla="*/ 106878 h 1436914"/>
              <a:gd name="connsiteX43" fmla="*/ 1068780 w 1733798"/>
              <a:gd name="connsiteY43" fmla="*/ 59377 h 1436914"/>
              <a:gd name="connsiteX44" fmla="*/ 902525 w 1733798"/>
              <a:gd name="connsiteY44" fmla="*/ 0 h 1436914"/>
              <a:gd name="connsiteX45" fmla="*/ 700645 w 1733798"/>
              <a:gd name="connsiteY45" fmla="*/ 35626 h 1436914"/>
              <a:gd name="connsiteX46" fmla="*/ 498764 w 1733798"/>
              <a:gd name="connsiteY46" fmla="*/ 225631 h 1436914"/>
              <a:gd name="connsiteX47" fmla="*/ 451263 w 1733798"/>
              <a:gd name="connsiteY47" fmla="*/ 320634 h 1436914"/>
              <a:gd name="connsiteX48" fmla="*/ 380011 w 1733798"/>
              <a:gd name="connsiteY48" fmla="*/ 498764 h 1436914"/>
              <a:gd name="connsiteX49" fmla="*/ 451263 w 1733798"/>
              <a:gd name="connsiteY49" fmla="*/ 783772 h 1436914"/>
              <a:gd name="connsiteX50" fmla="*/ 522515 w 1733798"/>
              <a:gd name="connsiteY50" fmla="*/ 807522 h 1436914"/>
              <a:gd name="connsiteX51" fmla="*/ 973777 w 1733798"/>
              <a:gd name="connsiteY51" fmla="*/ 748146 h 1436914"/>
              <a:gd name="connsiteX52" fmla="*/ 1246910 w 1733798"/>
              <a:gd name="connsiteY52" fmla="*/ 653143 h 1436914"/>
              <a:gd name="connsiteX53" fmla="*/ 1448790 w 1733798"/>
              <a:gd name="connsiteY53" fmla="*/ 546265 h 1436914"/>
              <a:gd name="connsiteX54" fmla="*/ 1484416 w 1733798"/>
              <a:gd name="connsiteY54" fmla="*/ 463138 h 1436914"/>
              <a:gd name="connsiteX55" fmla="*/ 1389413 w 1733798"/>
              <a:gd name="connsiteY55" fmla="*/ 486888 h 1436914"/>
              <a:gd name="connsiteX56" fmla="*/ 1294411 w 1733798"/>
              <a:gd name="connsiteY56" fmla="*/ 593766 h 1436914"/>
              <a:gd name="connsiteX57" fmla="*/ 1270660 w 1733798"/>
              <a:gd name="connsiteY57" fmla="*/ 653143 h 1436914"/>
              <a:gd name="connsiteX58" fmla="*/ 1294411 w 1733798"/>
              <a:gd name="connsiteY58" fmla="*/ 831273 h 1436914"/>
              <a:gd name="connsiteX59" fmla="*/ 1341912 w 1733798"/>
              <a:gd name="connsiteY59" fmla="*/ 926275 h 1436914"/>
              <a:gd name="connsiteX60" fmla="*/ 1294411 w 1733798"/>
              <a:gd name="connsiteY60" fmla="*/ 1128156 h 1436914"/>
              <a:gd name="connsiteX61" fmla="*/ 1151907 w 1733798"/>
              <a:gd name="connsiteY61" fmla="*/ 1270660 h 1436914"/>
              <a:gd name="connsiteX62" fmla="*/ 1080655 w 1733798"/>
              <a:gd name="connsiteY62" fmla="*/ 1341912 h 1436914"/>
              <a:gd name="connsiteX63" fmla="*/ 985652 w 1733798"/>
              <a:gd name="connsiteY63" fmla="*/ 1389413 h 1436914"/>
              <a:gd name="connsiteX64" fmla="*/ 855024 w 1733798"/>
              <a:gd name="connsiteY64" fmla="*/ 1436914 h 1436914"/>
              <a:gd name="connsiteX65" fmla="*/ 439387 w 1733798"/>
              <a:gd name="connsiteY65" fmla="*/ 1401288 h 1436914"/>
              <a:gd name="connsiteX66" fmla="*/ 308759 w 1733798"/>
              <a:gd name="connsiteY66" fmla="*/ 1353787 h 1436914"/>
              <a:gd name="connsiteX67" fmla="*/ 166255 w 1733798"/>
              <a:gd name="connsiteY67" fmla="*/ 1318161 h 1436914"/>
              <a:gd name="connsiteX68" fmla="*/ 23751 w 1733798"/>
              <a:gd name="connsiteY68" fmla="*/ 1223159 h 1436914"/>
              <a:gd name="connsiteX69" fmla="*/ 0 w 1733798"/>
              <a:gd name="connsiteY69" fmla="*/ 1175657 h 1436914"/>
              <a:gd name="connsiteX70" fmla="*/ 11876 w 1733798"/>
              <a:gd name="connsiteY70" fmla="*/ 1116281 h 1436914"/>
              <a:gd name="connsiteX71" fmla="*/ 522515 w 1733798"/>
              <a:gd name="connsiteY71" fmla="*/ 878774 h 1436914"/>
              <a:gd name="connsiteX72" fmla="*/ 1080655 w 1733798"/>
              <a:gd name="connsiteY72" fmla="*/ 712520 h 1436914"/>
              <a:gd name="connsiteX73" fmla="*/ 1341912 w 1733798"/>
              <a:gd name="connsiteY73" fmla="*/ 641268 h 1436914"/>
              <a:gd name="connsiteX74" fmla="*/ 1638795 w 1733798"/>
              <a:gd name="connsiteY74" fmla="*/ 546265 h 1436914"/>
              <a:gd name="connsiteX75" fmla="*/ 1733798 w 1733798"/>
              <a:gd name="connsiteY75" fmla="*/ 522514 h 1436914"/>
              <a:gd name="connsiteX76" fmla="*/ 1567543 w 1733798"/>
              <a:gd name="connsiteY76" fmla="*/ 380011 h 1436914"/>
              <a:gd name="connsiteX77" fmla="*/ 1484416 w 1733798"/>
              <a:gd name="connsiteY77" fmla="*/ 344385 h 1436914"/>
              <a:gd name="connsiteX78" fmla="*/ 1448790 w 1733798"/>
              <a:gd name="connsiteY78" fmla="*/ 332509 h 1436914"/>
              <a:gd name="connsiteX79" fmla="*/ 1413164 w 1733798"/>
              <a:gd name="connsiteY79" fmla="*/ 308759 h 1436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733798" h="1436914">
                <a:moveTo>
                  <a:pt x="866899" y="605642"/>
                </a:moveTo>
                <a:cubicBezTo>
                  <a:pt x="870857" y="625434"/>
                  <a:pt x="859071" y="660640"/>
                  <a:pt x="878774" y="665018"/>
                </a:cubicBezTo>
                <a:cubicBezTo>
                  <a:pt x="944579" y="679641"/>
                  <a:pt x="1034660" y="702423"/>
                  <a:pt x="1080655" y="653143"/>
                </a:cubicBezTo>
                <a:cubicBezTo>
                  <a:pt x="1148185" y="580790"/>
                  <a:pt x="1065457" y="491165"/>
                  <a:pt x="1009403" y="463138"/>
                </a:cubicBezTo>
                <a:cubicBezTo>
                  <a:pt x="998207" y="457540"/>
                  <a:pt x="985652" y="455221"/>
                  <a:pt x="973777" y="451262"/>
                </a:cubicBezTo>
                <a:lnTo>
                  <a:pt x="760021" y="463138"/>
                </a:lnTo>
                <a:cubicBezTo>
                  <a:pt x="695172" y="480597"/>
                  <a:pt x="671988" y="523937"/>
                  <a:pt x="641268" y="570016"/>
                </a:cubicBezTo>
                <a:cubicBezTo>
                  <a:pt x="657102" y="585850"/>
                  <a:pt x="668741" y="607503"/>
                  <a:pt x="688769" y="617517"/>
                </a:cubicBezTo>
                <a:cubicBezTo>
                  <a:pt x="710305" y="628285"/>
                  <a:pt x="735946" y="629787"/>
                  <a:pt x="760021" y="629392"/>
                </a:cubicBezTo>
                <a:cubicBezTo>
                  <a:pt x="977850" y="625821"/>
                  <a:pt x="1195450" y="613559"/>
                  <a:pt x="1413164" y="605642"/>
                </a:cubicBezTo>
                <a:cubicBezTo>
                  <a:pt x="1425039" y="597725"/>
                  <a:pt x="1441709" y="594283"/>
                  <a:pt x="1448790" y="581891"/>
                </a:cubicBezTo>
                <a:cubicBezTo>
                  <a:pt x="1472862" y="539764"/>
                  <a:pt x="1454645" y="412379"/>
                  <a:pt x="1448790" y="391886"/>
                </a:cubicBezTo>
                <a:cubicBezTo>
                  <a:pt x="1440766" y="363803"/>
                  <a:pt x="1385895" y="342625"/>
                  <a:pt x="1365663" y="332509"/>
                </a:cubicBezTo>
                <a:cubicBezTo>
                  <a:pt x="1302328" y="336468"/>
                  <a:pt x="1237783" y="331442"/>
                  <a:pt x="1175658" y="344385"/>
                </a:cubicBezTo>
                <a:cubicBezTo>
                  <a:pt x="1140997" y="351606"/>
                  <a:pt x="1113009" y="377507"/>
                  <a:pt x="1080655" y="391886"/>
                </a:cubicBezTo>
                <a:cubicBezTo>
                  <a:pt x="1041696" y="409201"/>
                  <a:pt x="999770" y="419800"/>
                  <a:pt x="961902" y="439387"/>
                </a:cubicBezTo>
                <a:cubicBezTo>
                  <a:pt x="708999" y="570199"/>
                  <a:pt x="803761" y="532289"/>
                  <a:pt x="629393" y="641268"/>
                </a:cubicBezTo>
                <a:cubicBezTo>
                  <a:pt x="546141" y="693300"/>
                  <a:pt x="540821" y="683411"/>
                  <a:pt x="463138" y="748146"/>
                </a:cubicBezTo>
                <a:cubicBezTo>
                  <a:pt x="403465" y="797873"/>
                  <a:pt x="399005" y="814656"/>
                  <a:pt x="356260" y="878774"/>
                </a:cubicBezTo>
                <a:cubicBezTo>
                  <a:pt x="378567" y="1057237"/>
                  <a:pt x="337806" y="988425"/>
                  <a:pt x="629393" y="938151"/>
                </a:cubicBezTo>
                <a:cubicBezTo>
                  <a:pt x="700700" y="925857"/>
                  <a:pt x="743090" y="901262"/>
                  <a:pt x="807522" y="866899"/>
                </a:cubicBezTo>
                <a:cubicBezTo>
                  <a:pt x="835682" y="851881"/>
                  <a:pt x="865354" y="838856"/>
                  <a:pt x="890650" y="819398"/>
                </a:cubicBezTo>
                <a:cubicBezTo>
                  <a:pt x="955704" y="769357"/>
                  <a:pt x="960096" y="751157"/>
                  <a:pt x="997528" y="688769"/>
                </a:cubicBezTo>
                <a:cubicBezTo>
                  <a:pt x="1001486" y="668977"/>
                  <a:pt x="1005025" y="649096"/>
                  <a:pt x="1009403" y="629392"/>
                </a:cubicBezTo>
                <a:cubicBezTo>
                  <a:pt x="1012943" y="613460"/>
                  <a:pt x="1018358" y="597949"/>
                  <a:pt x="1021278" y="581891"/>
                </a:cubicBezTo>
                <a:cubicBezTo>
                  <a:pt x="1026285" y="554352"/>
                  <a:pt x="1029195" y="526473"/>
                  <a:pt x="1033154" y="498764"/>
                </a:cubicBezTo>
                <a:cubicBezTo>
                  <a:pt x="1029195" y="427512"/>
                  <a:pt x="1031370" y="355653"/>
                  <a:pt x="1021278" y="285008"/>
                </a:cubicBezTo>
                <a:cubicBezTo>
                  <a:pt x="1019260" y="270879"/>
                  <a:pt x="1011690" y="251152"/>
                  <a:pt x="997528" y="249382"/>
                </a:cubicBezTo>
                <a:cubicBezTo>
                  <a:pt x="972686" y="246277"/>
                  <a:pt x="950027" y="265216"/>
                  <a:pt x="926276" y="273133"/>
                </a:cubicBezTo>
                <a:cubicBezTo>
                  <a:pt x="902662" y="312489"/>
                  <a:pt x="871435" y="361093"/>
                  <a:pt x="855024" y="403761"/>
                </a:cubicBezTo>
                <a:cubicBezTo>
                  <a:pt x="844679" y="430658"/>
                  <a:pt x="839190" y="459179"/>
                  <a:pt x="831273" y="486888"/>
                </a:cubicBezTo>
                <a:cubicBezTo>
                  <a:pt x="839190" y="589808"/>
                  <a:pt x="836001" y="694191"/>
                  <a:pt x="855024" y="795647"/>
                </a:cubicBezTo>
                <a:cubicBezTo>
                  <a:pt x="860284" y="823703"/>
                  <a:pt x="883948" y="845226"/>
                  <a:pt x="902525" y="866899"/>
                </a:cubicBezTo>
                <a:cubicBezTo>
                  <a:pt x="972963" y="949076"/>
                  <a:pt x="992206" y="973921"/>
                  <a:pt x="1092530" y="997527"/>
                </a:cubicBezTo>
                <a:cubicBezTo>
                  <a:pt x="1127422" y="1005737"/>
                  <a:pt x="1163782" y="1005444"/>
                  <a:pt x="1199408" y="1009403"/>
                </a:cubicBezTo>
                <a:cubicBezTo>
                  <a:pt x="1318161" y="993569"/>
                  <a:pt x="1438876" y="988596"/>
                  <a:pt x="1555668" y="961901"/>
                </a:cubicBezTo>
                <a:cubicBezTo>
                  <a:pt x="1580377" y="956253"/>
                  <a:pt x="1596205" y="931356"/>
                  <a:pt x="1615045" y="914400"/>
                </a:cubicBezTo>
                <a:cubicBezTo>
                  <a:pt x="1672932" y="862302"/>
                  <a:pt x="1664799" y="869455"/>
                  <a:pt x="1698172" y="819398"/>
                </a:cubicBezTo>
                <a:cubicBezTo>
                  <a:pt x="1722664" y="696934"/>
                  <a:pt x="1726870" y="715487"/>
                  <a:pt x="1662546" y="522514"/>
                </a:cubicBezTo>
                <a:cubicBezTo>
                  <a:pt x="1651778" y="490210"/>
                  <a:pt x="1622058" y="467720"/>
                  <a:pt x="1603169" y="439387"/>
                </a:cubicBezTo>
                <a:cubicBezTo>
                  <a:pt x="1582454" y="408315"/>
                  <a:pt x="1567342" y="373368"/>
                  <a:pt x="1543793" y="344385"/>
                </a:cubicBezTo>
                <a:cubicBezTo>
                  <a:pt x="1480282" y="266218"/>
                  <a:pt x="1426999" y="229182"/>
                  <a:pt x="1341912" y="178130"/>
                </a:cubicBezTo>
                <a:cubicBezTo>
                  <a:pt x="1299381" y="152611"/>
                  <a:pt x="1256770" y="126654"/>
                  <a:pt x="1211284" y="106878"/>
                </a:cubicBezTo>
                <a:cubicBezTo>
                  <a:pt x="1165366" y="86913"/>
                  <a:pt x="1114927" y="78807"/>
                  <a:pt x="1068780" y="59377"/>
                </a:cubicBezTo>
                <a:cubicBezTo>
                  <a:pt x="903279" y="-10308"/>
                  <a:pt x="1068176" y="23664"/>
                  <a:pt x="902525" y="0"/>
                </a:cubicBezTo>
                <a:cubicBezTo>
                  <a:pt x="835232" y="11875"/>
                  <a:pt x="764091" y="10248"/>
                  <a:pt x="700645" y="35626"/>
                </a:cubicBezTo>
                <a:cubicBezTo>
                  <a:pt x="672952" y="46703"/>
                  <a:pt x="509404" y="214991"/>
                  <a:pt x="498764" y="225631"/>
                </a:cubicBezTo>
                <a:cubicBezTo>
                  <a:pt x="482930" y="257299"/>
                  <a:pt x="466235" y="288550"/>
                  <a:pt x="451263" y="320634"/>
                </a:cubicBezTo>
                <a:cubicBezTo>
                  <a:pt x="420112" y="387386"/>
                  <a:pt x="406255" y="428780"/>
                  <a:pt x="380011" y="498764"/>
                </a:cubicBezTo>
                <a:cubicBezTo>
                  <a:pt x="385252" y="535452"/>
                  <a:pt x="362812" y="734633"/>
                  <a:pt x="451263" y="783772"/>
                </a:cubicBezTo>
                <a:cubicBezTo>
                  <a:pt x="473148" y="795930"/>
                  <a:pt x="498764" y="799605"/>
                  <a:pt x="522515" y="807522"/>
                </a:cubicBezTo>
                <a:cubicBezTo>
                  <a:pt x="672936" y="787730"/>
                  <a:pt x="823965" y="772116"/>
                  <a:pt x="973777" y="748146"/>
                </a:cubicBezTo>
                <a:cubicBezTo>
                  <a:pt x="1116726" y="725274"/>
                  <a:pt x="1116601" y="708990"/>
                  <a:pt x="1246910" y="653143"/>
                </a:cubicBezTo>
                <a:cubicBezTo>
                  <a:pt x="1412317" y="582254"/>
                  <a:pt x="1318960" y="639001"/>
                  <a:pt x="1448790" y="546265"/>
                </a:cubicBezTo>
                <a:cubicBezTo>
                  <a:pt x="1449406" y="545342"/>
                  <a:pt x="1505888" y="469273"/>
                  <a:pt x="1484416" y="463138"/>
                </a:cubicBezTo>
                <a:cubicBezTo>
                  <a:pt x="1453030" y="454170"/>
                  <a:pt x="1421081" y="478971"/>
                  <a:pt x="1389413" y="486888"/>
                </a:cubicBezTo>
                <a:cubicBezTo>
                  <a:pt x="1357943" y="518358"/>
                  <a:pt x="1317468" y="555338"/>
                  <a:pt x="1294411" y="593766"/>
                </a:cubicBezTo>
                <a:cubicBezTo>
                  <a:pt x="1283443" y="612045"/>
                  <a:pt x="1278577" y="633351"/>
                  <a:pt x="1270660" y="653143"/>
                </a:cubicBezTo>
                <a:cubicBezTo>
                  <a:pt x="1278577" y="712520"/>
                  <a:pt x="1279290" y="773311"/>
                  <a:pt x="1294411" y="831273"/>
                </a:cubicBezTo>
                <a:cubicBezTo>
                  <a:pt x="1303348" y="865532"/>
                  <a:pt x="1341912" y="926275"/>
                  <a:pt x="1341912" y="926275"/>
                </a:cubicBezTo>
                <a:cubicBezTo>
                  <a:pt x="1326078" y="993569"/>
                  <a:pt x="1327807" y="1067626"/>
                  <a:pt x="1294411" y="1128156"/>
                </a:cubicBezTo>
                <a:cubicBezTo>
                  <a:pt x="1261959" y="1186975"/>
                  <a:pt x="1199408" y="1223159"/>
                  <a:pt x="1151907" y="1270660"/>
                </a:cubicBezTo>
                <a:cubicBezTo>
                  <a:pt x="1128156" y="1294411"/>
                  <a:pt x="1110698" y="1326891"/>
                  <a:pt x="1080655" y="1341912"/>
                </a:cubicBezTo>
                <a:cubicBezTo>
                  <a:pt x="1048987" y="1357746"/>
                  <a:pt x="1017799" y="1374576"/>
                  <a:pt x="985652" y="1389413"/>
                </a:cubicBezTo>
                <a:cubicBezTo>
                  <a:pt x="942680" y="1409246"/>
                  <a:pt x="899933" y="1421945"/>
                  <a:pt x="855024" y="1436914"/>
                </a:cubicBezTo>
                <a:cubicBezTo>
                  <a:pt x="716478" y="1425039"/>
                  <a:pt x="576858" y="1422207"/>
                  <a:pt x="439387" y="1401288"/>
                </a:cubicBezTo>
                <a:cubicBezTo>
                  <a:pt x="393582" y="1394318"/>
                  <a:pt x="353084" y="1367277"/>
                  <a:pt x="308759" y="1353787"/>
                </a:cubicBezTo>
                <a:cubicBezTo>
                  <a:pt x="261917" y="1339531"/>
                  <a:pt x="213756" y="1330036"/>
                  <a:pt x="166255" y="1318161"/>
                </a:cubicBezTo>
                <a:cubicBezTo>
                  <a:pt x="124806" y="1294476"/>
                  <a:pt x="57469" y="1261694"/>
                  <a:pt x="23751" y="1223159"/>
                </a:cubicBezTo>
                <a:cubicBezTo>
                  <a:pt x="12093" y="1209836"/>
                  <a:pt x="7917" y="1191491"/>
                  <a:pt x="0" y="1175657"/>
                </a:cubicBezTo>
                <a:cubicBezTo>
                  <a:pt x="3959" y="1155865"/>
                  <a:pt x="-3314" y="1129572"/>
                  <a:pt x="11876" y="1116281"/>
                </a:cubicBezTo>
                <a:cubicBezTo>
                  <a:pt x="118119" y="1023319"/>
                  <a:pt x="424791" y="905426"/>
                  <a:pt x="522515" y="878774"/>
                </a:cubicBezTo>
                <a:cubicBezTo>
                  <a:pt x="1176706" y="700358"/>
                  <a:pt x="360888" y="926918"/>
                  <a:pt x="1080655" y="712520"/>
                </a:cubicBezTo>
                <a:cubicBezTo>
                  <a:pt x="1167165" y="686751"/>
                  <a:pt x="1255388" y="666991"/>
                  <a:pt x="1341912" y="641268"/>
                </a:cubicBezTo>
                <a:cubicBezTo>
                  <a:pt x="1520407" y="588202"/>
                  <a:pt x="1485740" y="587079"/>
                  <a:pt x="1638795" y="546265"/>
                </a:cubicBezTo>
                <a:cubicBezTo>
                  <a:pt x="1782082" y="508056"/>
                  <a:pt x="1634598" y="555583"/>
                  <a:pt x="1733798" y="522514"/>
                </a:cubicBezTo>
                <a:cubicBezTo>
                  <a:pt x="1647184" y="423527"/>
                  <a:pt x="1673911" y="433195"/>
                  <a:pt x="1567543" y="380011"/>
                </a:cubicBezTo>
                <a:cubicBezTo>
                  <a:pt x="1540579" y="366529"/>
                  <a:pt x="1512406" y="355581"/>
                  <a:pt x="1484416" y="344385"/>
                </a:cubicBezTo>
                <a:cubicBezTo>
                  <a:pt x="1472794" y="339736"/>
                  <a:pt x="1459986" y="338107"/>
                  <a:pt x="1448790" y="332509"/>
                </a:cubicBezTo>
                <a:cubicBezTo>
                  <a:pt x="1436025" y="326126"/>
                  <a:pt x="1413164" y="308759"/>
                  <a:pt x="1413164" y="308759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6987018" y="2296611"/>
            <a:ext cx="2023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Question death spiral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6572" y="4396563"/>
            <a:ext cx="34486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6D89"/>
                </a:solidFill>
              </a:rPr>
              <a:t>Update Data</a:t>
            </a:r>
            <a:endParaRPr lang="en-US" sz="4000" b="1" dirty="0">
              <a:solidFill>
                <a:srgbClr val="326D89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6572" y="130314"/>
            <a:ext cx="34486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6D89"/>
                </a:solidFill>
              </a:rPr>
              <a:t>Obtain Data</a:t>
            </a:r>
            <a:endParaRPr lang="en-US" sz="4000" b="1" dirty="0">
              <a:solidFill>
                <a:srgbClr val="326D89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340858" y="5248897"/>
            <a:ext cx="3765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Courier" pitchFamily="49" charset="0"/>
              </a:rPr>
              <a:t>See previous</a:t>
            </a:r>
            <a:endParaRPr lang="en-US" sz="3600" b="1" dirty="0">
              <a:latin typeface="Courier" pitchFamily="49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906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6" grpId="0" animBg="1"/>
      <p:bldP spid="20" grpId="0" animBg="1"/>
      <p:bldP spid="24" grpId="0" animBg="1"/>
      <p:bldP spid="28" grpId="0" animBg="1"/>
      <p:bldP spid="29" grpId="0" animBg="1"/>
      <p:bldP spid="30" grpId="0"/>
      <p:bldP spid="32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9776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3133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"/>
            <a:ext cx="8229600" cy="114299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Publishing Plans reduce open data uncertainty</a:t>
            </a:r>
            <a:endParaRPr lang="en-US" dirty="0"/>
          </a:p>
        </p:txBody>
      </p:sp>
      <p:pic>
        <p:nvPicPr>
          <p:cNvPr id="5" name="Picture 4" descr="Screen Shot 2015-08-06 at 8.22.31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5400"/>
            <a:ext cx="9144000" cy="5838669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586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err="1" smtClean="0"/>
              <a:t>ShareSF</a:t>
            </a:r>
            <a:r>
              <a:rPr lang="en-US" dirty="0" smtClean="0"/>
              <a:t> facilitates internal confidential data sharing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295400"/>
            <a:ext cx="62484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3828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Generalized data architecture goal state defines roadmap for future</a:t>
            </a:r>
            <a:endParaRPr lang="en-US" dirty="0"/>
          </a:p>
        </p:txBody>
      </p:sp>
      <p:pic>
        <p:nvPicPr>
          <p:cNvPr id="2050" name="Picture 2" descr="Data Infrastructure and Services Framework - Rough Draft - Data Infrastructure - Goal State (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1" y="420988"/>
            <a:ext cx="9144001" cy="11313812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4466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417" y="0"/>
            <a:ext cx="822716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/>
        </p:nvGrpSpPr>
        <p:grpSpPr>
          <a:xfrm>
            <a:off x="374074" y="1843563"/>
            <a:ext cx="629392" cy="1129679"/>
            <a:chOff x="688770" y="1511821"/>
            <a:chExt cx="629392" cy="1129678"/>
          </a:xfrm>
        </p:grpSpPr>
        <p:sp>
          <p:nvSpPr>
            <p:cNvPr id="5" name="Oval 4"/>
            <p:cNvSpPr/>
            <p:nvPr/>
          </p:nvSpPr>
          <p:spPr>
            <a:xfrm>
              <a:off x="753323" y="1511821"/>
              <a:ext cx="500286" cy="50028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688770" y="2012107"/>
              <a:ext cx="629392" cy="6293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Oval Callout 6"/>
          <p:cNvSpPr/>
          <p:nvPr/>
        </p:nvSpPr>
        <p:spPr>
          <a:xfrm>
            <a:off x="251368" y="1101346"/>
            <a:ext cx="2101170" cy="674079"/>
          </a:xfrm>
          <a:prstGeom prst="wedgeEllipseCallou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Hey! You got this data?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" name="Group 8"/>
          <p:cNvGrpSpPr/>
          <p:nvPr/>
        </p:nvGrpSpPr>
        <p:grpSpPr>
          <a:xfrm>
            <a:off x="1176418" y="2292693"/>
            <a:ext cx="629392" cy="1129679"/>
            <a:chOff x="688770" y="1511821"/>
            <a:chExt cx="629392" cy="1129678"/>
          </a:xfrm>
          <a:solidFill>
            <a:schemeClr val="accent6"/>
          </a:solidFill>
        </p:grpSpPr>
        <p:sp>
          <p:nvSpPr>
            <p:cNvPr id="10" name="Oval 9"/>
            <p:cNvSpPr/>
            <p:nvPr/>
          </p:nvSpPr>
          <p:spPr>
            <a:xfrm>
              <a:off x="753323" y="1511821"/>
              <a:ext cx="500286" cy="50028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88770" y="2012107"/>
              <a:ext cx="629392" cy="62939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Oval Callout 11"/>
          <p:cNvSpPr/>
          <p:nvPr/>
        </p:nvSpPr>
        <p:spPr>
          <a:xfrm>
            <a:off x="1491114" y="1706299"/>
            <a:ext cx="1462646" cy="637551"/>
          </a:xfrm>
          <a:prstGeom prst="wedgeEllipseCallou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Maybe…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4" name="Group 12"/>
          <p:cNvGrpSpPr/>
          <p:nvPr/>
        </p:nvGrpSpPr>
        <p:grpSpPr>
          <a:xfrm>
            <a:off x="1972294" y="2632390"/>
            <a:ext cx="629392" cy="1129679"/>
            <a:chOff x="688770" y="1511821"/>
            <a:chExt cx="629392" cy="1129678"/>
          </a:xfrm>
        </p:grpSpPr>
        <p:sp>
          <p:nvSpPr>
            <p:cNvPr id="14" name="Oval 13"/>
            <p:cNvSpPr/>
            <p:nvPr/>
          </p:nvSpPr>
          <p:spPr>
            <a:xfrm>
              <a:off x="753323" y="1511821"/>
              <a:ext cx="500286" cy="50028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88770" y="2012107"/>
              <a:ext cx="629392" cy="6293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Oval Callout 15"/>
          <p:cNvSpPr/>
          <p:nvPr/>
        </p:nvSpPr>
        <p:spPr>
          <a:xfrm>
            <a:off x="2601688" y="2632391"/>
            <a:ext cx="1406997" cy="689469"/>
          </a:xfrm>
          <a:prstGeom prst="wedgeEllipseCallout">
            <a:avLst>
              <a:gd name="adj1" fmla="val -51218"/>
              <a:gd name="adj2" fmla="val -2706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Can I have it?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8" name="Group 16"/>
          <p:cNvGrpSpPr/>
          <p:nvPr/>
        </p:nvGrpSpPr>
        <p:grpSpPr>
          <a:xfrm>
            <a:off x="3944130" y="1438386"/>
            <a:ext cx="629392" cy="1129679"/>
            <a:chOff x="688770" y="1511821"/>
            <a:chExt cx="629392" cy="1129678"/>
          </a:xfrm>
        </p:grpSpPr>
        <p:sp>
          <p:nvSpPr>
            <p:cNvPr id="18" name="Oval 17"/>
            <p:cNvSpPr/>
            <p:nvPr/>
          </p:nvSpPr>
          <p:spPr>
            <a:xfrm>
              <a:off x="753323" y="1511821"/>
              <a:ext cx="500286" cy="50028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88770" y="2012107"/>
              <a:ext cx="629392" cy="6293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Oval Callout 19"/>
          <p:cNvSpPr/>
          <p:nvPr/>
        </p:nvSpPr>
        <p:spPr>
          <a:xfrm>
            <a:off x="3016635" y="1264549"/>
            <a:ext cx="992048" cy="525655"/>
          </a:xfrm>
          <a:prstGeom prst="wedgeEllipseCallout">
            <a:avLst>
              <a:gd name="adj1" fmla="val 42611"/>
              <a:gd name="adj2" fmla="val 5572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Hello????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9" name="Group 20"/>
          <p:cNvGrpSpPr/>
          <p:nvPr/>
        </p:nvGrpSpPr>
        <p:grpSpPr>
          <a:xfrm>
            <a:off x="4698083" y="1657319"/>
            <a:ext cx="629392" cy="1129679"/>
            <a:chOff x="688770" y="1511821"/>
            <a:chExt cx="629392" cy="1129678"/>
          </a:xfrm>
          <a:solidFill>
            <a:schemeClr val="accent6"/>
          </a:solidFill>
        </p:grpSpPr>
        <p:sp>
          <p:nvSpPr>
            <p:cNvPr id="22" name="Oval 21"/>
            <p:cNvSpPr/>
            <p:nvPr/>
          </p:nvSpPr>
          <p:spPr>
            <a:xfrm>
              <a:off x="753323" y="1511821"/>
              <a:ext cx="500286" cy="50028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88770" y="2012107"/>
              <a:ext cx="629392" cy="62939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Oval Callout 23"/>
          <p:cNvSpPr/>
          <p:nvPr/>
        </p:nvSpPr>
        <p:spPr>
          <a:xfrm>
            <a:off x="5262922" y="1152653"/>
            <a:ext cx="1022948" cy="637551"/>
          </a:xfrm>
          <a:prstGeom prst="wedgeEllipseCallout">
            <a:avLst>
              <a:gd name="adj1" fmla="val -55660"/>
              <a:gd name="adj2" fmla="val 2524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Here it is…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3" name="Group 24"/>
          <p:cNvGrpSpPr/>
          <p:nvPr/>
        </p:nvGrpSpPr>
        <p:grpSpPr>
          <a:xfrm>
            <a:off x="5567917" y="2141906"/>
            <a:ext cx="629392" cy="1129679"/>
            <a:chOff x="688770" y="1511821"/>
            <a:chExt cx="629392" cy="1129678"/>
          </a:xfrm>
        </p:grpSpPr>
        <p:sp>
          <p:nvSpPr>
            <p:cNvPr id="26" name="Oval 25"/>
            <p:cNvSpPr/>
            <p:nvPr/>
          </p:nvSpPr>
          <p:spPr>
            <a:xfrm>
              <a:off x="753323" y="1511821"/>
              <a:ext cx="500286" cy="50028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88770" y="2012107"/>
              <a:ext cx="629392" cy="6293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Oval Callout 27"/>
          <p:cNvSpPr/>
          <p:nvPr/>
        </p:nvSpPr>
        <p:spPr>
          <a:xfrm>
            <a:off x="6197309" y="1578439"/>
            <a:ext cx="1579418" cy="750597"/>
          </a:xfrm>
          <a:prstGeom prst="wedgeEllipseCallout">
            <a:avLst>
              <a:gd name="adj1" fmla="val -50156"/>
              <a:gd name="adj2" fmla="val 4984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Thanks! Some ?s…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7346132" y="2642194"/>
            <a:ext cx="1600542" cy="1060935"/>
          </a:xfrm>
          <a:custGeom>
            <a:avLst/>
            <a:gdLst>
              <a:gd name="connsiteX0" fmla="*/ 866899 w 1733798"/>
              <a:gd name="connsiteY0" fmla="*/ 605642 h 1436914"/>
              <a:gd name="connsiteX1" fmla="*/ 878774 w 1733798"/>
              <a:gd name="connsiteY1" fmla="*/ 665018 h 1436914"/>
              <a:gd name="connsiteX2" fmla="*/ 1080655 w 1733798"/>
              <a:gd name="connsiteY2" fmla="*/ 653143 h 1436914"/>
              <a:gd name="connsiteX3" fmla="*/ 1009403 w 1733798"/>
              <a:gd name="connsiteY3" fmla="*/ 463138 h 1436914"/>
              <a:gd name="connsiteX4" fmla="*/ 973777 w 1733798"/>
              <a:gd name="connsiteY4" fmla="*/ 451262 h 1436914"/>
              <a:gd name="connsiteX5" fmla="*/ 760021 w 1733798"/>
              <a:gd name="connsiteY5" fmla="*/ 463138 h 1436914"/>
              <a:gd name="connsiteX6" fmla="*/ 641268 w 1733798"/>
              <a:gd name="connsiteY6" fmla="*/ 570016 h 1436914"/>
              <a:gd name="connsiteX7" fmla="*/ 688769 w 1733798"/>
              <a:gd name="connsiteY7" fmla="*/ 617517 h 1436914"/>
              <a:gd name="connsiteX8" fmla="*/ 760021 w 1733798"/>
              <a:gd name="connsiteY8" fmla="*/ 629392 h 1436914"/>
              <a:gd name="connsiteX9" fmla="*/ 1413164 w 1733798"/>
              <a:gd name="connsiteY9" fmla="*/ 605642 h 1436914"/>
              <a:gd name="connsiteX10" fmla="*/ 1448790 w 1733798"/>
              <a:gd name="connsiteY10" fmla="*/ 581891 h 1436914"/>
              <a:gd name="connsiteX11" fmla="*/ 1448790 w 1733798"/>
              <a:gd name="connsiteY11" fmla="*/ 391886 h 1436914"/>
              <a:gd name="connsiteX12" fmla="*/ 1365663 w 1733798"/>
              <a:gd name="connsiteY12" fmla="*/ 332509 h 1436914"/>
              <a:gd name="connsiteX13" fmla="*/ 1175658 w 1733798"/>
              <a:gd name="connsiteY13" fmla="*/ 344385 h 1436914"/>
              <a:gd name="connsiteX14" fmla="*/ 1080655 w 1733798"/>
              <a:gd name="connsiteY14" fmla="*/ 391886 h 1436914"/>
              <a:gd name="connsiteX15" fmla="*/ 961902 w 1733798"/>
              <a:gd name="connsiteY15" fmla="*/ 439387 h 1436914"/>
              <a:gd name="connsiteX16" fmla="*/ 629393 w 1733798"/>
              <a:gd name="connsiteY16" fmla="*/ 641268 h 1436914"/>
              <a:gd name="connsiteX17" fmla="*/ 463138 w 1733798"/>
              <a:gd name="connsiteY17" fmla="*/ 748146 h 1436914"/>
              <a:gd name="connsiteX18" fmla="*/ 356260 w 1733798"/>
              <a:gd name="connsiteY18" fmla="*/ 878774 h 1436914"/>
              <a:gd name="connsiteX19" fmla="*/ 629393 w 1733798"/>
              <a:gd name="connsiteY19" fmla="*/ 938151 h 1436914"/>
              <a:gd name="connsiteX20" fmla="*/ 807522 w 1733798"/>
              <a:gd name="connsiteY20" fmla="*/ 866899 h 1436914"/>
              <a:gd name="connsiteX21" fmla="*/ 890650 w 1733798"/>
              <a:gd name="connsiteY21" fmla="*/ 819398 h 1436914"/>
              <a:gd name="connsiteX22" fmla="*/ 997528 w 1733798"/>
              <a:gd name="connsiteY22" fmla="*/ 688769 h 1436914"/>
              <a:gd name="connsiteX23" fmla="*/ 1009403 w 1733798"/>
              <a:gd name="connsiteY23" fmla="*/ 629392 h 1436914"/>
              <a:gd name="connsiteX24" fmla="*/ 1021278 w 1733798"/>
              <a:gd name="connsiteY24" fmla="*/ 581891 h 1436914"/>
              <a:gd name="connsiteX25" fmla="*/ 1033154 w 1733798"/>
              <a:gd name="connsiteY25" fmla="*/ 498764 h 1436914"/>
              <a:gd name="connsiteX26" fmla="*/ 1021278 w 1733798"/>
              <a:gd name="connsiteY26" fmla="*/ 285008 h 1436914"/>
              <a:gd name="connsiteX27" fmla="*/ 997528 w 1733798"/>
              <a:gd name="connsiteY27" fmla="*/ 249382 h 1436914"/>
              <a:gd name="connsiteX28" fmla="*/ 926276 w 1733798"/>
              <a:gd name="connsiteY28" fmla="*/ 273133 h 1436914"/>
              <a:gd name="connsiteX29" fmla="*/ 855024 w 1733798"/>
              <a:gd name="connsiteY29" fmla="*/ 403761 h 1436914"/>
              <a:gd name="connsiteX30" fmla="*/ 831273 w 1733798"/>
              <a:gd name="connsiteY30" fmla="*/ 486888 h 1436914"/>
              <a:gd name="connsiteX31" fmla="*/ 855024 w 1733798"/>
              <a:gd name="connsiteY31" fmla="*/ 795647 h 1436914"/>
              <a:gd name="connsiteX32" fmla="*/ 902525 w 1733798"/>
              <a:gd name="connsiteY32" fmla="*/ 866899 h 1436914"/>
              <a:gd name="connsiteX33" fmla="*/ 1092530 w 1733798"/>
              <a:gd name="connsiteY33" fmla="*/ 997527 h 1436914"/>
              <a:gd name="connsiteX34" fmla="*/ 1199408 w 1733798"/>
              <a:gd name="connsiteY34" fmla="*/ 1009403 h 1436914"/>
              <a:gd name="connsiteX35" fmla="*/ 1555668 w 1733798"/>
              <a:gd name="connsiteY35" fmla="*/ 961901 h 1436914"/>
              <a:gd name="connsiteX36" fmla="*/ 1615045 w 1733798"/>
              <a:gd name="connsiteY36" fmla="*/ 914400 h 1436914"/>
              <a:gd name="connsiteX37" fmla="*/ 1698172 w 1733798"/>
              <a:gd name="connsiteY37" fmla="*/ 819398 h 1436914"/>
              <a:gd name="connsiteX38" fmla="*/ 1662546 w 1733798"/>
              <a:gd name="connsiteY38" fmla="*/ 522514 h 1436914"/>
              <a:gd name="connsiteX39" fmla="*/ 1603169 w 1733798"/>
              <a:gd name="connsiteY39" fmla="*/ 439387 h 1436914"/>
              <a:gd name="connsiteX40" fmla="*/ 1543793 w 1733798"/>
              <a:gd name="connsiteY40" fmla="*/ 344385 h 1436914"/>
              <a:gd name="connsiteX41" fmla="*/ 1341912 w 1733798"/>
              <a:gd name="connsiteY41" fmla="*/ 178130 h 1436914"/>
              <a:gd name="connsiteX42" fmla="*/ 1211284 w 1733798"/>
              <a:gd name="connsiteY42" fmla="*/ 106878 h 1436914"/>
              <a:gd name="connsiteX43" fmla="*/ 1068780 w 1733798"/>
              <a:gd name="connsiteY43" fmla="*/ 59377 h 1436914"/>
              <a:gd name="connsiteX44" fmla="*/ 902525 w 1733798"/>
              <a:gd name="connsiteY44" fmla="*/ 0 h 1436914"/>
              <a:gd name="connsiteX45" fmla="*/ 700645 w 1733798"/>
              <a:gd name="connsiteY45" fmla="*/ 35626 h 1436914"/>
              <a:gd name="connsiteX46" fmla="*/ 498764 w 1733798"/>
              <a:gd name="connsiteY46" fmla="*/ 225631 h 1436914"/>
              <a:gd name="connsiteX47" fmla="*/ 451263 w 1733798"/>
              <a:gd name="connsiteY47" fmla="*/ 320634 h 1436914"/>
              <a:gd name="connsiteX48" fmla="*/ 380011 w 1733798"/>
              <a:gd name="connsiteY48" fmla="*/ 498764 h 1436914"/>
              <a:gd name="connsiteX49" fmla="*/ 451263 w 1733798"/>
              <a:gd name="connsiteY49" fmla="*/ 783772 h 1436914"/>
              <a:gd name="connsiteX50" fmla="*/ 522515 w 1733798"/>
              <a:gd name="connsiteY50" fmla="*/ 807522 h 1436914"/>
              <a:gd name="connsiteX51" fmla="*/ 973777 w 1733798"/>
              <a:gd name="connsiteY51" fmla="*/ 748146 h 1436914"/>
              <a:gd name="connsiteX52" fmla="*/ 1246910 w 1733798"/>
              <a:gd name="connsiteY52" fmla="*/ 653143 h 1436914"/>
              <a:gd name="connsiteX53" fmla="*/ 1448790 w 1733798"/>
              <a:gd name="connsiteY53" fmla="*/ 546265 h 1436914"/>
              <a:gd name="connsiteX54" fmla="*/ 1484416 w 1733798"/>
              <a:gd name="connsiteY54" fmla="*/ 463138 h 1436914"/>
              <a:gd name="connsiteX55" fmla="*/ 1389413 w 1733798"/>
              <a:gd name="connsiteY55" fmla="*/ 486888 h 1436914"/>
              <a:gd name="connsiteX56" fmla="*/ 1294411 w 1733798"/>
              <a:gd name="connsiteY56" fmla="*/ 593766 h 1436914"/>
              <a:gd name="connsiteX57" fmla="*/ 1270660 w 1733798"/>
              <a:gd name="connsiteY57" fmla="*/ 653143 h 1436914"/>
              <a:gd name="connsiteX58" fmla="*/ 1294411 w 1733798"/>
              <a:gd name="connsiteY58" fmla="*/ 831273 h 1436914"/>
              <a:gd name="connsiteX59" fmla="*/ 1341912 w 1733798"/>
              <a:gd name="connsiteY59" fmla="*/ 926275 h 1436914"/>
              <a:gd name="connsiteX60" fmla="*/ 1294411 w 1733798"/>
              <a:gd name="connsiteY60" fmla="*/ 1128156 h 1436914"/>
              <a:gd name="connsiteX61" fmla="*/ 1151907 w 1733798"/>
              <a:gd name="connsiteY61" fmla="*/ 1270660 h 1436914"/>
              <a:gd name="connsiteX62" fmla="*/ 1080655 w 1733798"/>
              <a:gd name="connsiteY62" fmla="*/ 1341912 h 1436914"/>
              <a:gd name="connsiteX63" fmla="*/ 985652 w 1733798"/>
              <a:gd name="connsiteY63" fmla="*/ 1389413 h 1436914"/>
              <a:gd name="connsiteX64" fmla="*/ 855024 w 1733798"/>
              <a:gd name="connsiteY64" fmla="*/ 1436914 h 1436914"/>
              <a:gd name="connsiteX65" fmla="*/ 439387 w 1733798"/>
              <a:gd name="connsiteY65" fmla="*/ 1401288 h 1436914"/>
              <a:gd name="connsiteX66" fmla="*/ 308759 w 1733798"/>
              <a:gd name="connsiteY66" fmla="*/ 1353787 h 1436914"/>
              <a:gd name="connsiteX67" fmla="*/ 166255 w 1733798"/>
              <a:gd name="connsiteY67" fmla="*/ 1318161 h 1436914"/>
              <a:gd name="connsiteX68" fmla="*/ 23751 w 1733798"/>
              <a:gd name="connsiteY68" fmla="*/ 1223159 h 1436914"/>
              <a:gd name="connsiteX69" fmla="*/ 0 w 1733798"/>
              <a:gd name="connsiteY69" fmla="*/ 1175657 h 1436914"/>
              <a:gd name="connsiteX70" fmla="*/ 11876 w 1733798"/>
              <a:gd name="connsiteY70" fmla="*/ 1116281 h 1436914"/>
              <a:gd name="connsiteX71" fmla="*/ 522515 w 1733798"/>
              <a:gd name="connsiteY71" fmla="*/ 878774 h 1436914"/>
              <a:gd name="connsiteX72" fmla="*/ 1080655 w 1733798"/>
              <a:gd name="connsiteY72" fmla="*/ 712520 h 1436914"/>
              <a:gd name="connsiteX73" fmla="*/ 1341912 w 1733798"/>
              <a:gd name="connsiteY73" fmla="*/ 641268 h 1436914"/>
              <a:gd name="connsiteX74" fmla="*/ 1638795 w 1733798"/>
              <a:gd name="connsiteY74" fmla="*/ 546265 h 1436914"/>
              <a:gd name="connsiteX75" fmla="*/ 1733798 w 1733798"/>
              <a:gd name="connsiteY75" fmla="*/ 522514 h 1436914"/>
              <a:gd name="connsiteX76" fmla="*/ 1567543 w 1733798"/>
              <a:gd name="connsiteY76" fmla="*/ 380011 h 1436914"/>
              <a:gd name="connsiteX77" fmla="*/ 1484416 w 1733798"/>
              <a:gd name="connsiteY77" fmla="*/ 344385 h 1436914"/>
              <a:gd name="connsiteX78" fmla="*/ 1448790 w 1733798"/>
              <a:gd name="connsiteY78" fmla="*/ 332509 h 1436914"/>
              <a:gd name="connsiteX79" fmla="*/ 1413164 w 1733798"/>
              <a:gd name="connsiteY79" fmla="*/ 308759 h 1436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733798" h="1436914">
                <a:moveTo>
                  <a:pt x="866899" y="605642"/>
                </a:moveTo>
                <a:cubicBezTo>
                  <a:pt x="870857" y="625434"/>
                  <a:pt x="859071" y="660640"/>
                  <a:pt x="878774" y="665018"/>
                </a:cubicBezTo>
                <a:cubicBezTo>
                  <a:pt x="944579" y="679641"/>
                  <a:pt x="1034660" y="702423"/>
                  <a:pt x="1080655" y="653143"/>
                </a:cubicBezTo>
                <a:cubicBezTo>
                  <a:pt x="1148185" y="580790"/>
                  <a:pt x="1065457" y="491165"/>
                  <a:pt x="1009403" y="463138"/>
                </a:cubicBezTo>
                <a:cubicBezTo>
                  <a:pt x="998207" y="457540"/>
                  <a:pt x="985652" y="455221"/>
                  <a:pt x="973777" y="451262"/>
                </a:cubicBezTo>
                <a:lnTo>
                  <a:pt x="760021" y="463138"/>
                </a:lnTo>
                <a:cubicBezTo>
                  <a:pt x="695172" y="480597"/>
                  <a:pt x="671988" y="523937"/>
                  <a:pt x="641268" y="570016"/>
                </a:cubicBezTo>
                <a:cubicBezTo>
                  <a:pt x="657102" y="585850"/>
                  <a:pt x="668741" y="607503"/>
                  <a:pt x="688769" y="617517"/>
                </a:cubicBezTo>
                <a:cubicBezTo>
                  <a:pt x="710305" y="628285"/>
                  <a:pt x="735946" y="629787"/>
                  <a:pt x="760021" y="629392"/>
                </a:cubicBezTo>
                <a:cubicBezTo>
                  <a:pt x="977850" y="625821"/>
                  <a:pt x="1195450" y="613559"/>
                  <a:pt x="1413164" y="605642"/>
                </a:cubicBezTo>
                <a:cubicBezTo>
                  <a:pt x="1425039" y="597725"/>
                  <a:pt x="1441709" y="594283"/>
                  <a:pt x="1448790" y="581891"/>
                </a:cubicBezTo>
                <a:cubicBezTo>
                  <a:pt x="1472862" y="539764"/>
                  <a:pt x="1454645" y="412379"/>
                  <a:pt x="1448790" y="391886"/>
                </a:cubicBezTo>
                <a:cubicBezTo>
                  <a:pt x="1440766" y="363803"/>
                  <a:pt x="1385895" y="342625"/>
                  <a:pt x="1365663" y="332509"/>
                </a:cubicBezTo>
                <a:cubicBezTo>
                  <a:pt x="1302328" y="336468"/>
                  <a:pt x="1237783" y="331442"/>
                  <a:pt x="1175658" y="344385"/>
                </a:cubicBezTo>
                <a:cubicBezTo>
                  <a:pt x="1140997" y="351606"/>
                  <a:pt x="1113009" y="377507"/>
                  <a:pt x="1080655" y="391886"/>
                </a:cubicBezTo>
                <a:cubicBezTo>
                  <a:pt x="1041696" y="409201"/>
                  <a:pt x="999770" y="419800"/>
                  <a:pt x="961902" y="439387"/>
                </a:cubicBezTo>
                <a:cubicBezTo>
                  <a:pt x="708999" y="570199"/>
                  <a:pt x="803761" y="532289"/>
                  <a:pt x="629393" y="641268"/>
                </a:cubicBezTo>
                <a:cubicBezTo>
                  <a:pt x="546141" y="693300"/>
                  <a:pt x="540821" y="683411"/>
                  <a:pt x="463138" y="748146"/>
                </a:cubicBezTo>
                <a:cubicBezTo>
                  <a:pt x="403465" y="797873"/>
                  <a:pt x="399005" y="814656"/>
                  <a:pt x="356260" y="878774"/>
                </a:cubicBezTo>
                <a:cubicBezTo>
                  <a:pt x="378567" y="1057237"/>
                  <a:pt x="337806" y="988425"/>
                  <a:pt x="629393" y="938151"/>
                </a:cubicBezTo>
                <a:cubicBezTo>
                  <a:pt x="700700" y="925857"/>
                  <a:pt x="743090" y="901262"/>
                  <a:pt x="807522" y="866899"/>
                </a:cubicBezTo>
                <a:cubicBezTo>
                  <a:pt x="835682" y="851881"/>
                  <a:pt x="865354" y="838856"/>
                  <a:pt x="890650" y="819398"/>
                </a:cubicBezTo>
                <a:cubicBezTo>
                  <a:pt x="955704" y="769357"/>
                  <a:pt x="960096" y="751157"/>
                  <a:pt x="997528" y="688769"/>
                </a:cubicBezTo>
                <a:cubicBezTo>
                  <a:pt x="1001486" y="668977"/>
                  <a:pt x="1005025" y="649096"/>
                  <a:pt x="1009403" y="629392"/>
                </a:cubicBezTo>
                <a:cubicBezTo>
                  <a:pt x="1012943" y="613460"/>
                  <a:pt x="1018358" y="597949"/>
                  <a:pt x="1021278" y="581891"/>
                </a:cubicBezTo>
                <a:cubicBezTo>
                  <a:pt x="1026285" y="554352"/>
                  <a:pt x="1029195" y="526473"/>
                  <a:pt x="1033154" y="498764"/>
                </a:cubicBezTo>
                <a:cubicBezTo>
                  <a:pt x="1029195" y="427512"/>
                  <a:pt x="1031370" y="355653"/>
                  <a:pt x="1021278" y="285008"/>
                </a:cubicBezTo>
                <a:cubicBezTo>
                  <a:pt x="1019260" y="270879"/>
                  <a:pt x="1011690" y="251152"/>
                  <a:pt x="997528" y="249382"/>
                </a:cubicBezTo>
                <a:cubicBezTo>
                  <a:pt x="972686" y="246277"/>
                  <a:pt x="950027" y="265216"/>
                  <a:pt x="926276" y="273133"/>
                </a:cubicBezTo>
                <a:cubicBezTo>
                  <a:pt x="902662" y="312489"/>
                  <a:pt x="871435" y="361093"/>
                  <a:pt x="855024" y="403761"/>
                </a:cubicBezTo>
                <a:cubicBezTo>
                  <a:pt x="844679" y="430658"/>
                  <a:pt x="839190" y="459179"/>
                  <a:pt x="831273" y="486888"/>
                </a:cubicBezTo>
                <a:cubicBezTo>
                  <a:pt x="839190" y="589808"/>
                  <a:pt x="836001" y="694191"/>
                  <a:pt x="855024" y="795647"/>
                </a:cubicBezTo>
                <a:cubicBezTo>
                  <a:pt x="860284" y="823703"/>
                  <a:pt x="883948" y="845226"/>
                  <a:pt x="902525" y="866899"/>
                </a:cubicBezTo>
                <a:cubicBezTo>
                  <a:pt x="972963" y="949076"/>
                  <a:pt x="992206" y="973921"/>
                  <a:pt x="1092530" y="997527"/>
                </a:cubicBezTo>
                <a:cubicBezTo>
                  <a:pt x="1127422" y="1005737"/>
                  <a:pt x="1163782" y="1005444"/>
                  <a:pt x="1199408" y="1009403"/>
                </a:cubicBezTo>
                <a:cubicBezTo>
                  <a:pt x="1318161" y="993569"/>
                  <a:pt x="1438876" y="988596"/>
                  <a:pt x="1555668" y="961901"/>
                </a:cubicBezTo>
                <a:cubicBezTo>
                  <a:pt x="1580377" y="956253"/>
                  <a:pt x="1596205" y="931356"/>
                  <a:pt x="1615045" y="914400"/>
                </a:cubicBezTo>
                <a:cubicBezTo>
                  <a:pt x="1672932" y="862302"/>
                  <a:pt x="1664799" y="869455"/>
                  <a:pt x="1698172" y="819398"/>
                </a:cubicBezTo>
                <a:cubicBezTo>
                  <a:pt x="1722664" y="696934"/>
                  <a:pt x="1726870" y="715487"/>
                  <a:pt x="1662546" y="522514"/>
                </a:cubicBezTo>
                <a:cubicBezTo>
                  <a:pt x="1651778" y="490210"/>
                  <a:pt x="1622058" y="467720"/>
                  <a:pt x="1603169" y="439387"/>
                </a:cubicBezTo>
                <a:cubicBezTo>
                  <a:pt x="1582454" y="408315"/>
                  <a:pt x="1567342" y="373368"/>
                  <a:pt x="1543793" y="344385"/>
                </a:cubicBezTo>
                <a:cubicBezTo>
                  <a:pt x="1480282" y="266218"/>
                  <a:pt x="1426999" y="229182"/>
                  <a:pt x="1341912" y="178130"/>
                </a:cubicBezTo>
                <a:cubicBezTo>
                  <a:pt x="1299381" y="152611"/>
                  <a:pt x="1256770" y="126654"/>
                  <a:pt x="1211284" y="106878"/>
                </a:cubicBezTo>
                <a:cubicBezTo>
                  <a:pt x="1165366" y="86913"/>
                  <a:pt x="1114927" y="78807"/>
                  <a:pt x="1068780" y="59377"/>
                </a:cubicBezTo>
                <a:cubicBezTo>
                  <a:pt x="903279" y="-10308"/>
                  <a:pt x="1068176" y="23664"/>
                  <a:pt x="902525" y="0"/>
                </a:cubicBezTo>
                <a:cubicBezTo>
                  <a:pt x="835232" y="11875"/>
                  <a:pt x="764091" y="10248"/>
                  <a:pt x="700645" y="35626"/>
                </a:cubicBezTo>
                <a:cubicBezTo>
                  <a:pt x="672952" y="46703"/>
                  <a:pt x="509404" y="214991"/>
                  <a:pt x="498764" y="225631"/>
                </a:cubicBezTo>
                <a:cubicBezTo>
                  <a:pt x="482930" y="257299"/>
                  <a:pt x="466235" y="288550"/>
                  <a:pt x="451263" y="320634"/>
                </a:cubicBezTo>
                <a:cubicBezTo>
                  <a:pt x="420112" y="387386"/>
                  <a:pt x="406255" y="428780"/>
                  <a:pt x="380011" y="498764"/>
                </a:cubicBezTo>
                <a:cubicBezTo>
                  <a:pt x="385252" y="535452"/>
                  <a:pt x="362812" y="734633"/>
                  <a:pt x="451263" y="783772"/>
                </a:cubicBezTo>
                <a:cubicBezTo>
                  <a:pt x="473148" y="795930"/>
                  <a:pt x="498764" y="799605"/>
                  <a:pt x="522515" y="807522"/>
                </a:cubicBezTo>
                <a:cubicBezTo>
                  <a:pt x="672936" y="787730"/>
                  <a:pt x="823965" y="772116"/>
                  <a:pt x="973777" y="748146"/>
                </a:cubicBezTo>
                <a:cubicBezTo>
                  <a:pt x="1116726" y="725274"/>
                  <a:pt x="1116601" y="708990"/>
                  <a:pt x="1246910" y="653143"/>
                </a:cubicBezTo>
                <a:cubicBezTo>
                  <a:pt x="1412317" y="582254"/>
                  <a:pt x="1318960" y="639001"/>
                  <a:pt x="1448790" y="546265"/>
                </a:cubicBezTo>
                <a:cubicBezTo>
                  <a:pt x="1449406" y="545342"/>
                  <a:pt x="1505888" y="469273"/>
                  <a:pt x="1484416" y="463138"/>
                </a:cubicBezTo>
                <a:cubicBezTo>
                  <a:pt x="1453030" y="454170"/>
                  <a:pt x="1421081" y="478971"/>
                  <a:pt x="1389413" y="486888"/>
                </a:cubicBezTo>
                <a:cubicBezTo>
                  <a:pt x="1357943" y="518358"/>
                  <a:pt x="1317468" y="555338"/>
                  <a:pt x="1294411" y="593766"/>
                </a:cubicBezTo>
                <a:cubicBezTo>
                  <a:pt x="1283443" y="612045"/>
                  <a:pt x="1278577" y="633351"/>
                  <a:pt x="1270660" y="653143"/>
                </a:cubicBezTo>
                <a:cubicBezTo>
                  <a:pt x="1278577" y="712520"/>
                  <a:pt x="1279290" y="773311"/>
                  <a:pt x="1294411" y="831273"/>
                </a:cubicBezTo>
                <a:cubicBezTo>
                  <a:pt x="1303348" y="865532"/>
                  <a:pt x="1341912" y="926275"/>
                  <a:pt x="1341912" y="926275"/>
                </a:cubicBezTo>
                <a:cubicBezTo>
                  <a:pt x="1326078" y="993569"/>
                  <a:pt x="1327807" y="1067626"/>
                  <a:pt x="1294411" y="1128156"/>
                </a:cubicBezTo>
                <a:cubicBezTo>
                  <a:pt x="1261959" y="1186975"/>
                  <a:pt x="1199408" y="1223159"/>
                  <a:pt x="1151907" y="1270660"/>
                </a:cubicBezTo>
                <a:cubicBezTo>
                  <a:pt x="1128156" y="1294411"/>
                  <a:pt x="1110698" y="1326891"/>
                  <a:pt x="1080655" y="1341912"/>
                </a:cubicBezTo>
                <a:cubicBezTo>
                  <a:pt x="1048987" y="1357746"/>
                  <a:pt x="1017799" y="1374576"/>
                  <a:pt x="985652" y="1389413"/>
                </a:cubicBezTo>
                <a:cubicBezTo>
                  <a:pt x="942680" y="1409246"/>
                  <a:pt x="899933" y="1421945"/>
                  <a:pt x="855024" y="1436914"/>
                </a:cubicBezTo>
                <a:cubicBezTo>
                  <a:pt x="716478" y="1425039"/>
                  <a:pt x="576858" y="1422207"/>
                  <a:pt x="439387" y="1401288"/>
                </a:cubicBezTo>
                <a:cubicBezTo>
                  <a:pt x="393582" y="1394318"/>
                  <a:pt x="353084" y="1367277"/>
                  <a:pt x="308759" y="1353787"/>
                </a:cubicBezTo>
                <a:cubicBezTo>
                  <a:pt x="261917" y="1339531"/>
                  <a:pt x="213756" y="1330036"/>
                  <a:pt x="166255" y="1318161"/>
                </a:cubicBezTo>
                <a:cubicBezTo>
                  <a:pt x="124806" y="1294476"/>
                  <a:pt x="57469" y="1261694"/>
                  <a:pt x="23751" y="1223159"/>
                </a:cubicBezTo>
                <a:cubicBezTo>
                  <a:pt x="12093" y="1209836"/>
                  <a:pt x="7917" y="1191491"/>
                  <a:pt x="0" y="1175657"/>
                </a:cubicBezTo>
                <a:cubicBezTo>
                  <a:pt x="3959" y="1155865"/>
                  <a:pt x="-3314" y="1129572"/>
                  <a:pt x="11876" y="1116281"/>
                </a:cubicBezTo>
                <a:cubicBezTo>
                  <a:pt x="118119" y="1023319"/>
                  <a:pt x="424791" y="905426"/>
                  <a:pt x="522515" y="878774"/>
                </a:cubicBezTo>
                <a:cubicBezTo>
                  <a:pt x="1176706" y="700358"/>
                  <a:pt x="360888" y="926918"/>
                  <a:pt x="1080655" y="712520"/>
                </a:cubicBezTo>
                <a:cubicBezTo>
                  <a:pt x="1167165" y="686751"/>
                  <a:pt x="1255388" y="666991"/>
                  <a:pt x="1341912" y="641268"/>
                </a:cubicBezTo>
                <a:cubicBezTo>
                  <a:pt x="1520407" y="588202"/>
                  <a:pt x="1485740" y="587079"/>
                  <a:pt x="1638795" y="546265"/>
                </a:cubicBezTo>
                <a:cubicBezTo>
                  <a:pt x="1782082" y="508056"/>
                  <a:pt x="1634598" y="555583"/>
                  <a:pt x="1733798" y="522514"/>
                </a:cubicBezTo>
                <a:cubicBezTo>
                  <a:pt x="1647184" y="423527"/>
                  <a:pt x="1673911" y="433195"/>
                  <a:pt x="1567543" y="380011"/>
                </a:cubicBezTo>
                <a:cubicBezTo>
                  <a:pt x="1540579" y="366529"/>
                  <a:pt x="1512406" y="355581"/>
                  <a:pt x="1484416" y="344385"/>
                </a:cubicBezTo>
                <a:cubicBezTo>
                  <a:pt x="1472794" y="339736"/>
                  <a:pt x="1459986" y="338107"/>
                  <a:pt x="1448790" y="332509"/>
                </a:cubicBezTo>
                <a:cubicBezTo>
                  <a:pt x="1436025" y="326126"/>
                  <a:pt x="1413164" y="308759"/>
                  <a:pt x="1413164" y="308759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6987018" y="2296611"/>
            <a:ext cx="2023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Question death spiral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6572" y="4396563"/>
            <a:ext cx="34486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6D89"/>
                </a:solidFill>
              </a:rPr>
              <a:t>Update Data</a:t>
            </a:r>
            <a:endParaRPr lang="en-US" sz="4000" b="1" dirty="0">
              <a:solidFill>
                <a:srgbClr val="326D89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6572" y="130314"/>
            <a:ext cx="34486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6D89"/>
                </a:solidFill>
              </a:rPr>
              <a:t>Obtain Data</a:t>
            </a:r>
            <a:endParaRPr lang="en-US" sz="4000" b="1" dirty="0">
              <a:solidFill>
                <a:srgbClr val="326D89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340858" y="5248897"/>
            <a:ext cx="3765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Courier" pitchFamily="49" charset="0"/>
              </a:rPr>
              <a:t>See previous</a:t>
            </a:r>
            <a:endParaRPr lang="en-US" sz="3600" b="1" dirty="0">
              <a:latin typeface="Courier" pitchFamily="49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781800" y="2209801"/>
            <a:ext cx="2286000" cy="1752600"/>
          </a:xfrm>
          <a:prstGeom prst="rect">
            <a:avLst/>
          </a:prstGeom>
          <a:noFill/>
          <a:ln w="266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9065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Metadata (including data dictionaries) diverts common questions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19200"/>
            <a:ext cx="5459335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Knowledge base and help desk handle the rest</a:t>
            </a:r>
            <a:endParaRPr lang="en-US" dirty="0"/>
          </a:p>
        </p:txBody>
      </p:sp>
      <p:pic>
        <p:nvPicPr>
          <p:cNvPr id="4" name="Picture 3" descr="Screen Shot 2016-09-14 at 8.07.48 PM.png"/>
          <p:cNvPicPr>
            <a:picLocks noChangeAspect="1"/>
          </p:cNvPicPr>
          <p:nvPr/>
        </p:nvPicPr>
        <p:blipFill>
          <a:blip r:embed="rId2"/>
          <a:srcRect l="4167" t="3333"/>
          <a:stretch>
            <a:fillRect/>
          </a:stretch>
        </p:blipFill>
        <p:spPr>
          <a:xfrm>
            <a:off x="462455" y="1295400"/>
            <a:ext cx="8219090" cy="518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/>
          <p:cNvGraphicFramePr>
            <a:graphicFrameLocks/>
          </p:cNvGraphicFramePr>
          <p:nvPr>
            <p:extLst/>
          </p:nvPr>
        </p:nvGraphicFramePr>
        <p:xfrm>
          <a:off x="1037165" y="2251289"/>
          <a:ext cx="6286500" cy="37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Rate of Publication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309719" y="3909843"/>
            <a:ext cx="18896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~50% of tabular datasets posted by June 30, 2012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37165" y="1399103"/>
            <a:ext cx="78290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</a:t>
            </a:r>
            <a:r>
              <a:rPr lang="en-US" sz="2800" b="1" dirty="0" smtClean="0"/>
              <a:t>abular data posted by quarter</a:t>
            </a:r>
          </a:p>
          <a:p>
            <a:r>
              <a:rPr lang="en-US" sz="2800" b="1" dirty="0" smtClean="0"/>
              <a:t>(</a:t>
            </a:r>
            <a:r>
              <a:rPr lang="en-US" sz="2800" b="1" dirty="0"/>
              <a:t>c</a:t>
            </a:r>
            <a:r>
              <a:rPr lang="en-US" sz="2800" b="1" dirty="0" smtClean="0"/>
              <a:t>umulative %)</a:t>
            </a:r>
            <a:endParaRPr lang="en-US" sz="2800" b="1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656383" y="3906328"/>
            <a:ext cx="1521774" cy="0"/>
          </a:xfrm>
          <a:prstGeom prst="line">
            <a:avLst/>
          </a:prstGeom>
          <a:ln w="28575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3178157" y="3906328"/>
            <a:ext cx="0" cy="1478723"/>
          </a:xfrm>
          <a:prstGeom prst="line">
            <a:avLst/>
          </a:prstGeom>
          <a:ln w="28575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701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417" y="0"/>
            <a:ext cx="822716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92"/>
            <a:ext cx="2743200" cy="6856207"/>
          </a:xfrm>
        </p:spPr>
        <p:txBody>
          <a:bodyPr anchor="t">
            <a:normAutofit/>
          </a:bodyPr>
          <a:lstStyle/>
          <a:p>
            <a:r>
              <a:rPr lang="en-US" dirty="0" smtClean="0"/>
              <a:t>Enhance data during publication</a:t>
            </a:r>
            <a:endParaRPr lang="en-US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-184667"/>
            <a:ext cx="1846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717909" y="0"/>
            <a:ext cx="6426091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95308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296" y="1371600"/>
            <a:ext cx="8325104" cy="51816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Develop dashboards for standard &amp; ad hoc reporting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296" y="1371600"/>
            <a:ext cx="8325104" cy="5181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296" y="1371600"/>
            <a:ext cx="8325104" cy="5181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296" y="1371600"/>
            <a:ext cx="8325104" cy="51816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07119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Reduce IT staff burden and migrate to self-service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353578"/>
            <a:ext cx="8229600" cy="5122157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4677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Use simple query tools to divert public requests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7384" r="17565"/>
          <a:stretch/>
        </p:blipFill>
        <p:spPr>
          <a:xfrm>
            <a:off x="418011" y="1219200"/>
            <a:ext cx="830797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417" y="0"/>
            <a:ext cx="822716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1764" y="0"/>
            <a:ext cx="6452236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2667000" cy="2895600"/>
          </a:xfrm>
        </p:spPr>
        <p:txBody>
          <a:bodyPr anchor="t">
            <a:normAutofit/>
          </a:bodyPr>
          <a:lstStyle/>
          <a:p>
            <a:r>
              <a:rPr lang="en-US" dirty="0" smtClean="0"/>
              <a:t>Build Individual Capacity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02109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lh4.googleusercontent.com/-2afsy14nAiI/VLtqLq1h-1I/AAAAAAAAIfQ/8_7huQD6Kzw/w814-h458-no/20150116_0956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866895"/>
            <a:ext cx="9159970" cy="5153891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1154" y="837886"/>
            <a:ext cx="738966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>
                <a:solidFill>
                  <a:schemeClr val="bg1"/>
                </a:solidFill>
              </a:rPr>
              <a:t>Schedule friendly</a:t>
            </a:r>
            <a:endParaRPr lang="en-US" sz="80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153" y="3351556"/>
            <a:ext cx="315272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>
                <a:solidFill>
                  <a:schemeClr val="bg1"/>
                </a:solidFill>
              </a:rPr>
              <a:t>Free ;-)</a:t>
            </a:r>
            <a:endParaRPr lang="en-US" sz="80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154" y="2094721"/>
            <a:ext cx="658215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>
                <a:solidFill>
                  <a:schemeClr val="bg1"/>
                </a:solidFill>
              </a:rPr>
              <a:t>Demand driven</a:t>
            </a:r>
            <a:endParaRPr lang="en-US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2559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5323" y="1"/>
            <a:ext cx="5918679" cy="5943600"/>
          </a:xfrm>
          <a:prstGeom prst="rect">
            <a:avLst/>
          </a:prstGeom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0" y="0"/>
            <a:ext cx="3124200" cy="2895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26D8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Build Department Capacity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326D8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6545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0"/>
            <a:ext cx="4343400" cy="2895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26D8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Enhance Capacity with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26D8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Analytics Services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326D8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223564" y="457200"/>
            <a:ext cx="4920436" cy="2971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038600" y="3657601"/>
            <a:ext cx="5669696" cy="3447463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6545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Eye roll effect</a:t>
            </a:r>
            <a:endParaRPr lang="en-US" dirty="0"/>
          </a:p>
        </p:txBody>
      </p:sp>
      <p:pic>
        <p:nvPicPr>
          <p:cNvPr id="1026" name="Picture 2" descr="Image result for eye ro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76199"/>
            <a:ext cx="12733863" cy="7162799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5759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417" y="0"/>
            <a:ext cx="822716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2"/>
            <a:ext cx="5999020" cy="18525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909946" y="1852551"/>
            <a:ext cx="5999020" cy="185255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3705101"/>
            <a:ext cx="9144000" cy="31528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9320" y="109952"/>
            <a:ext cx="528862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What</a:t>
            </a:r>
            <a:r>
              <a:rPr lang="en-US" b="1" dirty="0" smtClean="0">
                <a:solidFill>
                  <a:schemeClr val="bg1"/>
                </a:solidFill>
              </a:rPr>
              <a:t>…</a:t>
            </a:r>
            <a:r>
              <a:rPr lang="en-US" dirty="0" smtClean="0">
                <a:solidFill>
                  <a:schemeClr val="bg1"/>
                </a:solidFill>
              </a:rPr>
              <a:t>does the city do about affordable housing?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0480" y="847125"/>
            <a:ext cx="524843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Where</a:t>
            </a:r>
            <a:r>
              <a:rPr lang="en-US" b="1" dirty="0" smtClean="0">
                <a:solidFill>
                  <a:schemeClr val="bg1"/>
                </a:solidFill>
              </a:rPr>
              <a:t>…</a:t>
            </a:r>
            <a:r>
              <a:rPr lang="en-US" dirty="0" smtClean="0">
                <a:solidFill>
                  <a:schemeClr val="bg1"/>
                </a:solidFill>
              </a:rPr>
              <a:t>do you go for reliable data about affordable housing?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07391" y="1972397"/>
            <a:ext cx="30039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The answers are the problem…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09809" y="2096888"/>
            <a:ext cx="1095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</a:t>
            </a:r>
            <a:r>
              <a:rPr lang="en-US" dirty="0" smtClean="0">
                <a:solidFill>
                  <a:schemeClr val="bg1"/>
                </a:solidFill>
              </a:rPr>
              <a:t>ot sure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26019" y="2455662"/>
            <a:ext cx="1552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X and Y and Z and Q and…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80428" y="3196299"/>
            <a:ext cx="1859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Not possible!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9320" y="3834845"/>
            <a:ext cx="74077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accent1"/>
                </a:solidFill>
              </a:rPr>
              <a:t>The solution…Housing Data Hub</a:t>
            </a:r>
            <a:endParaRPr lang="en-US" sz="4000" dirty="0">
              <a:solidFill>
                <a:schemeClr val="accent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2887" y="4542731"/>
            <a:ext cx="3997232" cy="3703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488874" y="4542731"/>
            <a:ext cx="465512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/>
                </a:solidFill>
              </a:rPr>
              <a:t>Single place:</a:t>
            </a:r>
          </a:p>
          <a:p>
            <a:pPr marL="225425" indent="-225425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accent1"/>
                </a:solidFill>
              </a:rPr>
              <a:t>Housing overview</a:t>
            </a:r>
          </a:p>
          <a:p>
            <a:pPr marL="225425" indent="-225425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accent1"/>
                </a:solidFill>
              </a:rPr>
              <a:t>Description of policies and programs</a:t>
            </a:r>
          </a:p>
          <a:p>
            <a:pPr marL="225425" indent="-225425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accent1"/>
                </a:solidFill>
              </a:rPr>
              <a:t>Supporting data &amp; </a:t>
            </a:r>
            <a:r>
              <a:rPr lang="en-US" sz="2800" dirty="0" err="1" smtClean="0">
                <a:solidFill>
                  <a:schemeClr val="accent1"/>
                </a:solidFill>
              </a:rPr>
              <a:t>viz</a:t>
            </a:r>
            <a:endParaRPr lang="en-US" sz="2800" dirty="0" smtClean="0">
              <a:solidFill>
                <a:schemeClr val="accent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27890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  <p:bldP spid="8" grpId="0"/>
      <p:bldP spid="9" grpId="0"/>
      <p:bldP spid="10" grpId="0"/>
      <p:bldP spid="11" grpId="0"/>
      <p:bldP spid="12" grpId="0"/>
      <p:bldP spid="13" grpId="0"/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6436426" cy="688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4530437" y="5295074"/>
            <a:ext cx="1407226" cy="298207"/>
          </a:xfrm>
          <a:prstGeom prst="roundRect">
            <a:avLst>
              <a:gd name="adj" fmla="val 0"/>
            </a:avLst>
          </a:prstGeom>
          <a:noFill/>
          <a:ln w="762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Isosceles Triangle 1"/>
          <p:cNvSpPr/>
          <p:nvPr/>
        </p:nvSpPr>
        <p:spPr>
          <a:xfrm rot="10800000">
            <a:off x="3051965" y="4342259"/>
            <a:ext cx="3537668" cy="952815"/>
          </a:xfrm>
          <a:prstGeom prst="triangle">
            <a:avLst/>
          </a:prstGeom>
          <a:solidFill>
            <a:schemeClr val="accent6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1969" y="560054"/>
            <a:ext cx="3537667" cy="3782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697686" y="797511"/>
            <a:ext cx="2446315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 dirty="0" smtClean="0">
                <a:solidFill>
                  <a:schemeClr val="accent6">
                    <a:lumMod val="75000"/>
                  </a:schemeClr>
                </a:solidFill>
              </a:rPr>
              <a:t>enduring </a:t>
            </a:r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</a:rPr>
              <a:t>sources </a:t>
            </a:r>
            <a:r>
              <a:rPr lang="en-US" sz="3600" b="1" i="1" dirty="0" smtClean="0">
                <a:solidFill>
                  <a:schemeClr val="accent6">
                    <a:lumMod val="75000"/>
                  </a:schemeClr>
                </a:solidFill>
              </a:rPr>
              <a:t>of truth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 </a:t>
            </a:r>
            <a:endParaRPr lang="en-US" sz="3600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sz="25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8000" dirty="0" smtClean="0">
                <a:solidFill>
                  <a:schemeClr val="accent6">
                    <a:lumMod val="75000"/>
                  </a:schemeClr>
                </a:solidFill>
              </a:rPr>
              <a:t>&amp;</a:t>
            </a:r>
            <a:endParaRPr lang="en-US" sz="800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sz="2500" i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3600" b="1" i="1" dirty="0" smtClean="0">
                <a:solidFill>
                  <a:schemeClr val="accent6">
                    <a:lumMod val="75000"/>
                  </a:schemeClr>
                </a:solidFill>
              </a:rPr>
              <a:t>unbroken </a:t>
            </a:r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</a:rPr>
              <a:t>data lineages</a:t>
            </a:r>
            <a:endParaRPr lang="en-U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04234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9-14 at 8.25.27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" y="1371600"/>
            <a:ext cx="8168640" cy="5105400"/>
          </a:xfrm>
          <a:prstGeom prst="rect">
            <a:avLst/>
          </a:prstGeom>
        </p:spPr>
      </p:pic>
      <p:pic>
        <p:nvPicPr>
          <p:cNvPr id="5" name="Picture 4" descr="Screen Shot 2016-09-14 at 8.11.08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" y="1371600"/>
            <a:ext cx="8168640" cy="51054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Making open data more fun, playful and accessible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2700" y="2057400"/>
            <a:ext cx="4038600" cy="4038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/>
          <p:cNvSpPr/>
          <p:nvPr/>
        </p:nvSpPr>
        <p:spPr>
          <a:xfrm>
            <a:off x="0" y="2590800"/>
            <a:ext cx="9144000" cy="1676400"/>
          </a:xfrm>
          <a:prstGeom prst="rightArrow">
            <a:avLst/>
          </a:prstGeom>
          <a:solidFill>
            <a:srgbClr val="6DBCE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"/>
            <a:ext cx="8686800" cy="11500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Ultimate Goal: Use open data to add value throughout the data lifecycle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160356" y="2857500"/>
            <a:ext cx="1143000" cy="1143000"/>
          </a:xfrm>
          <a:prstGeom prst="ellipse">
            <a:avLst/>
          </a:prstGeom>
          <a:solidFill>
            <a:srgbClr val="326D8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752600" y="2857500"/>
            <a:ext cx="1143000" cy="1143000"/>
          </a:xfrm>
          <a:prstGeom prst="ellipse">
            <a:avLst/>
          </a:prstGeom>
          <a:solidFill>
            <a:srgbClr val="326D8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257800" y="2857500"/>
            <a:ext cx="1143000" cy="1143000"/>
          </a:xfrm>
          <a:prstGeom prst="ellipse">
            <a:avLst/>
          </a:prstGeom>
          <a:solidFill>
            <a:srgbClr val="326D8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505200" y="2857500"/>
            <a:ext cx="1143000" cy="1143000"/>
          </a:xfrm>
          <a:prstGeom prst="ellipse">
            <a:avLst/>
          </a:prstGeom>
          <a:solidFill>
            <a:srgbClr val="326D8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010400" y="2857500"/>
            <a:ext cx="1143000" cy="1143000"/>
          </a:xfrm>
          <a:prstGeom prst="ellipse">
            <a:avLst/>
          </a:prstGeom>
          <a:solidFill>
            <a:srgbClr val="326D8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4114800"/>
            <a:ext cx="1497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326D89"/>
                </a:solidFill>
              </a:rPr>
              <a:t>Plan &amp; Define</a:t>
            </a:r>
            <a:endParaRPr lang="en-US" b="1" dirty="0">
              <a:solidFill>
                <a:srgbClr val="326D89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05000" y="4114800"/>
            <a:ext cx="83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326D89"/>
                </a:solidFill>
              </a:rPr>
              <a:t>Obtain</a:t>
            </a:r>
            <a:endParaRPr lang="en-US" b="1" dirty="0">
              <a:solidFill>
                <a:srgbClr val="326D89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05069" y="41148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326D89"/>
                </a:solidFill>
              </a:rPr>
              <a:t>Manage</a:t>
            </a:r>
            <a:endParaRPr lang="en-US" b="1" dirty="0">
              <a:solidFill>
                <a:srgbClr val="326D89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05400" y="4114800"/>
            <a:ext cx="1444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326D89"/>
                </a:solidFill>
              </a:rPr>
              <a:t>Access &amp; Use</a:t>
            </a:r>
            <a:endParaRPr lang="en-US" b="1" dirty="0">
              <a:solidFill>
                <a:srgbClr val="326D89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62800" y="4114800"/>
            <a:ext cx="935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326D89"/>
                </a:solidFill>
              </a:rPr>
              <a:t>Dispose</a:t>
            </a:r>
            <a:endParaRPr lang="en-US" b="1" dirty="0">
              <a:solidFill>
                <a:srgbClr val="326D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02945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5593" y="0"/>
            <a:ext cx="2758409" cy="68580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8056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nnouncing our Year 2 Strategic Plan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22313" y="5495925"/>
            <a:ext cx="7772400" cy="1057275"/>
          </a:xfrm>
        </p:spPr>
        <p:txBody>
          <a:bodyPr>
            <a:normAutofit/>
          </a:bodyPr>
          <a:lstStyle/>
          <a:p>
            <a:r>
              <a:rPr lang="en-US" dirty="0" smtClean="0"/>
              <a:t>Thank </a:t>
            </a:r>
            <a:r>
              <a:rPr lang="en-US" dirty="0" err="1" smtClean="0"/>
              <a:t>yoU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778" b="0" cap="none" dirty="0" smtClean="0">
                <a:latin typeface="+mn-lt"/>
                <a:cs typeface="Calibri (Headings)"/>
              </a:rPr>
              <a:t>@</a:t>
            </a:r>
            <a:r>
              <a:rPr lang="en-US" sz="1778" b="0" cap="none" dirty="0" err="1" smtClean="0">
                <a:latin typeface="+mn-lt"/>
                <a:cs typeface="Calibri (Headings)"/>
              </a:rPr>
              <a:t>datasf</a:t>
            </a:r>
            <a:r>
              <a:rPr lang="en-US" sz="1778" b="0" cap="none" dirty="0" smtClean="0">
                <a:latin typeface="+mn-lt"/>
                <a:cs typeface="Calibri (Headings)"/>
              </a:rPr>
              <a:t> | </a:t>
            </a:r>
            <a:r>
              <a:rPr lang="en-US" sz="1778" b="0" cap="none" dirty="0" err="1" smtClean="0">
                <a:latin typeface="+mn-lt"/>
                <a:cs typeface="Calibri (Headings)"/>
              </a:rPr>
              <a:t>datasf.org</a:t>
            </a:r>
            <a:r>
              <a:rPr lang="en-US" sz="1778" b="0" cap="none" dirty="0" smtClean="0">
                <a:latin typeface="+mn-lt"/>
                <a:cs typeface="Calibri (Headings)"/>
              </a:rPr>
              <a:t> |</a:t>
            </a:r>
            <a:r>
              <a:rPr lang="en-US" sz="1778" b="0" cap="none" dirty="0" err="1" smtClean="0">
                <a:latin typeface="+mn-lt"/>
                <a:cs typeface="Calibri (Headings)"/>
              </a:rPr>
              <a:t>datasf.org</a:t>
            </a:r>
            <a:r>
              <a:rPr lang="en-US" sz="1778" b="0" cap="none" dirty="0" smtClean="0">
                <a:latin typeface="+mn-lt"/>
                <a:cs typeface="Calibri (Headings)"/>
              </a:rPr>
              <a:t>/blog</a:t>
            </a:r>
            <a:endParaRPr lang="en-US" sz="1778" b="0" cap="none" dirty="0">
              <a:latin typeface="+mn-lt"/>
              <a:cs typeface="Calibri (Headings)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8836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866" y="-266699"/>
            <a:ext cx="9182404" cy="71247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8221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Data Release Toolkit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163" y="1074132"/>
            <a:ext cx="4498312" cy="57887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2" y="838201"/>
            <a:ext cx="4504399" cy="58313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9600" y="1369940"/>
            <a:ext cx="4519083" cy="5810251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92102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"/>
            <a:ext cx="8458200" cy="1150087"/>
          </a:xfrm>
        </p:spPr>
        <p:txBody>
          <a:bodyPr>
            <a:normAutofit/>
          </a:bodyPr>
          <a:lstStyle/>
          <a:p>
            <a:r>
              <a:rPr lang="en-US" dirty="0" smtClean="0"/>
              <a:t>Data: the fuel for good decisions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8600" y="5486400"/>
            <a:ext cx="8686800" cy="1219200"/>
          </a:xfrm>
          <a:prstGeom prst="rect">
            <a:avLst/>
          </a:prstGeom>
          <a:solidFill>
            <a:srgbClr val="326D89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r>
              <a:rPr lang="en-US" sz="2400" dirty="0" smtClean="0">
                <a:solidFill>
                  <a:schemeClr val="bg1"/>
                </a:solidFill>
              </a:rPr>
              <a:t>Platforms for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Raw Data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3352800"/>
            <a:ext cx="8686800" cy="1600200"/>
          </a:xfrm>
          <a:prstGeom prst="rect">
            <a:avLst/>
          </a:prstGeom>
          <a:solidFill>
            <a:srgbClr val="326D89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r>
              <a:rPr lang="en-US" sz="2400" dirty="0" smtClean="0">
                <a:solidFill>
                  <a:schemeClr val="bg1"/>
                </a:solidFill>
              </a:rPr>
              <a:t>Platforms for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Engagement</a:t>
            </a:r>
          </a:p>
        </p:txBody>
      </p:sp>
      <p:sp>
        <p:nvSpPr>
          <p:cNvPr id="5" name="Rectangle 4"/>
          <p:cNvSpPr/>
          <p:nvPr/>
        </p:nvSpPr>
        <p:spPr>
          <a:xfrm>
            <a:off x="228600" y="1219200"/>
            <a:ext cx="8610600" cy="1600200"/>
          </a:xfrm>
          <a:prstGeom prst="rect">
            <a:avLst/>
          </a:prstGeom>
          <a:solidFill>
            <a:srgbClr val="326D89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r>
              <a:rPr lang="en-US" sz="2400" dirty="0" smtClean="0">
                <a:solidFill>
                  <a:schemeClr val="bg1"/>
                </a:solidFill>
              </a:rPr>
              <a:t>Platforms for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Decision-Making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57400" y="5638800"/>
            <a:ext cx="1752600" cy="939800"/>
          </a:xfrm>
          <a:prstGeom prst="rect">
            <a:avLst/>
          </a:prstGeom>
          <a:solidFill>
            <a:srgbClr val="6DBCE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r>
              <a:rPr lang="en-US" sz="2400" dirty="0" smtClean="0">
                <a:solidFill>
                  <a:schemeClr val="bg1"/>
                </a:solidFill>
              </a:rPr>
              <a:t>Open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62400" y="5638800"/>
            <a:ext cx="2514600" cy="939800"/>
          </a:xfrm>
          <a:prstGeom prst="rect">
            <a:avLst/>
          </a:prstGeom>
          <a:solidFill>
            <a:srgbClr val="6DBCE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r>
              <a:rPr lang="en-US" sz="2400" dirty="0" smtClean="0">
                <a:solidFill>
                  <a:schemeClr val="bg1"/>
                </a:solidFill>
              </a:rPr>
              <a:t>Protected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71802" y="5715000"/>
            <a:ext cx="71273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2" y="5715000"/>
            <a:ext cx="102880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 descr="https://pbs.twimg.com/media/CaWEQyyUEAA6BJ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15202" y="3581401"/>
            <a:ext cx="1452033" cy="1089025"/>
          </a:xfrm>
          <a:prstGeom prst="rect">
            <a:avLst/>
          </a:prstGeom>
          <a:noFill/>
          <a:effectLst>
            <a:glow>
              <a:schemeClr val="accent1"/>
            </a:glow>
            <a:reflection endPos="0" dist="50800" dir="5400000" sy="-100000" algn="bl" rotWithShape="0"/>
          </a:effectLst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Screen Shot 2016-03-15 at 8.38.24 A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1200" y="3429000"/>
            <a:ext cx="1994100" cy="1143000"/>
          </a:xfrm>
          <a:prstGeom prst="rect">
            <a:avLst/>
          </a:prstGeom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b="52992"/>
          <a:stretch>
            <a:fillRect/>
          </a:stretch>
        </p:blipFill>
        <p:spPr bwMode="auto">
          <a:xfrm>
            <a:off x="3200400" y="3657600"/>
            <a:ext cx="2362200" cy="1250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91200" y="3505200"/>
            <a:ext cx="1219200" cy="1219200"/>
          </a:xfrm>
          <a:prstGeom prst="rect">
            <a:avLst/>
          </a:prstGeom>
        </p:spPr>
      </p:pic>
      <p:pic>
        <p:nvPicPr>
          <p:cNvPr id="26" name="Picture 25" descr="Screen Shot 2016-03-15 at 8.48.54 AM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05400" y="1333500"/>
            <a:ext cx="3657600" cy="1371600"/>
          </a:xfrm>
          <a:prstGeom prst="rect">
            <a:avLst/>
          </a:prstGeom>
        </p:spPr>
      </p:pic>
      <p:sp>
        <p:nvSpPr>
          <p:cNvPr id="27" name="Isosceles Triangle 26"/>
          <p:cNvSpPr/>
          <p:nvPr/>
        </p:nvSpPr>
        <p:spPr>
          <a:xfrm>
            <a:off x="228600" y="4953000"/>
            <a:ext cx="8686800" cy="533400"/>
          </a:xfrm>
          <a:prstGeom prst="triangle">
            <a:avLst>
              <a:gd name="adj" fmla="val 50000"/>
            </a:avLst>
          </a:prstGeom>
          <a:solidFill>
            <a:srgbClr val="6DBCE2">
              <a:alpha val="22000"/>
            </a:srgb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Isosceles Triangle 27"/>
          <p:cNvSpPr/>
          <p:nvPr/>
        </p:nvSpPr>
        <p:spPr>
          <a:xfrm>
            <a:off x="228600" y="2819400"/>
            <a:ext cx="8686800" cy="533400"/>
          </a:xfrm>
          <a:prstGeom prst="triangle">
            <a:avLst>
              <a:gd name="adj" fmla="val 50000"/>
            </a:avLst>
          </a:prstGeom>
          <a:solidFill>
            <a:srgbClr val="6DBCE2">
              <a:alpha val="22000"/>
            </a:srgb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6629400" y="5638800"/>
            <a:ext cx="2133600" cy="939800"/>
          </a:xfrm>
          <a:prstGeom prst="rect">
            <a:avLst/>
          </a:prstGeom>
          <a:solidFill>
            <a:srgbClr val="6DBCE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r>
              <a:rPr lang="en-US" sz="2400" dirty="0" smtClean="0">
                <a:solidFill>
                  <a:schemeClr val="bg1"/>
                </a:solidFill>
              </a:rPr>
              <a:t>Gov, Standards &amp; Quality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0"/>
          <a:srcRect b="38191"/>
          <a:stretch>
            <a:fillRect/>
          </a:stretch>
        </p:blipFill>
        <p:spPr>
          <a:xfrm>
            <a:off x="6172200" y="1226289"/>
            <a:ext cx="2209800" cy="1371599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617733" y="1485900"/>
            <a:ext cx="2133600" cy="939800"/>
          </a:xfrm>
          <a:prstGeom prst="rect">
            <a:avLst/>
          </a:prstGeom>
          <a:solidFill>
            <a:srgbClr val="6DBCE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r>
              <a:rPr lang="en-US" sz="2400" dirty="0" smtClean="0">
                <a:solidFill>
                  <a:schemeClr val="bg1"/>
                </a:solidFill>
              </a:rPr>
              <a:t>Analytics Services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32808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0" y="1778000"/>
            <a:ext cx="5080000" cy="5080000"/>
          </a:xfrm>
          <a:prstGeom prst="rect">
            <a:avLst/>
          </a:prstGeom>
        </p:spPr>
      </p:pic>
      <p:pic>
        <p:nvPicPr>
          <p:cNvPr id="6" name="Picture 5" descr="hor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11861"/>
            <a:ext cx="8229600" cy="6846139"/>
          </a:xfrm>
        </p:spPr>
        <p:txBody>
          <a:bodyPr>
            <a:normAutofit/>
          </a:bodyPr>
          <a:lstStyle/>
          <a:p>
            <a:r>
              <a:rPr lang="en-US" sz="6000" dirty="0" smtClean="0">
                <a:cs typeface="Century Gothic"/>
              </a:rPr>
              <a:t>How do you access data?</a:t>
            </a:r>
            <a:endParaRPr lang="en-US" sz="6000" dirty="0">
              <a:cs typeface="Century Gothic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1377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4470" t="2550" r="1726" b="6652"/>
          <a:stretch/>
        </p:blipFill>
        <p:spPr>
          <a:xfrm>
            <a:off x="643469" y="1456265"/>
            <a:ext cx="7828617" cy="3872091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3003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11861"/>
            <a:ext cx="8229600" cy="6846139"/>
          </a:xfrm>
        </p:spPr>
        <p:txBody>
          <a:bodyPr>
            <a:normAutofit/>
          </a:bodyPr>
          <a:lstStyle/>
          <a:p>
            <a:r>
              <a:rPr lang="en-US" sz="6000" dirty="0" smtClean="0">
                <a:cs typeface="Century Gothic"/>
              </a:rPr>
              <a:t>What are your barriers when you access data from other departments?</a:t>
            </a:r>
            <a:endParaRPr lang="en-US" sz="6000" dirty="0">
              <a:cs typeface="Century Gothic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56799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98311" y="914221"/>
            <a:ext cx="7828844" cy="484083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144082" y="-5138059"/>
            <a:ext cx="7471632" cy="333829"/>
          </a:xfrm>
          <a:prstGeom prst="roundRect">
            <a:avLst/>
          </a:prstGeom>
          <a:noFill/>
          <a:ln w="76200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116115" y="1716316"/>
            <a:ext cx="522514" cy="573313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337054" y="2413001"/>
            <a:ext cx="522514" cy="573313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48618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1">
              <a:buNone/>
            </a:pPr>
            <a:r>
              <a:rPr lang="en-US" dirty="0" smtClean="0">
                <a:hlinkClick r:id="rId2"/>
              </a:rPr>
              <a:t>http://sfcrimedata.org/</a:t>
            </a:r>
            <a:endParaRPr lang="en-US" dirty="0" smtClean="0"/>
          </a:p>
          <a:p>
            <a:pPr lvl="1">
              <a:buNone/>
            </a:pPr>
            <a:r>
              <a:rPr lang="en-US" dirty="0" smtClean="0">
                <a:hlinkClick r:id="rId3"/>
              </a:rPr>
              <a:t>https://adoptadrain.sfwater.org/</a:t>
            </a:r>
            <a:endParaRPr lang="en-US" dirty="0" smtClean="0"/>
          </a:p>
          <a:p>
            <a:pPr lvl="1">
              <a:buNone/>
            </a:pPr>
            <a:r>
              <a:rPr lang="en-US" dirty="0" smtClean="0">
                <a:hlinkClick r:id="rId4"/>
              </a:rPr>
              <a:t>https://housing.datasf.org/</a:t>
            </a:r>
            <a:endParaRPr lang="en-US" dirty="0" smtClean="0"/>
          </a:p>
          <a:p>
            <a:pPr lvl="1">
              <a:buNone/>
            </a:pPr>
            <a:r>
              <a:rPr lang="en-US" dirty="0" smtClean="0">
                <a:hlinkClick r:id="rId5"/>
              </a:rPr>
              <a:t>https://datasf.org/progress/</a:t>
            </a:r>
            <a:r>
              <a:rPr lang="en-US" dirty="0" smtClean="0"/>
              <a:t> &amp; plans</a:t>
            </a:r>
          </a:p>
          <a:p>
            <a:pPr lvl="1">
              <a:buNone/>
            </a:pPr>
            <a:r>
              <a:rPr lang="en-US" dirty="0" smtClean="0">
                <a:hlinkClick r:id="rId6"/>
              </a:rPr>
              <a:t>OD release kit</a:t>
            </a:r>
            <a:endParaRPr lang="en-US" dirty="0" smtClean="0"/>
          </a:p>
          <a:p>
            <a:pPr lvl="1">
              <a:buNone/>
            </a:pPr>
            <a:r>
              <a:rPr lang="en-US" dirty="0" smtClean="0"/>
              <a:t>DQ guidebook</a:t>
            </a:r>
          </a:p>
          <a:p>
            <a:pPr lvl="1">
              <a:buNone/>
            </a:pPr>
            <a:r>
              <a:rPr lang="en-US" dirty="0" smtClean="0"/>
              <a:t>Metadata platform</a:t>
            </a:r>
          </a:p>
          <a:p>
            <a:pPr lvl="1">
              <a:buNone/>
            </a:pPr>
            <a:r>
              <a:rPr lang="en-US" dirty="0" smtClean="0"/>
              <a:t>Enduring learning materials (resource library)</a:t>
            </a:r>
          </a:p>
          <a:p>
            <a:pPr lvl="1">
              <a:buNone/>
            </a:pPr>
            <a:r>
              <a:rPr lang="en-US" dirty="0" smtClean="0"/>
              <a:t>Metrics</a:t>
            </a:r>
          </a:p>
          <a:p>
            <a:pPr lvl="1">
              <a:buNone/>
            </a:pPr>
            <a:r>
              <a:rPr lang="en-US" dirty="0" smtClean="0"/>
              <a:t>Inventories</a:t>
            </a:r>
          </a:p>
          <a:p>
            <a:pPr lvl="1">
              <a:buNone/>
            </a:pPr>
            <a:r>
              <a:rPr lang="en-US" dirty="0" smtClean="0">
                <a:hlinkClick r:id="rId7"/>
              </a:rPr>
              <a:t>1 page strategy map</a:t>
            </a:r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1"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Desired training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2" y="1066800"/>
            <a:ext cx="7503459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1247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"/>
            <a:ext cx="8686800" cy="1150087"/>
          </a:xfrm>
        </p:spPr>
        <p:txBody>
          <a:bodyPr>
            <a:normAutofit/>
          </a:bodyPr>
          <a:lstStyle/>
          <a:p>
            <a:r>
              <a:rPr lang="en-US" dirty="0" smtClean="0"/>
              <a:t>Inter-Dept Barriers: 2015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2" y="1905001"/>
            <a:ext cx="7415213" cy="4129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84128" y="1219200"/>
            <a:ext cx="3967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% indicating Medium and Major Barriers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8148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oom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417" y="0"/>
            <a:ext cx="822716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ile:Jersey barriers and abandoned bridge over Roanoke River; Clover, VA; 2013-07-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063271" y="6581002"/>
            <a:ext cx="30492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© </a:t>
            </a:r>
            <a:r>
              <a:rPr lang="en-US" sz="1200" dirty="0" err="1" smtClean="0">
                <a:solidFill>
                  <a:schemeClr val="bg1"/>
                </a:solidFill>
              </a:rPr>
              <a:t>Emw</a:t>
            </a:r>
            <a:r>
              <a:rPr lang="en-US" sz="1200" dirty="0" smtClean="0">
                <a:solidFill>
                  <a:schemeClr val="bg1"/>
                </a:solidFill>
              </a:rPr>
              <a:t> / Wikimedia Commons / CC-BY-SA-3.0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34000" y="0"/>
            <a:ext cx="3810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600" dirty="0" smtClean="0">
                <a:solidFill>
                  <a:srgbClr val="E46C0A"/>
                </a:solidFill>
              </a:rPr>
              <a:t>knowledge and awareness of datasets in other departments was a medium or major barrier</a:t>
            </a:r>
            <a:endParaRPr lang="en-US" sz="3600" dirty="0">
              <a:solidFill>
                <a:srgbClr val="E46C0A"/>
              </a:solidFill>
              <a:latin typeface="Stencil" panose="040409050D0802020404" pitchFamily="82" charset="0"/>
            </a:endParaRPr>
          </a:p>
        </p:txBody>
      </p:sp>
      <p:pic>
        <p:nvPicPr>
          <p:cNvPr id="6" name="Picture 5" descr="8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66800"/>
            <a:ext cx="3517392" cy="3950208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9538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Inventory</a:t>
            </a:r>
            <a:endParaRPr lang="en-US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868327"/>
            <a:ext cx="4981904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38602" y="381000"/>
            <a:ext cx="4981903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73176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10298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6217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MEKKOCHARTIMAGE" val="PICTURE"/>
  <p:tag name="MEKKO" val="MekkoChart"/>
  <p:tag name="MEKKOEXCEL6" val="False"/>
  <p:tag name="MEKKOEXCEL7" val="False"/>
  <p:tag name="MEKKOEXCEL8" val="False"/>
  <p:tag name="MEKKOXML1" val="4HooU0THZk28POP9trq+pbTvvzd/gcV8t56cq85kb3NDTsUhojRA0EsgEHHMH7oYP1SYpn09ysXVivguJdhTvfyVMsBLTGvcX7WPTor/CmXQgjk50sGUR1BPoUJefjrmDwNn5yJ5VIWjZFd4eH2PLoZxJBQkrT+LH/qFVddyLgOhrPSiXKf/VQ6zBmKLPT82WUVtmZPu4gQiQjG29jDIpGhi8Qx9557DtP3DP+S30P/7pvAS2+kf21lnssOj+Plzd5lzaVDaWaz1YKxf8N1VTpfQGvLyMXr4KQT+xgsjEnyy6sYVhbdxn3o2w5XpmIOS2zA156r+9DzwaAD8mZDot2Ed3xPHjY+OKhyPmps2YN5tTOOe2GSw3K3ZIG2+8RyO+MhAe+2hI7nYIftVON63+4F6GRQger2+YrmJEEK4e7vEk+/JgueL+3goKNxoTOWaE4nDS076zEQHNDYvE1s/OXk2dRmCmExdfz39D6hX+JZDjrEWUBQTUsizIk5dQ87H3DV4LeuXCGJgSWim8bYQw2czilqJreq4ocCSWbrP9IHRuKP3MsBbpPGHyUo5i3TVDvR9hkSAfscRdBtH6BPBIbGHg28kIr9R0ntUcz0moGMnsyl+excW3OF4qbKLAtz0sG1ubFikVVdIe9/AQuxTINC1lsfipWiXst7llKanTz8mWm8xJbEcvYMMW8dr5qZI8B9JWQo2jpuTrLxI3ou5kYW5S7+Du60B8NHm7jHe4okjwiPlu5b5VXPPnd1+UtSNiVWhRVvKWT1p+7UkwaPfzi+gcdO1ZhrATrGTN6R3zSCCj2t9xhbc7KItQM64KvbZI/tXBlcj3Z4hMI0VxxaU+VDxqoT83fYGg5yIqXO/3ZykD+RSL1wg7BmsgX0WGRzvs0q65Lw56Qx3SnctaT1b6+QE1WgFeUzbMkxMhWNjrrHT/7p9U08tzqAUELTvD3Wwvo5/OTGcJJ13eJU4QvR055T85ttVfMByS8Edz30lS6t+VnT/n68xfMn+RaKvzDl44wPPRJ8uQ11matmR8bPAnjOFraX0F0GK8UGAqwQGDAskYu8Kl53SnYsyrxKCzM+dqV5CQIWXgv/LlIcYqa6KkZ7pmrZDMQFM+LTvZEiaka0K/e3h3XSKuRd0QuYTydkbJhGx79BEyvg5soOnIQIdZDVJW+36HK/P2IrYx5b0mJ6AKnNvlB+IaWvYHK1NwAmmirDBZGZmSBDAjvv1hk1+a1cZm/vmUcbIsEPA62tysIe6rER+jI/ApreYg314moIr8lZa+wgXBz87/DMJZMrnlA9BbZUYfEy/FnBUIvKQFbVHU3QM4k9z0bVxExIbjXq7pgOqb3cilDXjwSR30Si7Yl0XvaX6Xh92irH4zeXEePysv/jsaDjAtHMBR7NC9Ao+eUzgNauN7I8t/UvnaB0rzOqzjesYapLFjWf8pMPJI2sCXRMKoIdrxCF7YS9KoPIrYqdGhpLK1WsOAnGqWPF7bqL3XqmYxgvsA3oEIE0ngnKPwpRnyCsD543JAch/uerWKhbHQ/D+JNVc6BtQSRmOgt3qKy0tGQEPdvK75TVqfU3FaF4M41PVOZas47CZbdKJO96LTXJusK/5Rwxx8m3y0CIvAlh2/m6wfQsH2ruTLbqdwFbAh8EAGP7s9vsY6RwAZe7LRp4ubQeht4xVjICnUHNYkKKlw1AIgqSVujnJ9h3NWfB6ICLxLOR1AOxHhlMJcMGIpPB9pYfsYMzKzgCMUDXLdjTaeyvc1VEqoKPqmWWK0m+SKJQMvCxDC1JMNPs9BTWmhkEbyrA/6ST6sGLD0+qZ/a8BfiULTewCMNYTTolUrt5vuDcnHxYzTGHY5mGIgVPxVknhG2zLpYxNnrLeug8s0dQrWQN1P1M0iQkNEypC7vm1dwTn83o49uBIdfq7Oxqh/u6r8yvbvuKkQeFBwWNUNUfo49xgoh44i9xaMbAcE4BbvqRyOfXAr5wjyDoE3b/MkjCqz/H5H4RiUgAnGUoOhxRrgbS5t69pgtsi+y1WdfqxNGlU1hC3Q0GQ07plaW5pn46wjp5Lsu09lhUqSkrrO/I0YiBjWFAnXN/3h8QSZWKeFzqHgF88zCjJlbvr2OxL4/MOx3Y/2iuH6V93ZcV6x6Mw3JarAtpoPfGC1D0kVaW4B1j+8CEJoBsnNrM+CHHFqaNc7xCixetQJ1fZI36p8Q6TdvbFAG91jMwT2n443S1TGNWVCAXfLVu/ni9hJW5+o5UgxF7r3u1JZLJbNPxpk3v1MuJhMXYqVVjnAGD51Rwk5cBRRmFAnaVP4zsUbLlF/qojH0qQppu4wy47aWYNpYrLpV1L3CAlfJ7Q/jNXszlWsXqhKLseUzrrwLHDJwgRTix4VSpXrHGjgeZc5sE8SFvOy+rPWIAe9DyNAkWdNYHRNY572EuGo3eZPckfGLvuemnrwQUjdx8qYOsfWAxHk2r0UXZ1EwtLuObbqiTcPQ07jOnKhaWVZEW2stY9e3DABCR4n96d0sdTSIj5NYi3btZu2EbAtWHvaz0iNc3vvGnJLaToODXTe3cLhS4rUYVnlPldCf+cKdHGeFb0OiDGEpTY8Ir/P5JxuZEyJRm0ceHYUN2M6N7MzSQVNXusFtXkjHLaT3ez7qRFO3ujq2OthqVaVYHuNIFsx7em1p3A8PfeC6TblR8O+GPlbsrlVOfoVgRmX0w9yy4mvwxOPNsp1qj7SGmh2jY+aaCRIP3T+pXfw4Mdwx9kvhqXLeLKeDo+hOBgPoaV3PedSye0CBBAEZLMLvMQ+Is2VJIS5pVi8I0eXJzR6aBdsu61M8QDXjSFtspRd/cAfh+D9gtVllwBwF3WqupXr/BMsjiC8eIierzS+czYKryRtZb4yFpHlupS5m98rBqJbWMhb1waGi5p6JaNO1qRdxSWYvv0q+WFbPSM3VFY1Dq9NstEErSv6iUgzpbya+nSn72vilt+flT02sNwbNMusrRETQqmtXuP4LNGTgURlS85khBLgibaPQFD7yC/WO8S+bfPlMGwG7mz+DLR57qT2GZxG20pmKgmvf7SW0gvp66iphLaFQkt/2xhPAa3BQsIIxiMo3Yy/LJHvwLhUBg59C/33+PA3hek/ENdsu+S9i4mpY39YJJZofyj6glOhfO+WB3TW9J8VPKXsmcH4aL0ZXr4YhaXxPrFStN5hwmCRZm2QtLp8Mjws9i4iWoSmvtsIsSw9x2wpuhKCZDy5iSyex/01So5kTQLWo197VvvlwTmXeYZRTyMm2Cm9OkYvX4oUuxlLa8BS/r6PswDBchdPCBcT0G1kxsm5ZOp1qMPctT4J/Lt51fGy8txq7nwmAVYAYxPl58VgdoP6cYuApZ7nIlSmMFECF6/KCtqXIqGvmptr7GmPfvj95u0BNJX1HtiMMtKc7EneyaFtLVKE3Cq7T0FwC5eFNcw9VsmmUIYMYDWXu7GrDplRlSYvr4Ir3fXFeSsw0St7/ljdcH74NH7Sp57avldoz81d4Hdo6c3LcXm8uo2t2b7GmpuTx4JsGa6kff5qjCbIi585vABnNxLs3ag2ymQwMDBURdhEBGDfsh2aHPOYlP1gZvhEa8e78n9XA8NTjYRshta94qcNpe6fMvzhtMWqiXns4aaraYNMgWwqPC+994pC8tuVAgbeVWEGm9tBc3JS6KQ1uCuPDgXe5TnvMq5aFrQ0T+6O78mUroSKhje+Nn0BUWeKghp9pZVRIQGLjhFdJL5/UtNFNBPm1IX9hRSGNXmEMb/3tYpj7a2zhew/5PpkAHcb+zfG/1TXdN/HWjO4IyuMaACmizeJV2G2kvy1Lw0nirHfswA3Vzds5vIfJiH6ylfgMwXBZyB1yjt8DOdLenlFD/mqgCY3cc8AAAbldKdxDX12Y/2VtRmGwV+T9iRf4FEyHSI6j3p/HwPDflPaDmBK95oGXfr9ac2//Vpjyw1wuz20o7ntcnu35t40b2omAIR2TGOh0+dH0vgdJ0tYDsMZe6+TePWMuIqswn2Y7K5dL5bjK/gvW6Ak4Re0sGoybWopcECpMAmHsOIvF6sLDbzBtroE8RFyiEPahhJYy1pWXLFAmkII/nVXkPZo4PzZG4YoSNqrGYvrgtDKw62+suVW7U0IF6SMS7LWFJ3PgCTkpUVaAO7+NTTV9ogdPcd2aMjRaGPrD3MqHKGJqbhwCw3iaiqed4Py3a4YrSEWfv/QUP90HNYEj1IE1G+f4ftNOjnrekYaI8E4clNADB/UQ9PjhzjfIw58suD0e2h/stlBe4FsF3yJuxWNsoXPjN1X6IcZFNgI7iw/fTDicUR3X2rUB8MgSbm8FaFnirVSEbnlqE1AxxbqvsDALN7X4W53+OP02Ceiuoq/vosMs3I0YXqG5jaKofPp7HctHB0bgCOe1e7z3v/Wyh8zVfMb7yF3ogqmJoP9VYVlJEoRKEt+7aLBmEno8jTsyt2/rPFEKEVhdsFODPm3u0xMJTgWUbqe3L+XYJzDBrpgUSXvt1m0060Pnckfi238ifIRP6EwEGDsTSuscUQesqVXQq96r/T5BBOTsXkO6P6IYgJL9jsfKYZ2FU7inTAYJUd2W8oRcmQAQ+AvjRQgLg8Wd6oyKVni8wmztyKnZ4/k0hnTxfFf+i2uHVM/3ZneyygWVDdR/WOTqXnl/T2ZsV73+TcGBUdRI45jP1sArTexn/fptr4UcRFo+t7O57oW3lDV1sr5lS0KicJ76NfRAmU6Ij9j3e7VMy4wSsxebhVyI0Lgq5Ga6tDnvq8ULgnZQ087MH4EIAjVCyZBOLpxS4alV325UUaeBW9QqzHyjX1+FsLGlGIxYHzznQD6R/u03rqGux2b6NoV97BIP9FCZz8ldylPh9DO3rMKDhW9Ngk8ZWYDWxyTdcolcSRa20/BZV30YipKihelPFgfm4I0rmV9MmuZz7T4mAJqIfDpCO5tlaClHSaDq360xkJG36bb4YMmvf5LnriRDL6Fqw2ZXx6PcNrrDtSSXpPg44biCQ8xwGAn9WsezriLezlbqGLFqdMHtRnDVuzvIjnAda6FbVay8sk8uAH9CgtPNIG165Ar0ZLdtKGvnkG0jKG3HpV4Q5U7qZnSuM7/1azxymHEyeFbOd8rguir3Q+lRpOwAZv6aeX5MXZAPS9Kp10ciEOA5267poBRwcHp1wShNvlRHETKbUL199wjGMpZhpTVDohCfUzq/Pr8/cfpEtx6f53ADYvwdxoGbGd8RydBJ3kRzfZLUYU0cBpbdm5YkAXJvkqcgT58dFtNqgulb1d3Vz7urAUVKX+v974ksyYGBNy7TV+rdoKPpAzQaWrKk/XcDVS1jVaoph5WRRn1vCM6oy5XTMfKEDDXpifyLlPFgoMD02bhab3PE1V62rR97Y4dgt3R8oRvcdnsHMz7DPPYAfvrMfaGgqJVMwKRpOIaOzaMRUzomfpQIxdHI2hFYhfJy9GqB8lfPpEVx2w2CB2JJWAeaoS+n3XOaYzhnsVEQnU8iOsdZoBp3UxrHn49d3lrrzuKTJYe6ntStMAayNhNf+zMQFMKWAC0ABzk7eXaPAScT/QuQdxD5wEMq3M9p38uAWCnEtYRrDbsHJUs31Qce5blOROUI2UFUYM3qp9WJ2273a9t6UHfdlcEiRcP/2YSWSrnhgVLbJg+sn316damFE5u9VXHa5ky8Tw7BxIGAOjX8ZsNHi5ND8J3A+lWS7gt6FKb0aQlsbH2UwIKNWtamxx20R8hBT7CmTo9nQLlk2N8ogpebV7dUCw6ouWyvPePBi26v2DSIBYJT8pI0nnCAUz8pI1ON/69mbTMjoV4CeDZf2aPIyXw87Jjqqet/TRH70Bp0uY5Gjtr3rgYV258sju5nghtTMZ4lORKiYfyIpsLgWu6m5u/JKxPHYgxw2teVLR7tjlnuSbhvV4zkA+220OA58wnBw6Z17y3MGnjdU0WZr6iB6r1myPVWlxHkzcF5jsrTkWwq5EopcBnll3CEKfkDkGqdU/DbbVAOVfyN4MS+ntQbASST5n0Xw7cQG4OwzLvx9tZ1FcOkzY3ILfrrUnmgslvQPwq4BKC9EoHVM7GSJ9Ze6L9iVgeOReKnFgnfwpChSU8vvr27bGtLGzYHja0Ox5uATB1DDav2IiaERx3POwkwXqXc/10VlTwVPBDW04Gbm47zSYP1gD3H/bqUFwkltDCuOzzUlP74YD/l2ENRWTMd9JWkQigNND2Yt+hs0mFNh5+e0opGOZNZk+E+R93JsWl4VjZiALLapSQ0PqmZv9235OkLCuNxj5IbZij98ONC9o6Z/E/9urFyrtrlJdib66ZBzZ9uAFp6R/EZs91Th5HoMSc+OIGQaZX8PdMeOphd0rxvi4+y8iaOwnrkoCwnJoG4nwhGkcCwAmjCZQZdtThSV5E/a1kngeXALAPetTayNbiwtHgYDiI00rKB+TrE1mzSHgmVRV2PzmnOhIBTSaw9AkcxN+Ai9exEM8IWBrvscoASF732OIjTnemcHYXfauq+pSMTafX3iSTDK2dNhYbwJTzxUi3rx14wMqTU2tVzUVKR8btHRZXG/drA3z7U1sbAgoyGsm0jnCn3cEkW8qkvvKkspcC5DiqtC2eb2dxIfjoFKzd5DRB7ZRgbAaQJSt18EyrCOWLPNpvNPaB7sUDtCYogGHSFaPA8N2zqSLT1xMXBvqAgimlx5oPGwOqgTcJSDi+QFElxyFbsZ93Dki43bxLV9XxXyyfBomjKzOOsy9jKAjX92+bPa8qSfSwazvRv6tPBVfG8hGzKiP1ULJnWSOT9JdYvhfCb29Sx5wjnOaOC5UO+WiHyKQ39SSt/zfXLYh6CzGsGzph4NmG+mcemY/f9GoIRBMRhQ2pYimD73OvwFXSsHO7nfnKTjBxHT7Th0qgEftalAeUTXiFLfff1SHnB/bP8x++3XAtQb/2q7FXNJmwVss08vyJ3xfm+ZVI79wvZrtOugq9K0oyh7f2/4O5morUW5ooyOxd4vydu2CORQCA44/RFMrJAd5tA+BVzzX9DaYrWYHiEQVmASn0HTj/6476ZztHtW/baNH1cINCRf9n5CKD26IiW+9LH7mYGUuXIPK9yrejPsrJWjYREwMZJ8RrZZv4+msrULpj4z+JpnBO6LFj5zZBiwlc8vMFocw8vnPuWgdIwOKWkRJDejbUiAExueX9AufUPq5QX9+AKRcUUcezp2kf4XgY+op6S8VQGX9ZQQsnwsqHs9OoeCuUfWQbSGqcPEYhufrFa2n/awIKYOZivlnk00cO3ya6fB2A9BsT/blDR5TPn5cwxJ2sxvqE+qrVI3jyKAYt2ymUD4t+7RHLd/lRP7PFIWCG0a7fV+6kDG7soU4tZMA8HcN6q8z+Fi16GVZf6V0EGdyFh/9VWPcvIILOppBkO5NChgrZgoLxxpIsPfftulD8sPncDlsV5ZNYl4kmVpyxIPc+UC7lFpy3YX16YZv7VE9ilggjntCtBQOf+tqKei6jZTP1QIrRyMh2kknUCIDuLFRb3mEYJst1qW0U3YptNV5Nv/du65P+r2wMPuT8uKEmGHq6ic0/GNFCITu4XtbBeu24f4Z4c/f7r1FdutQTMgeO3U4NrkSl1xQn6RBkQeE//qBykEUNJlINuwVmvB39gre4+6seIjPiM9/y/SFaMVIbaM/WOcGpO5lpAHeLG9W6H1vwCLZIlVZSsc3IJYVGcOjyK3R8nhbRrGIVdHDVE8EMo9mc3wRddZK7QCwS3yEzx2DpoRymAw7KsuY7oSR1D6zFeR0EEv6kbtqorOqlUk0P1Qmxibpc1pADcpWITUoURt+iOHP9LBwir94d86zcus8cCUHCChDbkk/hga5pZxK30LVlvMaRI0Uc33q75yaspSLGNOtz5g0N/fnhupb+nO7R3JKbT28rqIwnBZutaoWN4WVHTQ2QgFARNgQ7EXHrZwV+E+sQWVzWFoSVBmJyn6/5L2yVkZucYeAXBYZdYl2G/khlZzrKNklJJRjW8n1CH8KgOYcE7DtPCuiMtgzdMmpq4zw1MCHX0PxyPy1Yp/o2nak21YGSzZgQosNEbQ1W5gYhkHfFdj3dTrgwN+G++ZTUkLwfgdyTHO0m/+HZ3u8Ndba96gIirIIU1kBUUvWc19P/M21e87W5ipCidzCM+0dI3bG4D4BLDw+CGvu8+sgZLUpBQYJYT71DCKbYNsDHpYZYNZF6M3fuQ+e53StNemXjVPwAu3KJ4+BC/aHQ+ejwWFnph+s7NFuU0uBcYmWXQxFjSb7nVQljAHXwZ/2B5+unAZseHoCK7w/5DyOr3Yz8Z6yKUu88BcpDB+6ysA1wgNqetfgmkex5nuTO/Yd+ZrI07yZcLKjNVZtEWYRrlSNYcmu2CNowFNn89HPTive7q1nBkg2KtFBGfQlc4kbDHAY+rfIK9925Qkp423bxsY/G9N60pPGH6hMsTEYAjvAbIgXdlCxzR54c/fJe1IY2jwOa2JEhbqB6taHbijGWzpATazyUzxXSLawln1y4p2x93XuYGSEtwmDN6ZbgwtTrkp/tja7ZmQbLiHeE0sssKqsEdIuszWHWbEs3iOKTMWnnGTate+zE/Vmhadj6YgQeiq1f3ApwSPj3cy0dUooboxCSAqk3+R/9e7rE/HG4GYPJnh2xLuVzPdDAoQT83L7a2DsjsCuL0B50yYks8483a/CGGU1EytEEBcBs/MD+edzWFkwVn3DDDZ5ZupPRcWJrW4KJQj8aXp98483J8/uxNcmmHT8iEX86AuNbCVWa/sEOsb9j4Zt+yqHBrmtyb04WEJgZidiOegRF+7BQrNbG/lHwWN6aOXsoO5K/QdgwYWPlz0LLrqNFZdrBOKsrzG/MiDZGxFvJ4F5L3JIVIdOcDVDuRZxHMd2ODKo7ynalOzsGhf1eFJrwjLcNu+zzKB137f6uJwfvHwIiREKFwijbcIzLpo3OzubUIUl1rSzN23PWQyU+1KB3xsBO9xL0qAqZ8ma+Vzu0negJpdhAZ2fdRkMsIQWj/eeJwFV1FlIGFD+rDb9y7DZ+T0ZLwuqILBG6J1y70r5NihFt7hiQUjqrXnZbdMQ6+p2Tgq4AGrNCJnoJmXitEfoXRgV284RqM+Ar0/jbSnuPK3QWujt0yWb1igGakQJzSMk5o/0ucFiGU3DOEYPHkdEmQbSOJQesnbF3J+SL0yZ6l1didsNWSqpXtMyjDjn67BmYFxZSbp9G8XAUAYCMyKhUD3Vcjnk+u6mcvIfOJEzYULTXVhUiTU3VnGKwG1PS6bI9UVC/1ncyztuHrgreVRbgDo2hk6t9YeEgcG8hSdm6IjjKyKC6kmdTffluWZKou1ld6EjA0vBERzS4zDPs6GiI48BnOCiaPImABUfvslSmn3jY7EjMVVjm+x6ptVm7xVT05v04PkdFohD7YaSQv1l3w4sM/Jwgg4o1xIlyZrjOvc8PB9KjPe/x0m/qWF6hYZwD4z4wuqQsg6AhronNK/+QPsuOEA6Z3m2G0p0uLvd2tof3ZouSEwd4u/YwNWG/Ps9+1Wcx//AWFqa2v+ifYWzSM4tLDJhcLakSCZ2i2yPRAQFwMKiYghA9/JQ5qceZeD6YHlN+nyBsNIkra1Pk8ugGTB9iZ9njaOBwX/HqtNuiNGnN3cTlJRkLeiL+cG3kBhxU2kxZpZbazyEMXG78Y6H+Cg4Cy3SgmYiuOnCyOjOxCEjRl4M4cafHD1HaRcFYTuGSAQUREiGYPbJVxVwcgLiA2+99K3A7yE7dXRMTt+/5Fr2wA1Qh+VNb7CXOJCMdo0dZ252Y1EgTRN9uiupV/FxThGQagm+WUlrsAvKmIpMTcWMIAkV7inXUQ/SMEKfLcsbyApGVsf1DddBtKn1JR/wMu/KDICc6qnc1kHrYFMhSXDIh1lWF6pYu9tyVmMpV87ZOcWeUdzDRzLyltnzSQkV5aFthbCJ6GGgDhr0vAEzUwkSczUjNmgSO0ZHq1c6Ch8PU5aPsRJA/8/dfa9kTM6PbbPIJeFgG4EryCZ7RnCV88bltXJYekcCfs372BTlHfrkrfFZSiq/5XgdbBJtRYnudo1UpeNxJEuajCErMZ1qRjDH+Zpo2YmEhTGmrNku3MWulyc+BBciLfcoler92DmgL1tDO8T668Zuj4Q+s2wYT161fM71HuSYH8oLibtdHN2TLjvDJWvY30O05VFr+slxZwWYu6sD/U+QIzt8t5nP+BYfkIUX3K2vr6mSVu4E7bILoKDL5RWBGMGLO/XIcFBU8vAd6fTNu9sY3SNA492/Z4yX3gZ5GisC0DIA9MHg/scYvIWytLyGVvfhrKJIGHLxAAcGtiGsZHdXUllR/3y3Bc9ErDa5MKxq8je+5aJbp5ZINFZXhRXdslrruNmQVohPK2t1RanZxkx1kl+7KuLPttWr1GaHOQGiO9YXVW5liQxXolhBcx17proqZ8CvNr1BlAtuV7p+aCp8ZBA8lsTRnd/qNNK4GEdpF2oByJKvOfaeJt5bpMpFLWVTGCQSaK6qCP+hSVtisALKdxmBvYlIjsQdf8Lih9zR8XXcNkKgglbQu+kYUsDcq2IAK/7ui+toF/DQxiTKwUDy0nLqxD2MpL3vy6BYMA13PP7ZdHZqwjtFOR1/8LVV3HZfXkXEZw0Eqa8oCfrqVZj+v2BdIYitCLwBbqht96HttSL4zn724+M5waidCUJsbOecfPe8bHWCWOz5hEHj+2Va5MK31NVVr2yjHqf3jWaxCn1M4VY/VrEvyz1LYm/ldmRJMpKqgJd3QPgJIbipmhyErf/aLMsy3gtYV5u5npG2zK9TPJqSKoXBJZ+PS3j7I1WbfeYjCm9lOUKLK6TuZ4O2aivsiHa319MaqKG10spRKLw8SIrx7Xkp8XXVQmBSLHL7pACEqZMtooM4KAYzThCS2q+3dtwBqJ+2CLKPRR7kPaJGZjqieG1U5cBIPviE4Cy0slfXWxQyH+A109sRYOKWKnqCKIbpjxCNz60LQg1XxsJWVbGRVs8g8ovOn1j3k1RrNbniBnapmrAPqMpLpu180vPmOLQxL/6ip8WxmGE8KELI7hgbHeYajNwjWz8macuf2HrbYrDjZsXG2xyIHpt2Jhk+W85rJsw6Ww3wj6c7Um4yEaNjsOadj631tIGMkWvbyS+BV+ibEDNwsEyaTsTuGyDE8kIKzaJ6WUcGvOOcuvOU7SuZTm2kfsh4HbkcsQ6bt07M5OExwjaER55nE2nPBNmQdZWomLMuJ8MWPew8esVYHKbgeMtLgVuakI3iQ6gLWKFCz7K/EEKhhXmiraB1hKr+swe0T9gp5rbABgGXwOEiJXzuXvXGNZ1lQgVDlnNGJcD9BtSRQ3yOVOPeBGKf50rLum+0nLFgOVT1xMqquv8GC0zbkcr3CPBJjLRweiwC8pYXEk/LOWVO6nU61GqVBGkES9PwH0P5AL5rjMlsMRnRo8hQC1gmN5Ekt0phPuZQRFhFDryiI6Ep0p4DAIlPTc56bFlRH20ZPvEpgiYPPSv2rsDrDomtj7sHSF9YCJnVspWJipgUpbvIyh51l83AyoDUdm69OLntKYZPRATXbs4ciAqIEoDJMrrAS7TynzQwWa8kfvc4XbMrn/e1rJPX+vxsaw6SYelClpFiiWjMomMrBw3ek5iEeEcdEpRO+TJkhyD5RUcVk6eG67PabgE3/GYH3YCIq3wfABtYcole5km2h0AurvKjd6B1hzX5T6Ic5caa2pFauxOtwh6jiolGCfwi30ALJuK56VCJCgjsfKvcC6zNsuiIeZc8zcK4p7/TINyXRBndgGwJXWKNUTXLI8QUO6yFjcxlWv5/HVzL1TIEfx+9x2EdvU3CInymuYuoZp+ORpshmjPwZbvZ+N3ujsZcguMIZhsZdSfWF3fj8tDnf1bCuQBR8Tsyo5aXTavk5JT9M13BZTfU9y2BjHaCBJzQjHh/4toVDTLRm5887hVkjPYA2C0Vzy0nHNhgPOhKb44kCCXHHdtS3SI0oex9nbV1yX8MJeojXJyrlwEm8oERaL6O9TSXd2FFIqPaNSPYhXCc0lidwm/WJtEMd2NniaUm3hXBes1tg0JFWd7rK4NYBbaLg3d0EmNbW12gtdty2R8m62R6RknxOQF2FHWFq+L6uqeE9lrqHoUfRw1bP2u2KirqUm8mkKKmohrWyhE+8k8RM9+DqWnPWAhs9BOSES9aXXyET1NOQn4S+IexWDRXmeHMOzqDax4sLie0xfwUZ8XTOptdinVHSgDAXzSx3ilaI8T9+nrBVtwe7BybY4NTbTal9Wtjngws05mUKdg5DOlSPJiOPA2Tn1wf7Q04Y+yzbtf8hcD4RG5NHB2in3MppjtSaiFAvT43bfViSCpDu1LIApUgVSkbJBSu7tvDsYfJATPezbDr/eKNFgLV2tgPFdEDOPtd8QZRfOX3OKCjoOr0RlBXtEuygUUlQy3sIF6rHxHqs+vM7SKAtNT59FglKoiKVLQzXF2N5K2esMWGc4PQ+ELjeTulz7jj2kkujYKS73ZZrFIKmJfyTUBPBVvyinT3nrVxhSA6YdIHE2EdwQcMKhajXpJKGux6KTFfUe25cep1hlOAouaxvHNDqDsTZlJ9I33z3q2337q41dwAvMlePdvVkTXU+UJDbRLdOl3d/4thUfUFwceJpdf0C+ZDupzhYTy//K9h/hoSt3egeKzdM2uOvCw8YNz1SQgxVugFRMzJt2FmFL2hCeJO4b/+EYjL88xAtX1OPeGYwQAxCML4JMhQex+BrlGR0LIOPmT1LSb7dWDXEMi48gcyIoDDypinbz3OMMv6sgT0YTBYC7O8Te3g0uFS3dcuO7zCMVF7e9OTET7c8XpDtEdKkMKj8o+CY6u9GJBiDpGPBIk9EsftGA7njZettrJk0k8eL0UOvmvmczUYjfon5jtwI5ZaBrF5bLs3M/FGBqlEdGBnYlsQZJfIBcJ3xbjxWgVmYjLKwTUphJNtWYx//yFeoqY03k7eQfNi/bB5tLrXMW/R5APyCQsd8Bs3flHfQd34L1kx9woeSFX/a07HMJXPpOf/RUih9ry8bVJjBLvTZRbySqj/l1BxqQ3iBvE6zvVcXKZ0um1b+ibb8To0W6L6UeYtpae+Q9zLi4msPeqDCJP2O8op4zIqcgljxupNESGszso7Bmxxr85bzJG2Wb3DywxY7zSTgOaQV/cIy0sIDfyD3qq4E73QgEvwsTBY5l2fIZTxP17ysG7BAOhzihYkkzImXvHpNxiErdK4lMloSqxdBvn2oEQrf5pmncovf+sVpGowObzcWDU3eCIaeN2zIt6mrSIL4k2B4lxgQsG2MWEnekW1z8XhYz4lddDgD/UAz18nY1GtjVBnhVcM97b1eqDa88XgI7hMThDmKTTPCxIZPyZExVEXzk0z/KY9TMPIQyg1xBwfg+DAouF9utsGRWny8Z6gxeTBCgRCIgmgMrkIRxfviGSptjnXkfq4FTC5aLtFs+ayZ0/ujVS+7M6aOXCPFavPl2McGbjr0KsMNN7VoD0wHLNKlrNuwx+tw93sHLN+XBeBgYVNIZEp1h+WwqEFw5akUIHCIEV+zYtNbcTQnbWcpQP76Ifun/m9TnTJioqnaSv/iSvhm+EK6YMRYpyc1jMaQWGHdivhaW+Ig3xcYaWlsD0NE4ql5lZGaIJFpOFcFJ1xhiKAQYUKaEe1u3E/keqNo/W3vPh1XDXj46XpxAmZ/mNPGMOw1SLar7qtmYnt3WZ7tN1tJSKqAfzrxrZWcLEO6AQEokj4dv+/vsDOBJfJsPojNRFsOKVrCLzShpqUP5nw4npCZQkVUYEXY+gRvnq1U8CNCxi4rcGYBZoAkBmJgO+6eThPFrQVmlkHTHoza1tul1dA2TssEE2jWhZdmCTfFPA4GC2x9e7f40tTLabrVmpceQ1t3rZ/gh1U4JRcdTwVtYISvY0oh4kVuN3PP0MBRDqMqTPrqbmmaW1AJ4k4YpHMuzX8xl+6RluJZOpMpLN9fiz1MczXfjz/+65L5/GrM4b4yT9Lz9IjlNUua+XVCiHkLLQZQnZxluuQzFgoXjz6+N2DnxS9qR4PjkEg5ZY0GExz3cCzMCR53H0JuW0rTQxUoj3BfJ5HmUF5ltpI8BcL+zy8zPX4hwwwkQPUvnTHm+5Ovk0H+mb8AfNPaSVKa1aLF3d+MlzRAVNHx4g4mPcRO/H4Cbt1d9sC5QquoWzNDSS3aBQ+/lSL9UvcOGoHEHf+4zbgwNKUgMLIX1ay5k3o05VRBCuIxIPgG3+lb90PbqHv8SgvtL1cc5PoaYe5Fu6sU3XqSvw+YjaLhYWYzAAJbBUA1G++6VpBY4aUkHjdHxiEMLomnoXh2cw0RoXO3cSBDkyVw5yJEXIXNz5/1rUwl7Nl1ADFv9NSTNfQqTZNKjt8i1T/itNJmmul6Fbv7cBWzP82rs3Vy8soLqcQUkcIUnxdRW3FpB1l8awDe24amIT3tmjjRRjT8FR/YBewXG/843TEaTp3zDBeARgJNLOiTOUX3NMfKUcO1jtZd/5vQdKvT8TNuDBqHpP3q3cI317/bX6fAhpBqMBCadZbmpj3RTD7L+sEKiGmF+001WT4idnPFiUnEXvzeLwOHovpPmzq66P+HAS3NMZsaKstIuXtSlRDJfKtzaYZkphhVCnMoX6SzZqEjSB+BB7rIWX06Ky6pfxw2xlVgzFF7sy6IWtysRik3YAaz/w0+W4Q7W5nVJfzQHNM8HspOjdyxo40WyapabiPIUqyBiT+WfeRYAN7BkzhZixybmM6fi/ILHAyVXW69xRs2vG7BLW2C5ULZFmOqFa9IqxJsbM4gX04EFAxn6220ObRdQYRvghB5Kd8gNizneO8C6Q/Wp4dQmt6IusszOvtY10gOIrMTCdbSbVFhs8OIzc7oRyVO2yPecIE000WHu6uA65xDdxTW1HhSSbqSnzL5cUY+dmhPBIms9VLSoEloy2REOvn1h/RF+u+HZHA9U7L1dZOZG/q/Azo+ClFyRDPNyylsAOeEwWP3mvXKHV7DDkBOrFHtJ76jAHnDy87hQz5NUXMPtwaPPbhUX3rXg+vO7r2II89+999MJb5YelKT9emnb2G3EwBI4g+Ky2M9MQFU7x5Hq/jUR7S9vFUPxNB7fn1XQKLYlV3E6PUvQ7fqqgR6n5+hr/lCFxde9i/MAFXcjPtSyuTZAjYbANcl2mSiuhBCKjgts+TuN7s80hCpEnKMJ86GE2Vz16PX0qhu5VBjWg/8syqMR6rYTHvsRH5VR4k/3N+G1xDRjCN8r+gA4i5LPVizNRyYCMhZ8LtYMrIMpv4yY4WyX0WeOP3dcvVwfDo1FOtpyo7UQkt9mzVluwsHbo3vPr/WkC7/t7dJDawl2As9Gyqf6P/sSRkofEPDRv3qwCdXaQOtRUJcLheUZG4rYpQDdl2n2FGKz/+mE4YXDfpMEyBj8D2++fjsvdpc4dx+7fGUnbAEbyWSmvH2i3WxzzZbUmE67hKrUPk1CzLeK2YwFThMH8P2OsKeGvkNQ8sZMM91l9Ktw963dypFtMQIzd3KPrPLStd/0rUTKBQkSqLXSkyAva1meqsm6wDAX6zkAuAVIe1XHj/XecEdYTV5EETv1UjAMiAITbX+V76zFjE5RHLHk2rJqQmyIU6749oeqLiHFY1BGGvWeJebtPCIr5WVYLhSPUSYtwfbii2UgdF6U6qer1m+OWch+ls6ABZ7A8BGVlK2CW/5VWdA4Zfz8H5QxN7vZe/0c6zQdQenul/wCpT/6zkIcxTjQXIqfeUjMV06fPMhlaZG8X2lB2NEQNYsYhzh6mi/Qa9Fz+qoRVAj9zN6S65S8OAAb6vBv+FsdAj7EEo+TUUU/r1Cb568J5p2fCORjfj26tB6GRw3xdhFRRV1c1QZpjxES0VH80Kq+8fCwXespj/ha2/YXUT+ql4gwFKm7QE6knv2dHJfxgXQfLoXaNumsckmyFPPB3IpXCwikOGHFymDjl564oDPbHCeoJDGKQmRJtlT11HFHvGFzSf2+yIfBkKte1xrN1mJI1Pl/IWt6dPF8CjeGdY5kbbskcgGQ6g+J5gJq9k34AuxCnK0tmRMqyAlWhY73qI0WZD/TmhkNqBkLBD34HQBKXOwbX2evqZpbxT6MvjkdRaFNYBqFhEHAYE+SD538fVm/0Aqrwc3OMiVMGZGTJ855yjHFIv1BE7G4bypKEkDfgeUSN4mlPZHNWOAAJ7n90CpbrvNZU6WEkFl7Xb1HnMgYmYv9EfZ7ZL9GJW/pbDMLVJjdjxcY50Yb8fVgIAbkndcijt9vUeteNqcLapJfbTjZzoWKYayTY+6xiCrzb5y5rvDj8n4sgReOgr2g/6hsbLgQfZ/IFTJdbwswv6JwERrxqIMCFp2SHzh3nj9tJIRQBeal54A/3TxKkvkHXxDDBCTPpmY9PR0FP/BuoV6uri1pfPLtO4soixHDkB1/WEEHLh83PMlI7796basKm1xd3TgtTVdwXheiErRJgReUmfT1ZqVyG9Sxf6c6bXF/7pZG5OjeusLsWKqTat0Dmj6fRpNCO+n4NxjwGCEea1N4sPz2CJqBulxyQz4vKKRLB5ftx9td8A7rFcG/EZQyB5Z6dR3dqb1gwvXC/oBJ3I37JiJxsYzz/yNdtxA8gMW89aBp+G567GJYRknwNhO7FHxNPiKGIGv2kPYeJDFa3OoJl1J1wy/M/YSYcXzJc2ZXVAmS29v1KrLdEixL+FL62CJDXrc2yogct7U+WmsodAdqbRqRghRrN36hpR+0wdLOUXtUgBhy8ELAuoWp3wgaVIYoLh0X/nq9c7WK4L4fmqBGEPs+Ts1T+GYAC5IXVcDe3Cic14NrXo4Pg2N3ZCOkmcLETB34UT8QnAoK9JXlLQHEeGS+VHC3DmZd4zS+vJFrxV588ZGmfaXzVV7tk266TaPFLXXhdA4vL4vJkqUrSSYamjY0FKwUcIN9oHPPsM+MJQzEuftftL+Kv8v9RE7vghgZ1bg2naxEBrvcLGt91yJS/E2i6AGm+P+ywho5frMfLT4eeU8SAMPqnN745kLPUBHD1Ru2fi7N+d/yVGpWr3VRjqbf51Zf9Wr2XI6C6VdPZ/1JSsfN9lvNkr91re8jT2Rp6J96n2h0q3eJkv2/8QnmkJ0xBnQkv1+8k9hsQu5id9xDd3DYUcidq8igrAABVZvW7Wvxs00zdhX78c25YBre6q99Ai0MzxgT+r4A2oyePRHHITapCQpqGJz0QgEvTTHOoxKazSolVv3ol5eI4iexXMnc5XnD6a2kHb+eXlKN3XQ7xYtnloKGW/UqERFwaY476zOyEONmW92kZ6ls6d5dzhPCz0FZuPeVYJr91fdtGkEVSAq8/tffZACEYbGYzCEgZZFCq39SrAiBsjWdIu7qSqSSE5Yvi7ZCHa+K6k8+wquJmscrUPjx3Xuvvlu0G/68NT88mBeXiVd4V97wqJqIZKgeoDAHPk3yoT4dp1Yt1utwvAA/ZiXRdMzpEs0lxqGv1lLe4/b2R2Dgc77n5mNmZgwe4Vq7pQu6rZ1Jf6AK5Lo0jL0nIHdgswJXUm9vneA0yihRtksfYtBHhZsLvGmAGC9DOQ+h+NDxI8dXSokCYLYK+e8vzzw153LNjTCUX9Q/eHIIEDQ1U+ZcLXdPEbYbe/T5Epz1dCJeE2JDcojzuNoFsTmbKk910p4QwLzOzBQiiV/F6LlNuVEtVT76kt3euv4amdWziKMqKV7u5j31ZLxy8v9ohWwWxo56IiVnKBAdtCDWcznZ5l+RtTV3t20cO4iDFERSqps5cgRJ96ffaWhIHv15Itqcq7jVYqn3jTUiVh6aIo7Eb3htw66ETL4AqtjtgmUVs2fzNf/tOPN2euqkwYusDUuWrJQLRXSWuSuRocJqc1sCPfxYXZN6czleFbBotE28/Nh2LD/xpPB/ws+CWl5QcOlNqH+dL+Cixu6sH1KOoVF98zMsP84J6WGBdC8rYaYsAacVHRDdAW418n4HygwUk9joVYpSbgbzrGaaeefpKetsCJMZTKgr2V1GHmMmZb/+s1FSs5ptKA84hKi525aXug2c9GRVKwC7PJl3LqEruRffAdviqiMxoL050uykP4B07s41wijsv3pfMACwqYKNc1ZsLK8y8zWIVyC1D/qS3b1DPvrnEoVPppxvu8mzJQ49hIG67tC/wEcxlxGatnQbB/Fu7PzKpTF+e1uIm5OGt6sOanJVOQs843/c3+5D8c89PIinb8cU6h1mNuQTWBGLn7YL29hKXQmIxzMfXAma8/qA7c5hC9I8DMOf89U1dKctMSLhfJuEpdV84OQl+6Z9+AiCTMotRQcKhI99QXOb7wJP2M4t0dM9GWBqaEt8Ml6X7gj7tLpG/Dm/5qn1XK2IOpQtbwssiA0KIx2lN5JoR/9DozNs+yZsxb0xDlGQYCfrjkIFmgCJFlE2ZzgBu7G68whua5GqshuMQryoCob0HH2BmUAoGzKavyS/eMswAXhUiIe4Ij6ZjD/7XP5whiKBkjnHIGkvBAnxU+lbwL/yPGAKNGhc8vzI5bKHpjkplduLkLTsIYh/vieoLqrYdnYE9AD+BTyGbTV1d4LpR1EN2tozVRRmaKuca6n1j+h3KqfdedFKyYnjanl5THwPgGe54h9moAV8W4YeWWg9gTLmIv6bCWaa44Tuhk5PQxeB+SkpXMOREqu4kbAsgFKZri1OjtrOxukRkLWpISrauHDs4Fb9z+LFktKn6jCPWROIOej/7IZaUxRDuf2Q9y3pWOQTxObKE0J9ngQVTDGQteiEj/Q7/qhVZsoAEqf/BebzCotgBpryl/4+0ACGzULY6iyD1PfJOrKfklIRSgiG1I0mPvutiXphlJunGoW73fPB+JtuFPBw0h0bk7rVJ63RUKsGzdTauRsDWLO6ixAzkbotWwgEJ9OsLIaUqoS/hJPacwcRwz9SGMxj63/axI65tfnFG/G9VieyAtUGmpsUJnhD+W5tEJCGvUWCG0ASWIY9oC7jxF3fQFTKosKEVhjm9NCYUGA3HGrmkVjDquL8MUpLrDlbmvUakgGerxNkYEzufEgl4mD/OqDX/BIttfv3RXAPc8+fPpQ8jT7q9sF2PUuihXOhbczCy9jp5bHnYWkcqfPNc9F2gzG6DL1+8PfNvvt1BGwQHNpp3JQNJYnJdFCOlaQU1r4hd5JYsxbdiE6TsSP2CSCKc4oIZSJrIOBz5YbztCAzv3ql1YR+cOx61hQybTtlHKQMBgjvi9I4UENLEMlI5FGYIikcxwK/Pb6KcjfNjZuLMZFTAa6lIQTG9wjNondWtxUrBHHsiFWriin84TgMi/4xJgnNKxexPQiVRXk65CddZzItBeypmG3MGROg+0Rz3Z8SpLS+mGFkEC+L7sogFHV+4DYKL6DztSn1NVQJAoE/Pfuw58Xj77vwICt3oCvpg7BAuazxBhyvh20y015W1VlmKBaoERR8FGwJX0J+cTWE3ZWwob/SIQ3ypQ8D6cwK2+grMJKJSGFsM1Otf/htK4s+ejr3Rwbdl8y2Zmzg4aA5fQTkdz5QsjLfDOxPTrloJDfdBcPbN1Bk8bc3uSClZdNZv7tgVjN4XO438XT8k+phqmVhT8bypRAooKctQSF26wCuXCxvPMgmTJJO9fawKwTDn3wu3aoqA/C3mJgL+jLGU/U5nHphEV42huJdzXW7oiUSAMMZbOlAt/DAhJ+q+Zoo3B3m3HCw0rVz3ZXI2N7aRhgX6yM2lWhn0bQ7CFhnY535GLXUZ5aiUjQm2xAeLPPF11W1O3Jczw6/5TW2NmKy2VLgtYjJFAYbeNKXuGQ5d7AePBw7Vu906Ai31Nhhz1MygXvBg+TK2c+9PnOVo3kotQv64EQRdwnkzw1QTi5Cy+Dyjl/bDrHGHwKOK+jTzp+ppMwObQ6TREnlwYwu3UObXuzRvXolEw75dl77eBc57RzJoCKR46Re0RYUa3NHqRqoihJI0AVBSI22rpUohAA5DgOE9P6W3TYLLzN23gb7cPrmao7Xx7b7P0aqzDSNFFOr8M42AsAnAD0ZjPpopkrVKiL6P9XTrpq7S2SOSAhEIXtttsqtBcUKI2Lxui1sA+fqzxtsF2PJPHCpHAmt71mC/G1wFipRGlFfx4ZlpI5Ar0LsEGHXfnFV3R1EJq0cPLvahbJkYL6VXqgSCr28Rmnb+/xW/jHRupMWQCNxLq3pNKb1sH03K6but/E5ExKFl25AblpDEC+CfHAXRnEpVABVpcty0nV6tey6R0LeBwPGsoYj+tYszyLuy56KB51QyZESRSGCRcBhuVJ4xEPhtjBuFjJXkyuUpyoX4bvCM4NKAKNQczPwemHYhc2z0lAV59HBPV9xDYHSPTW1BS/z5W6abDYKVVP8sqULPgFNXMjYVyEVHWt3zanirPw4zwB4NBPcDQmkwBsPCdAGHd5E/lirvYy8M2N6Kd66y4fjb5HmCoP7MM5K4tK96Rr18xElXCWIgBgVZOqKEFqgPijGuixQSL16EB85wwRFsBbBP6BBV/Eh/UxpDEvJ5R2jwj8rJuI2ZoeLBgFERClxzTKgNrNzvULfQ10wa7duil7D+4SGpZRVqGTLww4BlKYSkU8f3w4zneYJKwh2ypt888DK7ZZzbBvfaLDZ+Ef3vPylRuad/9XsOcy00DjSTu9CJf3Iz4VetJLU66yQMh16IB1O4/5RQoE+oqKCkPZN3Uz+y0v/i2F5rsLF9CVDB0HAreEYhw7uC9I/JcNe6qHEW2s0RAkq4jm/ZobKpaoV6UCexALwW5jGRrIWrlsYtPnliub7kI4rs2HO1B+/+wh2HFhx5X9UvTIqDSRARktb9/HD2Alo1VvwfsjjZgzY2NzZ9g7Kbi6epxuSQi+w/6HGUWe9IcMkSBrRIMHpi/eyq0axgoZEGa8boW4r0OtBoAF6iwIf/u6gL4aESA8eXV01sMiYEwc9fQ3tZ3cpJyzFPmozj7MJdlohAbk3u96OkK8VVluKTO5MFEE74etB1uANH33Lmr+ZJJiZVm5rDX/DVFA5hwcZMNo6qqJTdplPhzETwag1qnf1j9j9r3AeMXGUymtj76bcdF3q9UMWclm4iC/ZZ4qYmEfvPbBJI3KlPQAg31fgpgcsG/4MXDpYEApyPhPzrbkdC+6nkU7ZQGWE+QpjGLxKnG/zci9KQWrA6OBLhzeEXpcBlZH5vCi+mUtsfJGmtwTCvPle9ewgvgKvrSB+G5BvNlgRWU85q3zR/8SSr/s4A+LBOF7WcrgnTOrHbRSR1Ah/O0QMAMVKG3be2iYJlkSKT6MJbWzJVKC9L/T+kjsa2M8azTSsAdpFllctl1uG73O0p/D/yk4Fj7odLK5j+ARU32tcJTMmTF2COl6ElnEdM2DKSMg/OrGp1peGPbec72beMcz4/HGfDoi4G3SASAVFV27znl1Lb/QpLXfbjxH7d4MtZnc1e85hGbMQ5aTBZx4x8RB4mr+MTM2l2LU19GKVjuvSSjBqzDrs0SUV/PkKLlAv2Q3+R/p/OFkSHyKTAbA3r6KrvwOTrS2dc1wmPqZJnvMFcbXQxZi7S6g6Z8hXZg2GWNMlDHvyaQPJDPR7Ap2T7B9WuBzIdz0ECkUDd8HDJ0P4up4wEnBddqP2FXQ3dEk1ewMqWrVSifzfy4gIIwDmisBn0rLV9FPg75aFi5z0CPhuNL1oaTj+mKSjV6X01uIXW0PB7EkykoMUghFdknR8h5+giRacQ19MWZpqKHYHxcOFMI1Q4ycdXehp/2Zcwfcti+QxRmoKmW+PSIASYJ09taKBHjBdR9zzSTnhsplwnCN5bqKd8+9Ono4lRkzpbnu7cQ6O+G0BedVGpzxbjr10rAtS9ryumGsvHPPO33Nm9Ngo9JsReThHzfuKIax4DH/ZV1C9ygGstoLeLIAs64AbnqtRYlWURFvyroA7Mkpyp35SsQoiON8aarRJHsvjToUt8Z5dq7EIQ7k54qEJXrk/cWjbj1ad7C4/LDM+W0AlIA1P0nG4e3UNDe5IrcD+r4QdL32eP6jJqb1Feg4PMtgp6qxg3NAgt73JU5Y9lyCNquKSgt8XJbuKxmKLKZDgXVZJt15pYBjYE4SX2ghfv9dCb7HyojCtFYFl/Pz6Qt5/jCrpXTacsJGcmjmtV5JIZzrI0vsWKEtYiBF2VZMrejbkjrmd/b8hwc4p1gcSnhi8mduc/Vwu5z9c6KktyMrx/dxq1cs8ktTBo3CoYr2VMy8JwlQJGLjDLQE4PrFnAl+IlGv//V8jq4bgj9sBEz7AUBkX359zOTbFkIFaqt0M8qb5/Uus8jn03U3/w0oAW9M5EVz4UNrblXRFiUADxmNtJk853PiILZvDMU4uqeEVDkw1wzt8dv5RB5u7aSVuu++/RWmff9HjiS095MwymF1IaDJFLNEjDpZ4JuJdCSLQaE5QZCxwHIDidjsb3NF9sWhRI46bWFC5eLGY54JjZV+Y4NiiN+4T3Lu7Khz1MNIVl51PUkAUl3w90hBhCjwWO4j+6pgfNQhzyHkWd+zl7x5FFbIXntBBEj9wXVI34uzOzHr7fot7ioyvXbn3ZIufbxa/Fq0qJW7jct4Kr1r1iqH7OvQNHls+5lWbikEyH2csX1azOtO8bnCGrxcJqag2ORwqDqoziYaHjgFmfpM/O9mh8iFyTsP1ZF3kl3rkd1airx9/ay7+/q7sGccCJ5C+B+BJP9rVMXP7TZ8LEcT0cFLu9QXHY8A9m2z/DEzdk2unfpzwsyxI42LhXpVBS21aZXWny2WwxF3GE9iwPHbgWNKBSOCGX/Nl9NBnGLNJsjcbiNpOSpG7haJFqfP9poUY85pht92U3T40dKtbNUwoLMP38h10gZufyT5OQCs5ITXdlxB578HitAzKru0O7vwG+beUweYnQiuavXmmW5LWUjuq6J5aI/+p52zqWkmvVT6Fvq2EcU5/5eWJ4yHO9V5xhXnABsSFsZIWmTXi1zRwnKoNruKzT0ds4xbXzr/FgVXheZ7iAmYWXVnjL1ZT/U2yeO6o1dYFol0JWxaqS2lprkvKag+mQK0bNJTiUKtrlv5qNqW9tbub331yW9EDn3svDHsA2KcS3t/xOAmjV/4MUMRtMp5DHb2A8+/LvA3ufvzh20973njf0QHfd7Vh+RAoUpdbhzXUioupIFPga52XmkTtGv4C24jzeXhqt/qOos8mddk4/omXzJs1hzjG9y5TQ8svBfmrcJK0OH4pllO4eSbsktfiZkqSvN0rw8mLejpIJMDaP4ERuqOB2MmMVo9Vv29y2CALWaA2YIbz2LeqekHFbDGMJy1TfON+ohEB5jf9k6NwZrb0S46rlgSJ0p/sYE6QPbxngQkSKi9mZppQTOeWvqn6iODbDPX2LPfo70akwRIw6nPH5q6VRoW3yjwkaVOEP4fbqcE0D582y3nRzrdaHmoHRiuo3AJ7WPE2u1O5214dhuWJlWc5Jp0j8vTZTxFc5Bv9a+//YIvU647wadXPU8B/ugQ88mpNuVFJjbtUKVBR+l4H6sqChe+o4dg/HGpwWAi5bTAGzUPmoKCsHe3IkkticGA6fif1OHBxxuVtQrvWEnmWUcgZy4PHjlNVAQP07wDau+hIM/rSW5WvEij0zpGXKq8e6+zzpQVKXY/cx+Frq/0Y8XVZY+ro27ovToG2aNiLA2ngGLNidkfat+ohOn5ezU1FcOoLBo26bF0pz4JCZHj7kcwvUh24aB/iJKxhk2daM2VupIx70gTNoqK4fE5EvgsCQJZohPthAXAVK+4Ug5giNz4ZSStECJye+uJizy0okRdErH96kJ3ULE0Um2iIHuhhCFC51Psp1LiDLRL2CMSNd2LiTJzSoywpqjFJreemx4TPprL7+P1pmdjQNHPcSaWONzE+SyEfWbcDOMdaaAR9yLm8Ofellwq++u4LPvdXLjYLeiNdEj7qkxj7z1ju8P8yZaU5jOSaFZo6mwWe+z7QARx9BuZH2nu5tW+mlzrwNRHZPjCn4eNWLWK/40QWFqZmYjOKBnGiEVTMinAETEE8uGSSwA7ZAMWuKlnEQ42mKikQ8QiO65KYPM0+N5+O8djUUWHxXq3kbXihuVoOYLf7/lS1lxmsfLhtbCtW0ig07/+EROLw5QD+YbxG/hQbaayoSfjhcx0NtErbdPMRhKo/DVXfn3WfZcn6KSFiI8+W5hhAnAc6sYnPaqFQ4UpTwY+DYYO4e3LWbuUa5INxMLGoxIV4ktH+63fULWGEFr8OZl4YffbzTI9EYRkv7JAszihPy39vMPYxtRhCngnmIZCmneIyRDJ8vrTZcE/e1INAQWcRkwmmiwuj9QFiKaTQLp9DLnTLIe1D+olHYEfDC0SvGRLSU+7aima56OSAkxpEjmcbbvbsGoNB77e0gm62OvcJWM719gdds9Co2gfonT+Ih8KkbbGDvM2XNLX6hg0DDReJQgmO0nZWJedTM4yn3OE/JC2tIsVVFrtm5Lwdijvm4Zod1AIHlk4J9VnuNwd28BHg+Ke/W3gV4L6s3VkhaWDlhVB1ozSks87bXFVeYPpKhlX+VvAlKPUf2+jngO36vbQneum//5x3ZG3/NQ82mIBCCMCWy/mb6iuqZ+quNYw1HxQFDqhZSH3TZeNVhPLmscl4PHrFeeSHmT2AuEYKQZ4k8xwlSRappSLmgigPYJ0EnIOjXUKWo32ivf2gydcxdn31ztWHFnKmm060lOZK88hW4DkIufUvytAGqGej9giMefUCoW/DffJgxq78KLURy5sXV5d0UchwHJmoBaAZbcU2JWAePqtftGoJGcItafo7WtXTjP7nt+IgDDmxbH01nhbnr91d5PloKaioCLOU2NFwdAySd25GSHf1FUo8EpVgSqOXvku5F1orrbcoHle9UBAEOhPQzogFIRwCAzYFNHfBQWfOeVu7+XHtRC/LO6hZwe3dBEZhekyMGHebcETy7Mqfhe155OyiWodBOC4J+zgkH0cbuaLISTdFzXXxkrAR8X6ItBowM4BgIDQ8HYLTi42NR0igmdsIjkd0Dw6jlakiumbW6MAob08ExhvZH9dn1RsSn3hBStwpxGUmq5UG41ob7qSMIFrjHxtPghhmZChKRvK3b1mKzZuaZtaWRAyGKprvvdSwqzijU7XlGVjPYIDKsCuTb/pu2aBGZEyP17j4r83V7V2Y6lxciJdKXffOFvKZrvGa31OCD2v4mXL1+3yId1KKg0XOjBhkLxbKYrEcKzdzHtAD+zxxRhfcVvYeHRidmP26oJpVb7hDQn48aEfQJJnEDTJLu90ob8A2u7uAnB8QTPsntX+6zT/1WSLVqOGsjjZjFTSP9R6gLpK7TqdGrw/xaaV6OlGFfgEWYL2Dvc2JE4eUPKQRyDjRh1ea7NfExirt+TVvVbuiqltPOuMN46m8XOKvZdrpQ2Pb3I4UVuJ/qttHqhPuWvyjzU8HRfzO5Rh4Oy6orzX9M35EudrxHvY/RZuOe54BZFjLfeCscqq7rYNn0kjdoiCl7f4BOafE2lJnme08HQmnPWdIK+YvaRisAq+p8TKAmhtU6a0EWwf0x77qG9x4baEgXFHOIUc8g7QP+8DGGs861WeHjdka6XFUzwR8h5RjPc6hDNOYU9HZl2GPZ2pOeRo3o30EnPSttQIiTJ+1ydjJ3qsTCnRLNoT0c3lUp0EavVqGTwjXmBJ34bs9aAiOL6NiYlJZ2CXIQZOO4TvgcT4TsD9FoLEp5q/QaHK5sb+x+vWJp9DsgwVgSDCtZzcaJWIRQhoYid8jjCmRAQBaMN80SKgTi8X0IipernujLfeWsFCpUsJXllW1/LcgIyqfTpBryusxrhHEDyr7wcP0sRbpyG6QChl6sKwlPM7lMg5AlqDMQoj6lUxVWD1+LaPhux0N+K2TxNL0OoUmqYnnF1D0qbR9X+VtayR431ic6eR1CIcUbaGhysyKida89kwgReigM3saUPHu8BXSsMjgIz8mJhAInEQn1LO9esiBe5mlHxF/cNTMA5869pp7AliaHjA3G3+FlxXUapB6VtvWmUyXJF9IWe5DNkOEs8IBnerl7mCE3W9LMdnGuHStAzCz9v7HXVY/qg7V8/du/IKQv17hQamPRwq53qGRDhMIpS0Cufw/cx6bkiLWtpdqoOcWp1dg01WNjo2OB/j9t7vJMREG0vTHhGm+iEtR3srgyutptjQvDRqhuYTOBxNgzdATDNCriUMV5cytnsHaudLE+64Gs+kSLl+jUTv/tExHgJ3LAaC6A/NW1Ly7hfzhmQvSwW3G8AeTFyxrA1IiDRkGU02KB5U3lCt97GIwHpltN3dEaoCgN/4ckcbXL/J5A9dcSpYtiYXC3qtnMlA9ZtxMgw1pXHCshmDvcuYCLmkpi6acjfZz2FCIC9IeWduj2+K8/v+XciXXkoB9STsdqE+3+wKEAXSsH+EX/GMAZkoYEzgbYSxru5Nmf4zFeVfe6Lkz1cBh4gk/QF97GSEkha/YuRlHOWMk0Cdiuuuk+Kw/fsjmD/W/+gPVmDoWSo7ItVARecLJFYU/XDWiGetEnYBtHHBqEPwrv/YPRFwzYr59lT3iChHFwbgVgT1Lsdfv4Ib6juKsuzcta7Lbgf5VRGuVvcvhHVjWY6+h26Yct6CNScjeWW9WWAY1rYblAEmVQMlzDRwpnfrEARJsUNJxZGRNCwInyYEvBZ9rQf9f5Pma+xNtTmz2jd5zSWhfVXKXVCK6TyUc86cZPQu/0X1yKmnQBhbZz9n5gTakVrTIcH4domRy17L5pQbQ8+eyUZmr0j43yjpR9lwyhXH+f3oRB2SObbBMe4A/QrPBJsHJv0JJCNfwk5lruMxSHruv68uULZq6bt4a//10doCKisPo17XMtbnH5Bc9X+XIIyidSn9aekONj+MUD6vbi6bcqsrKEHAKE63YP6vbIHMtDSDqoLPEnyg/BkiM9Q9KryocCZ2U0Z7sBdCSL1sd0DSwCylsqvJM6Fcu6rMG6PcuDacN+OCPGXUjgvJuszqVSsjvd5I6hi8Weg4DyVB4OdE6NEOhnHTjj2fl3/n4yXWfQhDXRdaYMN3N/EfVPxOGkVVoR2U7MTjq9FKvMdRpXIPQZtvcRROTjwlnEW9rqXRQA7xAcy1GrNphNjZNq89nwptREjqc6qFz1ctYJtVluncRmAhtDbrzVfBFYn3l0Z2MNlpo0VkOYM/kRTjhHZ5aw8/8aaB9PakrfSHfSbbJIRIE+11isTj0FiR7BJmJax0WmwxftQqUmJpFTnU1yf4XXxw0XWj7WEWZo2TnZDwqleWP2887ohT/0jwz/zAaygfnDNeSnczTP3t98dnJUVcBiyEbNs3kVzO8xeBBeflQafYLyboPrdTOLU81pviVo9vMw3roB+lsur4qk+kriav9Fe8Xf/TIKs5vx381+4nkq6nx+Ts1Es7YxBOiBJ7aWx0dwk7twECnKYGNf0O88jE9Q/Z0DIENcPdKFuIZnfXK4Zr9hsuBCkSxBO9vII+rfsKXQ3PlokZnQbADPEtB4nq8bkjJyNCfWYPp4TWmcHR81dYsqk2OD//gcBDSRz9/5QqpXz+qE6P9B+96Dw+KhQcWAAqi1mk5YssUzIibE7ullPNpnpnfhS+gsEykpJBO26EXecqsSaeNFHZWdKfbHB+7rMIv0Oq8z8BJKfsPlTL7TBSEb3UcP69FMTDcM+H2MVJAVRGeBF3K67PgFpaBRsBj0cspUQRyoP8szCOT4akOlk3GZpFlu0VB/JY8wZ/kEInnfSpkQBzuW+Q3CeLzo+t1n6aJaUZ1erpfat2E25yYKt1mOEpKE9HrBcVV+ZTWeEVvps7G3bLznzUMXHpp4qIMAKxjXZMXiv7BbCaV7ZBos4my+jqR4SVsKmyyrJMrUwKBKs4K5p/IqyZTwKwBfhGQtVd+GtZvRMeXP4uR47312OpuhpsUv95UNtGzD6/GVFta3YMyyuczXiVR7BJrVrss+dn18BrzFxXZn0Q8kgkxxQSEDmJcl32SO/62FhTygDK+hgCT2dIBT3c/JEvA9vWaSO7nw8Hkv7BQV9l82jdNbzpbDVB+sEvXY2YHhbtu+jDZeTJ2oMYo3k4kzMJzzqXCWl+uhp5YQURpOl9aRgTGxIrmeAKropP+HpM4SGWVRowwudzE9k95Exwmfi7qpGSj9qtAnSwoTvQwsOj4AxREH4H+9AH5FbAh30MMUPBMHPPTOtToDlSAehxo9jxCSH4XDe/OtPHkEnL9hK8a+Z7MngvhAhUrQ9Lrev0AeM4St9h5PT2nAE+hj7Kk8BVYpIhwc2qXaRRGItMtSBdwwF2jSaITqZqivB3j6i/ZOkeMvNSbSYZpvAlQebr5xivdSycNdgKcjhoIJQPPgfGf6nQ3ne1qpovJcxHv/pOThDs7djsBSaU4MAtlWvbrV1G8pyTxmNbUNfzMRqIvBG0nqNnrtEGQ+3v+vVWDUVHGoVyKUEyRtc1KrZPTdjOijyxWQZY1o3/tE6Ho2O1xFvpeLmM/0elG7ZjfBlQ43D/66o7bt95njL9pxLeLIjJmE8asTCUtX98bs8vAEeoFuGHfHHY31wipmNEBQseWl1DAkrLKy/3QSB8yAIm44xMYHOQZEqSeCPY7DxxZZhzno7t/I7DsWd8mGSja73woKp+NlhtATVUdicaw2d7MI1hB0NARmRj/VNV1R55W+X+e7Y8g/ajpOBvFp1zTr2MWyQ3UMn2vYSIiRZ7obaXJTqBJg8a0nKFL/3TGdtBgn2Eyv2ov3585oZiHDG4K9gc6XBzJAeSHMruB9t0N4WdbfMRIZXCkFIYbjlfzVoGAnEqXp2hg6Z2rm8o6DJVpXFmoM1Sm7RXr7uB9m5qzfBWPge+f2lA+cyMfUF+B7lZPHmtZXpiAkDDgEQVqYeFdtbSvJxuVkRRaxrHl2VVwU/qidyF+k17mTqJuESmlHO0ovZcT32FSRxRtfqlXp+VceCPipKHQqk1NGZAq7vF5GX68nDXwAGuWLjr8lYFsmustjPVtPoUYVV6GM7QyBwLRzIuKd6+jtnsLaHGEGG7sNi3jDTgqxhqWc4fmgxd4WXp7Cl7QYuR7VGoFJBsQ/lxoOw1Kf0uBDBz1o0es2GHZA8y0yW8iMdnkHSjmi4PzctSE+M9fN8tOuGPLPnzx6Y1lI642igL2xrICD5ahzI/JmDt+lQAuXbLI6KLCx+jcdrG5ocTVLjAF/1qigCWbxOXDNlnRvbZGYnhvO7nXDjanbyBi/NSAm+72ntjNmYmc4aVMWNP4MO9fdvou2kaJ0yjAwuJC4lww7XW3bIiMJNAvtPlkH4zI2VbZkeUeoL3kcAx1s7OZozM66qyQaN8sc7bFriKBbtBn7rtMTlzI26HUY/mCYazPwuZrMvYqQaujTXv7GJFoiH5+Ggy2SsQWR0zz+B2UQdfjx11hW9rZ8Foj1bB43eVJOFiLTW8DAcgL1RryNtEcYV2uUyPouVyZE0yq9VLqM+4D2jQGz9oc3oD2Oeru4wrppNvEZuWSRChXb4OKJU0NDjXKvyaPLE5m2drVcPOTet+0CSFcbJEDjRbTu0FIvexGXQ3OgdccioCARUfyThy3RC4ewlpc+aMcIlmbZ1isUYjROMzTiyhYWPSF3FTNDkmOxcxCqD77JkvE9CGtb3m8DyBmECq9AjKSh9AWnYzuNGX0IZgw0clWLihHdiIyfR/QhkNkmmF00WlttagzxRZ6A6bYkydc9ZQJcMcxzjGJgx87NYgu1W2CYe3HSDa3XbP3iCjj/wSXZUnHpDwioKZ4gI+q29cM7wgKU7xrGvq924XEhoD4WgpYAvh1pqBwctAYs50ojR9yaiTO92CC5ModrIr1gHukm3zzt42Z+QhfVCS3K9XVX4AihkjmgRoioMUCf5yl9FLGpaFG8p+IB3sHmDypB3+22f3Ouq2FoHGS1RBUmkjayPFvVTNFcYEiQXaM+4mHNNco8W4jE0uj6TXIvQBeuCCRUk0zsBssoxkGsA2jrDsrAcViTV9FBZfJjMd9KfwAm+mfLuKzb6rczNg0ydfCrQZPNY5Cev6sfcenaYcxmU6mknUCI4JT1bAfditpToJhudiT6VJ7XVI021k0lcxfVfaZZZncnVB21p+a7NFHjH4LuobWSKqkD3C7Vc1nuMHPsGf/f+vDYh+oKQ9QFJoG5Hscp4LGjxEEGhPOMNilAEFVa/n6lZUEmnr9lCL7CEry9caUdpK18NuIZlK8j3iI7Lg/xd504ivNYdgr0yLYlyAec7v+ADV3YsVTNv1d/HNIbqbHZA1s016xA89I3/s9EcBe1rDTJBAQy/APb675iby3EY/FWi7naR31CbuYleXiEfsyrFXaPFiVqRKMoFse698vCuXZSZUNNjyCfarPX8jRvcKHGnKNRc5HR/bcK+GAotpqLcYSc2oOmHsPInPMSfH5syCldNAfmE7v4U/tmlTD0wImEItCQH2Vw1qrlwHpybxRWqcAM3z/8VvJQKsluvS5qsTmjlKKVwHgwf6RBTgv1Y3BhotQyAzQRhDdM9J8ggVCIRZDzlLjWj8PN2kc2M/QCyVX3mM2OCER2JOcGhip6QT6FDntCqnmrXabYpi5WLfXd9nmvm0DF9K2dLvWZUkDCEb1zTig4cSEL9oFaAqUnEG8vXBcM4AqMrpBZDGFtOFO+UK7WQQQK5GGIsTGP1aw1lQouPWs9HYXujTqtzIfHLq7dEO5Umhj25EchfYp3w4UBD7hqxHwKbMZVIcAVAwgLcf6UNpI8HVI0tWbTxQhOVdhkjL9Pl7r06OrdY+egk1MTwkU/lNwNF+pokREusft/geW5Q9DjSVsT2JT12JgF1BFA9NCZ9+/SC5fm1fM8hDOo7kZOF+gK3SP+Qxz9VMwmTKwt9l3of1/r79Ccs+8pLVguSRfpmwE96RJVFIpe+ndAdsQfkRX4RbGEViAWvrfei+9VKf5IMlxmA+QqABq5jK179Y7EVk6XTriiv7BzQwve7vSQbztuqOfMZ+VYP0VRhUo/Sita8DeZMu8BaiKqdVd9XqSL0A8+rTZnxTLe9g4GfdFE7j/F5nx7UVLyjgBb0j+zWHtRh/pi1tHO3c3mfuwIoUF/KxsswA2Ai7YvHqidWjuj0aUkb33KAhQGuqPFCZojffUTdhIIe0m63MRBi7giY6gfqyx482nqk0IJm3CaoS/F7tmqFgrXUIwSfq8SB4cPHPZHrV6wZ4VSnKttGayX6Ob9F4laYi9YxI2P+m+6ISjj10pinNI8aYpTao6QkiIsLhe+1qy91QNtrI9AP9PxwXJxFfqqkLeh2zLEEVmFzqWiq0uU77hDMZ/DrbNXLV1w4EtbxWWRjULAuJS/gh9/FiSlbu/sMFib69Ml46qySe4/SE1ysO9xJvQFsIvAvcwiKmvP1orhB8+dFdJuVZY0JKzsSe45gNZ2l4C68AnZCyYm4MK6aawTH9QMtGfTLXqRucxD7rZqRUUcayiGT2HnEyvw3lpyPp7pRykgT7FNjsiV31R7mRlK2m1FzeIUzV/HmAnnJ5YLiN7zDUfE0GhtHM6KMm9JQYMe2/EnFDrWrO8UkjrUyQkIEZFM1nCXcABPk7/Ued7ojJA58L7ODRovGltyg4YXOXCKkL3ZWjZF9iUMbHkQslLHMM5kW0V7aTehvIuXO4rc4zdaN2A0JU28mTgtxdQbx8yTIGWGYZKxvbMLOoPqH75skUP+/6gbbKlr9q/Oy3T9aCf1kxTCSHMl5bPxd7ZUB4tgblP+oUOyBKr+En9LJBE0OeK5hXCDfOE5Nvl598ZShlOmpLOW4TILuXSODqR+p7buqIUr8TNko9Ht1T9PupbE9NNQjz6GR2D/kSK+Pi/0JkzD/pgYKwJErg0mhaVL6/ZGe5U1mrkZTEplK6Lyn+OA7A30dwJ+O143MXjw8Nvcj48aRyGXrlI3MV2yzmn0iYRn05TZ3YLzV4/Csn1HZJfjotQcGEeek/grTpVhwpeMCbG9IZWPsXhi+vLa12OjhDPvwSM2uDHfba1plQoj5g1xQt7VxDqLjGuk5T/k99zqZUCuSuxvDQsPAdzCRYZ/7XQ3BDEmskBlKosr6dUdPe+FBIq9bskMLbC6fhzDLnVGAWtduO4JiSzsm6pejMut4WqbAI7RMBaWYluf5X0ZEGdPfsTFDsqUyqdVsXRV02nTsVUibTZiENG92o9I7EfADowt6TBaUvuVT1F8iY/K2OhFwG6d8QS3w0QjS0l1OBAg44hEZlIOUnAuSTfOgvUGltbRP/dZ6vNUFIgdanwFs4QvW3I0Omn4b0NwXYNifw7+Lfsn8bvrv6MQ8K9Q3NIKm1E04JTvr9jozlI8sz1/E4+ywfYxn5JC8GAYEEyByfT11FyHSITRzZ8kheqi+FMv0OPVVPdlkTp/VMBmtdlBavQTywENb6orJMJMbZZjbZANcK0po7yFuT5QxXlks1uWDgJLFbqB4pOFa7uC6LI07CtEzN/GqOCe+MTkskWHG0mTl1M+g4FVhYMHVHzWStretXaeJPac3l4A+MfRT2xNenSo4qLQ50XcZe9iXK4rUdGLcCFChKp4aViyn77a0c2vtu5Sv9wvSOft/e4zSie9isrymzxo+CRgaEsK7dy5fZJLWWWVm0GsSjqp4FSanopGxGvPDumdI1YeSWgHB1choT1qzrgrhVX5RPsD2DnU/ZpeESsfRfyYr2seSrHp9ztt/1sbn1gxyDJ11PxF2msxH9GNA3Mf5+GjT6vlVicIl7S8aGZU5UQlDW04ec7LpB+BTceHhWIBOOFgt4Fgbk5O5kYGxHacA2E3aNfT8N0E3Xtwl3+bfrWo/evh/qqo+EPwgotiFnHKOO0lNqtg/7jdzmzzErFM77uJgjcUryngj5rmQ+JV2cdUHmG55hrPKp5g6SjaMo7FUIp8pLfTSA22gpVXJgZOfEzkj9VyhS5ezOWEvURBIVszsq9RG9Ahc3vzqSAL588zREUSHphUvAoOqGey7y32AFaJsDlKi8ZbINE7NSmuwTfS8F4UswzMHPK40Dwbhzngl01nNccTMU4IAr7rtVOmmD2QEjZvmbOg82KxrsYi6mTIAM94Lij8a8pyXGlWXT41qIaArhSBus16en49UFo92kivbkq/J09UkRjuIKArKi1qJiuliadVAeGXzD8S1hrSZH+mzW5Y/0bFGqtXo6YSQgqv4RsvkR/48DkNDVC2mBZogePXXkMqPeafQc8PueGn2VRfD8Ccr2IlAWKYPW4rG8SK3zMF3rWXMIP0U0lcWLRp/vTZowy+YPnGxuiTW92Fq0Sx+G9viPWqSeE9gjRbJXgD3TiLOYwv1VDgSJkJVqsCajq1C7/K/SOCJ+jcYyHlfgSIFZL8X7Nn0EkhcIPjgs2yM2PN6xqdwKAMHlSOJvLcuPxeKweBMjSfSO79Ef26psClTZzrYu0xWPJ/Fk3P2PbIT0ng40xrxOBUMnQJpdUeNm+f2lMvqRWpaWeSJg8ylaxVA4L9ZMrj7ki6VYiRdMXnrZekIyPtbx5dAHVNXIjDMi1z2WTL67ETUB+LPEmN0yTXaBbAbmyyxfgQaZrzoyE/ojJRfmHA+xgPCyjHiSeL6chQuNyO90ZTZNzdmpsfX4t1NtV4rPACwxHN/7BmYkoGfNyB9fRuoGW601WBLlI64TaZkooOl+X/c7jz6ocsTUqiR5UdxkuMhEiXYAPQYqrRozsOIuY268P9KaXdhBmI4gn7wPVxA3id5j4EbAneoCRX325LYNQFubURdC3KelqLOqDnRCUs2Hll/hdB8koIyMTNgJ4cgFtjgsDpp/bGdK2lTI5Af3y17s4Ip0HDgab0QZpZmuFv46mGvRUa83isQCK5GLNIpEBKvXjkUVcEbT/pyrku/md0rSuA20iFIZZoSTrfFmpyhWFvQahtLN1Of1/O3S5lMAE8EF53Zs6NF6ttOWPSbuMvNhC2gFR8MZZxTcfV+WX6esBfls03IAeNsujeQ8NwfHp9y7905Sr6FtT/XMwItf2uuxI/i95XebSvTJP4fwrxj7CLiIkfNyCNGtDuMuyt5rjzdaDJq/LdXCCDUMbcGGP0e3CdRnb7wQ/ZeX76j6R39ktSirJChUVa+wBsgTLyHffKJp17X5JP0tHmk6k7viCLQ5PUlej+VqPymyvze/TInMXML6ZVCubrY0PMhbJcnNI8Imp5fNka0KMBZ0rvw2Y18YwZyeJKpDaSs3itTdOEunDB+VZOZUunO58xWs/SzOxsqC8+EpmdAgQiiTC89f3hu1cTpqLBXBvc6g2nQVzLz+QFh2klN3oKxGML2Pi6APdZGhpufND9arvGKFncVG+Ua37jUkSMX45qgmLrVuHWSPjNpI1vk5MUKLnZLFQlRzCGJuHk0hOWElIKBFSbxtls1ECTonJ/xB8gCeg4tyLdYzGkNRiL4Gc5EVnc+ds2vaWwHh8vrhpYhDaob67KQdj2fq58Y/wJZJbVkSgT3st7ZnsElWTCLiG3OzJ90VKsM9OZ4Eof0Cbl2JCZc2H8Sxe5mbpFhpSARv8xtsH2I4B1OvMjI7b2BZeYIA11Py5HqqprhO9Kd1Qw5jYQEpQdpBT675b0WRKYzpKarn+OqJp84XU2PIGRG0uCcduDaFLkFcVOeUNHYFs0ZX3+B9rkpUHNYeVNuPvNMwAbokMpp3iIuPXM3YdcXgQBxem0lkyHQ4LhnAG9jLZSJJwpcPVhDUahSdRTvZoejzxS8HkH6oyoTmhYy7oX8LWWy9sr0bBJv3aZnRjAR4g1PqcieyYYnvFkVNOOysIGYuD2f2NWSyH0KYk28wZ3cu5MJAYJUBw7QfNgwVJl4VtwIHxeH8JaxNzObhdiRFwmLpUynOHZ1LddFRQ3MGert+OPMA9vXiZS+t383mG09oQg/hrUnTeQNiHVUfQ/Jfq0hF1Ysph7VOJ8W18v0oIApkEBAIhK1K9sDZyCBMgPJMMV3Ar8fEQBWmAksh9rkrcjLTOEtOWyifMSwu8rL8d05YxlAUBlL2vwvqi8+E8UG6zFll8mO7aLneDZz9+np+ySuoQIloXFpazj9bB24OlSzwAyftiWlnGwAYVil3J4i0ZFkFL3OOZzcrcf+f+BpoiY55+wOgSh81zpASoAJIGhxnypBk8spbXW84r0KUA3yp1vKcATe5SkgSt/jLrRvJpfIzS4U3qHqCMEC6fwTTW5HHj+/V/cr0fbhkdEqbtsRBsptOqXHxBl4FXJsZBLqNy18oH0gHO+89iS9MMAyuDbs/LwwdYhsU5IFKEXxdqY2jrKKTVsaQ9VERLObiVxbEFgJobvDVO8yvisbFnolRG+zhb7w+sdd8+s/Wws7U2K0+diZhAj/qXFuGZL3Ab3n9qBljFRM3feA/mt+ToBfr4kLhmQLMwGZlDPVVUNWp4AecPOWzOda3PO6leAowYaJ+JgagKfBcT6LtMZDloTw04b4XhhxHapUPHGm2670uXMmt649gHswyXiWq9u/vVtYAbo9v4as1nIMRjcDky0n/764KcXSi16Fkju0Z5GIF10wQUce+DeLDRrf74bf9iX1xJd9SbBZj7jhnGFBOxJ1BYRLvMwqsZhTdUUDEhOjXNeetXesBS23H+4qSlfcg7aB3kyIrfaUbqkCxJI4bz1PQbl2vCbA36jCVwd9Hmpk1wN6m4jlQgrHWseUj7EvIObInPd/y8BuKMys0lMoVTGvKfryfK9uuygxugSEzENG0n9PUrtZdmbyd1QK1XZdRiu64JgViJSmVqcnmHnB9YaFPpVrGPh8/0zlJqMWIx4L8yVRPPm/lukMhwCLRKgtm7DowaFF+MEOS0LNs+czojGV15J/kYUOZqfuprkeZCw93uaK+7ptJn63bZ76mt1+pt4Y7BHJVTyr8P4UDvGlHnPvzPCEci4dSUiKOrnpDebRVcizpHc7bQAdJFW2BYnLPkXFGeTRDp1iH9zH8dICImLrGe7BeN5gNSa1p+l/TaUQ5t31OBdyY2ptg6I8tD6PqyHTMmh1m29oaieO3LhjbgSaE0XZWIDp/FRh13NcCXujPtxutf4/8mwL3ovSj0Vuvs8b/EBeSwy5M2pWXnF4XopsmEi5+65xkHiPbL0+2xSWvmjHfnOycQZd1yJtF/oh0XwOTqqlDMA9i/V3wLZcMGaSjS7PNNH+FszmZB5OzkodQG6zz6FCYi0ALotcRftU+cBDKeid8oQN2tr6HTLf6rBde25/iyB/dgXjjGpEVlm7W9oNljEnF1mF476ttaieJhWU/fAFGBzWwrn8JqgKDb/x/tNIg4TIR4sgA7d7Zi2U+QphQ0y8Hv8zAEz0QOyKsmdZCivpIZvEaiC5LpVFRWeBOcXpda8oTDf5JMsgp/ox0OoVM6JMFDj4KqcvUWctWzmmPveI2cwHqJqjE/sd2OVkdI921OQ14vQgc666T5EDqNdMJ9ZMs04HIh4m9p2ZodqOXHgZkCI7d+Vphphs+cs2uzHcTl2gQDnhiB78XFdWeCznyG3qSBnj6QcfIL5bTTjZJgb785x6HsZvFL7TFjvpfoYU97ZC32HI649pSVt2vOd/QG6z9xb27KsQNV3itSCpV+1Bv+nRLesienIbmuaub5OG0iQMuKhYEyxiI/2//Xj7q2SmuRwcooilw/695J1dPMvKk5XiqJmigfTTqdH5ItDBMcLYroS7Dn4SWSji/OcpMva3ADESHxbNEhE4JEWOgDoV6+jerjOAADwIHF9BYeSoVrzUCpPrqa1QXmX7PAU68bQhLUAVNRRbzXZP+0AEFCO4LcvSZqDj06mrZHCkwCCRC7ZxFw6YCK+CBecMa8fzqsd0ISdlljs3iln46fs7B66MZtbQN4A24t7g05q0prHOdHvIV21vhUkkn3rhGYWgVpq8f1cfV6YBpWDHYHY3TSNSCJyVqwzMqYSNpEBUrjDMNeaChVEMkUpwK2lqlAD+h+JYMd5ypMnAOXdqYN/J40zUvhEAks2OTimRsVMc52d7B4RCjGwrenP+VwXNeflGvX8+EZXlI8VQs8C+5IhaeWboVvWJVLuDJZqZ5qyXqsxFhsPpGP1bpKqkp0fYO6nhWN0v8K1elfmgiBEwIBF2PgoO36EpdvWaeoAsNFKRgJsTAmXB3K0TDIiAq9RqqdQsm7CKE9QAWYKtj2mZrHyMSjFS94G3gnz5Va3VAUg4Pprojrny+9Vku4/k+kRVE5ZKQneWly/RCL91OFXRwOKnuCo6CvQ4gVHZReqIOAH3217iKAHvnzbW0LMRQEb6YcPG9ibaivjIgEVYm9ZJP7wL7BN7laGT8ArJ3P1IV/iO7Tf7eTpvo2LTOsxQq0mLsxazpkXCPNDKabyqFP95VMdbBzlnlnFenqWBn4U2Qjkqn/SgqQlvGqaF7+d/HvbFY/task/PCpwZAkbSsQYTp1WvgGA5+IaJQrFm3pI/16fCC3idrbdT/wwfHYk6cCe/7CV6y9FIMah2V3p1iT6sMH/cvSBqdK1lol/KsbsrAAmeGvSTJ3nffzXpmYyHlU/cjPObh3l2zcbOTzoe96H5njoLvgbA3k6PYcCCV6beXXk5+4AWp9aGeISOJ+QtXqUoKGcUslIuoT9t+1/nZ62leQxF6MHuGr/QPIt80HbGEzYuZyhe5Yb1gREQjnHdcgFfHZHx6ZkUkIitrw0dtnxbJoy5h7Y3mZ9V1qAofXbf9++XGHEqGqxI/TjE3s0FVK16c8xoaixh2xDzzuda/Kh4Zk6VFfasSfnyRod7sRPG/HsdgVA5bon8q1mmKoy36t8cS3xwXbvi0W8H/3DTJ39PElnBbiDW1QN2OKeCarlMZ5E4FXeDUiqK0hxK5gh+P1072/s0NAMot1LMYo/htnaVlntgApAevgFprcJhFzWts2M6a19eKz2qJGu1nVKcx+fDMrup9p4zQTBDtIYym8XzcwRGquL8ZASgYBiMBbOBnw/Vr1kRUUj3k2TDaKl6mBnVPCD+yp0Tw4aCJXHs9eB2+Q6usLbiaBq6ny2xZx/GTqH4QlCq+PbEsS0nmbxmLvszxVplVpAfetQk+rjVhEL7PoHv0Ub6Sm9aS9fYUE4jxUv9Ga+7fYDeUob1859E8tghxA8NGirGa0lccDmkFUXSfmYctzgFw1/l2JMM3WO9YWj14HjTbo/GZ8Z+JdTlsfSppVJlLj7dz+Q+LwkdRMsvVjds7ToJVRFCtKvufWY6P0cDaFXcHbT0wIvYqokHgXFcEWQ9NlhGj+odvXCkDfbT9A9SNeFrsx5qSHSc9fKbMRVqaUdJX3+Xnrz4YDV8mjC5TpZkLd9wJDGPnaB52KaJHhAMvJmh4rG9olX4xu5npEcD39khbEFAvqrRIJ2zykXtVE53O2G15YA09WNN4sAeHECMyZdzPF7M4qbzEkJoFbTszOV8v0PcEyyjeKUElT36OVpjPpozcIqFbQUs3bJ/iUcY3Dhos1CUCmKpQjmoR4tpMS20qsTLrIyMqDVCV0C30tyb7iEzoq+tA5mQ2ujf3uJwEYYjN/kazWPNtB76iyfAkRGnKOj258k0izQK9ORA7goACCbhqiXQb6MbMpZl3tNBiop4zlTVR3grXlsLARpqx8ZC/BWlXbJRycg2njEk7LYbQJtIQwHMa4WogDBzCvfyr6xISRQtvPZ3DajM1NKkOCkB33I8N91QAaj2J6gQAKrohxgAgKOO9aj3+7PbxsX1X3tQaGlyDyK8e9iSnj0ykB8gSJMIfU5TrCvUwkjA5U8J41n1PTzKIhrvqWBh5hLt6jcg/he1RbhHEXxA0BDjfMtclPqHi/mCoJMHH5VvftYgZGDH8J7S4WvE8WFUl8MUp8/ZATIBJG5zoyg7AT4cERXWiyzyE3sfcoi2moDOBhqx6l4hZaBWAKpUYHP5xVtwchv7nRa9Fuz4rtLvbhTU4G/oZai3/jA/4GZ+MTaoOpYI3eGgpLobXTSdIxq0/5ow917kLkMJgBEEWCX78qnc2McEIOR7Mhimuuhk/DFzd0jnzDF0Z+skwP02H2SLEhii95ZbYDRH3/UjRWNkST8UUa52laaxhfvlsvs8L1pblZ2HXn52DEjEHr46AHGhndmBFFhUySii2DOj+jPjHVgTgNmjFPFlTY35B/x3kpgpvSKUnKqxmFfY/wp15jJjIxD+VxpxvgRDiV24PMrTGs95y2nzgo0ssEzIYI8hMddZrQ1oRxAkhADtoTbcCVESA+8j0vjYSD8bX4etvfqKkZXjH5du/Z+aCHrK0ubosXuoVOm32VmzlFijPHVR0HYQP8iZmQrSOhrbmmBfiRVGApjuFEnlPJbnhqdtG+1cnDXGPXFjeBZQItw9KU45/a2ALlXGf/EZXagOvK9EWNHNBE/RNJCCQW9QJJVoJ1u4xxfvcncVLARYEbAHjClHR8nnoaLSkbz9sNGa6kIEPnZowSmLZLnrb7jUymYIVQsXCp51SoF4cOCfUu+NURMpTMKz56K7fnzhyl8CilcOQi8pIR8Pv+YUQMqHmQ6LzUJ4fG1KNEi3UgAHB5K12OMBPVGrkPFigTwrGSqlVY/Gpx5d1EueFo7n/Y1s5ofTQ190oLuoom1SA5w+EqR3Hco5qT5cblz+IKy95PZ72rHEQ6IpekB9aZZqSlEtl7Aw7iakWC09WZwK5C7y1l9Be3MzqLlU4FzR2PE+9HB+4HEUnpvp8NGkLMjK1IaBWITQkSYQ/i7f7mN8ifTucZfTmHrUf4RqPe1IHMfYVMiLZpRe3eNEEfVEj9TgbeZbio1Engjyay8/5X5ClS2FADwfh3QBT0TQd7gYqX51jrTlLRx6cjmYzCqdd7QdUgQj1npw4I6WfltTIQSvLbV2MmWg2eVTLVLT6Vf3D6M0SxDqGk/Ouo+rgi4Y5kvSCa3ECErSSYCvk2YnrckXc1H4IjwUoSW6pOgSsIS6Kz7AxtrPtYl6dl2rU3jmo8WyAfFB2lYlI7FYF4rfHZ96RFHHZanTUyxFlKZ2v/9rx4TUtgy9BWajt0PYTo+ifbcNGcEZ1YiOik7s8zVsdssakMcpRjMQNwdHdgU7L8HaDKp9+pUswClwEAOS4EMznE2voYsIcsVorAHsC3iCBMptmAgrZjQZdVkEkAI2vj/vx+tKcbAd2F5ykokzdgXz5GwjCJhBKGQkbqv+kCxDLySH58gbO0ETv7g/xqVHTxQ6bbhisDNWT9zjvxE35e8vxxJNgh7GRzfHVp+7xokhL0IfXLGDAgsNRn878gFHnKxnk/G9pbxqVTFbgo2zevj6lszvZk5S53aIOml0A7a5vREctxW/bYVPxlapLY3hNZnLVNKE3xdKXxZSZDbhFJL3nC8tIcwj8GvLpoAsIbq56oouE7k906dciK0zE70ulj1+eUPlY2OIhoqd1SgfMeQ4YovJARHVS7Dy9fQk2FzsE9X/JB5hnCp/2esZqdp4ppFpvoKCVAlS2ru1f6RgPd/WOgOhsdKcSmq0NnBP9xvHyIIrFkwBhKGF9/TayxRgYz7sDIyXFow4cMZxRBbixTgck1svV7iONQpXN3h+oU6pEP16cqhNEkPQ+2DMoNFtRCrkmyxiIUkwZ0KgLE+cBd0/g2Ub50sRz5p3+Xp1F8ZPsCCjQ/9E2RPSYvojuG6fuR7MzNh+YbHjg2cIz3yL9fYMCRpi39WXiOD/fEhCwZp7reJb66OfXDrNVA9O+8Jv/vB/7PHYCcNmpBUyNLd+LisHKL24Ksmz+Il+ABoO/Dzaa4JItoziJlHPCZTwckxODtjZxLfrr74wmMhz25vU029h0d4zvD/DR5oT+Firtb4A9MDgnI5n36NTVsNurCKgqKp7TKm/R4NVekN5I2fyzEajFRie0WfCYjeVitHXE9duRR7vWoSGACwCBY9St1f04EwPtaeA10GiMW1MZxL59hFDQyP28DcVdz01q2yz32y/TznH0PFFmOSMvzBlY0xwVWcO9O0K/oyKHhozsPaKD1O4oUX7+FBMBA3AJmeFcH7waRbzX0/iSd26Ai7xfl5qBEdop95Yjv+lf7loZHzRgvsKc+VJXkoO15fZ0zg3MPqaVDUCkySlpPRPupM/IeOw6DzuS+PAg8tBBXJdlUWG4OXBYAJaAMfpXL7CYL1Xu/9BVf/6jDIjMdl9b8cd7P2EroXA6OEJXucsbUEpj9tRfvWnt8QUJas+eOIjierM+rc0njFnkHkSQjzJ+EbOkNOsT+wgibSkR2oxpbNzMro5GCOB5SQrPx4oL9avId6KrWkq3/ueTha5RlcHwXpIMhIhcxCR1vlHTZVfNeJv/4c7K/9NtpdtgCTZuWbAwhhAirA1sK5IWy8FU8s3wziky26FwjrJu+oC90R4zy2blclRfRpOI1j8Y8YiZx/7+ZQKmY/IL/iaCgGatB0WLnuvgaHU/hzSh7oAPfYBADeykV7sm2UXYUdH/zFO51++Ix6lQqf4ndaVOoGj72A6/N4nKTJq7Iurh0YFOnccg550HL+zgylxKWvt0YCf5l4af/gfdJeQ2E1GAxVImU1o8QDzyeEdPAj6Ad1+7ef9IriYirj+61260b5Dd8iaqGtnx+ypmL6hzb7okpRYY8FiNnnAKmhPquSrk00csgzU01/YCYwv2SxwL7mGaoOUavGlenFdT+3niQc4LG/por/EivJTDZlpwXme+QI9WYDQdbX0qoLl8EyeeU37mbjjF0x2EMEaJ8/P6Kal5aGAYFXrGWI+/n+raFOd2n9UheejmpIkxqp/rzbf3U4KF+ypWTpFFkixqpmKBkoy15ozAtel3l27ma6QPrSxGhHxoDb/lhge0sSDhaqItUq8arEI2YdE8LvsooLZ/69xZQ78IhuQMxvlqB7L70p9PxEzKJsSLppb/GZaP4bahdk3/ffAAMfkWe9IesMc0RwOcCgS2EzyeCjRnxMDkd5fAr3TdyTFwF3nifB/UnxU+4o0D8qDlp8MuUpTSLBkqJXQXB3wc2zWv1d5eLsjQa3iM5rPs6/Bfb0RELrPz+mtTGXwdZW+Si07ikunT/IuFipFYZVHFeuiSDDDPLAQAF00HBDiuxa9KbR53nLAod25G+yJYFmnTFeMt1DnvmpCwKVZQeUuyuN/8yFBTVqkrYXFhhT3BULwirJ5vsw3YPCGUfxsrIUxI+K8FDeMu7B1/xaNHNzaCRjnWwohoBey3VKCY+DdFAwEh9+YmaQvePNzGlCVyOhdxSrYmoB33nenVz6VkhmYNRVWCbFa1bWINTi0Z+u8DjiyTOMAI8RxH57Csx/oaOK9eK/GN979maJz7W61CYePSMGlwPHgBzg9Nw3FnXmvUzQTA5Lt5xbmAhMVCADeZ7xSCmf0z4/Lo6EYwI54c9l/PRmop+pX0sCB70dRwcPIoL/eoQJ0g7MwdFyIbLvWtQSfTrWu57fDne9yhGplu8X0c2LC+8g8HdrNO18Sa93GFpEm96zuC6cx4Kql2EI5lkAvR55e0AKQJ/lOoDjNgM7KOJ1RsRmr8nYD9/DggnxwKyUOK/KBUN6JgLYYrQT1+ckK2Y9CLuy7gW8AZnkc2PHAh0FDbyRRdoRZxdfCsyIcsQnvQpvnJv0boicXCMeFFKDO1qfqsR6e9iicIAc21yX+MJfupwPcaSXhGk4/ufrAiNuhzY8logLG1Eczpt+r4ojg+ibo7n6kPGvpLbWQ49oh7HrhRgBxNc6ffuxQtwyEhjfzPdDTvlKseqTNnNMoo2jQUC2IzybpLn3JJSDObr+LaDRNv319yhcqiap+K6m2NV8Da2A0my6zaQF4OcOC37Ow41nB5kVsVp3uDU4SmwfSdI2XNuR58ttNyauiBvff+40+iCdL/limIP/c6Gmq2pXt4XeYWjt6zjj+zJ6C5KNs/a+UpFaQ8DZ+KbJ42MFs1IqIZI1udEiFHsI/NIB1/XHc0fADNxv/pU4QzmsCdbseKU7CJQ05qTuajXiEyljHkC4NZDf2uw7QP48Og0R5NTevgu25HmSWk/PkHeRPC2M84OAmEnPRuhz0K+ogZiNy+7JTnYlaWeqSK8pm9nKgStfBDuvzA/UDjWm3RsSYQV7ACrMXNSN3p2tQN82EWHglzlzC3+ADZb1gMUd36AJ1t/Q9HGTlskZh5sm5l0nuozHUb+/T/qYYo++U31dsgpj9lCiUw1mP5/YE21O5f15Jp9zafhZVkZj+0zPL9hbZuFdlOffL7o8RRUzveAX2a1IMRX+OFFa203bmwlIzUKTxMRjy9u9UbjQaRMscAlpu/Lop+pMSoaXOObmlAVlULxqbe70uADPyQ0VUQ2GWlmrEXknAXq2/w3iKU8UlG4jQZ6zqTWTynC7tbJg5JgDt2VD/U8pcJaloHTla6QNJ3Us9rYRa/slCBmRXP34wKaqrzgtjemlJOdly+tDAB1O65p3bAEFO+b3PvWruGCcGnz/abebX4inOjBZE8f/kUMvcOUWFzCNllNaityGFCr2oiiPXxEB8jYXsa6BQnFViEXAlRgrcvV6Ee8heHlfY20kvALsLUhThq5m6aBuJviQBeVmNmBZol44vfXC/UdTUL4OK6cQ67IzWRV19YJ2uO0AkZ9IVsRWftTgYzIUmdjr69Zvzm/EV50xrxOk45YO1Z442bGCC7d3/QsI42hst/EFnXBrpe9IRdM9SBnlXThfY7Gcg1avge56g4u/QSb49fP+cmUNgojQ6PIqx0Yh4cVLyXyzUsfrW7g0LV7CERV3KTt4QoYu8+2alYcRNwu8B9/Ops3A6eN4PbH8lX0+zkYKJ7C/fiPROYivN73s4nNRsL2Ma7ld2dqh8BBBNoDFsi7TCRHBPBJQ2oq8uMWY1su/viM4U97piE2SUF/EU9fhk8gd78ULZUg1LD82bCir7SK1zi5uq5ifHlFxEWTFXDSLbtVG/EuDD5bs1tuwP1NNUMuVzZUq0Lps+z0Vp69sz32K6UlzsncxPEP5AVsjOPyfoBh3os35ZK/B9hEAIPRdCf2uSuH9yQZOnKK7z0QZtkMDcQVrgljHytpvdTntm1sxiFGttwHZdpkvEhYKCQMjknVUYbZq4Q4SZ+3eNlVTcvkSoFtAoV5tpVKACHfwykvl43RUokFVtf3kLD/vpwLrzEatsZnhLfDHx6plnxJNyigSQhn9Hcex103HhaWV0UeKsd/ta56sjEpqCH54NsfIpwR/h8kLEtl4gihhVnzx0PcN0tQzcrcsjNXbC5hsd6ZDeglytLOJojzL1W/nW/Je1lKV1YWbwsO5N8zvDvBm8L8E+sg7tqc2v4GTY1+Rq53NyI8s/m4MK438jsL7oR4O9/tmzU4DXf74azYZPNJpcJeg7Fmru7OGkodQOmDJmoPCumPQ0rjY+b2GmkS8pF93DJQjbaukQhPOxq/lLac3VzBjXh/Y0/JESuVtnjb5CMAa2UrNc4jb4ekv+jXrEI+8aZXRSCJGhO0Ye24o09Im+qZXmW4O5GHXpBhGVn2hqnlZVlodS8LI2bQWTSWDtvX64qvu8sZxhtg79p00ViFuH/mn7OogThWn3s6Twy7tNHUKquh4k5Vbuaz53SVSNK6l7yl8BmM1db7JSwZ2O35/tpAWHj06T8Zd4UQvePxjoHCLgyy/0UuzH7M4tCiHZFMcQmrR+lkQOkmCoSVNGyDSsGpokCy4q7LQ7MVTwLFXMXSCS3EaAeUoXm77CUJiwN2lu76rWsGeJlFh4Xhz9jVkbHbcgNDZCxHzEZqur+Zh2ubsMYGd214YIj4jYagE73ldPa8P1PcruT3R/wHwdGcjbOURb/glRmEtgzp4RM6WZsiEReUk3uMxBdARc6CXs332r6Qmxvl6DwavUeQHAOdLM17QvfeY4GlT3zE5pe50o+o9rHgGQ1Atb/l/Ou1WB9Fdo+ns+zq9pz4Dev0WCk45LUuusjtLstI8mYQF5PMcw1ccjaE4cWlPRUpHzkDlZrJNeu80md7kApz2ONWQd0X+ax+BJu065x0GtW/hdKPUvdiZeCWbYjwLmiX85aP0lb7HcO/Nn+AgLpbjWVet2D8i+dxKq2ujP541gBMmgKbPvohPY4zNKRaXvnpSqxL7IH+3T5E2NZ0mDGi3mMmVJOLOc28disZN8KT4pc24YO758ceQ0/gQIPYlhZSjXFYZBP0nzgh4ZlYE0aqfeyaeLwZaRccvDItL7+7kJ6xE4UTeusgtY3rOg2I4Fa0O4Pv6oCcAJMp3miJ0TZ3wiAEK2KDj74GegUS11wkCm/5ghRFwNI5iM1Gw3vDZompqti9LXHEv8/ZZ0XpIWu8wTxP9SAhdonjv2EXD63w9hTSiP+CPktc5+NPxq3ks65/EpQozXuBAVdtGIQ/nORCNVgOjEkEMudjnyuJJjoFewowc/RK5lvDMJN16oqvGwUuTReJgDNGhBVh+uxxlTOF/6qA82Gbk+OYmz8pwXbeK8Nm0H6fqSMyDFLmH5QLYSA/WP2qsNn2WO2GjGnCIDEEn/m0HtOr20nTboCG0Sb9I8tsHXIkDyvuPv5QFLwA7zGqARj7mKN+zm1exwr0MOfVtLnuTsJMaqPVA1ga4v1UCObdafHZUdQHBaEtgEiHsjSj+12wJUr9yDnk0tEq+KsgoQH10HU2SlSM1QKUZVuj6qOMTnXfrg4YY7h1HS+jBVZ8UCNm54rStBfjw51w5oRXbIv6QG9j/dYswTEz9gS7ZnR0mWOYzX9doQn0gvqPa75DjZmJTHGpvVDg5mZ8d7ERmgnhDHhCbtVBz7pNEMTuZSKH3OwDjkO+gshR59ezmlJNfxM3Q6z3mKvLO7taEGv3XiVzyvgXnD8I5L6sDeLPtRKVDSZOiPVuQXHfq6d2zg1CRq93j0UBDS2iRMmC2d1uNC1IUGT5quuVPtAQLq4dgKK91DhS0C5/IYBzqkJEBMf9awxHgCuc78aU860SEoanWqskvccnyw0Dl8oJQq0/syHYKU2kFEGcec6/1Mvd7YZGiASMzt21IgadOiix4oTnM5v7X/1ImMcRebtbz5o8Jnc+Qg8UALR7K/lnUZz8H+PRkCQ2lhTJJrSXZ0xQaAZs+kOpuoGx3Hy2J6J78kGPl4RoUXfl4SgQ5MCFNiEk+ortpgHbjIREzBoRZOkUpa7rgrXVzpBhxZxjR7MFSNMppyZXNWOc1e4DQF5vck8Cjfj1nFXZGwtfkaUQg2Q2KM3JF1pWInhChN6h1b5wq5bmrdWP+MB09Igqmg7zwNMi0dPXzttFJZmzIlQGEnzyap8jCnOnTGYYodlf3YP26IYAVxKe8QZ44Eyy6cRHhUfNnSoWE8D2zJclwvQlbS6DUmvzRKahf/BTL7d0xR7Q+P2xjOIQng3b+Q//RK+0zdNDSwL05EggQt07lY5SJkk1EzH35Lts7KTe/V4SnJZgGtgosJTYyGbA91MToXhKOX9AAT8HRH/DylTgsWNsTAt58O2+AelT7XCIBb3W/Kuu7q/G0TOLRfDFqijgSxoJAbwz1r4o0e4JQ07HeSWwYxY7uPzQ7rXc1tANbzpbMR/MBJIB3cz1sczb1GwONw21vLovLciZmxymYPMAeFkrBqtgwCPC6/jOVK2ZSmexibo3Uv10EwKFYAWCPPmJBZS7szvndbW94ura5kweT/aHo9FI/YAvI6LH0YpREIUQvsj/WcEjzIlTkmmv4i6/LSz5gE5LRgOTzKRKPyAK9UcxqGb/UsWIEQvD4W3ZuJDAltxKCBxPBysd+QiPuDTgYXz8UZfU6sQ49kr1AnbUBET7SRuwkItChoo9ma1ukXXR03Q1tyQ5FUSZvtHmKJ+Yz+licDxya61kTM71DPXBQTaCFjCXRkdwIHoEpjysT2GN9QYIJjNmQHZOawHZZpzdZY/7eSwM4HyCI91pkAJt0s07Gcj0Uvk67wR+HSK1KV7+HiqeNKuAj6hsEMCE3Nh9WeZwFyGtU/XVTFyv0/3o83Aj87bu9iwjEXRmp2e74D7CV1rhf7Ts2kLKVgbnAT8tUyvYxSY5ansYpS399iunbySrj2FEdD7sb8XFuTbK9vcfWvMdjZ4gQCk5tQAk34JIbhrqIjWutpKkK/fjNsRq3ktxTixeLJYN0ySVWYiVwp3O8N95n5k8p0C3olXfw9FQhYosLTN1WZnfYqmpIOpN5yruhMFriEOrtQ9NdScfhXHJZinCbHpJ8dgvK0jX7zqU21JmT5mJdL3tYLG15xr/jg/xlhU5Id78JF9wE2QES8aevFqpg24ThwgeX2vmoiFyLvisawK0cmJtBhs6xI0t11ZCfOkOGmYun6917pEo5mrIjhk1qiEPB+KIJim95syIBOJVjul7+P/vd47fh6/d08KQ+yStjyZ7uLF5B/3XOmQHd3XtqkV0anlWuMbVazyfpDU6ClvWicW2p1uSf4ocrX9l+iLt7D5bZSoVxXmAoclRjHP70ZWp9yUX5fIR3/WyKZv6neoLczDGgbi5SjzUMXczDepLc43s7QzMnnirHIqwFcRKaHTp3o/V0cAiRC5cbSy/1AZ8v5qIASyOnP3DS9N6DcngTx7i0FvuqpGvNhdF2XtMVI+BlgKn1aTc6++jkhyM30SQogf/VKrJnUnHEjfp/vLLCA6jXrPjviNdKl/9Yf7LIf7qjyhOhSV4Ov2ChDYyWOBJhpt3OSi83ucnT1IXr3B2gehm9uSbPsmucfRWIhHQRoeMfGejOamd6vsPS8OtCs48vS7Qi/NVLvRg8SXGKwgYDmkiI9/+u2tgIuLh5Uny7QwyLNpZ4yvCFkSE7cu3vKikg4vD8h9HRnwgBDQSgfHuahDA/N0NJpmAdRmY6mYCoh2kJg+ebVJojlxJ4W6TwFNba3SAGGq8BLcvgL7C3YaI+ZZj8X6QIQLpwV5XxQ0vcdsqfWTS1pknirmdC63JkC0GuusaPSRVNjYAsbJcVKuIqHEPBUH5WyyiMuZydbzSLohbOwOQ4IB69FtMALDEcTjGWR3Eu6LVDxS0Wt52D2IrkMBz3IWLfxsWH+qklyQhIk914NE80oRHll8VF1Vnp2onO7RsL5Ss7j3d4tdLcACeLnGKYj0D+VYou96HoiUMouaz8rE5u6lzgOGpGWthdzIc3dZioBMzpbaS9heMxZ3xlMYiaHDk86QY97M3gwo1TZ7bRblVFEv9HNkCNyXYY7cklS6c+n2qUrO100UHofiamXPBdJI3AAUsLtTHlc9Epe1NNv1EMedASUzlP3yr6CbV48CIS6Uqbf7Q7KVSxBWpfWA5L2fhxo1hDnFCzcTJjPe9QdtWoJiliJz/p/Rb9J+lpLdHUs5poQXYw4eUGK8irS8lAs8Lko/VEVg3utxOwRg4zZnObgK/gkl0bTlvHmkt7iRSayaxQkq+S/iJlV+HsOv9I9Uhxq2daKhbbnF9bz07CZ6mFvxrfXZS8ttR1lWc+FCb38gJN9KpDyL+CLwErbjSf/YMdw7JSqAnO7pGlFEW2UqJYDqXtqYJm2Mb2eip8RW8drqi8yskhSDV4ETBn7XxeAKZdqrl+c+V1p985Kix8swFvAaYjVLalbvwCwJ1PUXCrSuXTKIKwtqY1lhN1KUVWe2gvneiHEyqUXNob7hLU5KU6tLCIQ9NwqEXW3fAK/DtfwBpW2tDyF+MV/NJ5c9QQECLNZvlsAy7goLubwZIUij6M0Z72iNf+gmFdkR0UUy4SdBkPf+IYWpM0IKG+RKz5TDn8/0xO5lRWwccj084wyQDhtWjNJTU5oyuozUpJrXS8DbOzSMiHSWyJZxaWpBf2EZKN0ChnsHmvHe4ULUU8u2nfmi2+5c/6ou5Mxo5u3XiiB1/Y4xuTAUbC21v5wYBUqybTKKN3pe9QVnl/RMNZ8Lm/oQl1TBXb/9NExh5L22SVxl5Ua9ynTx4/wndPjseLn3CeRC7Vd1ZBqFkm1MeRVfYQAqROY0bk8bd4fxBrd+f14vjFyEjSxY3xoHRGuTepYXwdNekOoRHQOKkNf+miOJbQTBM/Qvwv4Nv231/9eihlJqNu6XiaFtHza7JEeFoq2di+YgUKDi3yitrMO7IVfFTexEo95X3a8zu92Kcp1Tt579l2fPXVYEX6Wpg5bIcq6afu0lz/v9fGTbHM40QvPjQt0+ZXDxF6W9aeaLDSiubeNGojvTaTdBT6xnGB0xpeFcuJ5Gl2lC47sEBycWaGeXD0fNn/1rqjb2GwyAzNyoY/01WZX/yQrsq9aELZbPHK07K9g44JYcovc2yg8jlnh2HgLLFyYtXq0qdtO1b8F/KrMcYCJjRgfvSlJfeNOlRQdJLSEV6aIb+Ht6XU7YQ2cx75rVvmKG8AQKvX6xwhQiq5Unf6n4PMbFafGHR98/KL7QLDxmeGPAWb21iF3LsCXH6Y4z8Xcc6xUVJ+vTmL2FPTz5T6zj7S2LhqxXu/Tfh6CPW3JXCeT4GZz2eN/6YkD/bZPTSbwvsNss9FrYou3rb+ALo2Dr11N2Xc9ke8HHLFUiCU0Cfe/L8yJRFRdZZipxXrp2G1DAHwJMjaM9Hzt0kQ7l5eJpMw2WmpLJKLG2eDPd77yODwGLkkmJSFS3kk6k9bC7vBZsAqfbaHpIIbmzG5POUdcJ5fkZhj8g9fbk6mc1JP8Rwyj/k5OdKqYzQEmDMvVLswMV8FWXZLLaEaaDEf2AETU2KJ9W0+LANKcccLqvMxRtFM1x/MMrS239MQ3vAYgJHLE2WB0SPZAv5Jz5/zNZxEQpVbeYpW7pREMhGYmJ3QKaTWeZV5y1+mw1yiwDp9hDoIsZxAGGPVIQcFVhEV3XYM7lGjmYvAYxnkEHhC5SlQuV/UtX34Owz0eBN/4VW8xEyBMqHnM59HedZ9m4e/bSmSESyNRzaHnr/C9gJ50ka5a4Vb5rNsv7qd2KHCv3WVDsDe6I7L/r+ZUtnb7hCAeupbQmkk1PLEU+dp3g6H6Ms6fsY1uf5JFGPs1rhXn2szwvLquvrj1Fn5+LuX3jC01U4f7x25OmcalE1+OpLS4r8c27KR06q9lxgaFUW85ewW8JJSQIGO2a5yogO47JiiG2diCcJNvjTyo/KBtObyp5wbqmhcDWJtrgD8F0kFHriZ/dyC3VexY2PxHZG8GBCkjen4ButXZSwZP78eiM6khf2nwZZwReOQ0VNVlY6CHkGVnVSbhvOJJapUzHgZn22eQuC/ZnDjPbGpifg/HqP9XAGU/chSxBNxjzgzyap23KNc1Qb5yx/6uBpUCrrkfajOAKqI0WFvoC0b68gh/ogBCqDlSFNdjkRJRypVB"/>
  <p:tag name="MEKKOXMLTAGS" val="1"/>
</p:tagLst>
</file>

<file path=ppt/tags/tag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MEKKOCHARTIMAGE" val="PICTURE"/>
  <p:tag name="MEKKO" val="MekkoChart"/>
  <p:tag name="MEKKOEXCEL6" val="False"/>
  <p:tag name="MEKKOEXCEL7" val="False"/>
  <p:tag name="MEKKOEXCEL8" val="False"/>
  <p:tag name="MEKKOXML1" val="4HooU0THZk28POP9trq+pbTvvzd/gcV8t56cq85kb3NDTsUhojRA0EsgEHHMH7oYP1SYpn09ysXVivguJdhTvfyVMsBLTGvcX7WPTor/CmXQgjk50sGUR1BPoUJefjrmZvXTslgZuoHzhAvS/O5+jJqLDe2Ccwx9BUwcO1dd9EOVgsV7ZbjIZ49yugi2PBaN1iOdB5JhlIYl0CY9otKgm3QD0wGTASTAGfJCnI0dtlQT9h8SE4Q25pkjo/rOrf/aZUu5lW9rauHXGtjws8PKCouWkTHCO6hRMp5klbrnIv72FmGfPQs2x4XcVPg5CtwYiSrIpRQ7clDnMohQLCHXlkVHNwPu8mxoKLxtHqkuQ+XM31BuyeJg2xP6gd/WVde9KIF74goKBwj0EGLxR5DtBYOK0kq/nAyv+8CB7VJrni6gYLPnxNOWxb0FHguQOrbrUfMHL4AvwlBMgXL1q/buFEnb84LJzibo0SSL5bPfIGK/lPkhJCXl7a4qqPep5sVgVkKE3tsKG46glOYCm4RuJL2iltNIkM7uMi1ib+k1c+X9Bev9+WQkI9GkjoUJXW2UjThkg16fte2TyIOxpbycSAfoLqkV2MVw4142Qmb+23K1PhD5XF4EpHos0bWxcVXcf5cWZ7xacpBqMWeo4PLeSqkBZZlHq2l9FkQg+L0vLiuuQy4PazfUJlMSz02uGIaU5/E66uEcIyDvp4rvg7s8wT2idvu6v6yBktynrsR1QPdnpWnOPZTtptG+7ESpT50WMFeaKlfK4a98Cw36asUZfU821Pf5gFx02f9yL4o9J1h449EW+3AMCzmYMIeOIxYX03CtqxFPrEKIVwmrG36Iu6P1fZHsOnMASrmAM1drH4dPWXMkrTtoG9cjKg0kiwk5knNkaT2gSU1Tamq4c9o2MTcfX7/4F9+s6bhVvG6Ba0SHDXALKhZpsVG7X6kQAN26wvC+ixwuiIr632Pm+ev8Ip7RlbblFmFwB5QpTsi1/40GcRcaQcD3Zp5wa09jaw2+htr70NyQGIWwGRzhBSZGhkooSp6eW4VQ8tskXDQGBIpKqtui2gmy9vKYwNpCqE9aaRH+e59YWr3KVvKll9eUd+6X0ozlvdW7Qeh+hSDHzErvJiRnKtQJvrhji9nqo9NMXlxpwaYm40RJNct2J12CNfPQ+COeynBI5IxnsKWcPDvAkF26d9h9aVqkhYelLdEsJxTTR04QAqumgKQDtDVBQN51ZRQkydW46ItJSekvjLZ2DaguBkOQc0uMQy0JMrqLoUKZPWrYmAIvcnGG30bDMP7tARF3FTOPaGRVds0gxCFpJDxujq4y8mX1DrRm8ZoHWgLsCYpxsfnF11oCZzyA6CvM56Mn61QHYSKI14m9oE/Sp2BHUMI2HjYAGNYCmTHEGNpK/bXBsATrYxgxfbFwe8msqT2cubgVAfgLCWIleb95xx5Bg9fud+0HmJKlQIQ7cHPQu7Cbo1kSZcVCft6S9P1FurCa17HqBDEQIZXS0WxVxCA/+hrCg/rA/tC1m+cJUf9XTvOHnxmheD16GY6XHRdIUwrJmbwMGCE8wxqe9QeDKW5xbbYOww3x6azRhVf/hTb++yU+mSqm8HeA4NsjpiZBU0C8rRUxbW17IquQRFE9FEELaGUXovEqPZaF6osK89YHTFp6rNzCtupiSS+IThsgSkAmx6x0izAFxLzzJVLmrGkX0ndqGoq4V96B/xBVFU59S/N3fKZBxbfkgWqiChFxKo5/vwyUMQJ+S/ngSUIVpX0qSEGnjIKIZ8P0dZutEuvR3lSFcvtNdG8uh7w8joeDl6t0U53dBB3Pfy43pJoVaKscxe7N3PKh23Y5e0gISpvocnGieQslHVBkMUw6/BdtJswVh6uy/fAyc0HUAlan7XMG6m4/sENSDzAos2yGkxdvtMBlHoq4AYyVvlX2dSjZ11GGTFj79iMiKU9uTWbdTmkiEpsGtHDQGfZu4iDmqebFv/PdDNb16SZoZGaVbm7xmYhQ9uErNo/3aYPnRpBoEMaYV7pwdeWnAI+tk+fUmOe5t8DGy9tfMQIr3GNV1HoMMkFa2CeG3Ev7ujSDIzX39NlmDoOCeuXgd9n2ugRQ0+65zWh0FBMFymkBgBDofd0lJ8bs9WBfPUpyRAOz/Q9m9+jPO0vM9KUCFtb4wWLdTON0uZY0Gl5it3qM/I5CN07w9RM6Pi1Pdb27MCdTaulpzJ2SJz2NfNvUMCicjqOKJWKhxLzHd4k4N7+BAqk8gEAu5v7ktOUy/J3XJeQeg0Q6cK6oD7QqhP/jYSf7G4JDzdC5ve3KCWdtQui70G2Qs6YRT9tPddCLZ5JhjUHBzphTrk5qD2lKJfXkGoK5hDP7b2ozwxA2GZoq4WxOFXUdq5LgCcboITu+y0+tqln3UdOvJZE/DBh7F2Sb2/7he5ITC4s1vlPgkISTjcPwmsFiIZTXz1SOYEAVGdORwG+yvwJZu0epF+2CZASj3MHteDwEvBE1noJMNckzKj8tUivaHZF/eDFuyX7ondGk447eljfFMr3ZLNHW2ORFlCYP81xfyM1Wg8BPg4YUoh0fO3ssv/E7iygiYILF0koeXy4UDcemqaXX6fj9vBJ2ASGmZFNUCemVhsLwvtOMdVLyUq0X9XdstFTTZNQwBqI23VvibtWA+6n36JOuFT0qRdnmEJmsFT5e5xnE3o+ccYPuMvuN1OaHyGD+ZXfY8d9BoRwRMfOK/aePU/BvSTRcPdi3NYL+alNYUadW+1gpdj321E5UirXQ/UO1FIg5yAnm1vjg8fWL5mQ1XO4+AKHQ3ajAki2KRJ/HNE+54UgY+K4TaKLdOMTEa04jM16PYs+NWUo9zlfqtFDp+Rqbq8/Qi/DgecH3Ttrz7VeLrySEbSUk8D8rCugp7OrXIDWDd+Cu1cDFd98z/86ZYpWgN/Ipb20MGZicz616l0sM9Xg00ntCn9W63lfUKTz1mklPPn7q+OCLhBjmRL+t00yNSFsq+qUFQPybDSGIczzXvkd+poilS5OIDR8YdOwbfWCgaHbY1j0cdzO8o5J3LarON2yqQUEp1x7XmOKP7JBtBwH2L6tmGqs4fElYg/3oEsT2Ahu4xJv6zkZh3fpKXLCJr0WvTAFElNVDRzMVTvSt2lGcvuPn6r0ZlHBXNokvDsIakQ3gAYAX3erpmKGaB6qJNEqB9dIRhGGMV3NE4dgagW/HRug+8w3EUEVFbTup7zrLywtkIPBqXKWBXZH+4Nm8EG5wzFU84dz6iLttJOBkIPxA8TtCI75+SgEN/tLoc4KL3op6xU62WoiRTo8sLlAmGPu+sy1JeOBSj/2LsI8whQkjALcT7elYFTTmJg5q/6fGLnhFbZt/eQNrHpoNDUXeCrV4jmsS8QBEqo/90t/Hay5LTrCxodLQ/yrVU4spuT5vnRmu2b3rTqkcE4ypBhHCU0y7MBtM7Zpx2RIiZ91zPnAYy5czkv6bXrO4opw/pzUr+EhsjntbgfYCTV19Htrhr/PPoQniJMw5fYC36EnIQXlcCkf2QnGOdBJTpnbbQMGCoo4FrT0TVUp/CP8S8U2HAMZ3Ms/k488RM4+SNhhmu/5zBPfvQ/6382+YLsFOWNZ12kjPbSZWdCGMkHyoXYicU98vpQHNFZbNjMjiJd54Y4NkNGJN4ix7rIXJ1f69mKzM+ZaL+nypL5kjY9etKwCySM8mlYl+c+waVIR2JuTts6AQWvQm1wSLjV5FX+x8OZiSXSWD/aC84cwnWCm2oSkM9be7+lDtiSkiVl/1R51TeJ2q5X7Pd1h38QFNKIYR2dTREs/P0NNOoHlfFjyyEviASj56g3Q42Hhr8irO6uw5Ybh2UIFWYr38fli5kDBwn8Z1dPHsOAgs/q2s+wEfKSd7L5Icw9WWHL0Xj1sltxqehMwRJ5qfX5Xk8v4zoxstW+lW666B2eXKqg6mX6IEcJ8cPQ60IFX0qUeYE9u55oldLiWsky45/DE7I6KXz9VXRctqX6QxKUlpoOTCvFcuoK60UQJwB0z3qVR0fqgiaaxQgsLDE+wU4rVebWKOfrwGOzqaMJH/gFVvI4Pw9YsNYi2iKvirZAA1BAiV0k9biZic3TT650K1cmDHbgxXccuS/T9UZ2SRh7GwqLRvzUFvplcvrF1qjt2z8jVNaBTDoPKXYtSbMUedbMld8X/oIInIe2Ba9i8VA6pt4I/ueoaYiq8dm7XRrHWm5E0/t6O190aptXsCwqzTZ2+owvK5ZdE8fdfjqDY1DgEwT1aTHKSrj3OpMtkd9nVTXrL/9jmrBTiCxoWmyQAAbTva14QUmmf3vW2aoGk1/iWGJArK82MPA6mYyMVeRSt8U59C1/BgaAiKS4U/i3VRDYxoakmn5GsyE24JU38UQG7aUrsEU3jsONi/v2FBQJEF47y/JaqbeJxh41vgHVciDcGXn7to6t7VhtuHhylxfy5JVdO71OUgHdcQWj/080ivC3kPvtLGN8HkdPU2h9drQZff6PVoEuBajgSZ/45+QZpBGhMc4H+XeXSosluok/lQ/a2KlJ1CjEk/uaLAK90ol2a359os6evyWCUDOB1ZGVIfOtKip9zzGujj+73UoRggL3d2fynYvCENjH0jt95JjVMXwaaeH9yD4NqO9gpf6o4jkLK0YKCIZKFNuv++Jl1hIoXMPW+54O49lX4cPvN0mI6fb2+adiRe9A8nM/qE37z761O91IPY16cMA04MmY5oc/P8+ItgUecH97IqNnBn5pskhgUd8pvkewu8NW5812pZ1YUMCy1pBos/tMjc92loodaplSQqziI7bgE6iyD4pXKcbChjVwAw3dYaIuQqffLcfmuk8B5zmkc1W6ArkAedW5kAavRieyGgoWblxhbxnzdGRg78Z3beRRcMEV1NfYVFA35XK7MjqBfMQ0UiUNDVyZayoZsmtHjehSGD1I9PTx5hW9enFQdmWCm7ohwtsMP+TgepxXltBCrBrm7pQ/wQS7dBr8ZYN/6Fct6azeo5rkzVfSVsr233HvgrftCvkmuvu4FhpNYlAAwsDoaXtiiWDRtie4dG73rBplF/YXprv7q0ipXOrATbAhwyZZBtjjhVGtplnSHhvtbVb6BEarPq4A/KTfjFRg/aXDT/PBmfaqKgxohuOfx1tSUfYkX8yMEU067htTqBxxd+VAtsxtsDYfGDZ8rtafZ6KkXSmjMw2V6nNsbhTNxEW0vfTukfMIkLe6J8d8IWQlgfvqjEAhLWJpE++ZruhnaCfR0hiEEqdMkEIL0FT3lqlP9Zgbx4j9AL0FEeEsdJegptPgHfl6U4laPXHs5L3SFnXubPN3uvwifd9yYKt1vmKU2RqPbcF0hifWzSAQpZKyHdP0QSgD9tEqCsu//IP4v3Qga/0LKHlEcn/sH9DAd9w8uGuk/QanAm1fNQq08Uh+FbNXBkG24UXHR8ndf81Dl/hjvWGEhO8E0VkWtyPaGtrh8BhrJXINpxW+CLgk4xpFywkEHKfWz8B6QYipXIqGF5etONOeJbnELkQ+OI8lNE6NNrNX5KG/HBHSsv8abvP7E+n95ewUDHd2ZU1wmUBu/9LgiJg/M4HfElOByOd4OqCS3mw4FtvQ1spzR1A/C5S/uiHsxfPUsF9AyFKmZXK1NerHdlKVgyXM0T5WW5AVpPPdIxN4SDU60650B4lrtst7yDf50Pxbb4ycXAHZ78/WcwNlIaDtn0KqjQd/f/A3owx2Ao0U9jCHKxDHBJz0ygK2kTjQRcoCmHMafLdePucDJS6CfoSU4/77me6Fp6isPfsASViswaiW6gD0cpcZT0DfeHJqDZYPYBCk0ptIRBSCeS80arVEKuLXdKOrOCdzaXayvM04O78+Qu3+QZy+K+rfMLrTaFmT6PrHStEm6PpTSpxCmwxe2XCoyII/PMkO5Jf/woqRdpVBH5NIjCq1FdPh8O1/uf5jS1yr8+FZ2GWC2TiDRjeaLtTt4gSfBXOVEXmYBOcogry0XrgUT5HxNQprjxOjUe3lfFs0F2hrsH7mKAxfSsJujJU4adgsPODQx/D8NLAnmxEzzQ9uqi6BKZ/IUsuFcN0pNlA+J6s78wnnsVH4aim+lhBnCppa4n+4We1tnsSWDO0z8CCpOM1f+WqQqYye1lDChAS+MXAMqhEVa/lqvCvifvXi7mqB0p+HpGVgPyM4CkYhiIcO6GXWhDpDYM4qizR/m4N7Yl2kU3hSLzbJ8aTeO8TioHqi1BLycUkWI9bYJKjZdp4XRQn6m5xMJOP38m0p/VzgMTyPjlDTRJxtNOSS7FNuLVFcnMjU4XIQ3XGyDTEqCENUHOs1Mb2V6WFbY6HM8kDa6tPQEYnWVBxJhiQzD7/CxyfrzCKnrmwjvsrJ1NvzrD8+8aZwmZuL7uVExVs80iyKtBbbvCeOIyoAgzgB45QbIg1zYmXxYaG2XMVAb7ElXh0B8XL5f7x0sXNpTtHxFVl7GHFdG4/qUIkGDka7nD3qlZatUtfidlGftuFvZI2yuIzG8wOwO1qD47W2GdzLngaETWTshpaDYlCZm74LVYG6X8xgPwi5ppzPTvL3KxoZvXnJd6juMjHQuLCeHH8scTiKtSSad7dPnUyMDuRLpzzUDhgM+z1X4CgeWJDsMOhpWdWsImIw9g++Ba15iW6x+X3sOsKuAz58+Zo6JnrOd+VwIWbylEqHnHlxHixS17gNHYrKl57L75WHOf3Qa7OXbZ/vZ3HG7+NA+QQS7nU+cOeE2+SOUJZyctgOM1AgflRmTVXFyO/c8jEpdiaXXX2t0jsuAA5Kwb8v+JIqy88nP2G5F7vg89TqCVBqiYqkrcInHxM9jQSt4mMDOChBHW/yOoalwBvsee3N+MVVB4Bu3zByVf8krQSd+gdEyi4HtpwtXPjhXkBt1N8Z0LLyiw4m8Eux4HNgCaeFJRcE3+Hp6UUYcF7XDQT2QigwdhPUw37Twe+/HDACibLHjNuEEB2gWp8/yLdViKsWPttEJL6qRrupRMJWUqW1WAi/UelAk40qOJvD9OFawUrctcChnYx5EZYRsnqfr7Yal9KYhgPe2KR/zwgAa4QrZdi4YUOtagpu1Y4aYTHf4dq7N6RPkuHTvt+9AhtH8l0qNR9HWDT6RZKD0UlmugwSCvP0Bm/FJJqC2pVzjK53rrYv7w/2DyDHycTIikqIFa/Ur1Dh2epq2I7gLyl1XgFBX/hAirwDuKDFCYeajTbdHV2N1H1SO/XovX+b/rwBoOxFkCaIoC3DaQF5sMr5/iDQO5XlZ4yvw6yvtC83kiby4smQmJvxNM0e+vxlVnogrYuXp2aw6maMZg/P879+Y+8dImm64i31CkubIqcW7ZcznBvv1mdFZf14KpZ46ZZBYZ9cfSJ3hj8T1gBEdy2L0i/xJzOOUo8MJaS1PZUX0maJbBIvay4udvnF8vI3pevLel8+G3RA2pPSQL59fdy4Au5LBBBVLMA7jAdosNZ0uwezgF4e2oyHCLmXui0qpOk2v6CKAiYHEhDNCVMKNjYLRKKmX/kcmz5PMLFhe2YysJNJK+YlAp+s6sdX8Pjjsx3ef25naiL7k1SYNypCOb9o97633NgLj+Ug5gUCO08GRSnpPubEVgiWY1GFf+0VbCzCifwKDEpjBscPGET8kmk0T0Jm/WsR9v7igQBKIePRm2aSb8Uh3x4fvwaJ0x2YvY+HwxhScl90r0c1Eg7MyZzxtW2Gvz/uY45QAlJ8K/CqXlOOZhNQjJfZyHyegfBsin1qzfRZN3a5zdXeXfIpS6+FUhke4Ie83GK4L2QtWu+O4S32tWOhS/QyDBetzeLw6jtToIVbtGXtymnj16QzGJJBlNkfYid7SkqT0nAqF9xKtQnTVqqVwUkTX9ssx4+qMxmJZP7K1hniAkaSwM95IuijYUvRC1Xw+DCmt2L49bwPbuLyDo6CwyjmoaP9h5+Hrezm2xnHteWzEpoZ7DV/4PGpxyk8jMvbYAkRGApZoZajBNlORyOo39stx55d4VdkWLHMUYFiPhTP+jfSPKWW65ALWwVIx/gTADLHaPP0Uy+cU6mCaIVg/tio1pTonn54ahXEQi1ozQeO9+Q3emDmd9snvsSGd4UNAFtvn/hg1K7nCjmzJNvnE6i36KVBODwLgaL7D58rwoVQQLsNCVhhUP3lI9deBnuD/1u++cvKUMnM9UytOMX6OLzinzvukuPukGweINBNPJnHb6Iu2/E8u/qsCedzrS/UUfRNOQ/mfUERJ0VtSpH77jnlpNzjK0ManI38fVIl1WwKcTxbgQ8O3ZWp2JoaUAC6DDf85ZbWPhsxtzcFNj23AvQTfWdR7Xrfl7lLUt0jnzvqdtteixdOYrvvcLNJogDLOA+S24Ozs1iiXjc6DW6veVjyJjolK8oFDO86SAl0EPCRSz1FBxVk7YXwsVTX7vJIUbuocBD2zSK0E1iMMnCjd2ZB5g8HOygE8ByU+4V1t9l5NMurmAWnwKakfp2KWf23F3y97zbKKP0I0BgsWpmzpR4Jt3ynVAO1v7csHXq+m62pddVruZUyrCt5NmAoggXFvzRwBK84XVtmqIMFCMNUmVqug54ke3bP5C2/f/eqdIDWVWNuwYaZ8BuN9dPegGCkGA2G/hluclXeUWC/BfFmc0t1N68TwdA5ixFu6ofe4CAhQbZKvYIzJWrNdMKp/awTAc3ZG0x1AMoVJw7PWynqQapCG5oLcpcyMSX0lXhsbSl+hKe+2L+gKbG6ocGFECkvhRJGSMPMkAkdFSv5Hf8ozFYAp/3Svgng2jPji3LMxz16+jDWU5qRyDh2FiYaiofZS6TPOcxkY2sn/rhMDpbzqzNmgZN5qoh5kFqb8m4A1xvSzLKR0oB7dw8SFrTqrDMBxuGB/FGzWtNemF4sOTcr8hqjlc5gwDL2EQwT7raV5LNDCrLRSNoTcM4IWR3rXF+huzTkJf/5KtL7WO9cJdCUdtjdoYSxrUFkHogzdJCpGDfcOJT1gn5Rio0M8Kk7Z0uAFgB4u+4XQtAc2XOv8Mg24FMa6LWVUy7fkm65pe+GzR4rd69inxYfaFqnhIS+m6QmYeWvVXZoubYQsmqNyc4IebfFfBUIM9jXtBDgiBBovcxuvlxS5LVnuflMo1iE7sOVWCPU9ap3XXMIoMd0YiEc7akIerN5hmGS9KSI+j/gcc9q3BzGsUA1pR3sZhbAKGEXOuG4jpE7K2urJg040tUaBHv8OYw0I22blCB3KBoZeP4oiUJyJdtJP8KqXhtfyI5SOvn3M2atIqvsFSzPmoWV69zGgaVD2EURAaVDJaSRp3VM0zuyHOZROr/U/M/GzueI5bzoxbZ8OiWxslCGD6+aeLrTRydEprJIxVloe6/rOVXBvD1Bx8Vr9ONfBv/LjPaYh4Rl4VxOLT81r+60JcSloBjIZnecljDeM9+sFQYoalZS3pVXdprqAhqtImMOWVN9dSxLOCk5bSa5m6xLGxjvQn+L2DuAFurPL7rqH2AHuWuGGTNR6R9P7ouxyqkhmHYKNQKPS11rOHyjDqjColuY/f0N0IaedPtNho7c8bUoDpx1cKjgoGeh+L3BSouNQInv0D6pZut4IST617HKoiwUdimqbPfOl35t7ODzHvrzYZIBRQJCJ+OuP5umuL6sznU4GGqh74lxmATpe3KfOaFQlfk+XZDyChbAwu0J/YMoYb5Xmwue9aVjGhCUeh7mFHQskmKqKd6A3n5twGy8djHr4idD/cwK5tbETiXq4P77kjzF2sYsVSJmhojIcBZu8jmlrQewTYix3Q9JcWKdXphtI3ABn0CXsz94Rmj2aO89WL/YG+QNuPeh6x7KyD1spT9tJEyyVCxcAcKExyobDZ3suLUO/QgwB6tI7ewQZttfM/nmkYp66eTbjGDYk1MYRjiW2FZGabpzjYnuzr560jbSqIXbm2c8DVlok5AgVhhW9i7/wftyd+nn7n5IVUJTfjUAg9xrtcpbOfH15GRvMDxD6fA7dhdhThx9Xxenb6p88FD1ajYxtMZTO5auS2QuivNydJsxcw9TiM1krhkYkbV/85ZrlJNwWCgwD/6lo5y/eQN8WDna5inW7C+SgkrOVNL1etRd5YZpWO1M0mNg8DV9SpRfnpmJw+hhq053wt26hj7DJeSuGkdvENgEu3Dlf56xb1CnfHIDV5hQB1fvyrFvjq4dXMkFCd/TRE5sM/ug/BIuh7GFTEJrx+mGXAvd/6MQfWdANpkeQzh8KdATajXxKse5Af4bEzazAA5iZoVsgnqB5yJSFEhxH3vTS/ONw6R++rV9w3Nq/Uxwt7Kt5fBleYi+IBNc+PtxV3GNVC/QrA6h19dycvEa3qOMOxtN0ovhA+sMGwtPW2xmh+dqpc+JZlVrHJH2ktHApk/uQiL/zmcq9fa0dVs0yVp/Xn9Z6BTjSQiApHereHyMCXIIMrLK1GvbY7NdaQFK0H6GucaPAZmdEeztKeq4+diSDAjT51+5mRyMy4maLP2rWoXHgeZQ1OcpVQvsAy30hAAfxFDqy//U153vYiR+8n6etr1o9HpTxy1yXu48odLF4bz+qQbq7JiI9scyAZoSX3PAde6EO0pa3VFE/wyA+RqjAO2art9vNrZfkuzC/nfHb4NVFC2gKuNfYIYvWc1Z+3G72Mwnpudub/2QO0Ih9tkq5w1OOIGAuEOMf2nUcHsxKbAmrV7jv5Iu7jbKQhYrvVHb4vvtpz+iWW4DWAcjU9tXTDMnlBKwMBzlP5eJvWD7nr/xprJlgjE/ioyZknx+OOS3PGGa4YaPyjcHo1FtvnKIHaJxIOGpGbMob6xKilA3Wb7jrftYaqhD7jgtIQu0zDj2v9zFv1xtqn+vlxpgMDB+o5ZzjkfOn9FU50B6gpbC91hKZMdYsftHmoX2S3oPXHC/Cb9UybNB0XS+vuicy8RyPkmS5A8G7to3R8pVdQ1YFrjqzCi4O62ynaW5iro2lN2027G45PsCLBrDjfuWSw+NijLttDl9boIQEyNUuZQVBJtCpHdF5fOJxwSiuLVTpJrDxB0DZLWm9QP7GtfkJj8Rt1M50SRqUaN3ecA8JtbXQ4Jow224RI7yLK29gcAiYZoiwh8GtiNrzBTid81kuG/nrkaj4MXXWRJo1nrzwsqm6ZG/SX2Hci1gqeI8M4Hcx1rmu5cvqWCkRpNCcQ6MFSqeV013jICyOaT0dePO655p2qE2h2AL9+ii05JW9pYpGCE6tE7gK4nzm7LALeoxW40uCjNbA6kSWBGNO+wbI5hGc24OMoS0xwp1Bcm9qwTy++44Xu1fb1atIcZaXpcHKAmy5zrWy/Cyj+m5rFMHoJiuYGF8pInzp8MU+hnawax2ojLqKIDZq0w+KFk29W6Uvev4IEqRitWZw3yg+5KXmGwr+SXQZ0VIzhKJx6xD15Jwmjm9iTRhLwjdSp4Skc01eeqaeAfURrKe9sLLVG6E1v6l5uOh0mZSUdxY4awgI7LthEOGoOR9uynPPbrGQIQFfHRRFrHC+mqsNHkFM03R+1Q1FnNgmqO9JTzxgSn8EBUpjSD5/7fYUcqcJtEei5tLgmf4a1sHHpcGDM53bDfhu7DVk0pKWDT3bRPB9hmfqRwkNEU2lyTvQRIzZ81H24fiVzjemSAfxUQ9Kq3dTY33oAnjzO8b8g3pJgIB5fhpHpuEmTjO/SRnZijuggGjRVqYMByQTgKtGrgej65H9g7IO7bxGmI0zSiV2+pyJLUYnDKxMouryh/LLHBNO9jcpvdOK7tvcuEsMHD0Wcn8y7LX9jWjMQ6Ct4+t7YH4DrtQtg7W+YUrwk1/dz6TYzdvAhmZsu+XKpTMiixH+IAF+iWZTE/k/gkOKxipM+MTe4nosFzUvvbvuHEt/60CVDNEQ+ztvGp8GMas3xftpk4R+aG3x0HEhvnd2CXpWs8TgJZQwl36fPQJn7eUaIDDs06tZkLHJ/D5d1eVbXbtafG8pdt2hDFC5SqJB1Arbxuq7Cx5kripuIqoEFsqfc7oMC0lvKprn8w3jVzPuQFVmYV/QBo8QaIYRF/Sobn3eWkz4tYUTeQzVFOXeBKqJ9jUqCfoITpI6ScsP1x9XecdhRddF6PF+CQJyNRPGQMGTFcOoWI8IeuuIa9i0kk0s7YF+IpStbPU7bSpW5y5v/H06+5mGTw5ZaSTyFML/6NhI4xyDJWOAT/5OA3vp5CUzmzvw5tAYTORntnT/3fAqpxFhPUr/7uwN+E1xHlgVXsDc3LiUTLFPg4BFwI56nvzGN+jbHN6xyb4LMcpD3pYhVwQktmMAJ6zzl1d2w1+1GCMs8Rtv58C5e4OYm4vhwF7PCc7oT8J693vAWFo5qLEsVkbqKSp8tPE39PF5e1tXAlGQuK1wsXr/BrgtJ5MzDPm/bpPdZbYvZo/9YVFTqjG/mF7tkyk2uop7NTjomC2BFszJftILVqvjfSgqunAhLGhEPG/gL3SG9860vl5adG+4CCYfbNy5lchc7b62I1gnhaw5hkQ8WOSYz9WjFQeZjua31Vtqak5qoWnBVZuJTxY+z1Mb38A6cGuut5FYLujW1zCmh/H3O1SliMJvTvYSK6UbA0EgA/3G+Hzk7+GxhNc/zyUaIPQ6EkFPvIbM2SOhZARvzvrJvXfFsVa9MOVsEtByjlukWfF+kOK0iqzPND919+fX8svKYHwUMbYu7oQDPfJVJeHsc19eighlP0w4yVn9Q5+d1rIZzNo/oKV0AA2fmKfUX6AHil+npmxZN8+kWLYAYsDCqa7s6rU+fWWKf7wHOkWJo5M/82yJZB3vPd9T1n7BhAhhxJIpy7jGA7FHVet+3iBICBKBLsuEXP4yBsc7KN0XOutZLvGrHUgJUyW4YPB3VLDzGGtlO845P8992P8K9UL5FYJEcIHfJzCU9U4P1Y3PP+GaMSpHu4bnYhPswgLtRbhPFaEsrn/JlyhqvqCFG1fW9rU7tevFNGZtOXocqHvzgPsqUn5uuE/0HnVdJa0Gvsz7auf5n71wOQQ70Ld3o9l4M1vx9Uxd1Zp0eFngDVnaw8QZBoGO/qOPb1XHd9hc5SE+4R2lermqLyABhh7FX+lMyQmyV2tzPoAGlLMz8FomK2ruXLlAu1mmRaMFnJl3Ic5HJuIxyhwj/5dA8oK98xVGdbrktR0atU6XwlJm2cP3qVdEaYZBsc/Qx6sVlp4f3bgLuL61/l6G8bEs8B/sEwc5uxKIfXyefCQwk+bjutFKrREDruZJs785yebYOhMVlQU7+faRVudWxzhBmmYZyEI0K5Lvg1XoYyWEm9pgH5Jm+L2kS9RC2mIS0odlrUYKOBHvFYgct6wmINqA4tG+PaLJ6hp9BFn3rOzbZtGScjOk6Ep7TJM2tVZ3y9vBdoQ1CKwfRhVAV6V4eSNCJQ82vQ0sfhOsWi7MORirK2vaPn47nPfWuLCgsVZNa5913YFDYiyaCnaVgQe7CrUHdukGKQAS9ZBuwf/5JCeVnUHP3D5lDuoanbXeixEeY+5TuRilp7uqcaujmJFe3oKbwSleMMTNer0078vqhnMq4tnlPtJhpb6AK6fo7yqplC7zU0O1SbDkLxlsaq0pSlSNhbYAql2Mtuw0C1EuJzN1et9/iVVEtFDFuzokplA1Gq8EIV9ALKxJhrYphjAi16999Np076Zw+XSEXuTzqBawZycuykT+9acizM3c8T6kxzrMfPY96BuGYUCqGv4atQbfZcF9k01KMBJMQRhnNYH0NExV7Ffr2eSEckaqA9hgOJls0ynQfc1tP/Yx8NxWeMJdjahzwLMnYyc0SPp21Ow7lF27EbtFK0/AZYxE9ZdnU3XkleLjDIwsyKl0pN+S8JeQqbIS3CoJCJi7keECxE3DhE6TyqwHCxvWQGbkamV/3LIUVWtLqqSJDG3qrBHaAC5mVtVjrtYr5pOvSl4wJ7NY2N4G5AqfHpyQ5/BbHeaig2g8p2gqNMLqAKp5ctnZXbJRoGS/M9xVPk9oSa5jj8gleqynBnZVyucI0gi28gx8Faagpf9Km9h22awr3b3y74RB2KU+i04zFAiHvAnIh6bf8ht81l0oMk5Qkd3BVKSroaJ+786+DOj7JFgl96k4tw9An6DBenb2/Ii2uQICoTd6xIXN1bNhpiBGGmdmoASk6IeVrSLgd1bnC9i32rSNYnVfpRhvGBEW9XC0tqVdvFaghp7LxIh1gXkE3YokOMNIRT8typ8nR7DbBegGbJxNLgylaNGv7QCv2tYgmxVXcpPSH2dTXEdehFTmMpJY2Fr+i7MMBa7o40LfDhD2sy6lu4XSg5kSdJkQNXHmAC5RZKsnLa5CjkER2wUPc4hTIIiX7JjVKpYhe8Wa3iKJVDN73srbe9zAh7+GrjXbgfzE1k6sLFP69f/6U7Vzk3beAUNYMUu50fMbcMkcX5Fe6ZkhYEDeWtoh07lAdrujAoUDYsPlCRcZB+n0ZQEEok3eyEPo15/lQL/ASYe/fllBeA9sp9CtysgQKSo4hfkq9Icr+6kRWAnZlCAAozNPITm4Bx5XwsAPrINX4gJikB0CFXbm54bIJLnVNBIaMADinnLmzpqvnsF1scvC25G6ytjBKEqEnbQf60O4c3udxct0zu+ty7jvAWTLGMIHXKF2ZZJ33913+PeVNvqO92UkX4uRqn5CZ+HDiboz4Ty6LWum3UPH37n9+EGNPYjwOF0vGKA7lrB4+7tuLGK9DZ4jz7tB1JjeJovW6npEV6QI1+609jKIQWb7xWkjiX/a8M0EuyXAlxZoLa5c+eoAylpD8WHEDCgYEKEAtqs1zalq6WcRA/Hi3xcDmxoJveItOreL5VwCKivVoIkk5QxK6/TC/6lzXhj720ejt63x8GshGgOedp/orBrdDiq0b35K9L0wQYsS9gzx/1HaqWUgOarBBnBMWdbYT510FgFeFGSv2cxx5bOyOYr7UCxygoXq6FFWV6DUbjM88pU0/bNuQH2tHTCRlAed3QaJy4Oi9tfjclGNRMlE3DkxCM+QMOF6ogGcccRTSgQXUnyh2dBe3ToQxqW5uFECRzLVFGiRB+Y+J9kyXKWRS2ovHWo2kjAgzLlBujSFL/u7VYX30p+LAKr0k3y7l+DRmTUZyhdSz96DD249ljkvVhBzgNy0VVxt2VHabn5bt9RaBZ3F3mdQ3YqgTfYNSx5I3PSBaQNTXzR505Y3eDThhTyxv/dx4DtCuhFrxbftf/LExszJCg5jcQaQr8NXswAuC04iXSV9KX2MTxJvKFpxYDsYjKk2Uz10IUntw5WewlnQUgEuA5D2cdXoig/HQg5QaHppgyWbbMezR0Gr8LzBqfY2ciCprn8Kt9FyF7Nt31P0T3ZI3O541RdnrtDBCAi4eBTMVENCAIVZJ9K7Muy2zR2yhd/k8eTecfCX0cs0H2zbZSqQ5TmZW8oI/bG/V0rAO5WN+OPiR8ReyrjfxQDt5SZEt1lYd5xrQ+K9mM6yP0pimVaftVfc6Gu5ZXwCu5MdUCFoLSGcWxvQ2c/sUhuY/BMtKjzpnxAjUXI2ljakz0+vyKJT/1XWvJDA1TZr0+GSGwbeXhO9mMgILZ6OREdlwmicv5QX9kASOq5MQT2UZ+T7YMFsbPNQzFMzIjrtqjO9mMfyOqTL4XrSE/KMcfU5iOdQSYWmcDAQV6Jhp5ohU3KBlzp5sDzXFHQZw4c/nh2xPDieG8CFJut0ES1zf09hxic+KAhVmvmxkT0zfzJGjgO9aMu/GQIwbuBrRlNcyT6i06/9tCu/tlrEy1Xq5lzuSLC4hEMoulYDZb8YB55PYJyf3Ks3VUVxZs14ZiPENvYEtvsZLULZCNlaZZQC1ku4Higxaaaj8eNM9Dy7OANWn/g8BAxisjM+sKj48jxzCkr6K1ufefOT0dunX1FxOzxD4TpIFu3yNQmmeAxitaL+cnlTcMxfgNpV1NVSt5gLo8Qcjkj8p54bTLWFV+lpZ5MU8ySy+56pYvaGLx4q8y3mhOilfWtp1nZy3sxdQuHuDdO3x0jl5gRf/lziUFb3Agav/o3tIvKNb6NpEHoLawkd75nSM+jp8I3JAI/RR6/3hEL8cWJbkgg8OKbBGLKPmuipzq/ZkgEijkkr1usswjo810p8ZTQf3t9z4hg3fGPUKiO/XlgP63GXoBmW1ueQrF4OS+SyFA4TLONwGJ8nzI3sChRwbUWM7DtlrxbSAUMPVuaRuq56KoPxxfX5vjZMtrB4dtAB9k3Z/UcWjVUXWqIaZxPA7rmspwBXc6bUZwGqu6xaJVdb87pejnQyRMa0zJyt6x2xNit2Wu/WKlLwKJTl47eU8BASnzyYMdRVlnKBTtk5/7LmXcnmL5aHSOH6QMKI5UJrYwxi/QLN+ObahY0qASl0qes4FtJJCYBj73Z5Em9ruT4fU2R0NceC9rB3rE7E6D1tBSp7qCE0PBsWHSVktsSK4tQmZpko03h1raW+u9uoqRZ0W9/nmgrPtnlASPD87SZW3vWbGYqBXfH7rbHFjUe219deaZjbmkPLPVtGeOoEtp22UqEiobCK7gMTiBwlSh7A141AwDv0mF/tEZErIUsO9zflDp8fcfUUNlyV6tCx55L+c5RJRauejkT2Y0cu0NeRzWwtTAh7DLLYtpZcb5fv7+lzSAZeJ9ilSYn+dmdaTlpFqqmRIg53KwbAgYX7lGfJuEND4GAmN7omhCLJB/8KBquxwq1js/MC7omMk7Rk9LPUVs5AWzuVmdznI87r9uoeXiMh4U3CxqLkgO+MDQgYrZN0cD8JiPer/sp7mAbRmrrm5fKi0rCxtox5GA0gxP6FBrcttyAfFLzVItsikI3mY4nmsaNnBalo9PBWovW4xAO13d19a+7lftANGqAJb8EyKrzd8eWOkwT9U8OtTvidVifUZ2bWff0nXYMCI+jEedJ1I+lrM1qc5MEiGdILHKpEB0s/X3Qlxx0O1r2NkIZ3IMuC3qpvDzQ/oNLmqSONV4AyNyo5v1//ndfEca/mvkCu/IpUAGbahn6GUpkxhAJTsGCyUXxBJsiUNI1CBBCxuPYxhlEHoKcnSiHI2dZ2aAXWocJQIqH8HMTf9D6wxVhw316eRJCljU9JpnFF08S8ygyGletUV3jCMauKrvVGTO0hMrkh33OGOpxEi+z0FYc+anme86JfaHLz1C/gtlxGUho+OEW3QypaKorJq8Jl65gWVTeUuiX8mm8GWd73nUgM4xgQtMbTa4X3A6Hu5so4Zqoggx/az2B6K8QWXKtd2lfcY4y23fM2VHCvnqtrlPW4jCiE7fSw9UddVboc0lfnIk59hjyt3GwBPTmv89798ZLWwvqq7wk4GXuMW6YumDasSwjuBztZcgudiOPRBFY0BQZlXs/UOT2r/yO4b9i8WDO7KNR8SN4EU/ud5Zggpn61GNRNGh6yWhT9bGPfs5dupDQVmi2TywnIGqTIJi+jvOv+6Yn51rPkhOMVFXgBWbfVfpX3ZtsN68fTtIk6DIT6h1YegIytyIhwzzlv6Uqy+6ic3M4X21WOpsGnLDrIEeYJ47Fa512ZFfxXJivcootjn6wFThA6l9RTd0k4AKnmJ4T8Ltqbe9tW7WsMhqUPy56US2Yrct2gHNwV209hDHvpnHG7ZKgFy+HY3BbvGg31+VRMYDqEwWwPGoVyidapWeMRhr81t2DEgBlFPkqz/uMWIBU/NFZ7U0Iwp6907EBr/E+ni+vGlNCZAxmw3kAfxGxBNNdsbMgPm6rC61CctF10ua6sD7jGe4WNQYwLcyzIcKoJyWNCqZxFcDXx1MaEYwq0pZLdTBPnAZH1S/r2SuwGw6EGythZPMaSBAkdYKUntFacJ6PUQgtuaoFyXqJE38+GQBjVveFJMEqn2XIDi711IZErDP7gusuErckluD/SLPw9XFT24s4UqW8Zgs9Q7QEwy8m+PhNHD42AA+Fggil5O8sso7GyXMcHqqcj5pAgk3aIZmXDuspvPhT4gfdG4zz2JXRNS+mE0Jme2vZPfMzK67/311G8ah0muWPsy5zccLPm/FPq4LV4+EnZ2cV2au8DKafDUzDP5at6YBNlTD5UbPiM+nc+ojWvtD80hkW4d11a5Jc7S7vbwadmZgzd7Od/VXT6hcWdnRN9v9kjrO9tSRJS1+iaHaF/mbo9BFExdPoG18Pyjkz9Y38fEGg9sYnyj4DckuJbVBVs5IuAQG7XVX+OG4s11v1+1TH1adby1781NyZM91l2Iqf3h5We0ZhUst1zqhM6U84/h8xhIP9WBdB2FRRzv77sZ0Cy/Etvwlu9sBfGBKqOglU0plnFK8PCQCTMJqj+co2GdidlT6DcycPNqyN/MeWliwxNZvy7P+yrwFiXFhGw2r+S91VU7vTiGUcyGkxLoPk7lgH8iBRwJV91B5C7xl4uO9K0u3MzCaDGRGl6S7eNIvqWQUSD5Ilaj08vdGqoDGFMPMczdDjKHt/iqx+913CmSt/9qVRqJSU3kXUCllWOhyzOrkRg6x27QwwcrFaHn2wIvrcf5COt4jgDgNm5ryO2FRRHSUvDM+vv1zpO/1bU8nb7Whq/A8DLywjgFXBaICIFYJEEUf9KZ30NIUTQO73DT28QSedxXNanVaS5iQWOVajA8cCWF4QF5z+qhmPBwxeVBlirT5bFHm1rI29yMXkpHJS+3w7XwxACy4yOxc5sloJG4GunX9kv85lhRGw1xy6TdGDDhHyZB4b4aJCQZymxUeS87S4f+iWKWLEGlKyfer9DEFH4/BW+BybKtyhtfDlKO137CxW+O6TbqdI27g9dOFKyLRS/r6kh1Zdf/TIEdNjdqBrNxDxWig0GeHI6Uc4czrALtHhvhbXeDZHRyh4rCHnk2Mp4MLuJxS/n6S/MQszcdYkoPG8VdpDF2H6qAP4927WpFvWUyMuLf1SQDzFr3PSQjUDM3NNNFpo+9HSEqyGJAY+r8DAGAGojhmtJuWZ0rlJLoJf21EgTsCIyIgVXYwUabJI4Q+Zc6gVVWhAtaJ09TuuQcn32YAkYMPVrOm4ZN+4qzsV8Yhrfz9Sl3CxRVYKciz8RGrQ2Vr7PZmJjqwgB5jag0vx0L1bhBELwdehxhkfzyltg5dvWdVUs2C4AAVvLvHThlRlWan/59H3Vf+UxQdYb4GKnCXIG+TW4LK7rUqJT7Ogc/Qx5sQc3ooqHdWwK8Kdvip5oFLpFs6bUEH2q8wM4hw1L4ABH3WmZofW9oXN020elCVCAGMmjcZJkiHgeraiaNpnJKQBNhxxvzEAW4ehBGqEOr3vsuKkrg8sw0lLkjk3ywVA7QdY6VIVjfx9QpG4CRCpJrvqknnnaDCnFWQlVYYWZScwTyZeLxQ1MPbjCoWazCGHEDc2y0WJ0zPQcVIVcsfGxeNx+S45uQWSLDnkLyI26/AdTtx6dzsXLnyXGzbMiXxHYyZN1HkBcBGG7bZhK/wrD6b+RJVdWhbMAJW2EH5ZukaqDmII1X8VDlT2i/KGiDMr4/UX2gJ/MOYN7WiOTzz+xFlBGQ1b2QAICKKQX3SJvJmlCcCHuNBzO5nXNWapaODg90sZz99aOoDttmcndPcqRD2TLONnxApC30d7dM4SIUed6vuMerGIiT2AJtFKKSNDTHpy26uYdWRALud485t7EugfCe94tmK6++PsXjTevffwH0c6pY0Hh5bVgLtf9Jcw/ZaL2Br3nWSPfpR/56qEQ4D5oczhu5XYu0gZY6ZyGsvABl3svv/dTwOIKIc0oNR/ZVrHn4ZwU5DFka9if7hoN/heqy24I8Aa8kwgf6z1RyGiIhmiygz1VmSp8ns8V3+VmookRTY6abGH3gwZwLQ7NB2xpppZbIpBzEAbZtThviy7ptnoifnCzGm4sz18JlTmY6Z1PLqvECQfLgN2RayhUBlZ5/VobV6NIWxDXscyB2tWZzRpmhj+d1RN0wKGk4K3tab6uoxG9O4d1+P5vD/1RYieESbfdFQZVRk1LfUF1mXe1Qxl7mNSx6b/waKMt62VVzvSC7ZzsykDWJ1fEh0p92ssWzyn+eRu9E4+rwod17MSxiAwmc0Qvtv6mrUXxpZhplCniUA7inOn7oMcAcKMM9xauj97FxHNREcJuK0elcKymnrNR9QWqtJK1cxIpdIqJ9dhFG2mZYbnBztDWIxUXVkXbDiqu/3Syu+SaBhx4fdFC3fzfBJT4+OteNk5ax6jmYnZtX8UM3ZE07+GrVLBUTWidl1Ia86Doj/5Zb/qeUe0xAMIisnlExN/4c2eGjTKELXz9Bf6qWw61j5eqIiMsTRVECJOFi+eoGhoyNDh8D9gMpqXhK4GwfBb+dRmlkPjrAf3eaHcH5BxUbWNBY97q8EBpVzv7XnAD5BB2Vrf9+vz8acdREvEk4/tgkYXT7SRF5QaoVQEj5pxMNOmsZcHmJ4M/HCZPnElo4XIMg53sN68CgjR62SZCE/80dqQ0BlcJRY6eIOM7EoqtpMcwMScnIeibw86g+5y21bOZlADhA9Vpe+5DB6FuSdvGoi+s71DNHXPCvVFONeDZBcDfOTYUZu5if4zxPCn7gQUpuO06phEWWi4NeKTK5git3VD+Ow1qs/oIvttYn1egFc9mtvUo5yCPHNXm63gCRU1TCLXV885Kcu70QRDZVqyraTs0P0A88O9GJ4lZGHKleNrqUWRABbMCxuTX0Alpq7eTV3xo2CmGizDTzTfdD3zDBBiQPlsSMhbqXBvJrrIIn61sac2WtxU1Nm6y884szSOkKBrHmf36YQup9Ndrma4AMpGjeJdhOOVX7QVI4SO/JRcS0cRpFxYA2A8P5hWUY+qoC1pmVTjfPKpF2wUeNmKeumaNa8meRXz7ksNoL+0XCiA2gaFtdJ5g7yzIS1CvJCxN7uIpRYTPNR3oD4pZvmxdI5h9TeyF1GHsFAqHNk/llCAGn5XKkQo3g1J3dBibPr1bYZAUGrUxCcUKExcvB1HCBAnGOjSa7qkL2FFwTqqS17p37iyGuVnFg8/0Ko3h4rcdpwMi9oFd8R0kolj3Urtv9nzDIZYy364QjF3W38bVh9h2c3wNi6wMFjhPxMxrnQrTY45AnoYDuuH3dnrg9dZy44nttoXIdUZuGWmkRDHej9o+pY6smwxWfdvaIbFH/nR+rvFhqsy8I2qzu+seoJG1Np2ic6RAu8gaQvnPnJJ3zv4Dg6kWOTgOKjdSsFxA2Wt4vUFTR22iNQvs/mk/acxDtLaln0EEkkhhcSvxYbsNLS6NtfKIAETVUm8E4+yQEKn3awjYg0IE9QTrjB3TwdoErjZoag0LAVazEcjXPynJyjlSkt/8vufHZ+COY1zV7iwf8DUKXnUHOFgYrrrbRop6i6llEC0/F2wUjvRkxML4o/wvLOmMbys5WidX0fyeaQ9+8hkUEaUSnY6UpnL4xhd86y5O4kyXI/MDerj+QlWXHGqrtgeZ2VVDc5NAtgrw1pdK0uyaXFlFZ5g2XR5vb+c13Ak5mou8xWur9ifE+hyZYy9DRtrMv2eZ6m6VCNLK6djY+lT0myWdcYz7/789Skk/VyoZUZyXe4wIY9da5xfDh7QTCfv7gI5bGwzNNz9UtX30/R3tGWaQYVtgqolAUF+TCPrMWqtYBuxPkB6iQ4zXY9BwcDuiYngDcAJHCvYjZIaue5AyXRRBsVk+W4dXDKwdyOKEvfAMmo/KTLFW3RR4G9BFpBW1TTyt5z80U0L95y/vDH47d413SXqs1IwxvSYDWXsLCEjX4jGl6Oyw2Jjf/OItaeh1CMF2duuhCyGceKpvwvO/r6RWGGb8/5GK/VpOKro4HPCeC/sHQFCGXghlg17M7TjfIdcJEVznbUUzOdfwxV9B79He3jGCNmIhCg01nLJCoh2mr/OZtRtCrv1rrnkH5VN04mNs0vKMJVPEWl+1q3h0qXusrr4BWqB69shH2LU9pYtthnXO+qY9Mh+Hs/7XXxKBxCL1uudeZt9T4l9SExviS0qT1TV1BSmJagdNdGmmfCW1Adb7dvp/erdeq49gpTIPWwiwuXMUQrLKOzwDWMygVca0cmmpkEW5TUAsODSHY+qAHY6unpamYSi7u/6rREViUSDTKF++D/wWKZoDnrSQ5U/+PqonVoG/gcfjB8jq66pOad6Xc+mzyBJe62HmFPcFNPQOb4KW1ffMynXOuqPj4Ln3GX1ng+HBq6qis7QRxO2yqCGxF5sVpRyTEJ8C17SQf6s/y/4TED6B3TABzJhTBToIqxkC+UYTsjqNBGopt2rMy9Z0++HfwqXna3iERJseCnX2mPp4OPqiPtlJGgaLnDPHSnXBMkXWkIEpkLBeBd/eFtY0HjJ/Th4VBisQynayaeH0SwxqT3S1KhMW8J8QDfnDubbC4zXrTrmRP6+lZ6QjPN1wIZ8/Ndpr5kJtb88yUG3042UhIL7vzZG5HZYv0SBS1hvlnbcAGLzQ+SehCASbWBrN+4hABck/ZYf2icaxBZlIZ1ZtYKji5xRuh9A4Kr8oJDSuj/JtQ7pP3qIKGafh8ztBRO1bp4sxlveFFOo+4236TmuvVfvls8ZVyVl/2rCmqlkj95VGMb6+t4KobCYbewJVTJz0JifLBkE3FrBd5Ut+uKcVoesExyaTpGpUXAz1synqdvKw184m9LgSS4FaG1fiCEn3OgcAVEXlXak9I2L+41Uz0eIYV96V8oGtTeIgLIK1GVJb23OvotXAbqyP5u+wHlMZqnwwlB0bOkna9/OsXWk1VK3bIh5Qnv5nmGoVVkbY5Le5OesH8bN2HTPhk4KkHJsyMLrSNqPo+ckf5CM87A3//kJG7SygCXR76Ug6g1ssnH37r6AgBU6649DpAz37t1UOx/B7mYlyX/NwJ6x0+BYZ+SOwAaFWV+eD6+kXQgK+xNshJWFNzkQ43JQbGoZ1Vs5Xupj/FZSIcjxw6lSKcUCric5pp7cB6ZpNIbLOGFXxWnIJA1FkDcpk3y13BDtOb1DVET6Hw6zHP6uVLjfSkhPHe/WObzdoGlfi1zDJFC3qsJu1FVJh1ivoptUt2KHaS3ObsX5QgIF/P/pNy6eUQRtuc47XUlFrelCb9M5BBPmGw7Jmygs9W0Lm8cFOFk7gcZSIXDn1gltO/11MWk+dkyBMVP1tDGLX30Z0E/XkRfxNz3U2oQ7E8xLpbtrVsdo3w4y0we40O0G8aY0+RH8sAnTsVexRJho64/u66IgbzJdh/eF7y/ZKDY2jPelhBcV+EB4cqahWDqFWjnxal9MF+vFHuWStPYVkRgG91yQFgr3CzTr8NTnWvP6GUBZBWi/D6zTLIALT3ZzHzZb69ZZpw1r07NY6ndu4pZlVhb4IKG7CJ/N0QDqCD7p4C2mczwFZe7Onp4fG2Y/ILGsj+Gk7Zm7n764/BSG90kuRIrTynZcNpmKNJK+5pKe8lJ00lqQIUwTfavnBXc6z8rqPPz18Zd+59WklEx8/FOvQklFxT5bmMcf2SVJ9jiLebP68dtw+COf69flIm+pSzRxFD/DNMc7KTKI6ZmUP6FFQSL01yPuFsQ5caKTMK8xzQClNFoBo3m2kh/ccP0NYTiqehwc+jGmvMrSE1U8DPa7lgH6/zqdqn6ILrK6rgSXRtIINZbTskpYOe3dTE3dTrq2fcqqx+McTtPgNHVFlBetthVvWlx/1tofqhmM8oYtQYhYCfeCoKYGcUrE9xxnihoU7V9NpUblPvyzom+4q0DUFkp/vhn2chakFm/9/QGZISKiiKYHduSlfoO0w8JOGyqFiAqv+iIJbu9ZZs6yYYoCot5uo7evm7rIaHBBrRlGvecMX+GrxTwLDtm+A1Bp1liinxXCPkTAWoIFnYF6juYpj7V5nLR3g6PxbcnvOyr2jSfAxhdO2STe5RXqu6T8Aqa1C5ao+Bpba+i40bQq3YYKMpV2fK+F5KpLJ0kBRnRaOT5exzKh/RvxJ8grR9gRLnWEOQx23YDDDWiHZ5sWQZlaMsBAoIQGvlQ/nxI85bkuwPudYkzBOo6l1fx/zcr1Zfa5TkVdb11Cfs3DiMd+LYeSGAeLmKV/EHUK3Jz4kWLsqwWlNaNtKz4vLutVwzEpYQ002K+z92IDES+fkr0T/MmwdbokpHrHjh9NXB3ENY8SY54HWN2L+bVc1/ifbN9u6UDTAexNAM++AlyB0EIoT0lj0IPWoeFEuiQk35qnL7OzALg5rzKMGuVHZkFs+jIZ8oSJRyRWx5ZXzfK3PZ9KMEUiIX5c3C5lcp4jppNpLSjRyKMwBlnKxe3CKCNfT4bL/OcqGhvSmBv/+NEQ+PqI/YrfwQROyuLufdWl6Zyh3WXF73wGhQDF5u/BsP9kI5HZQDVuaYAsuZHJxaPLv42pJpVZCcLUcZW+EAEf7flTRnoEbni6uwqoi7ibmicF3UorET+sNcPt2EKNLaEHalC5vSNQV95OpidbczgviYxqxiPgA7edoqDJVzuorxg78IzbYiSXWefG902HJJyEzEUexpUCn1V3utMETGNUc4/zTx119esEAU23KXVClKyLeFAxfNiA4wh47bRdzIzAVyDWsiZXfA5Ff5Lg0dnLEMdSsUaHMURZRXJmMpzdZSPPNFz4e6D7aWoV9qiOY1eNuYaOutDagk4cyhaIcUL9rS3w3qAl28kE1egQd/7dSbhL/YjcLl8hsNnXodllS4tq+VTtcZ+/Uc4keB0RYP+lNwYqh7CHisnKNUeJeL4ffkbiSimi8kATCOhDpZ1PyYH7yVSjiYMaKoi7KTSPnfICXLiKoOBwfMqTkEwF80pC5YSc+9pF/T+nE70/I3LM4hLBX9qmMRVB2hSzQzCkeWRDMnvD9IdRunVJEAOgTi+FUCCbhAJhwi9nslV2PO6wZhaDOOBphMCPNlTN9LWgZcW7ToBL193T5RXg1x3fZPe8YNkYqvlS52auIHBXAf/30E/sxf7kArKwmDtforEOE8j3IyzC2H78qTwPNjKkAtIRnBWS5umD7qHdtG/T4QLjWtzntnwCXQ6FiqllszhTB4JgQ6KUPqRRrzdJLyRi/Fo0nEGdTfzourf0/p1Ur7xH4Ru+W38XuJn8rMnlS0/jbT0+uznrriIJfAdVGozg9jnhBEU3D3YuvlnfMdXDrkpkGMLpukD9c85p7o4grYBcjS1HXrmqrLL96Zz6hHGa3BMU5cydtSUs0/lOHW+bfA1Tw2MiWOuvMad0J/l7j3tgUeLDfscjj9FxqAHpFPh1Dz2e4OnTmoMf76mnY1JLfvP+3J6vVFuG2HT/45zPyOWBpjp4iauOkt6+LN4InYNXCw6wjSpAASvS8cQ69Il6MZAp5p4xrTr/I0Rom83uS8UBf9EzXyMZ8STB3K5UHB0fOBOYqWB+U+o73eqBETz1gg/6Iogh8m+thBxMomTbiTT+PUp7Y9RDJOHRtlQL8N+Drtnura9rLQtq28QBtZ4ikbOxNacCOaS0ORoJTyac0ZkJo1VTrVk4QQXwjNgyH4doSoSj7FgXeXkQIthe5113jiTg26yzWq8a5hojoA4oVBWCOrvdsGZNgMObLk1i3ElG4eMQjIS2xu1CfKDUVC2zH9TQW/xl/Q2orlra705vs5QBcMpYGPN3Qvvo2EznqaY0WJknzlA9I6JFAac1/JUId8rpoC8vhiF9MOV+ZRMdES4xiWgkKi6fGaIWClXkAGn3CrnCocUMrRdlUOcYuEMsAN5R6BzFGI3cAZYuqrs8k5gznrlc9Na4SHtW2e6Qu7nNiHxRisP/9MzD+4ubnEfytIQXi8KXf3MEwSOgbsf9nocgoN4wFZQQmv830T7fICAkqHAxk44TqHi4YgCYq0lFX2V/3IrjLL6CbdqlaQPZA+RUCvTykz7rXHjna981rFipXFeYGmuajV1/jh3V97zm99f5/azeds3yfWE+dmgOcyqGsXK+SOAB0KnrVLIWn0G3U0O9ncAwVhBJlOp/ZMMmLQUuuxkLXLN97Ve6l8FoVyqurU3kQ96OHKpD8bFOMBscsN/qBA12lEhLp+tG71u4XT9U97gs/vjU8bH2YvUpDVAu+Z8aeN5VrGDB2Kxmj4NQuU9yzjEUYJ7ulkGJ8UqYdQuCoKXaqdhQAgRvtSUpmB90/fnLbtjCk6qVfjc6m0JLWwD1SlfG6iWQhcN9WdhKlu1YSNJs+iPNVo+0KPlf57BPCSZWFigE4LjEJBj/87MQJpp+ANsjHV5gywnYCwcq5JZkgvkK2PAeT046Iw7hcPVew3QV5nERgHxRtE41DoQnSk3ZjKe9ZYJmciJLvnTyGSBIOwbfOhoPKRJygFF9Kr8LWPDBmmjNH96LGkge3Yp9td4CZDgw4VEDDOFwZtxwc6bUbzxNdNecLuohobFsNRUq9CdquQ9G/3NA6UJVnzMBFwJYMOmL23y+5CB2c3yiTyfgIj/1M5Hx4/OY3YXyEEqAFNTOjJuAbjhfHs1iBztY1i9A7Se1OB/pUp2Nih/Qk/xnXGIj8lP3stAzATtQB7Buz7kHeu3Ah4Swl1ZZ0QqshovhRXRhVaa6x+O17GLtsNkZNW4GkpzA5BTN1q0ZsX3PXh+T81qm3IcRQFqDMF9Z2sx4M4uQ0p/8+WG1pTC4z/rSwWIw/zo7Tsp6Yx01IzV3SwqggUHPK3LFbn96ax4VRqsqI66ts6Ng4N12AfgSddajbka1nF7b4t3xBeIRcbPNwfQLxMpaxKrQBu7s7pSNFJ0PXgRSt6ZBoP30XaHD0kxPtbGIoBieqLia4SSgcLcPdYOf5DGLS+lfG9a7cKHkYtUNTYHeVxba4NEDXxTCxYv7kYVrqcMlIAiuyPhqNOyP+Z3T901wc7ZDTatc1+m+iCe3cZoaxAOuLP+/x0uwUhNs4NooiDYQtLE27KfkTPM0J3ul44OXOmQRDYZOxk61XbS9t8eWUKtbY07avx+9zFMf15bDTPV7QHImhNbOB3o/AJbKUB1fgSSKfZehZCo98jQFcdEt2Sw4I6yFrEq6yRt8jTlpRZMIsSKWfXzSo+y7UiShdz4qCADt37njt4TZES5zrtrH+DREas8NhupztrzgPyeN1aINskthL/7nfDxdJnVKsdDcUKIsKOIO6XhhuyqR7nTx+gjXoTEOw86IQLoEyrWXz+um6IiUTR0jMRWPsnMvhW9+K4e0/DfQRb/mCIfjMFhFN2uwQr3/v6tPByJf1BGatjXuQZ3EYcyTNb4PWWZdIAhgh3r5taW6Ug4bO4qV4lK0UO176Rq1gmxODicvDfV7ObdW2BrYPZwct/OUF0jFa7w7E2QoOG8NmT4lsvIiJzia5/2mgSL8hICASTl9durS0hlf8zuvrl+wiVsXIuU160Aas6zMa+OgVFul3ivQ7c3pNhQDK0s3f+C3dVRCsQNg4tUkvfr6tEe9C/+xDByHE0eyuqrCBoU4Fhz2lBOZ5h6eONCO/kZ89Fxnj4kU3lexMSEbwXv2oW2J3RYZJXB9RvCXtEJ/ms7XLp45PIWPyoTFIySgdY/J0qFWBMHFZVmOPjjDfpqdU1sB2xBY3eB3fKInHiXJBZaedKwo06bna90Cp7n+qsvZgL0cmOIREhtbg+eF2YSOPKs4eX3i+BKhQ4gBAxC0lQcdyloh6l7fiDJ2d+KYkDHLvZuo/AM5S6j3TaCqLhzYI3BBDA131tTlnorabh/81gJG4M4QavaTEzHVvozaxhsZ2BQBT+/TYsaRKZ7bXk7v8iOtIVxyhx7PRk5qHH14Ub2sYscN4I+2JH4U6lP8dR7KQguVkqfhrdgx8Uhv3wh26SrfvSXRvbF5R61PEu8VUvmzWthbbhWQ09vuit4xYBlRj75Kdp09FZD52Z982PVtQyWyOep383ClZFTjexW4k7hQOELOL63EjZW1jAImqhWC0u6o4mi0IhJ7Wokxs0OnJfBzGlztpluTPXm1OupX/2Y7L2bfxvSgWzzYkoFiRbSiDOoBjvUkHgwvc7KPb0R7ZyONLdS4I9vVue6pe3sAQwuKW+TkUQepmw970shJN8QgJUw+RfJTMNFu820+Lpzomc9X5qzuVi+uspFRTcs3/lgrCrlj5YNuIuzxP7g6HSTQmktOAl7TknAGWIH1wGKMhVZ7XvpIylQ8WKGxJ93BewMJqQs82Qxqscm4MmAMfC9xTemOrqIdRtE3b6zoiOmTqHkx9CdAsFZgbUNqhcpRUAG/OLEqG510UgYrCrkqK3HmYpPBMXdaeJNJiJvY6Eh3t1PeBqG77/VPNOhYUEK0QNi6jLIMzlXxecakwLnFde8TUirWGKxeo0p3kVW62ummZcxzNiMSIyq+rYTT6+TdwJQM0hzmQ9+2JaQ9dHNNKZHtAZWdGmlZe2DS7J09ixDFyX8Pb4uLHhKj9ZM6KoJ7S+0EE9WnUR31Ie+RDoFiCDs2sXoShQt0+2QRvWNdHDUlqIXSb1e2167tonoFI/pnJhrZ+cmISqcVptd1/GxWgLjB5lZd9M2vf8g3diNR0+335PZo4cc1mko7dLwYIUzMjyOzphKJWum8fknExhGPnG/gnXIfrSKaah45N7rRukq1rfnq9z0KvHlAFV0Ne7m3uMlU5mNTk2EqbqQkwH+5QBvRgC86xN5lCRqJ2SqHm08Utav4pjhb7XO4vLIIUvRKAgO1TlDYfHHh1Xv1rtZXx6cmYo45P+yG/uUwSProLZG1pfsepkaOYtP+XC+0ha5y+VDxMzGdNFRHveCvxhJ6ReE1q2C2bhQWCaLrtQDt7JeUGu1kpXRE2plW5aAP/3MyQma7tAJSn1mTe558gn5OP9w8Y+ymgbj8KAHuJctB1c2tcqqoeDpvX4/uCbSKvhXLnWFU6RpWecf1zOJqyPMALYp50Yz5pcEC+WUEKvTNvlhxOsLxQnzh+TLhWz7zqIdJ4jgDJSiB2AHxEt5QIlOSFCin4Obflukf7wVpacX2EDj6knsHDp3zcTIwhiu6cjTSq8fbMGWdLznFZKMUeUHoyDxpwLt+cYeiN7RZRnepRpIw4htA1F0a+GoFjteRx/K+xtH7G3Fzi9GjLUvtSYn3Rgw9c1/kIcP6hNBrryZhpS/jICLHCZjcSkiGvAUYS5X0sRy7A02foPuhOLEkjLLywgQKVqpnHkEF5uw89bG5Ff8DCk0HDNhDDCngH37EKDvSEkLj7hJnnVF0eZpnVR3UyKNa7WlN07IIoE2dJz/RtLL/F2SwGcVzuDZ7z+TMCi7KY3m3YKGwSC0spULblVMF4FqIge6WI2t1MfRlZVeCiEfTatN86xlccFLmvWd7ulybHYc+M9oM7Dxpivu53xL5KE1wQKoVzutYHrdnXGOnKyj6SAXZ7HGx184fW2kpD+4AKBt98GLjflqhuplP4GZ61pRbKZxFEpQWNLPAUUj5FKhJhif3FYJ67f2jpVY8icn1pfJJNRMVD+fW8bkGydUHXwUXmxQwML0PU6IP2zta+t2Hk3g7LYX3x7PrUmi/NTXLQH41Jtm3bjgD6KC9v7pvw8G8eKpLJE1oadUyKdzWq+TLCmRAwkTUekbhPbuZxl9U986LBrVNVqSfGTOG2CGaYkQnppuAgry70HzPKtpSzLYdpTk8qz6MNaz5G5Du3e4C9joA/cAN0gT2PPtNee7oYH0FtqkOWvQZDJICGHf+x6DDrIdEvPyLLE/0blHAxTyO5zhzqCwt686TIZbddi6+U50G8EWhbt2PSDIQzQHYvCo9k/oiuhcGeUu2g35UgfEJ/loJVe0R+VJfpemvydWugjhzZGcCbKft7Xaaf/W8VAvdUe4m9z1LVJcLVvFf78kzxmnhP4hy6G3bV1WnA85rSOXwaMaIjfBHPgWXaAI1Eopy4xzUZh0MO/ES1INMCVW4qe+FMhVjvF5JzTMaz3PaLb0gliRAekHaEf+/WLun59MoT2221IpaJdWnv7fytaJgZIcL42d38Gyx1S+ixfDNDs7DXfPLLyvSIvTYCqQ6UaxVOFYa9hyJDxv8bd4r1WfmORKvDVV0MsaoXcn751Dry5p3xph6RuJCkckCi5DL1m7U1yapGeIn1IcDCuSyUKRRGjNle0Jeh/G1SpbW7CgfGFv/Mnz/+oaVPDJ4Jr1JiKaFfj01+zWkSF8Yx71Z6AnLyr5CQzwx8y6Dj7TZTSJldPjUPXvvBfyKMcqBKo3h9wvf48xStXZwx3XbDDU/jNYGK5oPucCXg1xrulNkqaitBnswkqcKGKqvcwjy05PKENRCqszFOyIlUhUASPW8y0fOLQrlept6LCnNaQQXol1QFa5ZASn1YCIshqXd2kI1aFGyvf0aXsVw4MYQtROUx9gC+5zClqJ7G4Im8cgORW4O6wzlRcQ8gMs6sLtWTlEniLfUXMx/11K7ibR6ZWIMzTM/FSWXN1jzMCdN6fy6FS2tr3OJmiPPmMc5A71hDpnCd1"/>
  <p:tag name="MEKKOXMLTAGS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2851</TotalTime>
  <Words>551</Words>
  <Application>Microsoft Macintosh PowerPoint</Application>
  <PresentationFormat>On-screen Show (4:3)</PresentationFormat>
  <Paragraphs>115</Paragraphs>
  <Slides>45</Slides>
  <Notes>5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Office Theme</vt:lpstr>
      <vt:lpstr>Open Data in San Francisco: Countering the </vt:lpstr>
      <vt:lpstr>Our Rate of Publication</vt:lpstr>
      <vt:lpstr>Eye roll effect</vt:lpstr>
      <vt:lpstr>Slide 4</vt:lpstr>
      <vt:lpstr>Inter-Dept Barriers: 2015</vt:lpstr>
      <vt:lpstr>Slide 6</vt:lpstr>
      <vt:lpstr>Slide 7</vt:lpstr>
      <vt:lpstr>Data Inventory</vt:lpstr>
      <vt:lpstr>Slide 9</vt:lpstr>
      <vt:lpstr>Slide 10</vt:lpstr>
      <vt:lpstr>Slide 11</vt:lpstr>
      <vt:lpstr>Slide 12</vt:lpstr>
      <vt:lpstr>Publishing Plans reduce open data uncertainty</vt:lpstr>
      <vt:lpstr>ShareSF facilitates internal confidential data sharing</vt:lpstr>
      <vt:lpstr>Generalized data architecture goal state defines roadmap for future</vt:lpstr>
      <vt:lpstr>Slide 16</vt:lpstr>
      <vt:lpstr>Slide 17</vt:lpstr>
      <vt:lpstr>Metadata (including data dictionaries) diverts common questions</vt:lpstr>
      <vt:lpstr>Knowledge base and help desk handle the rest</vt:lpstr>
      <vt:lpstr>Slide 20</vt:lpstr>
      <vt:lpstr>Enhance data during publication</vt:lpstr>
      <vt:lpstr>Develop dashboards for standard &amp; ad hoc reporting</vt:lpstr>
      <vt:lpstr>Reduce IT staff burden and migrate to self-service</vt:lpstr>
      <vt:lpstr>Use simple query tools to divert public requests</vt:lpstr>
      <vt:lpstr>Slide 25</vt:lpstr>
      <vt:lpstr>Build Individual Capacity</vt:lpstr>
      <vt:lpstr>Slide 27</vt:lpstr>
      <vt:lpstr>Slide 28</vt:lpstr>
      <vt:lpstr>Slide 29</vt:lpstr>
      <vt:lpstr>Slide 30</vt:lpstr>
      <vt:lpstr>Slide 31</vt:lpstr>
      <vt:lpstr>Slide 32</vt:lpstr>
      <vt:lpstr>Making open data more fun, playful and accessible</vt:lpstr>
      <vt:lpstr>Ultimate Goal: Use open data to add value throughout the data lifecycle</vt:lpstr>
      <vt:lpstr>Slide 35</vt:lpstr>
      <vt:lpstr>Thank yoU @datasf | datasf.org |datasf.org/blog</vt:lpstr>
      <vt:lpstr>Slide 37</vt:lpstr>
      <vt:lpstr>Open Data Release Toolkit</vt:lpstr>
      <vt:lpstr>Data: the fuel for good decisions</vt:lpstr>
      <vt:lpstr>How do you access data?</vt:lpstr>
      <vt:lpstr>Slide 41</vt:lpstr>
      <vt:lpstr>What are your barriers when you access data from other departments?</vt:lpstr>
      <vt:lpstr>Slide 43</vt:lpstr>
      <vt:lpstr>Demos</vt:lpstr>
      <vt:lpstr>Desired training</vt:lpstr>
    </vt:vector>
  </TitlesOfParts>
  <Company>CCSF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Joy Bonaguro</dc:creator>
  <cp:lastModifiedBy>Joy Bonaguro</cp:lastModifiedBy>
  <cp:revision>95</cp:revision>
  <cp:lastPrinted>2015-06-30T17:17:08Z</cp:lastPrinted>
  <dcterms:created xsi:type="dcterms:W3CDTF">2016-09-15T13:01:29Z</dcterms:created>
  <dcterms:modified xsi:type="dcterms:W3CDTF">2016-09-15T13:21:48Z</dcterms:modified>
</cp:coreProperties>
</file>