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280" r:id="rId3"/>
    <p:sldId id="281" r:id="rId4"/>
    <p:sldId id="282" r:id="rId5"/>
    <p:sldId id="279" r:id="rId6"/>
    <p:sldId id="260" r:id="rId7"/>
    <p:sldId id="261" r:id="rId8"/>
    <p:sldId id="283" r:id="rId9"/>
    <p:sldId id="262" r:id="rId10"/>
    <p:sldId id="264" r:id="rId11"/>
    <p:sldId id="275" r:id="rId12"/>
    <p:sldId id="284" r:id="rId13"/>
    <p:sldId id="263" r:id="rId14"/>
    <p:sldId id="278" r:id="rId15"/>
    <p:sldId id="267" r:id="rId16"/>
    <p:sldId id="272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99" autoAdjust="0"/>
  </p:normalViewPr>
  <p:slideViewPr>
    <p:cSldViewPr snapToGrid="0" snapToObjects="1">
      <p:cViewPr>
        <p:scale>
          <a:sx n="60" d="100"/>
          <a:sy n="60" d="100"/>
        </p:scale>
        <p:origin x="-165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86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000AC-9B38-814F-BBFF-9E98DC390BC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E1FAC-0A2D-0247-8B4F-2E37647E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2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20.rs6.net/tn.jsp?f=001lDAlx19M1Dhp58gvP92hWUvIriljyJYzR7TFoForildzjahcb1fTpHpp0tbzTxPRghdUGIWuYkaVw1d5FFXNBBXIcMAqNUHtSgbysFeGtX8CmC8yW6-xj7W1E66A4nkXfoSkJ2cx39Lub8Y4n9AFpRlB2vU0wjmGBwFl5rKHlEFt1M-PuZof28Ddfn2DgiaR&amp;c=khYdRL0z3rZnQhyrTtUdEynkOZBuHYdKG7AgjT0uv5R_rEhmM27BoA==&amp;ch=vrrhTYEBVHLOjBjo2Ic6Xz2_EanALTc0I3k4LHgUja7mToHY4sAdWA==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napsg.maps.arcgis.com/apps/StoryMapCrowdsource/index.html?appid=b6ef838e4d26489e8f62102639dc3d91" TargetMode="External"/><Relationship Id="rId4" Type="http://schemas.openxmlformats.org/officeDocument/2006/relationships/hyperlink" Target="https://fema.maps.arcgis.com/apps/MapJournal/index.html?appid=97f53eb1c8724609ac6a0b1ae861f9b5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Kinder staff responded in the aftermath of Hurricane Harvey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the storm may affect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Kinder’s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priorities going forward.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1FAC-0A2D-0247-8B4F-2E37647E78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95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data we will be analyzing contains PII,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to go with data sharing agreements,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we made sure that the data sharing agreements include the ability for us to aggregate data into small areas and re-publish the data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others to analyze and build apps.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Advocate for open data: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data has become a crucial part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emergency response to natural disasters.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flood warning system (https://www.harriscountyfws.org/); </a:t>
            </a:r>
            <a:r>
              <a:rPr lang="en-US" dirty="0" smtClean="0"/>
              <a:t>Homeland </a:t>
            </a:r>
            <a:r>
              <a:rPr lang="en-US" b="0" dirty="0" smtClean="0"/>
              <a:t>Infrastructure Foundation-Level Data (HIFLD)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https://respond-harvey-geoplatform.opendata.arcgis.com/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FEMA Hurricane Journal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https://fema.maps.arcgis.com/apps/MapJournal/index.html?appid=97f53eb1c8724609ac6a0b1ae861f9b5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Houston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TranStar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(https://traffic.houstontranstar.org/layers/)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Crowdsourcing app: Crowdsourcing applications could allow users to report an incident of any type with a picture, description, and location. e.g.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https://napsg.maps.arcgis.com/apps/StoryMapCrowdsource/index.html?appid=b6ef838e4d26489e8f62102639dc3d91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http://houstonharveyrescue.com/,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Zello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Google tools.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1FAC-0A2D-0247-8B4F-2E37647E78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6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Rainfall totals (from August 25-27)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1FAC-0A2D-0247-8B4F-2E37647E78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Stranded…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1FAC-0A2D-0247-8B4F-2E37647E78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staff decided on content in the near-term just after the storm and what it was.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 to make sure everyone is okay.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A41AD-3BBD-4A64-BC67-2A5CD5B034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94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found data sources that answered those questions but were duplicative and also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 to use.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A41AD-3BBD-4A64-BC67-2A5CD5B03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9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Put context into the story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Help</a:t>
            </a:r>
            <a:r>
              <a:rPr lang="en-US" baseline="0" dirty="0" smtClean="0"/>
              <a:t> </a:t>
            </a:r>
            <a:r>
              <a:rPr lang="en-US" dirty="0" smtClean="0"/>
              <a:t>the national news media understand the local context and dynamics: e.g. zoning, development and land use regulations, etc.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A41AD-3BBD-4A64-BC67-2A5CD5B034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9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found data sources that answered those questions but were duplicative and also not intuitive and thus were hard to use,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A41AD-3BBD-4A64-BC67-2A5CD5B034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9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this might affect </a:t>
            </a:r>
            <a:r>
              <a:rPr lang="en-US" dirty="0" err="1" smtClean="0"/>
              <a:t>Kinder’s</a:t>
            </a:r>
            <a:r>
              <a:rPr lang="en-US" dirty="0" smtClean="0"/>
              <a:t> near or medium term work/priorities</a:t>
            </a:r>
          </a:p>
          <a:p>
            <a:pPr marL="1257300" lvl="4" indent="-342900"/>
            <a:r>
              <a:rPr lang="en-US" dirty="0" smtClean="0"/>
              <a:t>e.g. Adding indicators  and layers that’s related to Harvey</a:t>
            </a:r>
          </a:p>
          <a:p>
            <a:pPr marL="1257300" lvl="4" indent="-342900"/>
            <a:r>
              <a:rPr lang="en-US" dirty="0" smtClean="0"/>
              <a:t>Post-Harvey Needs assessment study</a:t>
            </a:r>
          </a:p>
          <a:p>
            <a:pPr marL="1257300" lvl="4" indent="-342900"/>
            <a:r>
              <a:rPr lang="en-US" dirty="0" smtClean="0"/>
              <a:t>Tracking the recovery progress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Near term vs. long term perspective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Housing assistance, property damage, home repair permits </a:t>
            </a:r>
          </a:p>
          <a:p>
            <a:pPr lvl="1"/>
            <a:r>
              <a:rPr lang="en-US" dirty="0" smtClean="0"/>
              <a:t>Utility: electricity, water, etc.</a:t>
            </a:r>
          </a:p>
          <a:p>
            <a:pPr lvl="1"/>
            <a:r>
              <a:rPr lang="en-US" dirty="0" smtClean="0"/>
              <a:t>Community Infrastructure: social services, food assistance, supplies and basic needs, health and safety, financial services, legal service, volunteering and donation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Commercial infrastructure: stores, businesses</a:t>
            </a:r>
          </a:p>
          <a:p>
            <a:pPr lvl="1"/>
            <a:r>
              <a:rPr lang="en-US" dirty="0" smtClean="0"/>
              <a:t>Civil services: government services, debris cleanup</a:t>
            </a:r>
          </a:p>
          <a:p>
            <a:pPr lvl="1"/>
            <a:r>
              <a:rPr lang="en-US" dirty="0" smtClean="0"/>
              <a:t>Job: unemployment assistance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1FAC-0A2D-0247-8B4F-2E37647E78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11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NNIP: building networks between data intermediaries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1FAC-0A2D-0247-8B4F-2E37647E78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6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9268-7DD7-3042-8BE3-B1596D64FAC4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67B1-F2E6-6C4A-86A2-31907AE1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9268-7DD7-3042-8BE3-B1596D64FAC4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67B1-F2E6-6C4A-86A2-31907AE1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9268-7DD7-3042-8BE3-B1596D64FAC4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67B1-F2E6-6C4A-86A2-31907AE1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9268-7DD7-3042-8BE3-B1596D64FAC4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67B1-F2E6-6C4A-86A2-31907AE1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9268-7DD7-3042-8BE3-B1596D64FAC4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67B1-F2E6-6C4A-86A2-31907AE1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9268-7DD7-3042-8BE3-B1596D64FAC4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67B1-F2E6-6C4A-86A2-31907AE1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8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9268-7DD7-3042-8BE3-B1596D64FAC4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67B1-F2E6-6C4A-86A2-31907AE1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9268-7DD7-3042-8BE3-B1596D64FAC4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67B1-F2E6-6C4A-86A2-31907AE1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5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9268-7DD7-3042-8BE3-B1596D64FAC4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67B1-F2E6-6C4A-86A2-31907AE1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5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9268-7DD7-3042-8BE3-B1596D64FAC4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67B1-F2E6-6C4A-86A2-31907AE1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9268-7DD7-3042-8BE3-B1596D64FAC4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67B1-F2E6-6C4A-86A2-31907AE1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43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9176"/>
            <a:ext cx="8229600" cy="384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19268-7DD7-3042-8BE3-B1596D64FAC4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F67B1-F2E6-6C4A-86A2-31907AE1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103"/>
            <a:ext cx="9144000" cy="59908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26329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Role of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Data in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Supporting Disaster Response and Recovery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5"/>
          <p:cNvSpPr>
            <a:spLocks noGrp="1"/>
          </p:cNvSpPr>
          <p:nvPr>
            <p:ph type="subTitle" idx="1"/>
          </p:nvPr>
        </p:nvSpPr>
        <p:spPr>
          <a:xfrm>
            <a:off x="5896302" y="5517930"/>
            <a:ext cx="3247697" cy="134006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Jie</a:t>
            </a:r>
            <a:r>
              <a:rPr lang="en-US" dirty="0" smtClean="0">
                <a:solidFill>
                  <a:schemeClr val="bg2"/>
                </a:solidFill>
              </a:rPr>
              <a:t> Wu</a:t>
            </a:r>
          </a:p>
          <a:p>
            <a:r>
              <a:rPr lang="en-US" sz="2400" dirty="0">
                <a:solidFill>
                  <a:schemeClr val="bg2"/>
                </a:solidFill>
              </a:rPr>
              <a:t>@</a:t>
            </a:r>
            <a:r>
              <a:rPr lang="en-US" sz="2400" dirty="0" err="1">
                <a:solidFill>
                  <a:schemeClr val="bg2"/>
                </a:solidFill>
              </a:rPr>
              <a:t>JieWuTX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9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Blog Posts (https://urbanedge.blogs.rice.edu/tag/harvey</a:t>
            </a:r>
            <a:r>
              <a:rPr lang="en-US" sz="3200" dirty="0" smtClean="0">
                <a:solidFill>
                  <a:srgbClr val="00B0F0"/>
                </a:solidFill>
              </a:rPr>
              <a:t>/)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1" y="2306473"/>
            <a:ext cx="7578179" cy="4215476"/>
          </a:xfrm>
        </p:spPr>
      </p:pic>
    </p:spTree>
    <p:extLst>
      <p:ext uri="{BB962C8B-B14F-4D97-AF65-F5344CB8AC3E}">
        <p14:creationId xmlns:p14="http://schemas.microsoft.com/office/powerpoint/2010/main" val="5186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After the flooding…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Reviewed data catalog and </a:t>
            </a:r>
            <a:r>
              <a:rPr lang="en-US" dirty="0"/>
              <a:t>research </a:t>
            </a:r>
            <a:r>
              <a:rPr lang="en-US" dirty="0" smtClean="0"/>
              <a:t>products </a:t>
            </a:r>
            <a:r>
              <a:rPr lang="en-US" dirty="0"/>
              <a:t>in the pipeline: e.g</a:t>
            </a:r>
            <a:r>
              <a:rPr lang="en-US" dirty="0" smtClean="0"/>
              <a:t>. “Developing </a:t>
            </a:r>
            <a:r>
              <a:rPr lang="en-US" dirty="0"/>
              <a:t>Houston: Land-Use Regulation in the ‘</a:t>
            </a:r>
            <a:r>
              <a:rPr lang="en-US" dirty="0" err="1"/>
              <a:t>Unzoned</a:t>
            </a:r>
            <a:r>
              <a:rPr lang="en-US" dirty="0"/>
              <a:t> City’ and its </a:t>
            </a:r>
            <a:r>
              <a:rPr lang="en-US" dirty="0" smtClean="0"/>
              <a:t>Outcomes</a:t>
            </a:r>
            <a:r>
              <a:rPr lang="en-US" dirty="0"/>
              <a:t>;” </a:t>
            </a:r>
            <a:r>
              <a:rPr lang="en-US" dirty="0" smtClean="0"/>
              <a:t>measuring </a:t>
            </a:r>
            <a:r>
              <a:rPr lang="en-US" dirty="0"/>
              <a:t>E.coli </a:t>
            </a:r>
            <a:r>
              <a:rPr lang="en-US" dirty="0" smtClean="0"/>
              <a:t>levels</a:t>
            </a:r>
          </a:p>
          <a:p>
            <a:r>
              <a:rPr lang="en-US" dirty="0" smtClean="0"/>
              <a:t>Brainstorming research ideas</a:t>
            </a:r>
          </a:p>
          <a:p>
            <a:r>
              <a:rPr lang="en-US" dirty="0" smtClean="0"/>
              <a:t>Created Story Map</a:t>
            </a:r>
          </a:p>
          <a:p>
            <a:r>
              <a:rPr lang="en-US" dirty="0" smtClean="0"/>
              <a:t>Created Harvey-related </a:t>
            </a:r>
            <a:r>
              <a:rPr lang="en-US" dirty="0"/>
              <a:t>data portal </a:t>
            </a:r>
          </a:p>
        </p:txBody>
      </p:sp>
    </p:spTree>
    <p:extLst>
      <p:ext uri="{BB962C8B-B14F-4D97-AF65-F5344CB8AC3E}">
        <p14:creationId xmlns:p14="http://schemas.microsoft.com/office/powerpoint/2010/main" val="15561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Data Inventory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2057311"/>
            <a:ext cx="8529850" cy="4605953"/>
          </a:xfrm>
        </p:spPr>
      </p:pic>
    </p:spTree>
    <p:extLst>
      <p:ext uri="{BB962C8B-B14F-4D97-AF65-F5344CB8AC3E}">
        <p14:creationId xmlns:p14="http://schemas.microsoft.com/office/powerpoint/2010/main" val="2320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HCDC Gallery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127322"/>
            <a:ext cx="8086298" cy="4519768"/>
          </a:xfrm>
        </p:spPr>
      </p:pic>
    </p:spTree>
    <p:extLst>
      <p:ext uri="{BB962C8B-B14F-4D97-AF65-F5344CB8AC3E}">
        <p14:creationId xmlns:p14="http://schemas.microsoft.com/office/powerpoint/2010/main" val="3923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Story Map (tinyurl.com/</a:t>
            </a:r>
            <a:r>
              <a:rPr lang="en-US" dirty="0" err="1" smtClean="0">
                <a:solidFill>
                  <a:srgbClr val="00B0F0"/>
                </a:solidFill>
              </a:rPr>
              <a:t>hurricaneharveystory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8" y="2279650"/>
            <a:ext cx="8489977" cy="4366810"/>
          </a:xfrm>
        </p:spPr>
      </p:pic>
    </p:spTree>
    <p:extLst>
      <p:ext uri="{BB962C8B-B14F-4D97-AF65-F5344CB8AC3E}">
        <p14:creationId xmlns:p14="http://schemas.microsoft.com/office/powerpoint/2010/main" val="37568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Harvey-related data portal (harveyudp.rice.edu)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6" y="2210396"/>
            <a:ext cx="8452878" cy="4474184"/>
          </a:xfrm>
        </p:spPr>
      </p:pic>
    </p:spTree>
    <p:extLst>
      <p:ext uri="{BB962C8B-B14F-4D97-AF65-F5344CB8AC3E}">
        <p14:creationId xmlns:p14="http://schemas.microsoft.com/office/powerpoint/2010/main" val="33501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Impact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9176"/>
            <a:ext cx="8229600" cy="4373872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3200" dirty="0" smtClean="0"/>
              <a:t>Increase data capacity: short and long term recovery</a:t>
            </a:r>
          </a:p>
          <a:p>
            <a:pPr marL="800100" lvl="3" indent="-342900"/>
            <a:r>
              <a:rPr lang="en-US" sz="2800" dirty="0" smtClean="0"/>
              <a:t>Urban data platform: data and spatial library</a:t>
            </a:r>
          </a:p>
          <a:p>
            <a:pPr marL="800100" lvl="3" indent="-342900"/>
            <a:r>
              <a:rPr lang="en-US" sz="2800" dirty="0" smtClean="0"/>
              <a:t>Houston Community Data Connections: refine the </a:t>
            </a:r>
            <a:r>
              <a:rPr lang="en-US" sz="2800" dirty="0"/>
              <a:t>metrics for tracking disaster </a:t>
            </a:r>
            <a:r>
              <a:rPr lang="en-US" sz="2800" dirty="0" smtClean="0"/>
              <a:t>recovery</a:t>
            </a:r>
          </a:p>
          <a:p>
            <a:pPr marL="800100" lvl="3" indent="-342900"/>
            <a:r>
              <a:rPr lang="en-US" sz="2800" dirty="0" smtClean="0"/>
              <a:t>Data sharing agreements </a:t>
            </a:r>
            <a:r>
              <a:rPr lang="en-US" sz="2800" dirty="0"/>
              <a:t>in place – to get access to restricted data (e.g. city, school district, housing authority, health department, etc</a:t>
            </a:r>
            <a:r>
              <a:rPr lang="en-US" sz="2800" dirty="0" smtClean="0"/>
              <a:t>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57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Impact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en-US" sz="3200" dirty="0"/>
              <a:t>Research</a:t>
            </a:r>
            <a:r>
              <a:rPr lang="en-US" sz="2800" dirty="0"/>
              <a:t> </a:t>
            </a:r>
          </a:p>
          <a:p>
            <a:pPr marL="800100" lvl="3" indent="-342900"/>
            <a:r>
              <a:rPr lang="en-US" sz="2400" dirty="0"/>
              <a:t>Identify priority of information to be provided</a:t>
            </a:r>
          </a:p>
          <a:p>
            <a:pPr marL="800100" lvl="3" indent="-342900"/>
            <a:r>
              <a:rPr lang="en-US" sz="2400" dirty="0" smtClean="0"/>
              <a:t>Conduct </a:t>
            </a:r>
            <a:r>
              <a:rPr lang="en-US" sz="2400" dirty="0"/>
              <a:t>Harvey-related analysis and research</a:t>
            </a:r>
          </a:p>
          <a:p>
            <a:pPr marL="800100" lvl="3" indent="-342900"/>
            <a:r>
              <a:rPr lang="en-US" sz="2400" dirty="0"/>
              <a:t>Post-Harvey needs </a:t>
            </a:r>
            <a:r>
              <a:rPr lang="en-US" sz="2400" dirty="0" smtClean="0"/>
              <a:t>assessment</a:t>
            </a:r>
          </a:p>
          <a:p>
            <a:pPr marL="800100" lvl="3" indent="-342900"/>
            <a:r>
              <a:rPr lang="en-US" sz="2400" dirty="0"/>
              <a:t>Research and data-dissemination</a:t>
            </a:r>
          </a:p>
          <a:p>
            <a:r>
              <a:rPr lang="en-US" dirty="0" smtClean="0"/>
              <a:t>Knowledge sharing: </a:t>
            </a:r>
            <a:r>
              <a:rPr lang="en-US" dirty="0"/>
              <a:t>NNIP connection</a:t>
            </a:r>
            <a:endParaRPr lang="en-US" dirty="0" smtClean="0"/>
          </a:p>
          <a:p>
            <a:r>
              <a:rPr lang="en-US" dirty="0" smtClean="0"/>
              <a:t>Community Trust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Tools for faster and more effective disaster responses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Open Data: e.g. rainfall data, traffic and road conditions, etc.</a:t>
            </a:r>
          </a:p>
          <a:p>
            <a:r>
              <a:rPr lang="en-US" sz="2800" dirty="0" smtClean="0"/>
              <a:t>Data Democratization </a:t>
            </a:r>
          </a:p>
          <a:p>
            <a:r>
              <a:rPr lang="en-US" sz="2800" dirty="0" smtClean="0"/>
              <a:t>Crowdsourcing App</a:t>
            </a:r>
          </a:p>
          <a:p>
            <a:r>
              <a:rPr lang="en-US" sz="2800" dirty="0" smtClean="0"/>
              <a:t>Automation: commercial drones and remote sensing method</a:t>
            </a:r>
          </a:p>
          <a:p>
            <a:r>
              <a:rPr lang="en-US" sz="2800" dirty="0" smtClean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7894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5909" y="5601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HoustonStrong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32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Hurricane Harvey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Category 4 storm that made landfall in Texas on August 26, 2017, Hurricane Harvey brought a total estimated economic cost of $108 billion in damages, according to </a:t>
            </a:r>
            <a:r>
              <a:rPr lang="en-US" dirty="0" smtClean="0"/>
              <a:t>Moody’s</a:t>
            </a:r>
            <a:r>
              <a:rPr lang="en-US" dirty="0"/>
              <a:t> </a:t>
            </a:r>
            <a:r>
              <a:rPr lang="en-US" dirty="0" smtClean="0"/>
              <a:t>Analytics.</a:t>
            </a:r>
          </a:p>
        </p:txBody>
      </p:sp>
    </p:spTree>
    <p:extLst>
      <p:ext uri="{BB962C8B-B14F-4D97-AF65-F5344CB8AC3E}">
        <p14:creationId xmlns:p14="http://schemas.microsoft.com/office/powerpoint/2010/main" val="14066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Rain, rain, a lot of rain</a:t>
            </a:r>
            <a:r>
              <a:rPr lang="en-US" dirty="0" smtClean="0">
                <a:solidFill>
                  <a:srgbClr val="00B0F0"/>
                </a:solidFill>
              </a:rPr>
              <a:t>!!!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901405"/>
            <a:ext cx="6929837" cy="4956595"/>
          </a:xfrm>
        </p:spPr>
      </p:pic>
      <p:sp>
        <p:nvSpPr>
          <p:cNvPr id="8" name="TextBox 7"/>
          <p:cNvSpPr txBox="1"/>
          <p:nvPr/>
        </p:nvSpPr>
        <p:spPr>
          <a:xfrm>
            <a:off x="1146411" y="6365361"/>
            <a:ext cx="343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Rainfall totals from August 25-27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7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Rain, rain, a lot of rain</a:t>
            </a:r>
            <a:r>
              <a:rPr lang="en-US" dirty="0" smtClean="0">
                <a:solidFill>
                  <a:srgbClr val="00B0F0"/>
                </a:solidFill>
              </a:rPr>
              <a:t>!!!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6" y="2127322"/>
            <a:ext cx="8169546" cy="4578350"/>
          </a:xfrm>
        </p:spPr>
      </p:pic>
    </p:spTree>
    <p:extLst>
      <p:ext uri="{BB962C8B-B14F-4D97-AF65-F5344CB8AC3E}">
        <p14:creationId xmlns:p14="http://schemas.microsoft.com/office/powerpoint/2010/main" val="9361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During the flooding…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203"/>
            <a:ext cx="9143999" cy="4733841"/>
          </a:xfrm>
        </p:spPr>
      </p:pic>
      <p:sp>
        <p:nvSpPr>
          <p:cNvPr id="7" name="Oval Callout 6"/>
          <p:cNvSpPr/>
          <p:nvPr/>
        </p:nvSpPr>
        <p:spPr>
          <a:xfrm>
            <a:off x="4626592" y="4640243"/>
            <a:ext cx="1542197" cy="1037230"/>
          </a:xfrm>
          <a:prstGeom prst="wedgeEllipseCallou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2125" y="4835692"/>
            <a:ext cx="1351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Aug. 28: We still have power!</a:t>
            </a:r>
            <a:endParaRPr lang="en-US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158855" y="2224585"/>
            <a:ext cx="1009934" cy="627797"/>
          </a:xfrm>
          <a:prstGeom prst="wedgeRoundRectCallou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58855" y="2276873"/>
            <a:ext cx="100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Blog posts and tweets</a:t>
            </a:r>
            <a:endParaRPr lang="en-US" sz="1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080448" y="2133107"/>
            <a:ext cx="1009934" cy="627797"/>
          </a:xfrm>
          <a:prstGeom prst="wedgeRoundRectCallou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80448" y="2154617"/>
            <a:ext cx="100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Interactive maps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436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During the flooding…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Identified frequently asked questions: e.g. status of flooding and infrastructure, shelter, traffic, and grocery store information</a:t>
            </a:r>
          </a:p>
          <a:p>
            <a:r>
              <a:rPr lang="en-US" dirty="0" smtClean="0"/>
              <a:t>Searched for data sources and assessed data quality</a:t>
            </a:r>
          </a:p>
          <a:p>
            <a:r>
              <a:rPr lang="en-US" dirty="0" smtClean="0"/>
              <a:t>Created easy-to-use maps and map layers</a:t>
            </a:r>
          </a:p>
        </p:txBody>
      </p:sp>
    </p:spTree>
    <p:extLst>
      <p:ext uri="{BB962C8B-B14F-4D97-AF65-F5344CB8AC3E}">
        <p14:creationId xmlns:p14="http://schemas.microsoft.com/office/powerpoint/2010/main" val="31293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Traffic, Shelter, Grocery Store Info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7322"/>
            <a:ext cx="8229600" cy="4300774"/>
          </a:xfrm>
        </p:spPr>
      </p:pic>
    </p:spTree>
    <p:extLst>
      <p:ext uri="{BB962C8B-B14F-4D97-AF65-F5344CB8AC3E}">
        <p14:creationId xmlns:p14="http://schemas.microsoft.com/office/powerpoint/2010/main" val="14241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During the flooding…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Received requests </a:t>
            </a:r>
            <a:r>
              <a:rPr lang="en-US" dirty="0"/>
              <a:t>from </a:t>
            </a:r>
            <a:r>
              <a:rPr lang="en-US" dirty="0" smtClean="0"/>
              <a:t>the media</a:t>
            </a:r>
            <a:r>
              <a:rPr lang="en-US" dirty="0"/>
              <a:t>, asking for </a:t>
            </a:r>
            <a:r>
              <a:rPr lang="en-US" dirty="0" smtClean="0"/>
              <a:t>neighborhood-level information to understand local contexts</a:t>
            </a:r>
            <a:endParaRPr lang="en-US" dirty="0"/>
          </a:p>
          <a:p>
            <a:r>
              <a:rPr lang="en-US" dirty="0" smtClean="0"/>
              <a:t>Launched the community indicator website earlier</a:t>
            </a:r>
          </a:p>
          <a:p>
            <a:r>
              <a:rPr lang="en-US" dirty="0" smtClean="0"/>
              <a:t>Published blog posts</a:t>
            </a:r>
          </a:p>
        </p:txBody>
      </p:sp>
    </p:spTree>
    <p:extLst>
      <p:ext uri="{BB962C8B-B14F-4D97-AF65-F5344CB8AC3E}">
        <p14:creationId xmlns:p14="http://schemas.microsoft.com/office/powerpoint/2010/main" val="227224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HCDC Dashboard (datahouston.org)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1" y="2127322"/>
            <a:ext cx="7692606" cy="4382660"/>
          </a:xfrm>
        </p:spPr>
      </p:pic>
    </p:spTree>
    <p:extLst>
      <p:ext uri="{BB962C8B-B14F-4D97-AF65-F5344CB8AC3E}">
        <p14:creationId xmlns:p14="http://schemas.microsoft.com/office/powerpoint/2010/main" val="37186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h Forward Luncheon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Path Forward Luncheon presentation</Template>
  <TotalTime>354</TotalTime>
  <Words>743</Words>
  <Application>Microsoft Office PowerPoint</Application>
  <PresentationFormat>On-screen Show (4:3)</PresentationFormat>
  <Paragraphs>94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Path Forward Luncheon presentation</vt:lpstr>
      <vt:lpstr>The Role of Data in Supporting Disaster Response and Recovery</vt:lpstr>
      <vt:lpstr>Hurricane Harvey</vt:lpstr>
      <vt:lpstr>Rain, rain, a lot of rain!!!</vt:lpstr>
      <vt:lpstr>Rain, rain, a lot of rain!!!</vt:lpstr>
      <vt:lpstr>During the flooding…</vt:lpstr>
      <vt:lpstr>During the flooding…</vt:lpstr>
      <vt:lpstr>Traffic, Shelter, Grocery Store Info</vt:lpstr>
      <vt:lpstr>During the flooding…</vt:lpstr>
      <vt:lpstr>HCDC Dashboard (datahouston.org)</vt:lpstr>
      <vt:lpstr>Blog Posts (https://urbanedge.blogs.rice.edu/tag/harvey/)</vt:lpstr>
      <vt:lpstr>After the flooding…</vt:lpstr>
      <vt:lpstr>Data Inventory</vt:lpstr>
      <vt:lpstr>HCDC Gallery</vt:lpstr>
      <vt:lpstr>Story Map (tinyurl.com/hurricaneharveystory)</vt:lpstr>
      <vt:lpstr>Harvey-related data portal (harveyudp.rice.edu)</vt:lpstr>
      <vt:lpstr>Impact</vt:lpstr>
      <vt:lpstr>Impact</vt:lpstr>
      <vt:lpstr>Tools for faster and more effective disaster responses</vt:lpstr>
      <vt:lpstr>#HoustonStrong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</dc:creator>
  <cp:lastModifiedBy>jw</cp:lastModifiedBy>
  <cp:revision>45</cp:revision>
  <cp:lastPrinted>2015-04-22T23:04:45Z</cp:lastPrinted>
  <dcterms:created xsi:type="dcterms:W3CDTF">2017-10-08T00:09:15Z</dcterms:created>
  <dcterms:modified xsi:type="dcterms:W3CDTF">2017-10-08T06:04:52Z</dcterms:modified>
</cp:coreProperties>
</file>