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311" r:id="rId3"/>
    <p:sldId id="258" r:id="rId4"/>
    <p:sldId id="259" r:id="rId5"/>
    <p:sldId id="260" r:id="rId6"/>
    <p:sldId id="261" r:id="rId7"/>
    <p:sldId id="262" r:id="rId8"/>
    <p:sldId id="263" r:id="rId9"/>
    <p:sldId id="312" r:id="rId10"/>
    <p:sldId id="264" r:id="rId11"/>
    <p:sldId id="265" r:id="rId12"/>
    <p:sldId id="266" r:id="rId13"/>
    <p:sldId id="267" r:id="rId14"/>
    <p:sldId id="268" r:id="rId15"/>
    <p:sldId id="269" r:id="rId16"/>
    <p:sldId id="270" r:id="rId17"/>
    <p:sldId id="271" r:id="rId18"/>
    <p:sldId id="272" r:id="rId19"/>
    <p:sldId id="273" r:id="rId20"/>
    <p:sldId id="274"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313" r:id="rId34"/>
    <p:sldId id="317" r:id="rId35"/>
    <p:sldId id="318" r:id="rId36"/>
    <p:sldId id="289" r:id="rId37"/>
    <p:sldId id="314" r:id="rId38"/>
    <p:sldId id="315" r:id="rId39"/>
    <p:sldId id="316" r:id="rId40"/>
    <p:sldId id="294" r:id="rId41"/>
    <p:sldId id="297" r:id="rId42"/>
    <p:sldId id="320" r:id="rId43"/>
    <p:sldId id="322" r:id="rId44"/>
    <p:sldId id="319" r:id="rId45"/>
    <p:sldId id="32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BC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92" autoAdjust="0"/>
    <p:restoredTop sz="94660"/>
  </p:normalViewPr>
  <p:slideViewPr>
    <p:cSldViewPr snapToGrid="0">
      <p:cViewPr varScale="1">
        <p:scale>
          <a:sx n="86" d="100"/>
          <a:sy n="86" d="100"/>
        </p:scale>
        <p:origin x="216" y="664"/>
      </p:cViewPr>
      <p:guideLst/>
    </p:cSldViewPr>
  </p:slideViewPr>
  <p:notesTextViewPr>
    <p:cViewPr>
      <p:scale>
        <a:sx n="1" d="1"/>
        <a:sy n="1" d="1"/>
      </p:scale>
      <p:origin x="0" y="0"/>
    </p:cViewPr>
  </p:notesTextViewPr>
  <p:notesViewPr>
    <p:cSldViewPr snapToGrid="0">
      <p:cViewPr varScale="1">
        <p:scale>
          <a:sx n="88" d="100"/>
          <a:sy n="88" d="100"/>
        </p:scale>
        <p:origin x="2964" y="108"/>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6C4F86-8F61-4B18-A409-A5F0EA8E1D0F}" type="datetimeFigureOut">
              <a:rPr lang="en-US" smtClean="0"/>
              <a:t>10/9/17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84A8AB-DDE1-4956-A7E4-ABD280A30A51}" type="slidenum">
              <a:rPr lang="en-US" smtClean="0"/>
              <a:t>‹#›</a:t>
            </a:fld>
            <a:endParaRPr lang="en-US"/>
          </a:p>
        </p:txBody>
      </p:sp>
    </p:spTree>
    <p:extLst>
      <p:ext uri="{BB962C8B-B14F-4D97-AF65-F5344CB8AC3E}">
        <p14:creationId xmlns:p14="http://schemas.microsoft.com/office/powerpoint/2010/main" val="3127135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8C41BD-FC55-9B45-999C-A01CF8B90183}" type="datetimeFigureOut">
              <a:rPr lang="en-US" smtClean="0"/>
              <a:t>10/9/17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F92A7F-EB13-6C4D-BD99-BB2BE03D6FF5}" type="slidenum">
              <a:rPr lang="en-US" smtClean="0"/>
              <a:t>‹#›</a:t>
            </a:fld>
            <a:endParaRPr lang="en-US"/>
          </a:p>
        </p:txBody>
      </p:sp>
    </p:spTree>
    <p:extLst>
      <p:ext uri="{BB962C8B-B14F-4D97-AF65-F5344CB8AC3E}">
        <p14:creationId xmlns:p14="http://schemas.microsoft.com/office/powerpoint/2010/main" val="1561226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x-none" dirty="0"/>
              <a:t>And just as the New Orleans Index has tracked progress over time.</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C3F3B4B-D59E-6449-8C72-1DA7A1A72BD1}" type="slidenum">
              <a:rPr lang="en-US" altLang="x-none" sz="1200">
                <a:latin typeface="Calibri" charset="0"/>
              </a:rPr>
              <a:pPr eaLnBrk="1" hangingPunct="1"/>
              <a:t>2</a:t>
            </a:fld>
            <a:endParaRPr lang="en-US" altLang="x-none" sz="1200">
              <a:latin typeface="Calibri" charset="0"/>
            </a:endParaRPr>
          </a:p>
        </p:txBody>
      </p:sp>
    </p:spTree>
    <p:extLst>
      <p:ext uri="{BB962C8B-B14F-4D97-AF65-F5344CB8AC3E}">
        <p14:creationId xmlns:p14="http://schemas.microsoft.com/office/powerpoint/2010/main" val="682940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746C504D-F0FD-694D-AB03-ACF3159FF532}" type="slidenum">
              <a:rPr lang="en-US"/>
              <a:pPr/>
              <a:t>31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14400" y="4343400"/>
            <a:ext cx="5029200" cy="4114800"/>
          </a:xfrm>
          <a:noFill/>
          <a:ln/>
        </p:spPr>
        <p:txBody>
          <a:bodyPr/>
          <a:lstStyle/>
          <a:p>
            <a:pPr eaLnBrk="1" hangingPunct="1">
              <a:spcBef>
                <a:spcPct val="0"/>
              </a:spcBef>
            </a:pPr>
            <a:r>
              <a:rPr lang="en-US" dirty="0" smtClean="0">
                <a:ea typeface="ＭＳ Ｐゴシック" charset="-128"/>
                <a:cs typeface="ＭＳ Ｐゴシック" charset="-128"/>
              </a:rPr>
              <a:t>Meanwhile, neighborhood associations, nonprofits, foundations, researchers, media, policymakers and elected officials from City Hall to the White House turned to us to help them understand the dynamics of the repopulation and rebuilding at the neighborhood level.</a:t>
            </a:r>
          </a:p>
        </p:txBody>
      </p:sp>
    </p:spTree>
    <p:extLst>
      <p:ext uri="{BB962C8B-B14F-4D97-AF65-F5344CB8AC3E}">
        <p14:creationId xmlns:p14="http://schemas.microsoft.com/office/powerpoint/2010/main" val="492599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x-none" dirty="0"/>
              <a:t>And just as the New Orleans Index has tracked progress over time.</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C3F3B4B-D59E-6449-8C72-1DA7A1A72BD1}" type="slidenum">
              <a:rPr lang="en-US" altLang="x-none" sz="1200">
                <a:latin typeface="Calibri" charset="0"/>
              </a:rPr>
              <a:pPr eaLnBrk="1" hangingPunct="1"/>
              <a:t>33</a:t>
            </a:fld>
            <a:endParaRPr lang="en-US" altLang="x-none" sz="1200">
              <a:latin typeface="Calibri" charset="0"/>
            </a:endParaRPr>
          </a:p>
        </p:txBody>
      </p:sp>
    </p:spTree>
    <p:extLst>
      <p:ext uri="{BB962C8B-B14F-4D97-AF65-F5344CB8AC3E}">
        <p14:creationId xmlns:p14="http://schemas.microsoft.com/office/powerpoint/2010/main" val="1940447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68161DD-0F3E-EF4A-B7DD-BC3A8A5575D6}" type="slidenum">
              <a:rPr lang="en-US" altLang="x-none" sz="1200">
                <a:latin typeface="Calibri" charset="0"/>
              </a:rPr>
              <a:pPr eaLnBrk="1" hangingPunct="1"/>
              <a:t>34</a:t>
            </a:fld>
            <a:endParaRPr lang="en-US" altLang="x-none" sz="1200">
              <a:latin typeface="Calibri"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x-none"/>
              <a:t>Immediately after Katrina, New Orleanians were scattered throughout the U.S. </a:t>
            </a:r>
          </a:p>
        </p:txBody>
      </p:sp>
    </p:spTree>
    <p:extLst>
      <p:ext uri="{BB962C8B-B14F-4D97-AF65-F5344CB8AC3E}">
        <p14:creationId xmlns:p14="http://schemas.microsoft.com/office/powerpoint/2010/main" val="959904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910">
              <a:defRPr/>
            </a:pPr>
            <a:endParaRPr lang="en-US" dirty="0"/>
          </a:p>
        </p:txBody>
      </p:sp>
      <p:sp>
        <p:nvSpPr>
          <p:cNvPr id="4" name="Slide Number Placeholder 3"/>
          <p:cNvSpPr>
            <a:spLocks noGrp="1"/>
          </p:cNvSpPr>
          <p:nvPr>
            <p:ph type="sldNum" sz="quarter" idx="10"/>
          </p:nvPr>
        </p:nvSpPr>
        <p:spPr/>
        <p:txBody>
          <a:bodyPr/>
          <a:lstStyle/>
          <a:p>
            <a:fld id="{7A2F92A4-D02B-463D-8352-B0CB75414F09}" type="slidenum">
              <a:rPr lang="en-US" smtClean="0"/>
              <a:pPr/>
              <a:t>35</a:t>
            </a:fld>
            <a:endParaRPr lang="en-US"/>
          </a:p>
        </p:txBody>
      </p:sp>
    </p:spTree>
    <p:extLst>
      <p:ext uri="{BB962C8B-B14F-4D97-AF65-F5344CB8AC3E}">
        <p14:creationId xmlns:p14="http://schemas.microsoft.com/office/powerpoint/2010/main" val="397092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x-none" dirty="0"/>
              <a:t>And just as the New Orleans Index has tracked progress over time.</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C3F3B4B-D59E-6449-8C72-1DA7A1A72BD1}" type="slidenum">
              <a:rPr lang="en-US" altLang="x-none" sz="1200">
                <a:latin typeface="Calibri" charset="0"/>
              </a:rPr>
              <a:pPr eaLnBrk="1" hangingPunct="1"/>
              <a:t>36</a:t>
            </a:fld>
            <a:endParaRPr lang="en-US" altLang="x-none" sz="1200">
              <a:latin typeface="Calibri" charset="0"/>
            </a:endParaRPr>
          </a:p>
        </p:txBody>
      </p:sp>
    </p:spTree>
    <p:extLst>
      <p:ext uri="{BB962C8B-B14F-4D97-AF65-F5344CB8AC3E}">
        <p14:creationId xmlns:p14="http://schemas.microsoft.com/office/powerpoint/2010/main" val="1021450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A56AFE-4CDC-5A44-97C2-80C8F2C80D4C}" type="slidenum">
              <a:rPr lang="en-US" altLang="x-none">
                <a:latin typeface="Calibri" charset="0"/>
              </a:rPr>
              <a:pPr eaLnBrk="1" hangingPunct="1"/>
              <a:t>38</a:t>
            </a:fld>
            <a:endParaRPr lang="en-US" altLang="x-none">
              <a:latin typeface="Calibri" charset="0"/>
            </a:endParaRPr>
          </a:p>
        </p:txBody>
      </p:sp>
      <p:sp>
        <p:nvSpPr>
          <p:cNvPr id="177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7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x-none" altLang="x-none"/>
          </a:p>
        </p:txBody>
      </p:sp>
    </p:spTree>
    <p:extLst>
      <p:ext uri="{BB962C8B-B14F-4D97-AF65-F5344CB8AC3E}">
        <p14:creationId xmlns:p14="http://schemas.microsoft.com/office/powerpoint/2010/main" val="1756170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x-none" dirty="0"/>
              <a:t>And just as the New Orleans Index has tracked progress over time.</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C3F3B4B-D59E-6449-8C72-1DA7A1A72BD1}" type="slidenum">
              <a:rPr lang="en-US" altLang="x-none" sz="1200">
                <a:latin typeface="Calibri" charset="0"/>
              </a:rPr>
              <a:pPr eaLnBrk="1" hangingPunct="1"/>
              <a:t>39</a:t>
            </a:fld>
            <a:endParaRPr lang="en-US" altLang="x-none" sz="1200">
              <a:latin typeface="Calibri" charset="0"/>
            </a:endParaRPr>
          </a:p>
        </p:txBody>
      </p:sp>
    </p:spTree>
    <p:extLst>
      <p:ext uri="{BB962C8B-B14F-4D97-AF65-F5344CB8AC3E}">
        <p14:creationId xmlns:p14="http://schemas.microsoft.com/office/powerpoint/2010/main" val="465489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2F92A4-D02B-463D-8352-B0CB75414F09}" type="slidenum">
              <a:rPr lang="en-US" smtClean="0"/>
              <a:pPr/>
              <a:t>40</a:t>
            </a:fld>
            <a:endParaRPr lang="en-US"/>
          </a:p>
        </p:txBody>
      </p:sp>
    </p:spTree>
    <p:extLst>
      <p:ext uri="{BB962C8B-B14F-4D97-AF65-F5344CB8AC3E}">
        <p14:creationId xmlns:p14="http://schemas.microsoft.com/office/powerpoint/2010/main" val="612354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t>As part of our mission to democratize information, we also take the data we’ve developed and make it easy for neighborhood groups and small nonprofits to visualize and use. Here is a screen shot of our repopulation mapper, zoomed in to show blocks in the Village de L’Est neighborhood in New Orleans East. The dark areas represent higher density of active households. Note the darkest block in the middle has 92 active households, compared to around 50 in the surrounding blocks. Why the density?</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CFC454F-E48F-604E-B12F-2AE424ED05F2}" type="slidenum">
              <a:rPr lang="en-US" altLang="x-none" sz="1200">
                <a:latin typeface="Calibri" charset="0"/>
              </a:rPr>
              <a:pPr eaLnBrk="1" hangingPunct="1"/>
              <a:t>41</a:t>
            </a:fld>
            <a:endParaRPr lang="en-US" altLang="x-none" sz="1200">
              <a:latin typeface="Calibri" charset="0"/>
            </a:endParaRPr>
          </a:p>
        </p:txBody>
      </p:sp>
    </p:spTree>
    <p:extLst>
      <p:ext uri="{BB962C8B-B14F-4D97-AF65-F5344CB8AC3E}">
        <p14:creationId xmlns:p14="http://schemas.microsoft.com/office/powerpoint/2010/main" val="1502442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t>As part of our mission to democratize information, we also take the data we’ve developed and make it easy for neighborhood groups and small nonprofits to visualize and use. Here is a screen shot of our repopulation mapper, zoomed in to show blocks in the Village de L’Est neighborhood in New Orleans East. The dark areas represent higher density of active households. Note the darkest block in the middle has 92 active households, compared to around 50 in the surrounding blocks. Why the density?</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CFC454F-E48F-604E-B12F-2AE424ED05F2}" type="slidenum">
              <a:rPr lang="en-US" altLang="x-none" sz="1200">
                <a:latin typeface="Calibri" charset="0"/>
              </a:rPr>
              <a:pPr eaLnBrk="1" hangingPunct="1"/>
              <a:t>42</a:t>
            </a:fld>
            <a:endParaRPr lang="en-US" altLang="x-none" sz="1200">
              <a:latin typeface="Calibri" charset="0"/>
            </a:endParaRPr>
          </a:p>
        </p:txBody>
      </p:sp>
    </p:spTree>
    <p:extLst>
      <p:ext uri="{BB962C8B-B14F-4D97-AF65-F5344CB8AC3E}">
        <p14:creationId xmlns:p14="http://schemas.microsoft.com/office/powerpoint/2010/main" val="1331781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4FF8D437-3127-A14E-B0A5-E2CC5FBEF8E3}" type="slidenum">
              <a:rPr lang="en-US"/>
              <a:pPr/>
              <a:t>4</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ea typeface="ＭＳ Ｐゴシック" charset="-128"/>
                <a:cs typeface="ＭＳ Ｐゴシック" charset="-128"/>
              </a:rPr>
              <a:t>Before the storm, we had Census 2000 data organized into New Orleans 73 official neighborhoods, and locals loved it and used it.</a:t>
            </a:r>
          </a:p>
        </p:txBody>
      </p:sp>
    </p:spTree>
    <p:extLst>
      <p:ext uri="{BB962C8B-B14F-4D97-AF65-F5344CB8AC3E}">
        <p14:creationId xmlns:p14="http://schemas.microsoft.com/office/powerpoint/2010/main" val="105567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5A67B1-8C2D-914B-8ECB-8F53C2EC6DBD}" type="slidenum">
              <a:rPr lang="en-US" altLang="x-none">
                <a:latin typeface="Calibri" charset="0"/>
              </a:rPr>
              <a:pPr eaLnBrk="1" hangingPunct="1"/>
              <a:t>43</a:t>
            </a:fld>
            <a:endParaRPr lang="en-US" altLang="x-none">
              <a:latin typeface="Calibri" charset="0"/>
            </a:endParaRPr>
          </a:p>
        </p:txBody>
      </p:sp>
      <p:sp>
        <p:nvSpPr>
          <p:cNvPr id="176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6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a:t>What we know is that right now the market looks at the maps we publish of transporation, schools, </a:t>
            </a:r>
          </a:p>
        </p:txBody>
      </p:sp>
    </p:spTree>
    <p:extLst>
      <p:ext uri="{BB962C8B-B14F-4D97-AF65-F5344CB8AC3E}">
        <p14:creationId xmlns:p14="http://schemas.microsoft.com/office/powerpoint/2010/main" val="508492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t>As part of our mission to democratize information, we also take the data we’ve developed and make it easy for neighborhood groups and small nonprofits to visualize and use. Here is a screen shot of our repopulation mapper, zoomed in to show blocks in the Village de L’Est neighborhood in New Orleans East. The dark areas represent higher density of active households. Note the darkest block in the middle has 92 active households, compared to around 50 in the surrounding blocks. Why the density?</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CFC454F-E48F-604E-B12F-2AE424ED05F2}" type="slidenum">
              <a:rPr lang="en-US" altLang="x-none" sz="1200">
                <a:latin typeface="Calibri" charset="0"/>
              </a:rPr>
              <a:pPr eaLnBrk="1" hangingPunct="1"/>
              <a:t>44</a:t>
            </a:fld>
            <a:endParaRPr lang="en-US" altLang="x-none" sz="1200">
              <a:latin typeface="Calibri" charset="0"/>
            </a:endParaRPr>
          </a:p>
        </p:txBody>
      </p:sp>
    </p:spTree>
    <p:extLst>
      <p:ext uri="{BB962C8B-B14F-4D97-AF65-F5344CB8AC3E}">
        <p14:creationId xmlns:p14="http://schemas.microsoft.com/office/powerpoint/2010/main" val="1151258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x-none" dirty="0"/>
              <a:t>And just as the New Orleans Index has tracked progress over time.</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C3F3B4B-D59E-6449-8C72-1DA7A1A72BD1}" type="slidenum">
              <a:rPr lang="en-US" altLang="x-none" sz="1200">
                <a:latin typeface="Calibri" charset="0"/>
              </a:rPr>
              <a:pPr eaLnBrk="1" hangingPunct="1"/>
              <a:t>45</a:t>
            </a:fld>
            <a:endParaRPr lang="en-US" altLang="x-none" sz="1200">
              <a:latin typeface="Calibri" charset="0"/>
            </a:endParaRPr>
          </a:p>
        </p:txBody>
      </p:sp>
    </p:spTree>
    <p:extLst>
      <p:ext uri="{BB962C8B-B14F-4D97-AF65-F5344CB8AC3E}">
        <p14:creationId xmlns:p14="http://schemas.microsoft.com/office/powerpoint/2010/main" val="904606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96218A-21B3-A74E-94C6-BB9A3AD7B3A1}" type="slidenum">
              <a:rPr lang="en-US" altLang="x-none"/>
              <a:pPr eaLnBrk="1" hangingPunct="1"/>
              <a:t>5</a:t>
            </a:fld>
            <a:endParaRPr lang="en-US" altLang="x-none"/>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957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x-none">
                <a:latin typeface="Arial" charset="0"/>
              </a:rPr>
              <a:t>This may look deceptively simple.  But there was a great deal of rigor behind our selection of the data. We studied various data sources to determine what would be most credible and usable. And we talked to decision makers to find out what data they used for grant making and funding distribution.</a:t>
            </a:r>
          </a:p>
        </p:txBody>
      </p:sp>
    </p:spTree>
    <p:extLst>
      <p:ext uri="{BB962C8B-B14F-4D97-AF65-F5344CB8AC3E}">
        <p14:creationId xmlns:p14="http://schemas.microsoft.com/office/powerpoint/2010/main" val="128596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D420F70-75C2-ED4D-9C97-47947CE7E991}" type="slidenum">
              <a:rPr lang="en-US" altLang="x-none">
                <a:latin typeface="Calibri" charset="0"/>
              </a:rPr>
              <a:pPr eaLnBrk="1" hangingPunct="1"/>
              <a:t>6</a:t>
            </a:fld>
            <a:endParaRPr lang="en-US" altLang="x-none">
              <a:latin typeface="Calibri"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752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x-none" altLang="x-none">
              <a:latin typeface="Arial" charset="0"/>
              <a:ea typeface="ＭＳ Ｐゴシック" charset="-128"/>
            </a:endParaRPr>
          </a:p>
        </p:txBody>
      </p:sp>
    </p:spTree>
    <p:extLst>
      <p:ext uri="{BB962C8B-B14F-4D97-AF65-F5344CB8AC3E}">
        <p14:creationId xmlns:p14="http://schemas.microsoft.com/office/powerpoint/2010/main" val="300139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D709A3-D19B-2645-A7C3-D2DE9472603A}" type="slidenum">
              <a:rPr lang="en-US" altLang="x-none">
                <a:latin typeface="Calibri" charset="0"/>
              </a:rPr>
              <a:pPr eaLnBrk="1" hangingPunct="1"/>
              <a:t>7</a:t>
            </a:fld>
            <a:endParaRPr lang="en-US" altLang="x-none">
              <a:latin typeface="Calibri" charset="0"/>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8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x-none" altLang="x-none">
              <a:latin typeface="Arial" charset="0"/>
              <a:ea typeface="ＭＳ Ｐゴシック" charset="-128"/>
            </a:endParaRPr>
          </a:p>
        </p:txBody>
      </p:sp>
    </p:spTree>
    <p:extLst>
      <p:ext uri="{BB962C8B-B14F-4D97-AF65-F5344CB8AC3E}">
        <p14:creationId xmlns:p14="http://schemas.microsoft.com/office/powerpoint/2010/main" val="610885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x-none" dirty="0"/>
              <a:t>And just as the New Orleans Index has tracked progress over time.</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C3F3B4B-D59E-6449-8C72-1DA7A1A72BD1}" type="slidenum">
              <a:rPr lang="en-US" altLang="x-none" sz="1200">
                <a:latin typeface="Calibri" charset="0"/>
              </a:rPr>
              <a:pPr eaLnBrk="1" hangingPunct="1"/>
              <a:t>9</a:t>
            </a:fld>
            <a:endParaRPr lang="en-US" altLang="x-none" sz="1200">
              <a:latin typeface="Calibri" charset="0"/>
            </a:endParaRPr>
          </a:p>
        </p:txBody>
      </p:sp>
    </p:spTree>
    <p:extLst>
      <p:ext uri="{BB962C8B-B14F-4D97-AF65-F5344CB8AC3E}">
        <p14:creationId xmlns:p14="http://schemas.microsoft.com/office/powerpoint/2010/main" val="546732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7899E021-624C-1F48-8D3A-742385430B40}" type="slidenum">
              <a:rPr lang="en-US" altLang="x-none" sz="1200"/>
              <a:pPr/>
              <a:t>16</a:t>
            </a:fld>
            <a:endParaRPr lang="en-US" altLang="x-none" sz="1200"/>
          </a:p>
        </p:txBody>
      </p:sp>
      <p:sp>
        <p:nvSpPr>
          <p:cNvPr id="45059" name="Rectangle 1026"/>
          <p:cNvSpPr>
            <a:spLocks noGrp="1" noRot="1" noChangeAspect="1" noChangeArrowheads="1" noTextEdit="1"/>
          </p:cNvSpPr>
          <p:nvPr>
            <p:ph type="sldImg"/>
          </p:nvPr>
        </p:nvSpPr>
        <p:spPr>
          <a:ln/>
        </p:spPr>
      </p:sp>
      <p:sp>
        <p:nvSpPr>
          <p:cNvPr id="4506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x-none">
                <a:latin typeface="Times" charset="0"/>
              </a:rPr>
              <a:t>Secured add’l bandwidth, web site tracking</a:t>
            </a:r>
          </a:p>
        </p:txBody>
      </p:sp>
    </p:spTree>
    <p:extLst>
      <p:ext uri="{BB962C8B-B14F-4D97-AF65-F5344CB8AC3E}">
        <p14:creationId xmlns:p14="http://schemas.microsoft.com/office/powerpoint/2010/main" val="1938214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473DA4-E7D5-E148-8C6F-50196DF86279}" type="slidenum">
              <a:rPr lang="en-US" altLang="x-none">
                <a:latin typeface="Calibri" charset="0"/>
              </a:rPr>
              <a:pPr eaLnBrk="1" hangingPunct="1"/>
              <a:t>29</a:t>
            </a:fld>
            <a:endParaRPr lang="en-US" altLang="x-none">
              <a:latin typeface="Calibri" charset="0"/>
            </a:endParaRPr>
          </a:p>
        </p:txBody>
      </p:sp>
      <p:sp>
        <p:nvSpPr>
          <p:cNvPr id="11469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469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x-none" altLang="x-none">
              <a:latin typeface="Arial" charset="0"/>
              <a:ea typeface="ＭＳ Ｐゴシック" charset="-128"/>
            </a:endParaRPr>
          </a:p>
        </p:txBody>
      </p:sp>
    </p:spTree>
    <p:extLst>
      <p:ext uri="{BB962C8B-B14F-4D97-AF65-F5344CB8AC3E}">
        <p14:creationId xmlns:p14="http://schemas.microsoft.com/office/powerpoint/2010/main" val="1643211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C39AA6F-1011-6948-8785-7826CC669974}" type="slidenum">
              <a:rPr lang="en-US" altLang="x-none">
                <a:latin typeface="Calibri" charset="0"/>
              </a:rPr>
              <a:pPr eaLnBrk="1" hangingPunct="1"/>
              <a:t>30</a:t>
            </a:fld>
            <a:endParaRPr lang="en-US" altLang="x-none">
              <a:latin typeface="Calibri"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571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x-none"/>
              <a:t>And suddenly our audience and stakeholders exploded.</a:t>
            </a:r>
          </a:p>
        </p:txBody>
      </p:sp>
    </p:spTree>
    <p:extLst>
      <p:ext uri="{BB962C8B-B14F-4D97-AF65-F5344CB8AC3E}">
        <p14:creationId xmlns:p14="http://schemas.microsoft.com/office/powerpoint/2010/main" val="1506764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91835"/>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4271510"/>
            <a:ext cx="9144000" cy="1655762"/>
          </a:xfrm>
        </p:spPr>
        <p:txBody>
          <a:bodyP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D3F00E6-4F51-41B3-9669-9620DC8F135B}" type="datetimeFigureOut">
              <a:rPr lang="en-US" smtClean="0"/>
              <a:t>10/9/17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8C7E3-EB7F-4CFF-8148-D62998EC6580}" type="slidenum">
              <a:rPr lang="en-US" smtClean="0"/>
              <a:t>‹#›</a:t>
            </a:fld>
            <a:endParaRPr lang="en-US"/>
          </a:p>
        </p:txBody>
      </p:sp>
    </p:spTree>
    <p:extLst>
      <p:ext uri="{BB962C8B-B14F-4D97-AF65-F5344CB8AC3E}">
        <p14:creationId xmlns:p14="http://schemas.microsoft.com/office/powerpoint/2010/main" val="3420857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3F00E6-4F51-41B3-9669-9620DC8F135B}" type="datetimeFigureOut">
              <a:rPr lang="en-US" smtClean="0"/>
              <a:t>10/9/17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8C7E3-EB7F-4CFF-8148-D62998EC6580}" type="slidenum">
              <a:rPr lang="en-US" smtClean="0"/>
              <a:t>‹#›</a:t>
            </a:fld>
            <a:endParaRPr lang="en-US"/>
          </a:p>
        </p:txBody>
      </p:sp>
    </p:spTree>
    <p:extLst>
      <p:ext uri="{BB962C8B-B14F-4D97-AF65-F5344CB8AC3E}">
        <p14:creationId xmlns:p14="http://schemas.microsoft.com/office/powerpoint/2010/main" val="1863432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D3F00E6-4F51-41B3-9669-9620DC8F135B}" type="datetimeFigureOut">
              <a:rPr lang="en-US" smtClean="0"/>
              <a:t>10/9/17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8C7E3-EB7F-4CFF-8148-D62998EC6580}" type="slidenum">
              <a:rPr lang="en-US" smtClean="0"/>
              <a:t>‹#›</a:t>
            </a:fld>
            <a:endParaRPr lang="en-US"/>
          </a:p>
        </p:txBody>
      </p:sp>
    </p:spTree>
    <p:extLst>
      <p:ext uri="{BB962C8B-B14F-4D97-AF65-F5344CB8AC3E}">
        <p14:creationId xmlns:p14="http://schemas.microsoft.com/office/powerpoint/2010/main" val="217519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ullquote">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9"/>
            <a:ext cx="10515600" cy="1325563"/>
          </a:xfrm>
        </p:spPr>
        <p:txBody>
          <a:bodyPr/>
          <a:lstStyle>
            <a:lvl1pPr>
              <a:defRPr i="0">
                <a:solidFill>
                  <a:schemeClr val="accent1"/>
                </a:solidFill>
                <a:latin typeface="Franklin Gothic Demi" panose="020B070302010202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D3F00E6-4F51-41B3-9669-9620DC8F135B}" type="datetimeFigureOut">
              <a:rPr lang="en-US" smtClean="0"/>
              <a:t>10/9/17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F8C7E3-EB7F-4CFF-8148-D62998EC6580}" type="slidenum">
              <a:rPr lang="en-US" smtClean="0"/>
              <a:t>‹#›</a:t>
            </a:fld>
            <a:endParaRPr lang="en-US"/>
          </a:p>
        </p:txBody>
      </p:sp>
      <p:sp>
        <p:nvSpPr>
          <p:cNvPr id="7" name="Text Placeholder 6"/>
          <p:cNvSpPr>
            <a:spLocks noGrp="1"/>
          </p:cNvSpPr>
          <p:nvPr>
            <p:ph type="body" sz="quarter" idx="13"/>
          </p:nvPr>
        </p:nvSpPr>
        <p:spPr>
          <a:xfrm>
            <a:off x="6759575" y="4310063"/>
            <a:ext cx="4594225" cy="581025"/>
          </a:xfrm>
        </p:spPr>
        <p:txBody>
          <a:bodyPr/>
          <a:lstStyle>
            <a:lvl1pPr marL="0" indent="0">
              <a:buNone/>
              <a:defRPr sz="2000" i="1">
                <a:solidFill>
                  <a:schemeClr val="tx2"/>
                </a:solidFill>
                <a:latin typeface="Georgia" panose="02040502050405020303" pitchFamily="18" charset="0"/>
              </a:defRPr>
            </a:lvl1pPr>
            <a:lvl2pPr marL="457200" indent="0">
              <a:buNone/>
              <a:defRPr/>
            </a:lvl2pPr>
          </a:lstStyle>
          <a:p>
            <a:pPr lvl="0"/>
            <a:r>
              <a:rPr lang="en-US" dirty="0" smtClean="0"/>
              <a:t>Click to edit Master text styles</a:t>
            </a:r>
          </a:p>
        </p:txBody>
      </p:sp>
    </p:spTree>
    <p:extLst>
      <p:ext uri="{BB962C8B-B14F-4D97-AF65-F5344CB8AC3E}">
        <p14:creationId xmlns:p14="http://schemas.microsoft.com/office/powerpoint/2010/main" val="2552756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3F00E6-4F51-41B3-9669-9620DC8F135B}" type="datetimeFigureOut">
              <a:rPr lang="en-US" smtClean="0"/>
              <a:t>10/9/17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8C7E3-EB7F-4CFF-8148-D62998EC6580}" type="slidenum">
              <a:rPr lang="en-US" smtClean="0"/>
              <a:t>‹#›</a:t>
            </a:fld>
            <a:endParaRPr lang="en-US"/>
          </a:p>
        </p:txBody>
      </p:sp>
    </p:spTree>
    <p:extLst>
      <p:ext uri="{BB962C8B-B14F-4D97-AF65-F5344CB8AC3E}">
        <p14:creationId xmlns:p14="http://schemas.microsoft.com/office/powerpoint/2010/main" val="763332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3F00E6-4F51-41B3-9669-9620DC8F135B}" type="datetimeFigureOut">
              <a:rPr lang="en-US" smtClean="0"/>
              <a:t>10/9/17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F8C7E3-EB7F-4CFF-8148-D62998EC6580}" type="slidenum">
              <a:rPr lang="en-US" smtClean="0"/>
              <a:t>‹#›</a:t>
            </a:fld>
            <a:endParaRPr lang="en-US"/>
          </a:p>
        </p:txBody>
      </p:sp>
    </p:spTree>
    <p:extLst>
      <p:ext uri="{BB962C8B-B14F-4D97-AF65-F5344CB8AC3E}">
        <p14:creationId xmlns:p14="http://schemas.microsoft.com/office/powerpoint/2010/main" val="858074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3379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flip="none" rotWithShape="1">
            <a:gsLst>
              <a:gs pos="100000">
                <a:schemeClr val="bg2">
                  <a:lumMod val="90000"/>
                </a:schemeClr>
              </a:gs>
              <a:gs pos="81000">
                <a:schemeClr val="bg2"/>
              </a:gs>
              <a:gs pos="0">
                <a:schemeClr val="bg1">
                  <a:shade val="100000"/>
                  <a:satMod val="11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F00E6-4F51-41B3-9669-9620DC8F135B}" type="datetimeFigureOut">
              <a:rPr lang="en-US" smtClean="0"/>
              <a:t>10/9/17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8C7E3-EB7F-4CFF-8148-D62998EC6580}" type="slidenum">
              <a:rPr lang="en-US" smtClean="0"/>
              <a:t>‹#›</a:t>
            </a:fld>
            <a:endParaRPr lang="en-US"/>
          </a:p>
        </p:txBody>
      </p:sp>
      <p:pic>
        <p:nvPicPr>
          <p:cNvPr id="8" name="Picture 7" descr="NA Logo.png"/>
          <p:cNvPicPr>
            <a:picLocks noChangeAspect="1"/>
          </p:cNvPicPr>
          <p:nvPr userDrawn="1"/>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772904" y="6045199"/>
            <a:ext cx="1580896" cy="478631"/>
          </a:xfrm>
          <a:prstGeom prst="rect">
            <a:avLst/>
          </a:prstGeom>
        </p:spPr>
      </p:pic>
    </p:spTree>
    <p:extLst>
      <p:ext uri="{BB962C8B-B14F-4D97-AF65-F5344CB8AC3E}">
        <p14:creationId xmlns:p14="http://schemas.microsoft.com/office/powerpoint/2010/main" val="98670255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2" r:id="rId5"/>
    <p:sldLayoutId id="2147483654" r:id="rId6"/>
    <p:sldLayoutId id="2147483657" r:id="rId7"/>
  </p:sldLayoutIdLst>
  <p:txStyles>
    <p:titleStyle>
      <a:lvl1pPr algn="l" defTabSz="914400" rtl="0" eaLnBrk="1" latinLnBrk="0" hangingPunct="1">
        <a:lnSpc>
          <a:spcPct val="90000"/>
        </a:lnSpc>
        <a:spcBef>
          <a:spcPct val="0"/>
        </a:spcBef>
        <a:buNone/>
        <a:defRPr sz="4400" kern="1200">
          <a:solidFill>
            <a:srgbClr val="2EBCB3"/>
          </a:solidFill>
          <a:latin typeface="Franklin Gothic Heavy" panose="020B0903020102020204" pitchFamily="34" charset="0"/>
          <a:ea typeface="+mj-ea"/>
          <a:cs typeface="+mj-cs"/>
        </a:defRPr>
      </a:lvl1pPr>
    </p:titleStyle>
    <p:bodyStyle>
      <a:lvl1pPr marL="685800" indent="-6858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Georgia" panose="02040502050405020303" pitchFamily="18" charset="0"/>
          <a:ea typeface="+mn-ea"/>
          <a:cs typeface="+mn-cs"/>
        </a:defRPr>
      </a:lvl1pPr>
      <a:lvl2pPr marL="1028700" indent="-571500" algn="l" defTabSz="914400" rtl="0" eaLnBrk="1" latinLnBrk="0" hangingPunct="1">
        <a:lnSpc>
          <a:spcPct val="90000"/>
        </a:lnSpc>
        <a:spcBef>
          <a:spcPts val="500"/>
        </a:spcBef>
        <a:buFont typeface="Georgia" panose="02040502050405020303" pitchFamily="18" charset="0"/>
        <a:buChar char="−"/>
        <a:defRPr sz="3200" kern="1200">
          <a:solidFill>
            <a:schemeClr val="tx1"/>
          </a:solidFill>
          <a:latin typeface="Georgia" panose="02040502050405020303" pitchFamily="18" charset="0"/>
          <a:ea typeface="+mn-ea"/>
          <a:cs typeface="+mn-cs"/>
        </a:defRPr>
      </a:lvl2pPr>
      <a:lvl3pPr marL="1485900" indent="-571500" algn="l" defTabSz="914400" rtl="0" eaLnBrk="1" latinLnBrk="0" hangingPunct="1">
        <a:lnSpc>
          <a:spcPct val="90000"/>
        </a:lnSpc>
        <a:spcBef>
          <a:spcPts val="500"/>
        </a:spcBef>
        <a:buFont typeface="Arial" panose="020B0604020202020204" pitchFamily="34" charset="0"/>
        <a:buChar char="•"/>
        <a:defRPr sz="2800" i="1" kern="1200">
          <a:solidFill>
            <a:schemeClr val="bg1">
              <a:lumMod val="50000"/>
            </a:schemeClr>
          </a:solidFill>
          <a:latin typeface="Georgia" panose="02040502050405020303" pitchFamily="18" charset="0"/>
          <a:ea typeface="+mn-ea"/>
          <a:cs typeface="+mn-cs"/>
        </a:defRPr>
      </a:lvl3pPr>
      <a:lvl4pPr marL="1943100" indent="-571500" algn="l" defTabSz="914400" rtl="0" eaLnBrk="1" latinLnBrk="0" hangingPunct="1">
        <a:lnSpc>
          <a:spcPct val="90000"/>
        </a:lnSpc>
        <a:spcBef>
          <a:spcPts val="500"/>
        </a:spcBef>
        <a:buFont typeface="Georgia" panose="02040502050405020303" pitchFamily="18" charset="0"/>
        <a:buChar char="−"/>
        <a:defRPr sz="2400" kern="1200">
          <a:solidFill>
            <a:schemeClr val="tx1"/>
          </a:solidFill>
          <a:latin typeface="Georgia" panose="02040502050405020303" pitchFamily="18" charset="0"/>
          <a:ea typeface="+mn-ea"/>
          <a:cs typeface="+mn-cs"/>
        </a:defRPr>
      </a:lvl4pPr>
      <a:lvl5pPr marL="2400300" indent="-571500" algn="l" defTabSz="914400" rtl="0" eaLnBrk="1" latinLnBrk="0" hangingPunct="1">
        <a:lnSpc>
          <a:spcPct val="90000"/>
        </a:lnSpc>
        <a:spcBef>
          <a:spcPts val="500"/>
        </a:spcBef>
        <a:buFont typeface="Georgia" panose="02040502050405020303" pitchFamily="18" charset="0"/>
        <a:buChar char="»"/>
        <a:defRPr sz="24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3.png"/><Relationship Id="rId5"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41.jpe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31.xml.rels><?xml version="1.0" encoding="UTF-8" standalone="yes"?>
<Relationships xmlns="http://schemas.openxmlformats.org/package/2006/relationships"><Relationship Id="rId20" Type="http://schemas.openxmlformats.org/officeDocument/2006/relationships/image" Target="../media/image59.png"/><Relationship Id="rId21" Type="http://schemas.openxmlformats.org/officeDocument/2006/relationships/image" Target="../media/image60.png"/><Relationship Id="rId22" Type="http://schemas.openxmlformats.org/officeDocument/2006/relationships/image" Target="../media/image61.png"/><Relationship Id="rId23" Type="http://schemas.openxmlformats.org/officeDocument/2006/relationships/image" Target="../media/image62.png"/><Relationship Id="rId24" Type="http://schemas.openxmlformats.org/officeDocument/2006/relationships/image" Target="../media/image63.png"/><Relationship Id="rId25" Type="http://schemas.openxmlformats.org/officeDocument/2006/relationships/image" Target="../media/image64.png"/><Relationship Id="rId26" Type="http://schemas.openxmlformats.org/officeDocument/2006/relationships/image" Target="../media/image65.png"/><Relationship Id="rId27" Type="http://schemas.openxmlformats.org/officeDocument/2006/relationships/image" Target="../media/image66.png"/><Relationship Id="rId28" Type="http://schemas.openxmlformats.org/officeDocument/2006/relationships/image" Target="../media/image67.png"/><Relationship Id="rId29"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30" Type="http://schemas.openxmlformats.org/officeDocument/2006/relationships/image" Target="../media/image36.png"/><Relationship Id="rId31" Type="http://schemas.openxmlformats.org/officeDocument/2006/relationships/image" Target="../media/image37.png"/><Relationship Id="rId32" Type="http://schemas.openxmlformats.org/officeDocument/2006/relationships/image" Target="../media/image38.png"/><Relationship Id="rId9" Type="http://schemas.openxmlformats.org/officeDocument/2006/relationships/image" Target="../media/image48.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7.png"/><Relationship Id="rId33" Type="http://schemas.openxmlformats.org/officeDocument/2006/relationships/image" Target="../media/image39.png"/><Relationship Id="rId34" Type="http://schemas.openxmlformats.org/officeDocument/2006/relationships/image" Target="../media/image40.png"/><Relationship Id="rId35" Type="http://schemas.openxmlformats.org/officeDocument/2006/relationships/image" Target="../media/image41.jpeg"/><Relationship Id="rId10" Type="http://schemas.openxmlformats.org/officeDocument/2006/relationships/image" Target="../media/image49.png"/><Relationship Id="rId11" Type="http://schemas.openxmlformats.org/officeDocument/2006/relationships/image" Target="../media/image50.png"/><Relationship Id="rId12" Type="http://schemas.openxmlformats.org/officeDocument/2006/relationships/image" Target="../media/image51.png"/><Relationship Id="rId13" Type="http://schemas.openxmlformats.org/officeDocument/2006/relationships/image" Target="../media/image52.png"/><Relationship Id="rId14" Type="http://schemas.openxmlformats.org/officeDocument/2006/relationships/image" Target="../media/image53.png"/><Relationship Id="rId15" Type="http://schemas.openxmlformats.org/officeDocument/2006/relationships/image" Target="../media/image54.png"/><Relationship Id="rId16" Type="http://schemas.openxmlformats.org/officeDocument/2006/relationships/image" Target="../media/image55.png"/><Relationship Id="rId17" Type="http://schemas.openxmlformats.org/officeDocument/2006/relationships/image" Target="../media/image56.png"/><Relationship Id="rId18" Type="http://schemas.openxmlformats.org/officeDocument/2006/relationships/image" Target="../media/image57.png"/><Relationship Id="rId19" Type="http://schemas.openxmlformats.org/officeDocument/2006/relationships/image" Target="../media/image5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5.png"/><Relationship Id="rId7" Type="http://schemas.openxmlformats.org/officeDocument/2006/relationships/image" Target="../media/image76.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image" Target="../media/image79.png"/><Relationship Id="rId1" Type="http://schemas.openxmlformats.org/officeDocument/2006/relationships/slideLayout" Target="../slideLayouts/slideLayout3.xml"/><Relationship Id="rId2" Type="http://schemas.openxmlformats.org/officeDocument/2006/relationships/image" Target="../media/image7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8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81.png"/><Relationship Id="rId4" Type="http://schemas.openxmlformats.org/officeDocument/2006/relationships/image" Target="../media/image82.png"/><Relationship Id="rId5" Type="http://schemas.openxmlformats.org/officeDocument/2006/relationships/image" Target="../media/image83.png"/><Relationship Id="rId6" Type="http://schemas.openxmlformats.org/officeDocument/2006/relationships/image" Target="../media/image84.jpe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41.xml.rels><?xml version="1.0" encoding="UTF-8" standalone="yes"?>
<Relationships xmlns="http://schemas.openxmlformats.org/package/2006/relationships"><Relationship Id="rId3" Type="http://schemas.openxmlformats.org/officeDocument/2006/relationships/image" Target="../media/image85.jpeg"/><Relationship Id="rId4" Type="http://schemas.openxmlformats.org/officeDocument/2006/relationships/image" Target="../media/image86.jpeg"/><Relationship Id="rId5" Type="http://schemas.openxmlformats.org/officeDocument/2006/relationships/image" Target="../media/image87.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8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8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9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6714" y="1514007"/>
            <a:ext cx="9828551" cy="1259174"/>
          </a:xfrm>
        </p:spPr>
        <p:txBody>
          <a:bodyPr>
            <a:normAutofit/>
          </a:bodyPr>
          <a:lstStyle/>
          <a:p>
            <a:r>
              <a:rPr lang="en-US" dirty="0"/>
              <a:t>K</a:t>
            </a:r>
            <a:r>
              <a:rPr lang="en-US" dirty="0" smtClean="0"/>
              <a:t>atrina 12 years out</a:t>
            </a:r>
            <a:endParaRPr lang="en-US" dirty="0"/>
          </a:p>
        </p:txBody>
      </p:sp>
      <p:sp>
        <p:nvSpPr>
          <p:cNvPr id="3" name="Subtitle 2"/>
          <p:cNvSpPr>
            <a:spLocks noGrp="1"/>
          </p:cNvSpPr>
          <p:nvPr>
            <p:ph type="subTitle" idx="1"/>
          </p:nvPr>
        </p:nvSpPr>
        <p:spPr>
          <a:xfrm>
            <a:off x="1538989" y="3218687"/>
            <a:ext cx="9144000" cy="555323"/>
          </a:xfrm>
        </p:spPr>
        <p:txBody>
          <a:bodyPr>
            <a:noAutofit/>
          </a:bodyPr>
          <a:lstStyle/>
          <a:p>
            <a:r>
              <a:rPr lang="en-US" sz="4800" dirty="0" smtClean="0"/>
              <a:t>@</a:t>
            </a:r>
            <a:r>
              <a:rPr lang="en-US" sz="4800" dirty="0" err="1" smtClean="0"/>
              <a:t>denicewross</a:t>
            </a:r>
            <a:endParaRPr lang="en-US" sz="4800" dirty="0"/>
          </a:p>
        </p:txBody>
      </p:sp>
      <p:sp>
        <p:nvSpPr>
          <p:cNvPr id="5" name="TextBox 4"/>
          <p:cNvSpPr txBox="1"/>
          <p:nvPr/>
        </p:nvSpPr>
        <p:spPr>
          <a:xfrm>
            <a:off x="1778832" y="5308148"/>
            <a:ext cx="2418414" cy="307777"/>
          </a:xfrm>
          <a:prstGeom prst="rect">
            <a:avLst/>
          </a:prstGeom>
          <a:noFill/>
        </p:spPr>
        <p:txBody>
          <a:bodyPr wrap="square" rtlCol="0">
            <a:spAutoFit/>
          </a:bodyPr>
          <a:lstStyle/>
          <a:p>
            <a:r>
              <a:rPr lang="en-US" sz="1400" dirty="0" smtClean="0">
                <a:solidFill>
                  <a:srgbClr val="2EBCB3"/>
                </a:solidFill>
                <a:latin typeface="Franklin Gothic Heavy" panose="020B0903020102020204" pitchFamily="34" charset="0"/>
              </a:rPr>
              <a:t>Denice W. Ross</a:t>
            </a:r>
            <a:endParaRPr lang="en-US" sz="1400" dirty="0">
              <a:solidFill>
                <a:srgbClr val="2EBCB3"/>
              </a:solidFill>
              <a:latin typeface="Franklin Gothic Heavy" panose="020B0903020102020204" pitchFamily="34" charset="0"/>
            </a:endParaRPr>
          </a:p>
        </p:txBody>
      </p:sp>
      <p:sp>
        <p:nvSpPr>
          <p:cNvPr id="6" name="TextBox 5"/>
          <p:cNvSpPr txBox="1"/>
          <p:nvPr/>
        </p:nvSpPr>
        <p:spPr>
          <a:xfrm>
            <a:off x="1778832" y="5615925"/>
            <a:ext cx="1863684" cy="253916"/>
          </a:xfrm>
          <a:prstGeom prst="rect">
            <a:avLst/>
          </a:prstGeom>
          <a:noFill/>
        </p:spPr>
        <p:txBody>
          <a:bodyPr wrap="square" rtlCol="0">
            <a:spAutoFit/>
          </a:bodyPr>
          <a:lstStyle/>
          <a:p>
            <a:r>
              <a:rPr lang="en-US" sz="1050" dirty="0" smtClean="0">
                <a:solidFill>
                  <a:schemeClr val="bg1">
                    <a:lumMod val="50000"/>
                  </a:schemeClr>
                </a:solidFill>
                <a:latin typeface="Georgia" panose="02040502050405020303" pitchFamily="18" charset="0"/>
              </a:rPr>
              <a:t>Public Interest Tech Fellow</a:t>
            </a:r>
            <a:endParaRPr lang="en-US" sz="1050" dirty="0">
              <a:solidFill>
                <a:schemeClr val="bg1">
                  <a:lumMod val="50000"/>
                </a:schemeClr>
              </a:solidFill>
              <a:latin typeface="Georgia" panose="02040502050405020303"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615" y="5330163"/>
            <a:ext cx="1194217" cy="1194217"/>
          </a:xfrm>
          <a:prstGeom prst="ellipse">
            <a:avLst/>
          </a:prstGeom>
        </p:spPr>
      </p:pic>
    </p:spTree>
    <p:extLst>
      <p:ext uri="{BB962C8B-B14F-4D97-AF65-F5344CB8AC3E}">
        <p14:creationId xmlns:p14="http://schemas.microsoft.com/office/powerpoint/2010/main" val="1780853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08.AL1205W.GIF.gif                                             000615BAMacintosh HD                   BF5457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801" y="219075"/>
            <a:ext cx="8024813" cy="641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5"/>
          <p:cNvSpPr txBox="1">
            <a:spLocks noChangeArrowheads="1"/>
          </p:cNvSpPr>
          <p:nvPr/>
        </p:nvSpPr>
        <p:spPr bwMode="auto">
          <a:xfrm>
            <a:off x="2209801" y="381001"/>
            <a:ext cx="570706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spcBef>
                <a:spcPct val="50000"/>
              </a:spcBef>
            </a:pPr>
            <a:r>
              <a:rPr lang="en-US" altLang="x-none" sz="4800" b="1">
                <a:solidFill>
                  <a:schemeClr val="bg1"/>
                </a:solidFill>
                <a:latin typeface="Trebuchet MS" charset="0"/>
              </a:rPr>
              <a:t>Thursday</a:t>
            </a:r>
          </a:p>
        </p:txBody>
      </p:sp>
    </p:spTree>
    <p:extLst>
      <p:ext uri="{BB962C8B-B14F-4D97-AF65-F5344CB8AC3E}">
        <p14:creationId xmlns:p14="http://schemas.microsoft.com/office/powerpoint/2010/main" val="1225836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12.AL1205W.GIF.gif                                             000615BAMacintosh HD                   BF5457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801" y="219075"/>
            <a:ext cx="8024813" cy="641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3"/>
          <p:cNvSpPr txBox="1">
            <a:spLocks noChangeArrowheads="1"/>
          </p:cNvSpPr>
          <p:nvPr/>
        </p:nvSpPr>
        <p:spPr bwMode="auto">
          <a:xfrm>
            <a:off x="2209801" y="381001"/>
            <a:ext cx="570706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spcBef>
                <a:spcPct val="50000"/>
              </a:spcBef>
            </a:pPr>
            <a:r>
              <a:rPr lang="en-US" altLang="x-none" sz="4800" b="1">
                <a:solidFill>
                  <a:schemeClr val="bg1"/>
                </a:solidFill>
                <a:latin typeface="Trebuchet MS" charset="0"/>
              </a:rPr>
              <a:t>Friday</a:t>
            </a:r>
          </a:p>
        </p:txBody>
      </p:sp>
    </p:spTree>
    <p:extLst>
      <p:ext uri="{BB962C8B-B14F-4D97-AF65-F5344CB8AC3E}">
        <p14:creationId xmlns:p14="http://schemas.microsoft.com/office/powerpoint/2010/main" val="1815648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17.AL1205W.GIF.gif                                             000615BAMacintosh HD                   BF5457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801" y="219075"/>
            <a:ext cx="8024813" cy="641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2209801" y="381001"/>
            <a:ext cx="570706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spcBef>
                <a:spcPct val="50000"/>
              </a:spcBef>
            </a:pPr>
            <a:r>
              <a:rPr lang="en-US" altLang="x-none" sz="4800" b="1">
                <a:solidFill>
                  <a:schemeClr val="bg1"/>
                </a:solidFill>
                <a:latin typeface="Trebuchet MS" charset="0"/>
              </a:rPr>
              <a:t>Saturday</a:t>
            </a:r>
          </a:p>
        </p:txBody>
      </p:sp>
    </p:spTree>
    <p:extLst>
      <p:ext uri="{BB962C8B-B14F-4D97-AF65-F5344CB8AC3E}">
        <p14:creationId xmlns:p14="http://schemas.microsoft.com/office/powerpoint/2010/main" val="2003955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026" descr="us.tiff                                                        000571A0Macintosh HD                   BF5457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50913"/>
            <a:ext cx="9144000" cy="495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1027" descr="&#13;allison50.jpg                                                  000571A0Macintosh HD                   BF5457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1" y="4267201"/>
            <a:ext cx="44767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1028" descr="charlotte50.jpg                                                000571A0Macintosh HD                   BF5457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1" y="4191001"/>
            <a:ext cx="44767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1029" descr="&#9;joy50.jpg                                                      000571A0Macintosh HD                   BF5457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1" y="4038601"/>
            <a:ext cx="44767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1030" descr="shawn50.jpg                                                    000571A0Macintosh HD                   BF5457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1" y="4724401"/>
            <a:ext cx="44767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1031" descr="denice50.jpg                                                   000571A0Macintosh HD                   BF5457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1" y="4724401"/>
            <a:ext cx="44767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3934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us.tiff                                                        000571A0Macintosh HD                   BF5457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50913"/>
            <a:ext cx="9144000" cy="495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descr="&#13;allison50.jpg                                                  000571A0Macintosh HD                   BF5457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1" y="4267201"/>
            <a:ext cx="44767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descr="charlotte50.jpg                                                000571A0Macintosh HD                   BF5457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1" y="4343401"/>
            <a:ext cx="44767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descr="&#9;joy50.jpg                                                      000571A0Macintosh HD                   BF5457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1" y="4038601"/>
            <a:ext cx="44767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6" descr="shawn50.jpg                                                    000571A0Macintosh HD                   BF5457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1" y="2743201"/>
            <a:ext cx="44767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7" descr="denice50.jpg                                                   000571A0Macintosh HD                   BF5457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1" y="4572001"/>
            <a:ext cx="44767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903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23.AL1205W.GIF.gif                                             000615BAMacintosh HD                   BF5457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801" y="219075"/>
            <a:ext cx="8024813" cy="641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3"/>
          <p:cNvSpPr txBox="1">
            <a:spLocks noChangeArrowheads="1"/>
          </p:cNvSpPr>
          <p:nvPr/>
        </p:nvSpPr>
        <p:spPr bwMode="auto">
          <a:xfrm>
            <a:off x="2209801" y="1081088"/>
            <a:ext cx="570706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spcBef>
                <a:spcPct val="50000"/>
              </a:spcBef>
            </a:pPr>
            <a:r>
              <a:rPr lang="en-US" altLang="x-none" sz="4800" b="1">
                <a:solidFill>
                  <a:schemeClr val="bg1"/>
                </a:solidFill>
                <a:latin typeface="Trebuchet MS" charset="0"/>
              </a:rPr>
              <a:t>Sunday</a:t>
            </a:r>
          </a:p>
        </p:txBody>
      </p:sp>
    </p:spTree>
    <p:extLst>
      <p:ext uri="{BB962C8B-B14F-4D97-AF65-F5344CB8AC3E}">
        <p14:creationId xmlns:p14="http://schemas.microsoft.com/office/powerpoint/2010/main" val="2046061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26.AL1205W.GIF.gif                                             000615BAMacintosh HD                   BF5457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801" y="219075"/>
            <a:ext cx="8024813" cy="641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4"/>
          <p:cNvSpPr txBox="1">
            <a:spLocks noChangeArrowheads="1"/>
          </p:cNvSpPr>
          <p:nvPr/>
        </p:nvSpPr>
        <p:spPr bwMode="auto">
          <a:xfrm>
            <a:off x="2209801" y="1157288"/>
            <a:ext cx="570706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spcBef>
                <a:spcPct val="50000"/>
              </a:spcBef>
            </a:pPr>
            <a:r>
              <a:rPr lang="en-US" altLang="x-none" sz="4800" b="1">
                <a:solidFill>
                  <a:schemeClr val="bg1"/>
                </a:solidFill>
                <a:latin typeface="Trebuchet MS" charset="0"/>
              </a:rPr>
              <a:t>Monday</a:t>
            </a:r>
          </a:p>
        </p:txBody>
      </p:sp>
    </p:spTree>
    <p:extLst>
      <p:ext uri="{BB962C8B-B14F-4D97-AF65-F5344CB8AC3E}">
        <p14:creationId xmlns:p14="http://schemas.microsoft.com/office/powerpoint/2010/main" val="500730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neworleans_elevation.gif                                       000615BAMacintosh HD                   BF5457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371601"/>
            <a:ext cx="6815138" cy="521811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56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neworleans_elevation.gif                                       000615BAMacintosh HD                   BF5457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371601"/>
            <a:ext cx="6815138" cy="521811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47107" name="Picture 3" descr="poverty.tiff                                                   000571A0Macintosh HD                   BF5457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57201"/>
            <a:ext cx="6642100" cy="56483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58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neworleans_elevation.gif                                       000615BAMacintosh HD                   BF5457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371601"/>
            <a:ext cx="6815138" cy="521811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48131" name="Picture 3" descr="poverty.tiff                                                   000571A0Macintosh HD                   BF5457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57201"/>
            <a:ext cx="6642100" cy="56483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48132" name="Picture 4" descr="gnocdc.tiff                                                    000571A0Macintosh HD                   BF5457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0"/>
            <a:ext cx="6723063"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descr="sidebar.tiff                                                   000571A0Macintosh HD                   BF5457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6650" y="2362200"/>
            <a:ext cx="20129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9202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6963" y="1766343"/>
            <a:ext cx="8379504" cy="2554545"/>
          </a:xfrm>
          <a:prstGeom prst="rect">
            <a:avLst/>
          </a:prstGeom>
          <a:noFill/>
        </p:spPr>
        <p:txBody>
          <a:bodyPr wrap="square" rtlCol="0">
            <a:spAutoFit/>
          </a:bodyPr>
          <a:lstStyle/>
          <a:p>
            <a:pPr marL="285750" indent="-285750">
              <a:buFont typeface="Arial" charset="0"/>
              <a:buChar char="•"/>
            </a:pPr>
            <a:r>
              <a:rPr lang="en-US" sz="4000" dirty="0" smtClean="0">
                <a:latin typeface="Franklin Gothic Demi" charset="0"/>
                <a:ea typeface="Franklin Gothic Demi" charset="0"/>
                <a:cs typeface="Franklin Gothic Demi" charset="0"/>
              </a:rPr>
              <a:t>User-centered approach</a:t>
            </a:r>
          </a:p>
          <a:p>
            <a:pPr marL="285750" indent="-285750">
              <a:buFont typeface="Arial" charset="0"/>
              <a:buChar char="•"/>
            </a:pPr>
            <a:r>
              <a:rPr lang="en-US" sz="4000" dirty="0" smtClean="0">
                <a:latin typeface="Franklin Gothic Demi" charset="0"/>
                <a:ea typeface="Franklin Gothic Demi" charset="0"/>
                <a:cs typeface="Franklin Gothic Demi" charset="0"/>
              </a:rPr>
              <a:t>Local credibility</a:t>
            </a:r>
          </a:p>
          <a:p>
            <a:pPr marL="285750" indent="-285750">
              <a:buFont typeface="Arial" charset="0"/>
              <a:buChar char="•"/>
            </a:pPr>
            <a:r>
              <a:rPr lang="en-US" sz="4000" dirty="0" smtClean="0">
                <a:latin typeface="Franklin Gothic Demi" charset="0"/>
                <a:ea typeface="Franklin Gothic Demi" charset="0"/>
                <a:cs typeface="Franklin Gothic Demi" charset="0"/>
              </a:rPr>
              <a:t>Search engine optimization</a:t>
            </a:r>
          </a:p>
          <a:p>
            <a:pPr marL="285750" indent="-285750">
              <a:buFont typeface="Arial" charset="0"/>
              <a:buChar char="•"/>
            </a:pPr>
            <a:r>
              <a:rPr lang="en-US" sz="4000" dirty="0" smtClean="0">
                <a:latin typeface="Franklin Gothic Demi" charset="0"/>
                <a:ea typeface="Franklin Gothic Demi" charset="0"/>
                <a:cs typeface="Franklin Gothic Demi" charset="0"/>
              </a:rPr>
              <a:t>Focus on federal data</a:t>
            </a:r>
          </a:p>
        </p:txBody>
      </p:sp>
      <p:sp>
        <p:nvSpPr>
          <p:cNvPr id="14" name="TextBox 13"/>
          <p:cNvSpPr txBox="1"/>
          <p:nvPr/>
        </p:nvSpPr>
        <p:spPr>
          <a:xfrm>
            <a:off x="566128" y="404153"/>
            <a:ext cx="2011990" cy="830997"/>
          </a:xfrm>
          <a:prstGeom prst="rect">
            <a:avLst/>
          </a:prstGeom>
          <a:solidFill>
            <a:srgbClr val="2EBCB3"/>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dirty="0" smtClean="0">
                <a:solidFill>
                  <a:srgbClr val="FFFFFF"/>
                </a:solidFill>
                <a:latin typeface="Franklin Gothic Heavy" charset="0"/>
                <a:ea typeface="Franklin Gothic Heavy" charset="0"/>
                <a:cs typeface="Franklin Gothic Heavy" charset="0"/>
              </a:rPr>
              <a:t>Before the</a:t>
            </a:r>
          </a:p>
          <a:p>
            <a:pPr algn="ctr" eaLnBrk="1" hangingPunct="1"/>
            <a:r>
              <a:rPr lang="en-US" altLang="x-none" dirty="0" smtClean="0">
                <a:solidFill>
                  <a:srgbClr val="FFFFFF"/>
                </a:solidFill>
                <a:latin typeface="Franklin Gothic Heavy" charset="0"/>
                <a:ea typeface="Franklin Gothic Heavy" charset="0"/>
                <a:cs typeface="Franklin Gothic Heavy" charset="0"/>
              </a:rPr>
              <a:t>Storm</a:t>
            </a:r>
          </a:p>
        </p:txBody>
      </p:sp>
      <p:sp>
        <p:nvSpPr>
          <p:cNvPr id="15" name="TextBox 14"/>
          <p:cNvSpPr txBox="1"/>
          <p:nvPr/>
        </p:nvSpPr>
        <p:spPr>
          <a:xfrm>
            <a:off x="2861315" y="404153"/>
            <a:ext cx="2011990" cy="83099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dirty="0" smtClean="0">
                <a:solidFill>
                  <a:srgbClr val="FFFFFF"/>
                </a:solidFill>
                <a:latin typeface="Franklin Gothic Heavy" charset="0"/>
                <a:ea typeface="Franklin Gothic Heavy" charset="0"/>
                <a:cs typeface="Franklin Gothic Heavy" charset="0"/>
              </a:rPr>
              <a:t>Immediate</a:t>
            </a:r>
          </a:p>
          <a:p>
            <a:pPr algn="ctr" eaLnBrk="1" hangingPunct="1"/>
            <a:r>
              <a:rPr lang="en-US" altLang="x-none" dirty="0" smtClean="0">
                <a:solidFill>
                  <a:srgbClr val="FFFFFF"/>
                </a:solidFill>
                <a:latin typeface="Franklin Gothic Heavy" charset="0"/>
                <a:ea typeface="Franklin Gothic Heavy" charset="0"/>
                <a:cs typeface="Franklin Gothic Heavy" charset="0"/>
              </a:rPr>
              <a:t>Response</a:t>
            </a:r>
            <a:endParaRPr lang="en-US" altLang="x-none" dirty="0">
              <a:solidFill>
                <a:srgbClr val="FFFFFF"/>
              </a:solidFill>
              <a:latin typeface="Franklin Gothic Heavy" charset="0"/>
              <a:ea typeface="Franklin Gothic Heavy" charset="0"/>
              <a:cs typeface="Franklin Gothic Heavy" charset="0"/>
            </a:endParaRPr>
          </a:p>
        </p:txBody>
      </p:sp>
      <p:sp>
        <p:nvSpPr>
          <p:cNvPr id="16" name="TextBox 15"/>
          <p:cNvSpPr txBox="1"/>
          <p:nvPr/>
        </p:nvSpPr>
        <p:spPr>
          <a:xfrm>
            <a:off x="5156502" y="404153"/>
            <a:ext cx="2011990" cy="83099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dirty="0" smtClean="0">
                <a:solidFill>
                  <a:srgbClr val="FFFFFF"/>
                </a:solidFill>
                <a:latin typeface="Franklin Gothic Heavy" charset="0"/>
                <a:ea typeface="Franklin Gothic Heavy" charset="0"/>
                <a:cs typeface="Franklin Gothic Heavy" charset="0"/>
              </a:rPr>
              <a:t>Short-term Recovery</a:t>
            </a:r>
          </a:p>
        </p:txBody>
      </p:sp>
      <p:sp>
        <p:nvSpPr>
          <p:cNvPr id="17" name="TextBox 16"/>
          <p:cNvSpPr txBox="1"/>
          <p:nvPr/>
        </p:nvSpPr>
        <p:spPr>
          <a:xfrm>
            <a:off x="7451689" y="404153"/>
            <a:ext cx="2011990" cy="83099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dirty="0" smtClean="0">
                <a:solidFill>
                  <a:srgbClr val="FFFFFF"/>
                </a:solidFill>
                <a:latin typeface="Franklin Gothic Heavy" charset="0"/>
                <a:ea typeface="Franklin Gothic Heavy" charset="0"/>
                <a:cs typeface="Franklin Gothic Heavy" charset="0"/>
              </a:rPr>
              <a:t>Long-term Recovery</a:t>
            </a:r>
          </a:p>
        </p:txBody>
      </p:sp>
      <p:sp>
        <p:nvSpPr>
          <p:cNvPr id="18" name="TextBox 17"/>
          <p:cNvSpPr txBox="1"/>
          <p:nvPr/>
        </p:nvSpPr>
        <p:spPr>
          <a:xfrm>
            <a:off x="9746874" y="404153"/>
            <a:ext cx="2011990" cy="83099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dirty="0" smtClean="0">
                <a:solidFill>
                  <a:srgbClr val="FFFFFF"/>
                </a:solidFill>
                <a:latin typeface="Franklin Gothic Heavy" charset="0"/>
                <a:ea typeface="Franklin Gothic Heavy" charset="0"/>
                <a:cs typeface="Franklin Gothic Heavy" charset="0"/>
              </a:rPr>
              <a:t>Resilience for Future</a:t>
            </a:r>
          </a:p>
        </p:txBody>
      </p:sp>
    </p:spTree>
    <p:extLst>
      <p:ext uri="{BB962C8B-B14F-4D97-AF65-F5344CB8AC3E}">
        <p14:creationId xmlns:p14="http://schemas.microsoft.com/office/powerpoint/2010/main" val="342856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nytgif.tiff                                                    00033F30&#10;Hard Drive                     7C2576DE:"/>
          <p:cNvPicPr>
            <a:picLocks noChangeAspect="1" noChangeArrowheads="1"/>
          </p:cNvPicPr>
          <p:nvPr/>
        </p:nvPicPr>
        <p:blipFill>
          <a:blip r:embed="rId2">
            <a:extLst>
              <a:ext uri="{28A0092B-C50C-407E-A947-70E740481C1C}">
                <a14:useLocalDpi xmlns:a14="http://schemas.microsoft.com/office/drawing/2010/main" val="0"/>
              </a:ext>
            </a:extLst>
          </a:blip>
          <a:srcRect t="1617" b="705"/>
          <a:stretch>
            <a:fillRect/>
          </a:stretch>
        </p:blipFill>
        <p:spPr bwMode="auto">
          <a:xfrm>
            <a:off x="2133600" y="762001"/>
            <a:ext cx="7962900" cy="594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3"/>
          <p:cNvSpPr txBox="1">
            <a:spLocks noChangeArrowheads="1"/>
          </p:cNvSpPr>
          <p:nvPr/>
        </p:nvSpPr>
        <p:spPr bwMode="auto">
          <a:xfrm>
            <a:off x="2065338" y="1"/>
            <a:ext cx="5707062"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spcBef>
                <a:spcPct val="50000"/>
              </a:spcBef>
            </a:pPr>
            <a:r>
              <a:rPr lang="en-US" altLang="x-none" sz="4800" b="1">
                <a:solidFill>
                  <a:srgbClr val="000066"/>
                </a:solidFill>
                <a:latin typeface="Trebuchet MS" charset="0"/>
              </a:rPr>
              <a:t>Tuesday-Friday</a:t>
            </a:r>
          </a:p>
        </p:txBody>
      </p:sp>
    </p:spTree>
    <p:extLst>
      <p:ext uri="{BB962C8B-B14F-4D97-AF65-F5344CB8AC3E}">
        <p14:creationId xmlns:p14="http://schemas.microsoft.com/office/powerpoint/2010/main" val="1828445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981200" y="76200"/>
            <a:ext cx="8140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spcBef>
                <a:spcPct val="50000"/>
              </a:spcBef>
            </a:pPr>
            <a:r>
              <a:rPr lang="en-US" altLang="x-none" sz="5400" b="1">
                <a:solidFill>
                  <a:srgbClr val="000066"/>
                </a:solidFill>
                <a:latin typeface="Trebuchet MS" charset="0"/>
              </a:rPr>
              <a:t>Questions coming in…</a:t>
            </a:r>
            <a:endParaRPr lang="en-US" altLang="x-none" sz="3600" b="1">
              <a:solidFill>
                <a:srgbClr val="000066"/>
              </a:solidFill>
              <a:latin typeface="Trebuchet MS" charset="0"/>
            </a:endParaRPr>
          </a:p>
        </p:txBody>
      </p:sp>
      <p:pic>
        <p:nvPicPr>
          <p:cNvPr id="52227" name="Picture 3" descr="ta_stat.tiff                                                   000571A0Macintosh HD                   BF5457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143000"/>
            <a:ext cx="70866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4"/>
          <p:cNvSpPr txBox="1">
            <a:spLocks noChangeArrowheads="1"/>
          </p:cNvSpPr>
          <p:nvPr/>
        </p:nvSpPr>
        <p:spPr bwMode="auto">
          <a:xfrm>
            <a:off x="3124201" y="60198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x-none">
                <a:latin typeface="Helvetica" charset="0"/>
              </a:rPr>
              <a:t>26</a:t>
            </a:r>
          </a:p>
        </p:txBody>
      </p:sp>
      <p:sp>
        <p:nvSpPr>
          <p:cNvPr id="52229" name="Text Box 5"/>
          <p:cNvSpPr txBox="1">
            <a:spLocks noChangeArrowheads="1"/>
          </p:cNvSpPr>
          <p:nvPr/>
        </p:nvSpPr>
        <p:spPr bwMode="auto">
          <a:xfrm>
            <a:off x="3886201" y="60198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x-none">
                <a:latin typeface="Helvetica" charset="0"/>
              </a:rPr>
              <a:t>27</a:t>
            </a:r>
          </a:p>
        </p:txBody>
      </p:sp>
      <p:sp>
        <p:nvSpPr>
          <p:cNvPr id="52230" name="Text Box 6"/>
          <p:cNvSpPr txBox="1">
            <a:spLocks noChangeArrowheads="1"/>
          </p:cNvSpPr>
          <p:nvPr/>
        </p:nvSpPr>
        <p:spPr bwMode="auto">
          <a:xfrm>
            <a:off x="4648201" y="60198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x-none">
                <a:latin typeface="Helvetica" charset="0"/>
              </a:rPr>
              <a:t>28</a:t>
            </a:r>
          </a:p>
        </p:txBody>
      </p:sp>
      <p:sp>
        <p:nvSpPr>
          <p:cNvPr id="52231" name="Text Box 7"/>
          <p:cNvSpPr txBox="1">
            <a:spLocks noChangeArrowheads="1"/>
          </p:cNvSpPr>
          <p:nvPr/>
        </p:nvSpPr>
        <p:spPr bwMode="auto">
          <a:xfrm>
            <a:off x="5410201" y="60198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x-none">
                <a:latin typeface="Helvetica" charset="0"/>
              </a:rPr>
              <a:t>29</a:t>
            </a:r>
          </a:p>
        </p:txBody>
      </p:sp>
      <p:sp>
        <p:nvSpPr>
          <p:cNvPr id="52232" name="Text Box 8"/>
          <p:cNvSpPr txBox="1">
            <a:spLocks noChangeArrowheads="1"/>
          </p:cNvSpPr>
          <p:nvPr/>
        </p:nvSpPr>
        <p:spPr bwMode="auto">
          <a:xfrm>
            <a:off x="6248401" y="60198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x-none">
                <a:latin typeface="Helvetica" charset="0"/>
              </a:rPr>
              <a:t>30</a:t>
            </a:r>
          </a:p>
        </p:txBody>
      </p:sp>
      <p:sp>
        <p:nvSpPr>
          <p:cNvPr id="52233" name="Text Box 9"/>
          <p:cNvSpPr txBox="1">
            <a:spLocks noChangeArrowheads="1"/>
          </p:cNvSpPr>
          <p:nvPr/>
        </p:nvSpPr>
        <p:spPr bwMode="auto">
          <a:xfrm>
            <a:off x="7010401" y="60198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x-none">
                <a:latin typeface="Helvetica" charset="0"/>
              </a:rPr>
              <a:t>31</a:t>
            </a:r>
          </a:p>
        </p:txBody>
      </p:sp>
      <p:sp>
        <p:nvSpPr>
          <p:cNvPr id="52234" name="Text Box 10"/>
          <p:cNvSpPr txBox="1">
            <a:spLocks noChangeArrowheads="1"/>
          </p:cNvSpPr>
          <p:nvPr/>
        </p:nvSpPr>
        <p:spPr bwMode="auto">
          <a:xfrm>
            <a:off x="7799388" y="60198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x-none">
                <a:latin typeface="Helvetica" charset="0"/>
              </a:rPr>
              <a:t>1</a:t>
            </a:r>
          </a:p>
        </p:txBody>
      </p:sp>
      <p:sp>
        <p:nvSpPr>
          <p:cNvPr id="52235" name="Text Box 11"/>
          <p:cNvSpPr txBox="1">
            <a:spLocks noChangeArrowheads="1"/>
          </p:cNvSpPr>
          <p:nvPr/>
        </p:nvSpPr>
        <p:spPr bwMode="auto">
          <a:xfrm>
            <a:off x="8637588" y="60198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x-none">
                <a:latin typeface="Helvetica" charset="0"/>
              </a:rPr>
              <a:t>2</a:t>
            </a:r>
          </a:p>
        </p:txBody>
      </p:sp>
      <p:grpSp>
        <p:nvGrpSpPr>
          <p:cNvPr id="52236" name="Group 12"/>
          <p:cNvGrpSpPr>
            <a:grpSpLocks/>
          </p:cNvGrpSpPr>
          <p:nvPr/>
        </p:nvGrpSpPr>
        <p:grpSpPr bwMode="auto">
          <a:xfrm>
            <a:off x="5562600" y="4953000"/>
            <a:ext cx="330200" cy="533400"/>
            <a:chOff x="2400" y="3264"/>
            <a:chExt cx="384" cy="624"/>
          </a:xfrm>
        </p:grpSpPr>
        <p:sp>
          <p:nvSpPr>
            <p:cNvPr id="52237" name="Oval 13"/>
            <p:cNvSpPr>
              <a:spLocks noChangeArrowheads="1"/>
            </p:cNvSpPr>
            <p:nvPr/>
          </p:nvSpPr>
          <p:spPr bwMode="auto">
            <a:xfrm>
              <a:off x="2400" y="3408"/>
              <a:ext cx="384" cy="38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endParaRPr lang="x-none" altLang="x-none"/>
            </a:p>
          </p:txBody>
        </p:sp>
        <p:sp>
          <p:nvSpPr>
            <p:cNvPr id="52238" name="Oval 14"/>
            <p:cNvSpPr>
              <a:spLocks noChangeArrowheads="1"/>
            </p:cNvSpPr>
            <p:nvPr/>
          </p:nvSpPr>
          <p:spPr bwMode="auto">
            <a:xfrm>
              <a:off x="2544" y="3552"/>
              <a:ext cx="96" cy="9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endParaRPr lang="x-none" altLang="x-none"/>
            </a:p>
          </p:txBody>
        </p:sp>
        <p:sp>
          <p:nvSpPr>
            <p:cNvPr id="52239" name="Freeform 15"/>
            <p:cNvSpPr>
              <a:spLocks/>
            </p:cNvSpPr>
            <p:nvPr/>
          </p:nvSpPr>
          <p:spPr bwMode="auto">
            <a:xfrm>
              <a:off x="2448" y="3264"/>
              <a:ext cx="336" cy="336"/>
            </a:xfrm>
            <a:custGeom>
              <a:avLst/>
              <a:gdLst>
                <a:gd name="T0" fmla="*/ 0 w 336"/>
                <a:gd name="T1" fmla="*/ 336 h 336"/>
                <a:gd name="T2" fmla="*/ 0 w 336"/>
                <a:gd name="T3" fmla="*/ 144 h 336"/>
                <a:gd name="T4" fmla="*/ 144 w 336"/>
                <a:gd name="T5" fmla="*/ 48 h 336"/>
                <a:gd name="T6" fmla="*/ 336 w 336"/>
                <a:gd name="T7" fmla="*/ 0 h 336"/>
                <a:gd name="T8" fmla="*/ 144 w 336"/>
                <a:gd name="T9" fmla="*/ 96 h 336"/>
                <a:gd name="T10" fmla="*/ 48 w 336"/>
                <a:gd name="T11" fmla="*/ 192 h 336"/>
                <a:gd name="T12" fmla="*/ 48 w 336"/>
                <a:gd name="T13" fmla="*/ 240 h 336"/>
                <a:gd name="T14" fmla="*/ 0 w 336"/>
                <a:gd name="T15" fmla="*/ 336 h 336"/>
                <a:gd name="T16" fmla="*/ 0 60000 65536"/>
                <a:gd name="T17" fmla="*/ 0 60000 65536"/>
                <a:gd name="T18" fmla="*/ 0 60000 65536"/>
                <a:gd name="T19" fmla="*/ 0 60000 65536"/>
                <a:gd name="T20" fmla="*/ 0 60000 65536"/>
                <a:gd name="T21" fmla="*/ 0 60000 65536"/>
                <a:gd name="T22" fmla="*/ 0 60000 65536"/>
                <a:gd name="T23" fmla="*/ 0 60000 65536"/>
                <a:gd name="T24" fmla="*/ 0 w 336"/>
                <a:gd name="T25" fmla="*/ 0 h 336"/>
                <a:gd name="T26" fmla="*/ 336 w 336"/>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6" h="336">
                  <a:moveTo>
                    <a:pt x="0" y="336"/>
                  </a:moveTo>
                  <a:lnTo>
                    <a:pt x="0" y="144"/>
                  </a:lnTo>
                  <a:lnTo>
                    <a:pt x="144" y="48"/>
                  </a:lnTo>
                  <a:lnTo>
                    <a:pt x="336" y="0"/>
                  </a:lnTo>
                  <a:lnTo>
                    <a:pt x="144" y="96"/>
                  </a:lnTo>
                  <a:lnTo>
                    <a:pt x="48" y="192"/>
                  </a:lnTo>
                  <a:lnTo>
                    <a:pt x="48" y="240"/>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endParaRPr lang="x-none" altLang="x-none"/>
            </a:p>
          </p:txBody>
        </p:sp>
        <p:sp>
          <p:nvSpPr>
            <p:cNvPr id="52240" name="Freeform 16"/>
            <p:cNvSpPr>
              <a:spLocks/>
            </p:cNvSpPr>
            <p:nvPr/>
          </p:nvSpPr>
          <p:spPr bwMode="auto">
            <a:xfrm rot="8259443">
              <a:off x="2448" y="3552"/>
              <a:ext cx="336" cy="336"/>
            </a:xfrm>
            <a:custGeom>
              <a:avLst/>
              <a:gdLst>
                <a:gd name="T0" fmla="*/ 0 w 336"/>
                <a:gd name="T1" fmla="*/ 336 h 336"/>
                <a:gd name="T2" fmla="*/ 0 w 336"/>
                <a:gd name="T3" fmla="*/ 144 h 336"/>
                <a:gd name="T4" fmla="*/ 144 w 336"/>
                <a:gd name="T5" fmla="*/ 48 h 336"/>
                <a:gd name="T6" fmla="*/ 336 w 336"/>
                <a:gd name="T7" fmla="*/ 0 h 336"/>
                <a:gd name="T8" fmla="*/ 144 w 336"/>
                <a:gd name="T9" fmla="*/ 96 h 336"/>
                <a:gd name="T10" fmla="*/ 48 w 336"/>
                <a:gd name="T11" fmla="*/ 192 h 336"/>
                <a:gd name="T12" fmla="*/ 48 w 336"/>
                <a:gd name="T13" fmla="*/ 240 h 336"/>
                <a:gd name="T14" fmla="*/ 0 w 336"/>
                <a:gd name="T15" fmla="*/ 336 h 336"/>
                <a:gd name="T16" fmla="*/ 0 60000 65536"/>
                <a:gd name="T17" fmla="*/ 0 60000 65536"/>
                <a:gd name="T18" fmla="*/ 0 60000 65536"/>
                <a:gd name="T19" fmla="*/ 0 60000 65536"/>
                <a:gd name="T20" fmla="*/ 0 60000 65536"/>
                <a:gd name="T21" fmla="*/ 0 60000 65536"/>
                <a:gd name="T22" fmla="*/ 0 60000 65536"/>
                <a:gd name="T23" fmla="*/ 0 60000 65536"/>
                <a:gd name="T24" fmla="*/ 0 w 336"/>
                <a:gd name="T25" fmla="*/ 0 h 336"/>
                <a:gd name="T26" fmla="*/ 336 w 336"/>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6" h="336">
                  <a:moveTo>
                    <a:pt x="0" y="336"/>
                  </a:moveTo>
                  <a:lnTo>
                    <a:pt x="0" y="144"/>
                  </a:lnTo>
                  <a:lnTo>
                    <a:pt x="144" y="48"/>
                  </a:lnTo>
                  <a:lnTo>
                    <a:pt x="336" y="0"/>
                  </a:lnTo>
                  <a:lnTo>
                    <a:pt x="144" y="96"/>
                  </a:lnTo>
                  <a:lnTo>
                    <a:pt x="48" y="192"/>
                  </a:lnTo>
                  <a:lnTo>
                    <a:pt x="48" y="240"/>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endParaRPr lang="x-none" altLang="x-none"/>
            </a:p>
          </p:txBody>
        </p:sp>
      </p:grpSp>
    </p:spTree>
    <p:extLst>
      <p:ext uri="{BB962C8B-B14F-4D97-AF65-F5344CB8AC3E}">
        <p14:creationId xmlns:p14="http://schemas.microsoft.com/office/powerpoint/2010/main" val="2060960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026"/>
          <p:cNvSpPr txBox="1">
            <a:spLocks noChangeArrowheads="1"/>
          </p:cNvSpPr>
          <p:nvPr/>
        </p:nvSpPr>
        <p:spPr bwMode="auto">
          <a:xfrm>
            <a:off x="1981200" y="1066800"/>
            <a:ext cx="8229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x-none">
                <a:latin typeface="Courier" charset="0"/>
              </a:rPr>
              <a:t>“I am involved in mapping and analysis for EPA. The neighborhood map you have (and all the other maps) are great.</a:t>
            </a:r>
          </a:p>
          <a:p>
            <a:pPr>
              <a:spcBef>
                <a:spcPct val="50000"/>
              </a:spcBef>
            </a:pPr>
            <a:r>
              <a:rPr lang="en-US" altLang="x-none">
                <a:latin typeface="Courier" charset="0"/>
              </a:rPr>
              <a:t>I am trying to help build our spatial library for the response and would like to get a shapefile of the neighborhood boundaries.“</a:t>
            </a:r>
          </a:p>
        </p:txBody>
      </p:sp>
    </p:spTree>
    <p:extLst>
      <p:ext uri="{BB962C8B-B14F-4D97-AF65-F5344CB8AC3E}">
        <p14:creationId xmlns:p14="http://schemas.microsoft.com/office/powerpoint/2010/main" val="1792120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1981200" y="685801"/>
            <a:ext cx="8229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x-none" dirty="0">
                <a:latin typeface="Courier" charset="0"/>
              </a:rPr>
              <a:t>“Hello, folks</a:t>
            </a:r>
          </a:p>
          <a:p>
            <a:pPr>
              <a:spcBef>
                <a:spcPct val="50000"/>
              </a:spcBef>
            </a:pPr>
            <a:r>
              <a:rPr lang="en-US" altLang="x-none" dirty="0">
                <a:latin typeface="Courier" charset="0"/>
              </a:rPr>
              <a:t>We're finding your Web site incredibly useful as we try to learn a lot in a short period of time about the neighborhoods in New Orleans - many, many thanks.</a:t>
            </a:r>
          </a:p>
          <a:p>
            <a:pPr>
              <a:spcBef>
                <a:spcPct val="50000"/>
              </a:spcBef>
            </a:pPr>
            <a:r>
              <a:rPr lang="en-US" altLang="x-none" dirty="0">
                <a:latin typeface="Courier" charset="0"/>
              </a:rPr>
              <a:t>A very basic question: Is the 9th Ward, the Lower 9th Ward, the Old 9th Ward all the same neighborhood to the east of the Industrial Canal? </a:t>
            </a:r>
          </a:p>
          <a:p>
            <a:pPr>
              <a:spcBef>
                <a:spcPct val="50000"/>
              </a:spcBef>
            </a:pPr>
            <a:r>
              <a:rPr lang="en-US" altLang="x-none" dirty="0">
                <a:latin typeface="Courier" charset="0"/>
              </a:rPr>
              <a:t>Thanks, and best,</a:t>
            </a:r>
          </a:p>
          <a:p>
            <a:pPr>
              <a:spcBef>
                <a:spcPct val="50000"/>
              </a:spcBef>
            </a:pPr>
            <a:r>
              <a:rPr lang="en-US" altLang="x-none" dirty="0">
                <a:latin typeface="Courier" charset="0"/>
              </a:rPr>
              <a:t>Jessica </a:t>
            </a:r>
            <a:r>
              <a:rPr lang="en-US" altLang="x-none" dirty="0" err="1">
                <a:latin typeface="Courier" charset="0"/>
              </a:rPr>
              <a:t>Mintz</a:t>
            </a:r>
            <a:r>
              <a:rPr lang="en-US" altLang="x-none" dirty="0">
                <a:latin typeface="Courier" charset="0"/>
              </a:rPr>
              <a:t/>
            </a:r>
            <a:br>
              <a:rPr lang="en-US" altLang="x-none" dirty="0">
                <a:latin typeface="Courier" charset="0"/>
              </a:rPr>
            </a:br>
            <a:r>
              <a:rPr lang="en-US" altLang="x-none" dirty="0">
                <a:latin typeface="Courier" charset="0"/>
              </a:rPr>
              <a:t>The Wall Street Journal.”</a:t>
            </a:r>
          </a:p>
        </p:txBody>
      </p:sp>
    </p:spTree>
    <p:extLst>
      <p:ext uri="{BB962C8B-B14F-4D97-AF65-F5344CB8AC3E}">
        <p14:creationId xmlns:p14="http://schemas.microsoft.com/office/powerpoint/2010/main" val="1709632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1981200" y="1066800"/>
            <a:ext cx="8229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x-none">
                <a:latin typeface="Courier" charset="0"/>
              </a:rPr>
              <a:t>“I need elevation data on Jefferson Parish - we evacuated for Katrina!!!!!!!!!!!!!!!!!</a:t>
            </a:r>
          </a:p>
          <a:p>
            <a:pPr>
              <a:spcBef>
                <a:spcPct val="50000"/>
              </a:spcBef>
            </a:pPr>
            <a:r>
              <a:rPr lang="en-US" altLang="x-none">
                <a:latin typeface="Courier" charset="0"/>
              </a:rPr>
              <a:t>PLEASE HELP - I live in Metairie on Jeannette Dr.”</a:t>
            </a:r>
          </a:p>
        </p:txBody>
      </p:sp>
    </p:spTree>
    <p:extLst>
      <p:ext uri="{BB962C8B-B14F-4D97-AF65-F5344CB8AC3E}">
        <p14:creationId xmlns:p14="http://schemas.microsoft.com/office/powerpoint/2010/main" val="455776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1981200" y="1066800"/>
            <a:ext cx="8229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x-none">
                <a:latin typeface="Courier" charset="0"/>
              </a:rPr>
              <a:t>“Was there flooding at 4672 Painters Street in the Gentilly area? My sister is there alone and did not evacuate. It is a 3 level home, but if you know of anything please, in God's name, please email us.”</a:t>
            </a:r>
          </a:p>
        </p:txBody>
      </p:sp>
    </p:spTree>
    <p:extLst>
      <p:ext uri="{BB962C8B-B14F-4D97-AF65-F5344CB8AC3E}">
        <p14:creationId xmlns:p14="http://schemas.microsoft.com/office/powerpoint/2010/main" val="165702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lookingforEvac.tiff                                            000571A0Macintosh HD                   BF5457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066800"/>
            <a:ext cx="5257800" cy="548640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57347" name="Picture 5" descr="statusflooding.tiff                                            000571A0Macintosh HD                   BF5457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8438" y="1905000"/>
            <a:ext cx="5384800" cy="481330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7348" name="Text Box 6"/>
          <p:cNvSpPr txBox="1">
            <a:spLocks noChangeArrowheads="1"/>
          </p:cNvSpPr>
          <p:nvPr/>
        </p:nvSpPr>
        <p:spPr bwMode="auto">
          <a:xfrm>
            <a:off x="1981200" y="76200"/>
            <a:ext cx="8140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spcBef>
                <a:spcPct val="50000"/>
              </a:spcBef>
            </a:pPr>
            <a:r>
              <a:rPr lang="en-US" altLang="x-none" sz="5400" b="1">
                <a:solidFill>
                  <a:srgbClr val="000066"/>
                </a:solidFill>
                <a:latin typeface="Trebuchet MS" charset="0"/>
              </a:rPr>
              <a:t>Best resources for FAQs</a:t>
            </a:r>
            <a:endParaRPr lang="en-US" altLang="x-none" sz="3600" b="1">
              <a:solidFill>
                <a:srgbClr val="000066"/>
              </a:solidFill>
              <a:latin typeface="Trebuchet MS" charset="0"/>
            </a:endParaRPr>
          </a:p>
        </p:txBody>
      </p:sp>
    </p:spTree>
    <p:extLst>
      <p:ext uri="{BB962C8B-B14F-4D97-AF65-F5344CB8AC3E}">
        <p14:creationId xmlns:p14="http://schemas.microsoft.com/office/powerpoint/2010/main" val="1814959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590800" y="1905000"/>
            <a:ext cx="77597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spcBef>
                <a:spcPct val="50000"/>
              </a:spcBef>
            </a:pPr>
            <a:r>
              <a:rPr lang="en-US" altLang="x-none" sz="5400" b="1">
                <a:solidFill>
                  <a:srgbClr val="000066"/>
                </a:solidFill>
                <a:latin typeface="Trebuchet MS" charset="0"/>
              </a:rPr>
              <a:t>From New Orleans to the nation…</a:t>
            </a:r>
            <a:endParaRPr lang="en-US" altLang="x-none" sz="3600" b="1">
              <a:solidFill>
                <a:srgbClr val="000066"/>
              </a:solidFill>
              <a:latin typeface="Trebuchet MS" charset="0"/>
            </a:endParaRPr>
          </a:p>
        </p:txBody>
      </p:sp>
    </p:spTree>
    <p:extLst>
      <p:ext uri="{BB962C8B-B14F-4D97-AF65-F5344CB8AC3E}">
        <p14:creationId xmlns:p14="http://schemas.microsoft.com/office/powerpoint/2010/main" val="11681575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027"/>
          <p:cNvSpPr txBox="1">
            <a:spLocks noChangeArrowheads="1"/>
          </p:cNvSpPr>
          <p:nvPr/>
        </p:nvSpPr>
        <p:spPr bwMode="auto">
          <a:xfrm>
            <a:off x="1981200" y="228601"/>
            <a:ext cx="84582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ctr" eaLnBrk="1" hangingPunct="1">
              <a:spcBef>
                <a:spcPct val="50000"/>
              </a:spcBef>
            </a:pPr>
            <a:r>
              <a:rPr lang="en-US" altLang="x-none" sz="5400" b="1">
                <a:solidFill>
                  <a:srgbClr val="000066"/>
                </a:solidFill>
                <a:latin typeface="Trebuchet MS" charset="0"/>
              </a:rPr>
              <a:t>Daily visits to gnocdc.org</a:t>
            </a:r>
            <a:br>
              <a:rPr lang="en-US" altLang="x-none" sz="5400" b="1">
                <a:solidFill>
                  <a:srgbClr val="000066"/>
                </a:solidFill>
                <a:latin typeface="Trebuchet MS" charset="0"/>
              </a:rPr>
            </a:br>
            <a:r>
              <a:rPr lang="en-US" altLang="x-none" sz="3600" b="1">
                <a:solidFill>
                  <a:srgbClr val="000066"/>
                </a:solidFill>
                <a:latin typeface="Trebuchet MS" charset="0"/>
              </a:rPr>
              <a:t>Aug 22-Sep 27, 2005</a:t>
            </a:r>
          </a:p>
        </p:txBody>
      </p:sp>
      <p:sp>
        <p:nvSpPr>
          <p:cNvPr id="25603" name="Text Box 1028"/>
          <p:cNvSpPr txBox="1">
            <a:spLocks noChangeArrowheads="1"/>
          </p:cNvSpPr>
          <p:nvPr/>
        </p:nvSpPr>
        <p:spPr bwMode="auto">
          <a:xfrm>
            <a:off x="1524000" y="44958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spcBef>
                <a:spcPct val="50000"/>
              </a:spcBef>
            </a:pPr>
            <a:r>
              <a:rPr lang="en-US" altLang="x-none" b="1">
                <a:solidFill>
                  <a:srgbClr val="48571F"/>
                </a:solidFill>
                <a:latin typeface="Trebuchet MS" charset="0"/>
              </a:rPr>
              <a:t>Baseline: 200 visits/day</a:t>
            </a:r>
            <a:endParaRPr lang="en-US" altLang="x-none" sz="3600" b="1">
              <a:solidFill>
                <a:srgbClr val="48571F"/>
              </a:solidFill>
              <a:latin typeface="Trebuchet MS" charset="0"/>
            </a:endParaRPr>
          </a:p>
        </p:txBody>
      </p:sp>
      <p:sp>
        <p:nvSpPr>
          <p:cNvPr id="25604" name="Text Box 1035"/>
          <p:cNvSpPr txBox="1">
            <a:spLocks noChangeArrowheads="1"/>
          </p:cNvSpPr>
          <p:nvPr/>
        </p:nvSpPr>
        <p:spPr bwMode="auto">
          <a:xfrm>
            <a:off x="7848600" y="44958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spcBef>
                <a:spcPct val="50000"/>
              </a:spcBef>
            </a:pPr>
            <a:r>
              <a:rPr lang="en-US" altLang="x-none" b="1">
                <a:solidFill>
                  <a:srgbClr val="48571F"/>
                </a:solidFill>
                <a:latin typeface="Trebuchet MS" charset="0"/>
              </a:rPr>
              <a:t>1,000 visits/day</a:t>
            </a:r>
            <a:endParaRPr lang="en-US" altLang="x-none" sz="3600" b="1">
              <a:solidFill>
                <a:srgbClr val="48571F"/>
              </a:solidFill>
              <a:latin typeface="Trebuchet MS" charset="0"/>
            </a:endParaRPr>
          </a:p>
        </p:txBody>
      </p:sp>
      <p:pic>
        <p:nvPicPr>
          <p:cNvPr id="25605" name="Picture 1036" descr="aug22_sep27_stats.tiff                                         000571A0Macintosh HD                   BF5457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76400"/>
            <a:ext cx="91440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6" name="Group 1042"/>
          <p:cNvGrpSpPr>
            <a:grpSpLocks/>
          </p:cNvGrpSpPr>
          <p:nvPr/>
        </p:nvGrpSpPr>
        <p:grpSpPr bwMode="auto">
          <a:xfrm>
            <a:off x="3733800" y="3352800"/>
            <a:ext cx="141288" cy="228600"/>
            <a:chOff x="2400" y="3264"/>
            <a:chExt cx="384" cy="624"/>
          </a:xfrm>
        </p:grpSpPr>
        <p:sp>
          <p:nvSpPr>
            <p:cNvPr id="25612" name="Oval 1037"/>
            <p:cNvSpPr>
              <a:spLocks noChangeArrowheads="1"/>
            </p:cNvSpPr>
            <p:nvPr/>
          </p:nvSpPr>
          <p:spPr bwMode="auto">
            <a:xfrm>
              <a:off x="2400" y="3408"/>
              <a:ext cx="384" cy="38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endParaRPr lang="x-none" altLang="x-none"/>
            </a:p>
          </p:txBody>
        </p:sp>
        <p:sp>
          <p:nvSpPr>
            <p:cNvPr id="25613" name="Oval 1038"/>
            <p:cNvSpPr>
              <a:spLocks noChangeArrowheads="1"/>
            </p:cNvSpPr>
            <p:nvPr/>
          </p:nvSpPr>
          <p:spPr bwMode="auto">
            <a:xfrm>
              <a:off x="2544" y="3552"/>
              <a:ext cx="96" cy="9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endParaRPr lang="x-none" altLang="x-none"/>
            </a:p>
          </p:txBody>
        </p:sp>
        <p:sp>
          <p:nvSpPr>
            <p:cNvPr id="25614" name="Freeform 1040"/>
            <p:cNvSpPr>
              <a:spLocks/>
            </p:cNvSpPr>
            <p:nvPr/>
          </p:nvSpPr>
          <p:spPr bwMode="auto">
            <a:xfrm>
              <a:off x="2448" y="3264"/>
              <a:ext cx="336" cy="336"/>
            </a:xfrm>
            <a:custGeom>
              <a:avLst/>
              <a:gdLst>
                <a:gd name="T0" fmla="*/ 0 w 336"/>
                <a:gd name="T1" fmla="*/ 336 h 336"/>
                <a:gd name="T2" fmla="*/ 0 w 336"/>
                <a:gd name="T3" fmla="*/ 144 h 336"/>
                <a:gd name="T4" fmla="*/ 144 w 336"/>
                <a:gd name="T5" fmla="*/ 48 h 336"/>
                <a:gd name="T6" fmla="*/ 336 w 336"/>
                <a:gd name="T7" fmla="*/ 0 h 336"/>
                <a:gd name="T8" fmla="*/ 144 w 336"/>
                <a:gd name="T9" fmla="*/ 96 h 336"/>
                <a:gd name="T10" fmla="*/ 48 w 336"/>
                <a:gd name="T11" fmla="*/ 192 h 336"/>
                <a:gd name="T12" fmla="*/ 48 w 336"/>
                <a:gd name="T13" fmla="*/ 240 h 336"/>
                <a:gd name="T14" fmla="*/ 0 w 336"/>
                <a:gd name="T15" fmla="*/ 336 h 336"/>
                <a:gd name="T16" fmla="*/ 0 60000 65536"/>
                <a:gd name="T17" fmla="*/ 0 60000 65536"/>
                <a:gd name="T18" fmla="*/ 0 60000 65536"/>
                <a:gd name="T19" fmla="*/ 0 60000 65536"/>
                <a:gd name="T20" fmla="*/ 0 60000 65536"/>
                <a:gd name="T21" fmla="*/ 0 60000 65536"/>
                <a:gd name="T22" fmla="*/ 0 60000 65536"/>
                <a:gd name="T23" fmla="*/ 0 60000 65536"/>
                <a:gd name="T24" fmla="*/ 0 w 336"/>
                <a:gd name="T25" fmla="*/ 0 h 336"/>
                <a:gd name="T26" fmla="*/ 336 w 336"/>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6" h="336">
                  <a:moveTo>
                    <a:pt x="0" y="336"/>
                  </a:moveTo>
                  <a:lnTo>
                    <a:pt x="0" y="144"/>
                  </a:lnTo>
                  <a:lnTo>
                    <a:pt x="144" y="48"/>
                  </a:lnTo>
                  <a:lnTo>
                    <a:pt x="336" y="0"/>
                  </a:lnTo>
                  <a:lnTo>
                    <a:pt x="144" y="96"/>
                  </a:lnTo>
                  <a:lnTo>
                    <a:pt x="48" y="192"/>
                  </a:lnTo>
                  <a:lnTo>
                    <a:pt x="48" y="240"/>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endParaRPr lang="x-none" altLang="x-none"/>
            </a:p>
          </p:txBody>
        </p:sp>
        <p:sp>
          <p:nvSpPr>
            <p:cNvPr id="25615" name="Freeform 1041"/>
            <p:cNvSpPr>
              <a:spLocks/>
            </p:cNvSpPr>
            <p:nvPr/>
          </p:nvSpPr>
          <p:spPr bwMode="auto">
            <a:xfrm rot="8259443">
              <a:off x="2448" y="3552"/>
              <a:ext cx="336" cy="336"/>
            </a:xfrm>
            <a:custGeom>
              <a:avLst/>
              <a:gdLst>
                <a:gd name="T0" fmla="*/ 0 w 336"/>
                <a:gd name="T1" fmla="*/ 336 h 336"/>
                <a:gd name="T2" fmla="*/ 0 w 336"/>
                <a:gd name="T3" fmla="*/ 144 h 336"/>
                <a:gd name="T4" fmla="*/ 144 w 336"/>
                <a:gd name="T5" fmla="*/ 48 h 336"/>
                <a:gd name="T6" fmla="*/ 336 w 336"/>
                <a:gd name="T7" fmla="*/ 0 h 336"/>
                <a:gd name="T8" fmla="*/ 144 w 336"/>
                <a:gd name="T9" fmla="*/ 96 h 336"/>
                <a:gd name="T10" fmla="*/ 48 w 336"/>
                <a:gd name="T11" fmla="*/ 192 h 336"/>
                <a:gd name="T12" fmla="*/ 48 w 336"/>
                <a:gd name="T13" fmla="*/ 240 h 336"/>
                <a:gd name="T14" fmla="*/ 0 w 336"/>
                <a:gd name="T15" fmla="*/ 336 h 336"/>
                <a:gd name="T16" fmla="*/ 0 60000 65536"/>
                <a:gd name="T17" fmla="*/ 0 60000 65536"/>
                <a:gd name="T18" fmla="*/ 0 60000 65536"/>
                <a:gd name="T19" fmla="*/ 0 60000 65536"/>
                <a:gd name="T20" fmla="*/ 0 60000 65536"/>
                <a:gd name="T21" fmla="*/ 0 60000 65536"/>
                <a:gd name="T22" fmla="*/ 0 60000 65536"/>
                <a:gd name="T23" fmla="*/ 0 60000 65536"/>
                <a:gd name="T24" fmla="*/ 0 w 336"/>
                <a:gd name="T25" fmla="*/ 0 h 336"/>
                <a:gd name="T26" fmla="*/ 336 w 336"/>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6" h="336">
                  <a:moveTo>
                    <a:pt x="0" y="336"/>
                  </a:moveTo>
                  <a:lnTo>
                    <a:pt x="0" y="144"/>
                  </a:lnTo>
                  <a:lnTo>
                    <a:pt x="144" y="48"/>
                  </a:lnTo>
                  <a:lnTo>
                    <a:pt x="336" y="0"/>
                  </a:lnTo>
                  <a:lnTo>
                    <a:pt x="144" y="96"/>
                  </a:lnTo>
                  <a:lnTo>
                    <a:pt x="48" y="192"/>
                  </a:lnTo>
                  <a:lnTo>
                    <a:pt x="48" y="240"/>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endParaRPr lang="x-none" altLang="x-none"/>
            </a:p>
          </p:txBody>
        </p:sp>
      </p:grpSp>
      <p:grpSp>
        <p:nvGrpSpPr>
          <p:cNvPr id="25607" name="Group 1043"/>
          <p:cNvGrpSpPr>
            <a:grpSpLocks/>
          </p:cNvGrpSpPr>
          <p:nvPr/>
        </p:nvGrpSpPr>
        <p:grpSpPr bwMode="auto">
          <a:xfrm>
            <a:off x="9372600" y="3352800"/>
            <a:ext cx="141288" cy="228600"/>
            <a:chOff x="2400" y="3264"/>
            <a:chExt cx="384" cy="624"/>
          </a:xfrm>
        </p:grpSpPr>
        <p:sp>
          <p:nvSpPr>
            <p:cNvPr id="25608" name="Oval 1044"/>
            <p:cNvSpPr>
              <a:spLocks noChangeArrowheads="1"/>
            </p:cNvSpPr>
            <p:nvPr/>
          </p:nvSpPr>
          <p:spPr bwMode="auto">
            <a:xfrm>
              <a:off x="2400" y="3408"/>
              <a:ext cx="384" cy="38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endParaRPr lang="x-none" altLang="x-none"/>
            </a:p>
          </p:txBody>
        </p:sp>
        <p:sp>
          <p:nvSpPr>
            <p:cNvPr id="25609" name="Oval 1045"/>
            <p:cNvSpPr>
              <a:spLocks noChangeArrowheads="1"/>
            </p:cNvSpPr>
            <p:nvPr/>
          </p:nvSpPr>
          <p:spPr bwMode="auto">
            <a:xfrm>
              <a:off x="2544" y="3552"/>
              <a:ext cx="96" cy="9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endParaRPr lang="x-none" altLang="x-none"/>
            </a:p>
          </p:txBody>
        </p:sp>
        <p:sp>
          <p:nvSpPr>
            <p:cNvPr id="25610" name="Freeform 1046"/>
            <p:cNvSpPr>
              <a:spLocks/>
            </p:cNvSpPr>
            <p:nvPr/>
          </p:nvSpPr>
          <p:spPr bwMode="auto">
            <a:xfrm>
              <a:off x="2448" y="3264"/>
              <a:ext cx="336" cy="336"/>
            </a:xfrm>
            <a:custGeom>
              <a:avLst/>
              <a:gdLst>
                <a:gd name="T0" fmla="*/ 0 w 336"/>
                <a:gd name="T1" fmla="*/ 336 h 336"/>
                <a:gd name="T2" fmla="*/ 0 w 336"/>
                <a:gd name="T3" fmla="*/ 144 h 336"/>
                <a:gd name="T4" fmla="*/ 144 w 336"/>
                <a:gd name="T5" fmla="*/ 48 h 336"/>
                <a:gd name="T6" fmla="*/ 336 w 336"/>
                <a:gd name="T7" fmla="*/ 0 h 336"/>
                <a:gd name="T8" fmla="*/ 144 w 336"/>
                <a:gd name="T9" fmla="*/ 96 h 336"/>
                <a:gd name="T10" fmla="*/ 48 w 336"/>
                <a:gd name="T11" fmla="*/ 192 h 336"/>
                <a:gd name="T12" fmla="*/ 48 w 336"/>
                <a:gd name="T13" fmla="*/ 240 h 336"/>
                <a:gd name="T14" fmla="*/ 0 w 336"/>
                <a:gd name="T15" fmla="*/ 336 h 336"/>
                <a:gd name="T16" fmla="*/ 0 60000 65536"/>
                <a:gd name="T17" fmla="*/ 0 60000 65536"/>
                <a:gd name="T18" fmla="*/ 0 60000 65536"/>
                <a:gd name="T19" fmla="*/ 0 60000 65536"/>
                <a:gd name="T20" fmla="*/ 0 60000 65536"/>
                <a:gd name="T21" fmla="*/ 0 60000 65536"/>
                <a:gd name="T22" fmla="*/ 0 60000 65536"/>
                <a:gd name="T23" fmla="*/ 0 60000 65536"/>
                <a:gd name="T24" fmla="*/ 0 w 336"/>
                <a:gd name="T25" fmla="*/ 0 h 336"/>
                <a:gd name="T26" fmla="*/ 336 w 336"/>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6" h="336">
                  <a:moveTo>
                    <a:pt x="0" y="336"/>
                  </a:moveTo>
                  <a:lnTo>
                    <a:pt x="0" y="144"/>
                  </a:lnTo>
                  <a:lnTo>
                    <a:pt x="144" y="48"/>
                  </a:lnTo>
                  <a:lnTo>
                    <a:pt x="336" y="0"/>
                  </a:lnTo>
                  <a:lnTo>
                    <a:pt x="144" y="96"/>
                  </a:lnTo>
                  <a:lnTo>
                    <a:pt x="48" y="192"/>
                  </a:lnTo>
                  <a:lnTo>
                    <a:pt x="48" y="240"/>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endParaRPr lang="x-none" altLang="x-none"/>
            </a:p>
          </p:txBody>
        </p:sp>
        <p:sp>
          <p:nvSpPr>
            <p:cNvPr id="25611" name="Freeform 1047"/>
            <p:cNvSpPr>
              <a:spLocks/>
            </p:cNvSpPr>
            <p:nvPr/>
          </p:nvSpPr>
          <p:spPr bwMode="auto">
            <a:xfrm rot="8259443">
              <a:off x="2448" y="3552"/>
              <a:ext cx="336" cy="336"/>
            </a:xfrm>
            <a:custGeom>
              <a:avLst/>
              <a:gdLst>
                <a:gd name="T0" fmla="*/ 0 w 336"/>
                <a:gd name="T1" fmla="*/ 336 h 336"/>
                <a:gd name="T2" fmla="*/ 0 w 336"/>
                <a:gd name="T3" fmla="*/ 144 h 336"/>
                <a:gd name="T4" fmla="*/ 144 w 336"/>
                <a:gd name="T5" fmla="*/ 48 h 336"/>
                <a:gd name="T6" fmla="*/ 336 w 336"/>
                <a:gd name="T7" fmla="*/ 0 h 336"/>
                <a:gd name="T8" fmla="*/ 144 w 336"/>
                <a:gd name="T9" fmla="*/ 96 h 336"/>
                <a:gd name="T10" fmla="*/ 48 w 336"/>
                <a:gd name="T11" fmla="*/ 192 h 336"/>
                <a:gd name="T12" fmla="*/ 48 w 336"/>
                <a:gd name="T13" fmla="*/ 240 h 336"/>
                <a:gd name="T14" fmla="*/ 0 w 336"/>
                <a:gd name="T15" fmla="*/ 336 h 336"/>
                <a:gd name="T16" fmla="*/ 0 60000 65536"/>
                <a:gd name="T17" fmla="*/ 0 60000 65536"/>
                <a:gd name="T18" fmla="*/ 0 60000 65536"/>
                <a:gd name="T19" fmla="*/ 0 60000 65536"/>
                <a:gd name="T20" fmla="*/ 0 60000 65536"/>
                <a:gd name="T21" fmla="*/ 0 60000 65536"/>
                <a:gd name="T22" fmla="*/ 0 60000 65536"/>
                <a:gd name="T23" fmla="*/ 0 60000 65536"/>
                <a:gd name="T24" fmla="*/ 0 w 336"/>
                <a:gd name="T25" fmla="*/ 0 h 336"/>
                <a:gd name="T26" fmla="*/ 336 w 336"/>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6" h="336">
                  <a:moveTo>
                    <a:pt x="0" y="336"/>
                  </a:moveTo>
                  <a:lnTo>
                    <a:pt x="0" y="144"/>
                  </a:lnTo>
                  <a:lnTo>
                    <a:pt x="144" y="48"/>
                  </a:lnTo>
                  <a:lnTo>
                    <a:pt x="336" y="0"/>
                  </a:lnTo>
                  <a:lnTo>
                    <a:pt x="144" y="96"/>
                  </a:lnTo>
                  <a:lnTo>
                    <a:pt x="48" y="192"/>
                  </a:lnTo>
                  <a:lnTo>
                    <a:pt x="48" y="240"/>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endParaRPr lang="x-none" altLang="x-none"/>
            </a:p>
          </p:txBody>
        </p:sp>
      </p:grpSp>
    </p:spTree>
    <p:extLst>
      <p:ext uri="{BB962C8B-B14F-4D97-AF65-F5344CB8AC3E}">
        <p14:creationId xmlns:p14="http://schemas.microsoft.com/office/powerpoint/2010/main" val="928660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981200" y="228600"/>
            <a:ext cx="868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x-none" sz="5400" b="1">
                <a:solidFill>
                  <a:srgbClr val="000066"/>
                </a:solidFill>
                <a:latin typeface="Trebuchet MS" charset="0"/>
              </a:rPr>
              <a:t>2005 visits to gnocdc.org</a:t>
            </a:r>
            <a:endParaRPr lang="en-US" altLang="x-none" sz="3600" b="1">
              <a:solidFill>
                <a:srgbClr val="000066"/>
              </a:solidFill>
              <a:latin typeface="Trebuchet MS" charset="0"/>
            </a:endParaRPr>
          </a:p>
        </p:txBody>
      </p:sp>
      <p:sp>
        <p:nvSpPr>
          <p:cNvPr id="30723" name="Text Box 3"/>
          <p:cNvSpPr txBox="1">
            <a:spLocks noChangeArrowheads="1"/>
          </p:cNvSpPr>
          <p:nvPr/>
        </p:nvSpPr>
        <p:spPr bwMode="auto">
          <a:xfrm>
            <a:off x="2209800" y="44958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x-none" sz="2400" b="1">
                <a:solidFill>
                  <a:srgbClr val="48571F"/>
                </a:solidFill>
                <a:latin typeface="Trebuchet MS" charset="0"/>
              </a:rPr>
              <a:t>Baseline 5,000 visits/month</a:t>
            </a:r>
            <a:endParaRPr lang="en-US" altLang="x-none" sz="3600" b="1">
              <a:solidFill>
                <a:srgbClr val="48571F"/>
              </a:solidFill>
              <a:latin typeface="Trebuchet MS" charset="0"/>
            </a:endParaRPr>
          </a:p>
        </p:txBody>
      </p:sp>
      <p:sp>
        <p:nvSpPr>
          <p:cNvPr id="30724" name="Text Box 4"/>
          <p:cNvSpPr txBox="1">
            <a:spLocks noChangeArrowheads="1"/>
          </p:cNvSpPr>
          <p:nvPr/>
        </p:nvSpPr>
        <p:spPr bwMode="auto">
          <a:xfrm>
            <a:off x="6629400" y="6035676"/>
            <a:ext cx="1295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x-none" sz="2400" b="1">
                <a:solidFill>
                  <a:srgbClr val="48571F"/>
                </a:solidFill>
                <a:latin typeface="Trebuchet MS" charset="0"/>
              </a:rPr>
              <a:t>80,000 visits</a:t>
            </a:r>
            <a:endParaRPr lang="en-US" altLang="x-none" sz="3600" b="1">
              <a:solidFill>
                <a:srgbClr val="48571F"/>
              </a:solidFill>
              <a:latin typeface="Trebuchet MS" charset="0"/>
            </a:endParaRPr>
          </a:p>
        </p:txBody>
      </p:sp>
      <p:sp>
        <p:nvSpPr>
          <p:cNvPr id="30725" name="Text Box 5"/>
          <p:cNvSpPr txBox="1">
            <a:spLocks noChangeArrowheads="1"/>
          </p:cNvSpPr>
          <p:nvPr/>
        </p:nvSpPr>
        <p:spPr bwMode="auto">
          <a:xfrm>
            <a:off x="6096000" y="5029201"/>
            <a:ext cx="1371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x-none" sz="2400" b="1">
                <a:solidFill>
                  <a:srgbClr val="48571F"/>
                </a:solidFill>
                <a:latin typeface="Trebuchet MS" charset="0"/>
              </a:rPr>
              <a:t>40,000 visits</a:t>
            </a:r>
            <a:endParaRPr lang="en-US" altLang="x-none" sz="3600" b="1">
              <a:solidFill>
                <a:srgbClr val="48571F"/>
              </a:solidFill>
              <a:latin typeface="Trebuchet MS" charset="0"/>
            </a:endParaRPr>
          </a:p>
        </p:txBody>
      </p:sp>
      <p:sp>
        <p:nvSpPr>
          <p:cNvPr id="30726" name="Line 6"/>
          <p:cNvSpPr>
            <a:spLocks noChangeShapeType="1"/>
          </p:cNvSpPr>
          <p:nvPr/>
        </p:nvSpPr>
        <p:spPr bwMode="auto">
          <a:xfrm flipV="1">
            <a:off x="6781800" y="4495800"/>
            <a:ext cx="76200" cy="533400"/>
          </a:xfrm>
          <a:prstGeom prst="line">
            <a:avLst/>
          </a:prstGeom>
          <a:noFill/>
          <a:ln w="9525">
            <a:solidFill>
              <a:srgbClr val="48571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27" name="Line 7"/>
          <p:cNvSpPr>
            <a:spLocks noChangeShapeType="1"/>
          </p:cNvSpPr>
          <p:nvPr/>
        </p:nvSpPr>
        <p:spPr bwMode="auto">
          <a:xfrm flipV="1">
            <a:off x="7391400" y="4572000"/>
            <a:ext cx="228600" cy="1295400"/>
          </a:xfrm>
          <a:prstGeom prst="line">
            <a:avLst/>
          </a:prstGeom>
          <a:noFill/>
          <a:ln w="9525">
            <a:solidFill>
              <a:srgbClr val="48571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07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778000"/>
            <a:ext cx="81788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Rectangle 9"/>
          <p:cNvSpPr>
            <a:spLocks noChangeArrowheads="1"/>
          </p:cNvSpPr>
          <p:nvPr/>
        </p:nvSpPr>
        <p:spPr bwMode="auto">
          <a:xfrm>
            <a:off x="8305800" y="5334000"/>
            <a:ext cx="2362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x-none" sz="2400" b="1" dirty="0" smtClean="0">
                <a:solidFill>
                  <a:srgbClr val="48571F"/>
                </a:solidFill>
                <a:latin typeface="Trebuchet MS" charset="0"/>
              </a:rPr>
              <a:t>By </a:t>
            </a:r>
            <a:r>
              <a:rPr lang="en-US" altLang="x-none" sz="2400" b="1" dirty="0">
                <a:solidFill>
                  <a:srgbClr val="48571F"/>
                </a:solidFill>
                <a:latin typeface="Trebuchet MS" charset="0"/>
              </a:rPr>
              <a:t>2008:</a:t>
            </a:r>
            <a:br>
              <a:rPr lang="en-US" altLang="x-none" sz="2400" b="1" dirty="0">
                <a:solidFill>
                  <a:srgbClr val="48571F"/>
                </a:solidFill>
                <a:latin typeface="Trebuchet MS" charset="0"/>
              </a:rPr>
            </a:br>
            <a:r>
              <a:rPr lang="en-US" altLang="x-none" sz="2400" b="1" dirty="0" smtClean="0">
                <a:solidFill>
                  <a:srgbClr val="48571F"/>
                </a:solidFill>
                <a:latin typeface="Trebuchet MS" charset="0"/>
              </a:rPr>
              <a:t>2x baseline </a:t>
            </a:r>
            <a:r>
              <a:rPr lang="en-US" altLang="x-none" sz="2400" b="1" dirty="0">
                <a:solidFill>
                  <a:srgbClr val="48571F"/>
                </a:solidFill>
                <a:latin typeface="Trebuchet MS" charset="0"/>
              </a:rPr>
              <a:t/>
            </a:r>
            <a:br>
              <a:rPr lang="en-US" altLang="x-none" sz="2400" b="1" dirty="0">
                <a:solidFill>
                  <a:srgbClr val="48571F"/>
                </a:solidFill>
                <a:latin typeface="Trebuchet MS" charset="0"/>
              </a:rPr>
            </a:br>
            <a:r>
              <a:rPr lang="en-US" altLang="x-none" sz="2400" b="1" dirty="0" smtClean="0">
                <a:solidFill>
                  <a:srgbClr val="48571F"/>
                </a:solidFill>
                <a:latin typeface="Trebuchet MS" charset="0"/>
              </a:rPr>
              <a:t>traffic</a:t>
            </a:r>
            <a:endParaRPr lang="en-US" altLang="x-none" sz="2400" b="1" dirty="0">
              <a:solidFill>
                <a:srgbClr val="48571F"/>
              </a:solidFill>
              <a:latin typeface="Trebuchet MS" charset="0"/>
            </a:endParaRPr>
          </a:p>
        </p:txBody>
      </p:sp>
      <p:sp>
        <p:nvSpPr>
          <p:cNvPr id="30730" name="Rectangle 10"/>
          <p:cNvSpPr>
            <a:spLocks noChangeArrowheads="1"/>
          </p:cNvSpPr>
          <p:nvPr/>
        </p:nvSpPr>
        <p:spPr bwMode="auto">
          <a:xfrm>
            <a:off x="8458200" y="5334000"/>
            <a:ext cx="1981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x-none" altLang="x-none"/>
          </a:p>
        </p:txBody>
      </p:sp>
    </p:spTree>
    <p:extLst>
      <p:ext uri="{BB962C8B-B14F-4D97-AF65-F5344CB8AC3E}">
        <p14:creationId xmlns:p14="http://schemas.microsoft.com/office/powerpoint/2010/main" val="85322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gnocdc.tiff                                                    000571A0Macintosh HD                   BF5457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76200"/>
            <a:ext cx="6591300" cy="661193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282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1" y="4572000"/>
            <a:ext cx="128746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895600"/>
            <a:ext cx="9144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2819400"/>
            <a:ext cx="6667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905000"/>
            <a:ext cx="160020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4419600"/>
            <a:ext cx="10556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1" y="3657600"/>
            <a:ext cx="6905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8"/>
          <p:cNvPicPr>
            <a:picLocks noChangeAspect="1" noChangeArrowheads="1"/>
          </p:cNvPicPr>
          <p:nvPr/>
        </p:nvPicPr>
        <p:blipFill>
          <a:blip r:embed="rId9">
            <a:grayscl/>
            <a:extLst>
              <a:ext uri="{28A0092B-C50C-407E-A947-70E740481C1C}">
                <a14:useLocalDpi xmlns:a14="http://schemas.microsoft.com/office/drawing/2010/main" val="0"/>
              </a:ext>
            </a:extLst>
          </a:blip>
          <a:srcRect/>
          <a:stretch>
            <a:fillRect/>
          </a:stretch>
        </p:blipFill>
        <p:spPr bwMode="auto">
          <a:xfrm>
            <a:off x="5562600" y="3352801"/>
            <a:ext cx="16002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2993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3"/>
          <a:srcRect/>
          <a:stretch>
            <a:fillRect/>
          </a:stretch>
        </p:blipFill>
        <p:spPr bwMode="auto">
          <a:xfrm>
            <a:off x="7620000" y="1524000"/>
            <a:ext cx="1589088" cy="762000"/>
          </a:xfrm>
          <a:prstGeom prst="rect">
            <a:avLst/>
          </a:prstGeom>
          <a:noFill/>
          <a:ln w="9525">
            <a:noFill/>
            <a:miter lim="800000"/>
            <a:headEnd/>
            <a:tailEnd/>
          </a:ln>
        </p:spPr>
      </p:pic>
      <p:pic>
        <p:nvPicPr>
          <p:cNvPr id="31747" name="Picture 6"/>
          <p:cNvPicPr>
            <a:picLocks noChangeAspect="1" noChangeArrowheads="1"/>
          </p:cNvPicPr>
          <p:nvPr/>
        </p:nvPicPr>
        <p:blipFill>
          <a:blip r:embed="rId4"/>
          <a:srcRect/>
          <a:stretch>
            <a:fillRect/>
          </a:stretch>
        </p:blipFill>
        <p:spPr bwMode="auto">
          <a:xfrm>
            <a:off x="2133600" y="2209800"/>
            <a:ext cx="2438400" cy="280988"/>
          </a:xfrm>
          <a:prstGeom prst="rect">
            <a:avLst/>
          </a:prstGeom>
          <a:noFill/>
          <a:ln w="9525">
            <a:noFill/>
            <a:miter lim="800000"/>
            <a:headEnd/>
            <a:tailEnd/>
          </a:ln>
        </p:spPr>
      </p:pic>
      <p:pic>
        <p:nvPicPr>
          <p:cNvPr id="31748" name="Picture 7"/>
          <p:cNvPicPr>
            <a:picLocks noChangeAspect="1" noChangeArrowheads="1"/>
          </p:cNvPicPr>
          <p:nvPr/>
        </p:nvPicPr>
        <p:blipFill>
          <a:blip r:embed="rId5"/>
          <a:srcRect/>
          <a:stretch>
            <a:fillRect/>
          </a:stretch>
        </p:blipFill>
        <p:spPr bwMode="auto">
          <a:xfrm>
            <a:off x="2286001" y="457200"/>
            <a:ext cx="1046163" cy="1169988"/>
          </a:xfrm>
          <a:prstGeom prst="rect">
            <a:avLst/>
          </a:prstGeom>
          <a:noFill/>
          <a:ln w="9525">
            <a:noFill/>
            <a:miter lim="800000"/>
            <a:headEnd/>
            <a:tailEnd/>
          </a:ln>
        </p:spPr>
      </p:pic>
      <p:pic>
        <p:nvPicPr>
          <p:cNvPr id="31749" name="Picture 11"/>
          <p:cNvPicPr>
            <a:picLocks noChangeAspect="1" noChangeArrowheads="1"/>
          </p:cNvPicPr>
          <p:nvPr/>
        </p:nvPicPr>
        <p:blipFill>
          <a:blip r:embed="rId6"/>
          <a:srcRect/>
          <a:stretch>
            <a:fillRect/>
          </a:stretch>
        </p:blipFill>
        <p:spPr bwMode="auto">
          <a:xfrm>
            <a:off x="8839200" y="2590800"/>
            <a:ext cx="1397000" cy="533400"/>
          </a:xfrm>
          <a:prstGeom prst="rect">
            <a:avLst/>
          </a:prstGeom>
          <a:noFill/>
          <a:ln w="9525">
            <a:noFill/>
            <a:miter lim="800000"/>
            <a:headEnd/>
            <a:tailEnd/>
          </a:ln>
        </p:spPr>
      </p:pic>
      <p:pic>
        <p:nvPicPr>
          <p:cNvPr id="31750" name="Picture 12"/>
          <p:cNvPicPr>
            <a:picLocks noChangeAspect="1" noChangeArrowheads="1"/>
          </p:cNvPicPr>
          <p:nvPr/>
        </p:nvPicPr>
        <p:blipFill>
          <a:blip r:embed="rId7"/>
          <a:srcRect/>
          <a:stretch>
            <a:fillRect/>
          </a:stretch>
        </p:blipFill>
        <p:spPr bwMode="auto">
          <a:xfrm>
            <a:off x="4267200" y="5486400"/>
            <a:ext cx="1447800" cy="857250"/>
          </a:xfrm>
          <a:prstGeom prst="rect">
            <a:avLst/>
          </a:prstGeom>
          <a:noFill/>
          <a:ln w="9525">
            <a:noFill/>
            <a:miter lim="800000"/>
            <a:headEnd/>
            <a:tailEnd/>
          </a:ln>
        </p:spPr>
      </p:pic>
      <p:pic>
        <p:nvPicPr>
          <p:cNvPr id="31757" name="Picture 16"/>
          <p:cNvPicPr>
            <a:picLocks noChangeAspect="1" noChangeArrowheads="1"/>
          </p:cNvPicPr>
          <p:nvPr/>
        </p:nvPicPr>
        <p:blipFill>
          <a:blip r:embed="rId8"/>
          <a:srcRect/>
          <a:stretch>
            <a:fillRect/>
          </a:stretch>
        </p:blipFill>
        <p:spPr bwMode="auto">
          <a:xfrm>
            <a:off x="6248400" y="5257800"/>
            <a:ext cx="2743200" cy="457200"/>
          </a:xfrm>
          <a:prstGeom prst="rect">
            <a:avLst/>
          </a:prstGeom>
          <a:noFill/>
          <a:ln w="9525">
            <a:noFill/>
            <a:miter lim="800000"/>
            <a:headEnd/>
            <a:tailEnd/>
          </a:ln>
        </p:spPr>
      </p:pic>
      <p:pic>
        <p:nvPicPr>
          <p:cNvPr id="31758" name="Picture 18"/>
          <p:cNvPicPr>
            <a:picLocks noChangeAspect="1" noChangeArrowheads="1"/>
          </p:cNvPicPr>
          <p:nvPr/>
        </p:nvPicPr>
        <p:blipFill>
          <a:blip r:embed="rId9"/>
          <a:srcRect/>
          <a:stretch>
            <a:fillRect/>
          </a:stretch>
        </p:blipFill>
        <p:spPr bwMode="auto">
          <a:xfrm>
            <a:off x="2057401" y="3276600"/>
            <a:ext cx="1406525" cy="609600"/>
          </a:xfrm>
          <a:prstGeom prst="rect">
            <a:avLst/>
          </a:prstGeom>
          <a:noFill/>
          <a:ln w="9525">
            <a:noFill/>
            <a:miter lim="800000"/>
            <a:headEnd/>
            <a:tailEnd/>
          </a:ln>
        </p:spPr>
      </p:pic>
      <p:pic>
        <p:nvPicPr>
          <p:cNvPr id="31759" name="Picture 20"/>
          <p:cNvPicPr>
            <a:picLocks noChangeAspect="1" noChangeArrowheads="1"/>
          </p:cNvPicPr>
          <p:nvPr/>
        </p:nvPicPr>
        <p:blipFill>
          <a:blip r:embed="rId10"/>
          <a:srcRect/>
          <a:stretch>
            <a:fillRect/>
          </a:stretch>
        </p:blipFill>
        <p:spPr bwMode="auto">
          <a:xfrm>
            <a:off x="5257801" y="533401"/>
            <a:ext cx="1768475" cy="619125"/>
          </a:xfrm>
          <a:prstGeom prst="rect">
            <a:avLst/>
          </a:prstGeom>
          <a:noFill/>
          <a:ln w="9525">
            <a:noFill/>
            <a:miter lim="800000"/>
            <a:headEnd/>
            <a:tailEnd/>
          </a:ln>
        </p:spPr>
      </p:pic>
      <p:pic>
        <p:nvPicPr>
          <p:cNvPr id="31760" name="Picture 21"/>
          <p:cNvPicPr>
            <a:picLocks noChangeAspect="1" noChangeArrowheads="1"/>
          </p:cNvPicPr>
          <p:nvPr/>
        </p:nvPicPr>
        <p:blipFill>
          <a:blip r:embed="rId11"/>
          <a:srcRect/>
          <a:stretch>
            <a:fillRect/>
          </a:stretch>
        </p:blipFill>
        <p:spPr bwMode="auto">
          <a:xfrm>
            <a:off x="8991600" y="3581401"/>
            <a:ext cx="1062038" cy="1096963"/>
          </a:xfrm>
          <a:prstGeom prst="rect">
            <a:avLst/>
          </a:prstGeom>
          <a:noFill/>
          <a:ln w="9525">
            <a:noFill/>
            <a:miter lim="800000"/>
            <a:headEnd/>
            <a:tailEnd/>
          </a:ln>
        </p:spPr>
      </p:pic>
      <p:pic>
        <p:nvPicPr>
          <p:cNvPr id="31761" name="Picture 22"/>
          <p:cNvPicPr>
            <a:picLocks noChangeAspect="1" noChangeArrowheads="1"/>
          </p:cNvPicPr>
          <p:nvPr/>
        </p:nvPicPr>
        <p:blipFill>
          <a:blip r:embed="rId12"/>
          <a:srcRect/>
          <a:stretch>
            <a:fillRect/>
          </a:stretch>
        </p:blipFill>
        <p:spPr bwMode="auto">
          <a:xfrm>
            <a:off x="3657600" y="838200"/>
            <a:ext cx="1143000" cy="1125538"/>
          </a:xfrm>
          <a:prstGeom prst="rect">
            <a:avLst/>
          </a:prstGeom>
          <a:noFill/>
          <a:ln w="9525">
            <a:noFill/>
            <a:miter lim="800000"/>
            <a:headEnd/>
            <a:tailEnd/>
          </a:ln>
        </p:spPr>
      </p:pic>
      <p:pic>
        <p:nvPicPr>
          <p:cNvPr id="31762" name="Picture 25"/>
          <p:cNvPicPr>
            <a:picLocks noChangeAspect="1" noChangeArrowheads="1"/>
          </p:cNvPicPr>
          <p:nvPr/>
        </p:nvPicPr>
        <p:blipFill>
          <a:blip r:embed="rId13"/>
          <a:srcRect/>
          <a:stretch>
            <a:fillRect/>
          </a:stretch>
        </p:blipFill>
        <p:spPr bwMode="auto">
          <a:xfrm>
            <a:off x="8686800" y="381000"/>
            <a:ext cx="1447800" cy="985838"/>
          </a:xfrm>
          <a:prstGeom prst="rect">
            <a:avLst/>
          </a:prstGeom>
          <a:noFill/>
          <a:ln w="9525">
            <a:noFill/>
            <a:miter lim="800000"/>
            <a:headEnd/>
            <a:tailEnd/>
          </a:ln>
        </p:spPr>
      </p:pic>
      <p:pic>
        <p:nvPicPr>
          <p:cNvPr id="31763" name="Picture 26"/>
          <p:cNvPicPr>
            <a:picLocks noChangeAspect="1" noChangeArrowheads="1"/>
          </p:cNvPicPr>
          <p:nvPr/>
        </p:nvPicPr>
        <p:blipFill>
          <a:blip r:embed="rId14"/>
          <a:srcRect/>
          <a:stretch>
            <a:fillRect/>
          </a:stretch>
        </p:blipFill>
        <p:spPr bwMode="auto">
          <a:xfrm>
            <a:off x="2209800" y="5410200"/>
            <a:ext cx="1295400" cy="973138"/>
          </a:xfrm>
          <a:prstGeom prst="rect">
            <a:avLst/>
          </a:prstGeom>
          <a:noFill/>
          <a:ln w="9525">
            <a:noFill/>
            <a:miter lim="800000"/>
            <a:headEnd/>
            <a:tailEnd/>
          </a:ln>
        </p:spPr>
      </p:pic>
      <p:pic>
        <p:nvPicPr>
          <p:cNvPr id="31764" name="Picture 27"/>
          <p:cNvPicPr>
            <a:picLocks noChangeAspect="1" noChangeArrowheads="1"/>
          </p:cNvPicPr>
          <p:nvPr/>
        </p:nvPicPr>
        <p:blipFill>
          <a:blip r:embed="rId15"/>
          <a:srcRect/>
          <a:stretch>
            <a:fillRect/>
          </a:stretch>
        </p:blipFill>
        <p:spPr bwMode="auto">
          <a:xfrm>
            <a:off x="2209800" y="4800600"/>
            <a:ext cx="2971800" cy="304800"/>
          </a:xfrm>
          <a:prstGeom prst="rect">
            <a:avLst/>
          </a:prstGeom>
          <a:noFill/>
          <a:ln w="9525">
            <a:noFill/>
            <a:miter lim="800000"/>
            <a:headEnd/>
            <a:tailEnd/>
          </a:ln>
        </p:spPr>
      </p:pic>
      <p:pic>
        <p:nvPicPr>
          <p:cNvPr id="22" name="Picture 13"/>
          <p:cNvPicPr>
            <a:picLocks noChangeAspect="1" noChangeArrowheads="1"/>
          </p:cNvPicPr>
          <p:nvPr/>
        </p:nvPicPr>
        <p:blipFill>
          <a:blip r:embed="rId16"/>
          <a:srcRect l="2457" t="23622" r="1228" b="7874"/>
          <a:stretch>
            <a:fillRect/>
          </a:stretch>
        </p:blipFill>
        <p:spPr bwMode="auto">
          <a:xfrm>
            <a:off x="6373368" y="6069353"/>
            <a:ext cx="2438400" cy="450166"/>
          </a:xfrm>
          <a:prstGeom prst="rect">
            <a:avLst/>
          </a:prstGeom>
          <a:noFill/>
          <a:ln w="9525">
            <a:noFill/>
            <a:miter lim="800000"/>
            <a:headEnd/>
            <a:tailEnd/>
          </a:ln>
        </p:spPr>
      </p:pic>
      <p:pic>
        <p:nvPicPr>
          <p:cNvPr id="23" name="Picture 29"/>
          <p:cNvPicPr>
            <a:picLocks noChangeAspect="1" noChangeArrowheads="1"/>
          </p:cNvPicPr>
          <p:nvPr/>
        </p:nvPicPr>
        <p:blipFill>
          <a:blip r:embed="rId17"/>
          <a:srcRect t="39999" b="41818"/>
          <a:stretch>
            <a:fillRect/>
          </a:stretch>
        </p:blipFill>
        <p:spPr bwMode="auto">
          <a:xfrm>
            <a:off x="3657600" y="0"/>
            <a:ext cx="2971800" cy="594360"/>
          </a:xfrm>
          <a:prstGeom prst="rect">
            <a:avLst/>
          </a:prstGeom>
          <a:noFill/>
          <a:ln w="9525">
            <a:noFill/>
            <a:miter lim="800000"/>
            <a:headEnd/>
            <a:tailEnd/>
          </a:ln>
        </p:spPr>
      </p:pic>
      <p:pic>
        <p:nvPicPr>
          <p:cNvPr id="24" name="Picture 32"/>
          <p:cNvPicPr>
            <a:picLocks noChangeAspect="1" noChangeArrowheads="1"/>
          </p:cNvPicPr>
          <p:nvPr/>
        </p:nvPicPr>
        <p:blipFill>
          <a:blip r:embed="rId18"/>
          <a:srcRect/>
          <a:stretch>
            <a:fillRect/>
          </a:stretch>
        </p:blipFill>
        <p:spPr bwMode="auto">
          <a:xfrm>
            <a:off x="2591412" y="2608264"/>
            <a:ext cx="1066189" cy="515937"/>
          </a:xfrm>
          <a:prstGeom prst="rect">
            <a:avLst/>
          </a:prstGeom>
          <a:noFill/>
          <a:ln w="9525">
            <a:noFill/>
            <a:miter lim="800000"/>
            <a:headEnd/>
            <a:tailEnd/>
          </a:ln>
        </p:spPr>
      </p:pic>
      <p:pic>
        <p:nvPicPr>
          <p:cNvPr id="25" name="Picture 35"/>
          <p:cNvPicPr>
            <a:picLocks noChangeAspect="1" noChangeArrowheads="1"/>
          </p:cNvPicPr>
          <p:nvPr/>
        </p:nvPicPr>
        <p:blipFill>
          <a:blip r:embed="rId19"/>
          <a:srcRect/>
          <a:stretch>
            <a:fillRect/>
          </a:stretch>
        </p:blipFill>
        <p:spPr bwMode="auto">
          <a:xfrm>
            <a:off x="1447800" y="4038600"/>
            <a:ext cx="2605264" cy="533400"/>
          </a:xfrm>
          <a:prstGeom prst="rect">
            <a:avLst/>
          </a:prstGeom>
          <a:noFill/>
          <a:ln w="9525">
            <a:noFill/>
            <a:miter lim="800000"/>
            <a:headEnd/>
            <a:tailEnd/>
          </a:ln>
        </p:spPr>
      </p:pic>
      <p:pic>
        <p:nvPicPr>
          <p:cNvPr id="27" name="Picture 14"/>
          <p:cNvPicPr>
            <a:picLocks noChangeAspect="1" noChangeArrowheads="1"/>
          </p:cNvPicPr>
          <p:nvPr/>
        </p:nvPicPr>
        <p:blipFill>
          <a:blip r:embed="rId20"/>
          <a:srcRect l="37375" t="2985" r="30255" b="56076"/>
          <a:stretch>
            <a:fillRect/>
          </a:stretch>
        </p:blipFill>
        <p:spPr bwMode="auto">
          <a:xfrm>
            <a:off x="9144000" y="5181601"/>
            <a:ext cx="1295400" cy="854075"/>
          </a:xfrm>
          <a:prstGeom prst="rect">
            <a:avLst/>
          </a:prstGeom>
          <a:noFill/>
          <a:ln w="9525">
            <a:noFill/>
            <a:miter lim="800000"/>
            <a:headEnd/>
            <a:tailEnd/>
          </a:ln>
        </p:spPr>
      </p:pic>
      <p:pic>
        <p:nvPicPr>
          <p:cNvPr id="28" name="Picture 47"/>
          <p:cNvPicPr>
            <a:picLocks noChangeAspect="1" noChangeArrowheads="1"/>
          </p:cNvPicPr>
          <p:nvPr/>
        </p:nvPicPr>
        <p:blipFill>
          <a:blip r:embed="rId21"/>
          <a:srcRect r="12431"/>
          <a:stretch>
            <a:fillRect/>
          </a:stretch>
        </p:blipFill>
        <p:spPr bwMode="auto">
          <a:xfrm>
            <a:off x="7467601" y="1"/>
            <a:ext cx="1068387" cy="1055687"/>
          </a:xfrm>
          <a:prstGeom prst="rect">
            <a:avLst/>
          </a:prstGeom>
          <a:noFill/>
          <a:ln w="9525">
            <a:noFill/>
            <a:miter lim="800000"/>
            <a:headEnd/>
            <a:tailEnd/>
          </a:ln>
        </p:spPr>
      </p:pic>
      <p:pic>
        <p:nvPicPr>
          <p:cNvPr id="29" name="Picture 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93764" y="1723835"/>
            <a:ext cx="24384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90601" y="2427287"/>
            <a:ext cx="10668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925050" y="4678364"/>
            <a:ext cx="1524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604705" y="2018347"/>
            <a:ext cx="8128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0500" y="5105400"/>
            <a:ext cx="2362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29300" y="3656012"/>
            <a:ext cx="596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9400" y="3465512"/>
            <a:ext cx="1143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4"/>
          <p:cNvPicPr>
            <a:picLocks noChangeAspect="1" noChangeArrowheads="1"/>
          </p:cNvPicPr>
          <p:nvPr/>
        </p:nvPicPr>
        <p:blipFill>
          <a:blip r:embed="rId20">
            <a:extLst>
              <a:ext uri="{28A0092B-C50C-407E-A947-70E740481C1C}">
                <a14:useLocalDpi xmlns:a14="http://schemas.microsoft.com/office/drawing/2010/main" val="0"/>
              </a:ext>
            </a:extLst>
          </a:blip>
          <a:srcRect l="37375" t="2985" r="30255" b="56076"/>
          <a:stretch>
            <a:fillRect/>
          </a:stretch>
        </p:blipFill>
        <p:spPr bwMode="auto">
          <a:xfrm>
            <a:off x="9429750" y="1566861"/>
            <a:ext cx="9525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134600" y="2301877"/>
            <a:ext cx="1917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486401" y="4572000"/>
            <a:ext cx="128746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572000" y="2895600"/>
            <a:ext cx="9144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467600" y="2819400"/>
            <a:ext cx="6667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562600" y="1905000"/>
            <a:ext cx="160020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934200" y="4419600"/>
            <a:ext cx="10556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648201" y="3657600"/>
            <a:ext cx="6905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8"/>
          <p:cNvPicPr>
            <a:picLocks noChangeAspect="1" noChangeArrowheads="1"/>
          </p:cNvPicPr>
          <p:nvPr/>
        </p:nvPicPr>
        <p:blipFill>
          <a:blip r:embed="rId35">
            <a:grayscl/>
            <a:extLst>
              <a:ext uri="{28A0092B-C50C-407E-A947-70E740481C1C}">
                <a14:useLocalDpi xmlns:a14="http://schemas.microsoft.com/office/drawing/2010/main" val="0"/>
              </a:ext>
            </a:extLst>
          </a:blip>
          <a:srcRect/>
          <a:stretch>
            <a:fillRect/>
          </a:stretch>
        </p:blipFill>
        <p:spPr bwMode="auto">
          <a:xfrm>
            <a:off x="5562600" y="3352801"/>
            <a:ext cx="16002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8340773"/>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438400" y="1066800"/>
            <a:ext cx="7759700"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spcBef>
                <a:spcPct val="50000"/>
              </a:spcBef>
            </a:pPr>
            <a:r>
              <a:rPr lang="en-US" altLang="x-none" sz="5400" b="1">
                <a:solidFill>
                  <a:srgbClr val="000066"/>
                </a:solidFill>
                <a:latin typeface="Trebuchet MS" charset="0"/>
              </a:rPr>
              <a:t>Going forward…</a:t>
            </a:r>
          </a:p>
          <a:p>
            <a:pPr eaLnBrk="1" hangingPunct="1">
              <a:spcBef>
                <a:spcPct val="50000"/>
              </a:spcBef>
              <a:buFont typeface="Times" charset="0"/>
              <a:buChar char="•"/>
            </a:pPr>
            <a:r>
              <a:rPr lang="en-US" altLang="x-none" sz="3600" b="1">
                <a:solidFill>
                  <a:srgbClr val="000066"/>
                </a:solidFill>
                <a:latin typeface="Trebuchet MS" charset="0"/>
              </a:rPr>
              <a:t>Define new audience</a:t>
            </a:r>
          </a:p>
          <a:p>
            <a:pPr eaLnBrk="1" hangingPunct="1">
              <a:spcBef>
                <a:spcPct val="50000"/>
              </a:spcBef>
              <a:buFont typeface="Times" charset="0"/>
              <a:buChar char="•"/>
            </a:pPr>
            <a:r>
              <a:rPr lang="en-US" altLang="x-none" sz="3600" b="1">
                <a:solidFill>
                  <a:srgbClr val="000066"/>
                </a:solidFill>
                <a:latin typeface="Trebuchet MS" charset="0"/>
              </a:rPr>
              <a:t>Determine their info needs</a:t>
            </a:r>
          </a:p>
          <a:p>
            <a:pPr eaLnBrk="1" hangingPunct="1">
              <a:spcBef>
                <a:spcPct val="50000"/>
              </a:spcBef>
              <a:buFont typeface="Times" charset="0"/>
              <a:buChar char="•"/>
            </a:pPr>
            <a:r>
              <a:rPr lang="en-US" altLang="x-none" sz="3600" b="1">
                <a:solidFill>
                  <a:srgbClr val="000066"/>
                </a:solidFill>
                <a:latin typeface="Trebuchet MS" charset="0"/>
              </a:rPr>
              <a:t>Inventory emerging data sets</a:t>
            </a:r>
          </a:p>
        </p:txBody>
      </p:sp>
    </p:spTree>
    <p:extLst>
      <p:ext uri="{BB962C8B-B14F-4D97-AF65-F5344CB8AC3E}">
        <p14:creationId xmlns:p14="http://schemas.microsoft.com/office/powerpoint/2010/main" val="5660347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4380" y="1766343"/>
            <a:ext cx="11247619" cy="3785652"/>
          </a:xfrm>
          <a:prstGeom prst="rect">
            <a:avLst/>
          </a:prstGeom>
          <a:noFill/>
        </p:spPr>
        <p:txBody>
          <a:bodyPr wrap="square" rtlCol="0">
            <a:spAutoFit/>
          </a:bodyPr>
          <a:lstStyle/>
          <a:p>
            <a:pPr marL="285750" indent="-285750">
              <a:buFont typeface="Arial" charset="0"/>
              <a:buChar char="•"/>
            </a:pPr>
            <a:r>
              <a:rPr lang="en-US" sz="4000" dirty="0" smtClean="0">
                <a:latin typeface="Franklin Gothic Demi" charset="0"/>
                <a:ea typeface="Franklin Gothic Demi" charset="0"/>
                <a:cs typeface="Franklin Gothic Demi" charset="0"/>
              </a:rPr>
              <a:t>Increased focus on state &amp; local data sources</a:t>
            </a:r>
            <a:endParaRPr lang="en-US" sz="4000" dirty="0">
              <a:latin typeface="Franklin Gothic Demi" charset="0"/>
              <a:ea typeface="Franklin Gothic Demi" charset="0"/>
              <a:cs typeface="Franklin Gothic Demi" charset="0"/>
            </a:endParaRPr>
          </a:p>
          <a:p>
            <a:pPr marL="285750" indent="-285750">
              <a:buFont typeface="Arial" charset="0"/>
              <a:buChar char="•"/>
            </a:pPr>
            <a:r>
              <a:rPr lang="en-US" sz="4000" dirty="0" smtClean="0">
                <a:latin typeface="Franklin Gothic Demi" charset="0"/>
                <a:ea typeface="Franklin Gothic Demi" charset="0"/>
                <a:cs typeface="Franklin Gothic Demi" charset="0"/>
              </a:rPr>
              <a:t>Open data advocacy</a:t>
            </a:r>
          </a:p>
          <a:p>
            <a:pPr marL="285750" indent="-285750">
              <a:buFont typeface="Arial" charset="0"/>
              <a:buChar char="•"/>
            </a:pPr>
            <a:r>
              <a:rPr lang="en-US" sz="4000" dirty="0">
                <a:latin typeface="Franklin Gothic Demi" charset="0"/>
                <a:ea typeface="Franklin Gothic Demi" charset="0"/>
                <a:cs typeface="Franklin Gothic Demi" charset="0"/>
              </a:rPr>
              <a:t>P</a:t>
            </a:r>
            <a:r>
              <a:rPr lang="en-US" sz="4000" dirty="0" smtClean="0">
                <a:latin typeface="Franklin Gothic Demi" charset="0"/>
                <a:ea typeface="Franklin Gothic Demi" charset="0"/>
                <a:cs typeface="Franklin Gothic Demi" charset="0"/>
              </a:rPr>
              <a:t>artner with national think tanks</a:t>
            </a:r>
          </a:p>
          <a:p>
            <a:pPr marL="742950" lvl="1" indent="-285750">
              <a:buFont typeface="Arial" charset="0"/>
              <a:buChar char="•"/>
            </a:pPr>
            <a:r>
              <a:rPr lang="en-US" sz="4000" dirty="0" smtClean="0">
                <a:latin typeface="Franklin Gothic Demi" charset="0"/>
                <a:ea typeface="Franklin Gothic Demi" charset="0"/>
                <a:cs typeface="Franklin Gothic Demi" charset="0"/>
              </a:rPr>
              <a:t>Sharpened our skills</a:t>
            </a:r>
          </a:p>
          <a:p>
            <a:pPr marL="742950" lvl="1" indent="-285750">
              <a:buFont typeface="Arial" charset="0"/>
              <a:buChar char="•"/>
            </a:pPr>
            <a:r>
              <a:rPr lang="en-US" sz="4000" dirty="0" smtClean="0">
                <a:latin typeface="Franklin Gothic Demi" charset="0"/>
                <a:ea typeface="Franklin Gothic Demi" charset="0"/>
                <a:cs typeface="Franklin Gothic Demi" charset="0"/>
              </a:rPr>
              <a:t>Gave us a national platform</a:t>
            </a:r>
            <a:endParaRPr lang="en-US" sz="4000" dirty="0">
              <a:latin typeface="Franklin Gothic Demi" charset="0"/>
              <a:ea typeface="Franklin Gothic Demi" charset="0"/>
              <a:cs typeface="Franklin Gothic Demi" charset="0"/>
            </a:endParaRPr>
          </a:p>
          <a:p>
            <a:endParaRPr lang="en-US" sz="4000" dirty="0">
              <a:latin typeface="Franklin Gothic Demi" charset="0"/>
              <a:ea typeface="Franklin Gothic Demi" charset="0"/>
              <a:cs typeface="Franklin Gothic Demi" charset="0"/>
            </a:endParaRPr>
          </a:p>
        </p:txBody>
      </p:sp>
      <p:sp>
        <p:nvSpPr>
          <p:cNvPr id="14" name="TextBox 13"/>
          <p:cNvSpPr txBox="1"/>
          <p:nvPr/>
        </p:nvSpPr>
        <p:spPr>
          <a:xfrm>
            <a:off x="566128" y="404153"/>
            <a:ext cx="2011990" cy="83099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dirty="0" smtClean="0">
                <a:solidFill>
                  <a:srgbClr val="FFFFFF"/>
                </a:solidFill>
                <a:latin typeface="Franklin Gothic Heavy" charset="0"/>
                <a:ea typeface="Franklin Gothic Heavy" charset="0"/>
                <a:cs typeface="Franklin Gothic Heavy" charset="0"/>
              </a:rPr>
              <a:t>Before the</a:t>
            </a:r>
          </a:p>
          <a:p>
            <a:pPr algn="ctr" eaLnBrk="1" hangingPunct="1"/>
            <a:r>
              <a:rPr lang="en-US" altLang="x-none" dirty="0" smtClean="0">
                <a:solidFill>
                  <a:srgbClr val="FFFFFF"/>
                </a:solidFill>
                <a:latin typeface="Franklin Gothic Heavy" charset="0"/>
                <a:ea typeface="Franklin Gothic Heavy" charset="0"/>
                <a:cs typeface="Franklin Gothic Heavy" charset="0"/>
              </a:rPr>
              <a:t>Storm</a:t>
            </a:r>
          </a:p>
        </p:txBody>
      </p:sp>
      <p:sp>
        <p:nvSpPr>
          <p:cNvPr id="15" name="TextBox 14"/>
          <p:cNvSpPr txBox="1"/>
          <p:nvPr/>
        </p:nvSpPr>
        <p:spPr>
          <a:xfrm>
            <a:off x="2861315" y="404153"/>
            <a:ext cx="2011990" cy="83099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dirty="0" smtClean="0">
                <a:solidFill>
                  <a:srgbClr val="FFFFFF"/>
                </a:solidFill>
                <a:latin typeface="Franklin Gothic Heavy" charset="0"/>
                <a:ea typeface="Franklin Gothic Heavy" charset="0"/>
                <a:cs typeface="Franklin Gothic Heavy" charset="0"/>
              </a:rPr>
              <a:t>Immediate</a:t>
            </a:r>
          </a:p>
          <a:p>
            <a:pPr algn="ctr" eaLnBrk="1" hangingPunct="1"/>
            <a:r>
              <a:rPr lang="en-US" altLang="x-none" dirty="0" smtClean="0">
                <a:solidFill>
                  <a:srgbClr val="FFFFFF"/>
                </a:solidFill>
                <a:latin typeface="Franklin Gothic Heavy" charset="0"/>
                <a:ea typeface="Franklin Gothic Heavy" charset="0"/>
                <a:cs typeface="Franklin Gothic Heavy" charset="0"/>
              </a:rPr>
              <a:t>Response</a:t>
            </a:r>
            <a:endParaRPr lang="en-US" altLang="x-none" dirty="0">
              <a:solidFill>
                <a:srgbClr val="FFFFFF"/>
              </a:solidFill>
              <a:latin typeface="Franklin Gothic Heavy" charset="0"/>
              <a:ea typeface="Franklin Gothic Heavy" charset="0"/>
              <a:cs typeface="Franklin Gothic Heavy" charset="0"/>
            </a:endParaRPr>
          </a:p>
        </p:txBody>
      </p:sp>
      <p:sp>
        <p:nvSpPr>
          <p:cNvPr id="16" name="TextBox 15"/>
          <p:cNvSpPr txBox="1"/>
          <p:nvPr/>
        </p:nvSpPr>
        <p:spPr>
          <a:xfrm>
            <a:off x="5156502" y="404153"/>
            <a:ext cx="2011990" cy="830997"/>
          </a:xfrm>
          <a:prstGeom prst="rect">
            <a:avLst/>
          </a:prstGeom>
          <a:solidFill>
            <a:srgbClr val="2EBCB3"/>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dirty="0" smtClean="0">
                <a:solidFill>
                  <a:srgbClr val="FFFFFF"/>
                </a:solidFill>
                <a:latin typeface="Franklin Gothic Heavy" charset="0"/>
                <a:ea typeface="Franklin Gothic Heavy" charset="0"/>
                <a:cs typeface="Franklin Gothic Heavy" charset="0"/>
              </a:rPr>
              <a:t>Short-term Recovery</a:t>
            </a:r>
          </a:p>
        </p:txBody>
      </p:sp>
      <p:sp>
        <p:nvSpPr>
          <p:cNvPr id="17" name="TextBox 16"/>
          <p:cNvSpPr txBox="1"/>
          <p:nvPr/>
        </p:nvSpPr>
        <p:spPr>
          <a:xfrm>
            <a:off x="7451689" y="404153"/>
            <a:ext cx="2011990" cy="83099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dirty="0" smtClean="0">
                <a:solidFill>
                  <a:srgbClr val="FFFFFF"/>
                </a:solidFill>
                <a:latin typeface="Franklin Gothic Heavy" charset="0"/>
                <a:ea typeface="Franklin Gothic Heavy" charset="0"/>
                <a:cs typeface="Franklin Gothic Heavy" charset="0"/>
              </a:rPr>
              <a:t>Long-term Recovery</a:t>
            </a:r>
          </a:p>
        </p:txBody>
      </p:sp>
      <p:sp>
        <p:nvSpPr>
          <p:cNvPr id="18" name="TextBox 17"/>
          <p:cNvSpPr txBox="1"/>
          <p:nvPr/>
        </p:nvSpPr>
        <p:spPr>
          <a:xfrm>
            <a:off x="9746874" y="404153"/>
            <a:ext cx="2011990" cy="83099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dirty="0" smtClean="0">
                <a:solidFill>
                  <a:srgbClr val="FFFFFF"/>
                </a:solidFill>
                <a:latin typeface="Franklin Gothic Heavy" charset="0"/>
                <a:ea typeface="Franklin Gothic Heavy" charset="0"/>
                <a:cs typeface="Franklin Gothic Heavy" charset="0"/>
              </a:rPr>
              <a:t>Resilience for Future</a:t>
            </a:r>
          </a:p>
        </p:txBody>
      </p:sp>
    </p:spTree>
    <p:extLst>
      <p:ext uri="{BB962C8B-B14F-4D97-AF65-F5344CB8AC3E}">
        <p14:creationId xmlns:p14="http://schemas.microsoft.com/office/powerpoint/2010/main" val="15488540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3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Fema_for_Wo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806" y="5897148"/>
            <a:ext cx="19319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32104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2748B0E-DC94-4DDC-B86B-483B7597B696}" type="slidenum">
              <a:rPr lang="en-US" smtClean="0"/>
              <a:pPr/>
              <a:t>35</a:t>
            </a:fld>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3579"/>
          <a:stretch/>
        </p:blipFill>
        <p:spPr bwMode="auto">
          <a:xfrm>
            <a:off x="1840459" y="231222"/>
            <a:ext cx="3900654" cy="764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0459" y="739001"/>
            <a:ext cx="6855392" cy="113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981201" y="2213964"/>
            <a:ext cx="7985235" cy="3785652"/>
          </a:xfrm>
          <a:prstGeom prst="rect">
            <a:avLst/>
          </a:prstGeom>
        </p:spPr>
        <p:txBody>
          <a:bodyPr wrap="square">
            <a:spAutoFit/>
          </a:bodyPr>
          <a:lstStyle/>
          <a:p>
            <a:r>
              <a:rPr lang="en-US" sz="4000" dirty="0">
                <a:latin typeface="Times New Roman" panose="02020603050405020304" pitchFamily="18" charset="0"/>
                <a:cs typeface="Times New Roman" panose="02020603050405020304" pitchFamily="18" charset="0"/>
              </a:rPr>
              <a:t>…Matt Fellowes of the Brookings Institution in Washington, which will soon begin publishing a Katrina Index on the rebuilding effort, said it had been </a:t>
            </a:r>
            <a:r>
              <a:rPr lang="en-US" sz="4000" b="1" dirty="0">
                <a:solidFill>
                  <a:srgbClr val="C00000"/>
                </a:solidFill>
                <a:latin typeface="Times New Roman" panose="02020603050405020304" pitchFamily="18" charset="0"/>
                <a:cs typeface="Times New Roman" panose="02020603050405020304" pitchFamily="18" charset="0"/>
              </a:rPr>
              <a:t>easier gathering data for Iraq than for New Orleans.</a:t>
            </a:r>
          </a:p>
        </p:txBody>
      </p:sp>
    </p:spTree>
    <p:extLst>
      <p:ext uri="{BB962C8B-B14F-4D97-AF65-F5344CB8AC3E}">
        <p14:creationId xmlns:p14="http://schemas.microsoft.com/office/powerpoint/2010/main" val="12156575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17"/>
          <p:cNvPicPr>
            <a:picLocks noChangeAspect="1" noChangeArrowheads="1"/>
          </p:cNvPicPr>
          <p:nvPr/>
        </p:nvPicPr>
        <p:blipFill>
          <a:blip r:embed="rId3"/>
          <a:srcRect/>
          <a:stretch>
            <a:fillRect/>
          </a:stretch>
        </p:blipFill>
        <p:spPr bwMode="auto">
          <a:xfrm>
            <a:off x="5663261" y="3078480"/>
            <a:ext cx="1414463" cy="1828800"/>
          </a:xfrm>
          <a:prstGeom prst="rect">
            <a:avLst/>
          </a:prstGeom>
          <a:noFill/>
          <a:ln w="25400">
            <a:solidFill>
              <a:schemeClr val="bg1">
                <a:lumMod val="75000"/>
              </a:schemeClr>
            </a:solidFill>
            <a:miter lim="800000"/>
            <a:headEnd/>
            <a:tailEnd/>
          </a:ln>
        </p:spPr>
      </p:pic>
      <p:pic>
        <p:nvPicPr>
          <p:cNvPr id="7172" name="Picture 41"/>
          <p:cNvPicPr>
            <a:picLocks noChangeAspect="1" noChangeArrowheads="1"/>
          </p:cNvPicPr>
          <p:nvPr/>
        </p:nvPicPr>
        <p:blipFill>
          <a:blip r:embed="rId4"/>
          <a:srcRect/>
          <a:stretch>
            <a:fillRect/>
          </a:stretch>
        </p:blipFill>
        <p:spPr bwMode="auto">
          <a:xfrm>
            <a:off x="3191133" y="2667000"/>
            <a:ext cx="1411288" cy="1828800"/>
          </a:xfrm>
          <a:prstGeom prst="rect">
            <a:avLst/>
          </a:prstGeom>
          <a:noFill/>
          <a:ln w="25400">
            <a:solidFill>
              <a:schemeClr val="bg1">
                <a:lumMod val="75000"/>
              </a:schemeClr>
            </a:solidFill>
            <a:miter lim="800000"/>
            <a:headEnd/>
            <a:tailEnd/>
          </a:ln>
        </p:spPr>
      </p:pic>
      <p:pic>
        <p:nvPicPr>
          <p:cNvPr id="7173" name="Picture 40"/>
          <p:cNvPicPr>
            <a:picLocks noChangeAspect="1" noChangeArrowheads="1"/>
          </p:cNvPicPr>
          <p:nvPr/>
        </p:nvPicPr>
        <p:blipFill>
          <a:blip r:embed="rId4"/>
          <a:srcRect/>
          <a:stretch>
            <a:fillRect/>
          </a:stretch>
        </p:blipFill>
        <p:spPr bwMode="auto">
          <a:xfrm>
            <a:off x="3114933" y="2743200"/>
            <a:ext cx="1411288" cy="1828800"/>
          </a:xfrm>
          <a:prstGeom prst="rect">
            <a:avLst/>
          </a:prstGeom>
          <a:noFill/>
          <a:ln w="25400">
            <a:solidFill>
              <a:schemeClr val="bg1">
                <a:lumMod val="75000"/>
              </a:schemeClr>
            </a:solidFill>
            <a:miter lim="800000"/>
            <a:headEnd/>
            <a:tailEnd/>
          </a:ln>
        </p:spPr>
      </p:pic>
      <p:pic>
        <p:nvPicPr>
          <p:cNvPr id="7174" name="Picture 39"/>
          <p:cNvPicPr>
            <a:picLocks noChangeAspect="1" noChangeArrowheads="1"/>
          </p:cNvPicPr>
          <p:nvPr/>
        </p:nvPicPr>
        <p:blipFill>
          <a:blip r:embed="rId4"/>
          <a:srcRect/>
          <a:stretch>
            <a:fillRect/>
          </a:stretch>
        </p:blipFill>
        <p:spPr bwMode="auto">
          <a:xfrm>
            <a:off x="3038733" y="2819400"/>
            <a:ext cx="1411288" cy="1828800"/>
          </a:xfrm>
          <a:prstGeom prst="rect">
            <a:avLst/>
          </a:prstGeom>
          <a:noFill/>
          <a:ln w="25400">
            <a:solidFill>
              <a:schemeClr val="bg1">
                <a:lumMod val="75000"/>
              </a:schemeClr>
            </a:solidFill>
            <a:miter lim="800000"/>
            <a:headEnd/>
            <a:tailEnd/>
          </a:ln>
        </p:spPr>
      </p:pic>
      <p:pic>
        <p:nvPicPr>
          <p:cNvPr id="7175" name="Picture 38"/>
          <p:cNvPicPr>
            <a:picLocks noChangeAspect="1" noChangeArrowheads="1"/>
          </p:cNvPicPr>
          <p:nvPr/>
        </p:nvPicPr>
        <p:blipFill>
          <a:blip r:embed="rId4"/>
          <a:srcRect/>
          <a:stretch>
            <a:fillRect/>
          </a:stretch>
        </p:blipFill>
        <p:spPr bwMode="auto">
          <a:xfrm>
            <a:off x="2962533" y="2895600"/>
            <a:ext cx="1411288" cy="1828800"/>
          </a:xfrm>
          <a:prstGeom prst="rect">
            <a:avLst/>
          </a:prstGeom>
          <a:noFill/>
          <a:ln w="25400">
            <a:solidFill>
              <a:schemeClr val="bg1">
                <a:lumMod val="75000"/>
              </a:schemeClr>
            </a:solidFill>
            <a:miter lim="800000"/>
            <a:headEnd/>
            <a:tailEnd/>
          </a:ln>
        </p:spPr>
      </p:pic>
      <p:pic>
        <p:nvPicPr>
          <p:cNvPr id="7176" name="Picture 37"/>
          <p:cNvPicPr>
            <a:picLocks noChangeAspect="1" noChangeArrowheads="1"/>
          </p:cNvPicPr>
          <p:nvPr/>
        </p:nvPicPr>
        <p:blipFill>
          <a:blip r:embed="rId4"/>
          <a:srcRect/>
          <a:stretch>
            <a:fillRect/>
          </a:stretch>
        </p:blipFill>
        <p:spPr bwMode="auto">
          <a:xfrm>
            <a:off x="2886333" y="2971800"/>
            <a:ext cx="1411288" cy="1828800"/>
          </a:xfrm>
          <a:prstGeom prst="rect">
            <a:avLst/>
          </a:prstGeom>
          <a:noFill/>
          <a:ln w="25400">
            <a:solidFill>
              <a:schemeClr val="bg1">
                <a:lumMod val="75000"/>
              </a:schemeClr>
            </a:solidFill>
            <a:miter lim="800000"/>
            <a:headEnd/>
            <a:tailEnd/>
          </a:ln>
        </p:spPr>
      </p:pic>
      <p:pic>
        <p:nvPicPr>
          <p:cNvPr id="7177" name="Picture 36"/>
          <p:cNvPicPr>
            <a:picLocks noChangeAspect="1" noChangeArrowheads="1"/>
          </p:cNvPicPr>
          <p:nvPr/>
        </p:nvPicPr>
        <p:blipFill>
          <a:blip r:embed="rId4"/>
          <a:srcRect/>
          <a:stretch>
            <a:fillRect/>
          </a:stretch>
        </p:blipFill>
        <p:spPr bwMode="auto">
          <a:xfrm>
            <a:off x="2810133" y="3048000"/>
            <a:ext cx="1411288" cy="1828800"/>
          </a:xfrm>
          <a:prstGeom prst="rect">
            <a:avLst/>
          </a:prstGeom>
          <a:noFill/>
          <a:ln w="25400">
            <a:solidFill>
              <a:schemeClr val="bg1">
                <a:lumMod val="75000"/>
              </a:schemeClr>
            </a:solidFill>
            <a:miter lim="800000"/>
            <a:headEnd/>
            <a:tailEnd/>
          </a:ln>
        </p:spPr>
      </p:pic>
      <p:pic>
        <p:nvPicPr>
          <p:cNvPr id="7178" name="Picture 35"/>
          <p:cNvPicPr>
            <a:picLocks noChangeAspect="1" noChangeArrowheads="1"/>
          </p:cNvPicPr>
          <p:nvPr/>
        </p:nvPicPr>
        <p:blipFill>
          <a:blip r:embed="rId4"/>
          <a:srcRect/>
          <a:stretch>
            <a:fillRect/>
          </a:stretch>
        </p:blipFill>
        <p:spPr bwMode="auto">
          <a:xfrm>
            <a:off x="2733933" y="3124200"/>
            <a:ext cx="1411288" cy="1828800"/>
          </a:xfrm>
          <a:prstGeom prst="rect">
            <a:avLst/>
          </a:prstGeom>
          <a:noFill/>
          <a:ln w="25400">
            <a:solidFill>
              <a:schemeClr val="bg1">
                <a:lumMod val="75000"/>
              </a:schemeClr>
            </a:solidFill>
            <a:miter lim="800000"/>
            <a:headEnd/>
            <a:tailEnd/>
          </a:ln>
        </p:spPr>
      </p:pic>
      <p:pic>
        <p:nvPicPr>
          <p:cNvPr id="7179" name="Picture 18"/>
          <p:cNvPicPr>
            <a:picLocks noChangeAspect="1" noChangeArrowheads="1"/>
          </p:cNvPicPr>
          <p:nvPr/>
        </p:nvPicPr>
        <p:blipFill>
          <a:blip r:embed="rId5"/>
          <a:srcRect/>
          <a:stretch>
            <a:fillRect/>
          </a:stretch>
        </p:blipFill>
        <p:spPr bwMode="auto">
          <a:xfrm>
            <a:off x="835181" y="2438400"/>
            <a:ext cx="1409700" cy="1828800"/>
          </a:xfrm>
          <a:prstGeom prst="rect">
            <a:avLst/>
          </a:prstGeom>
          <a:noFill/>
          <a:ln w="25400">
            <a:solidFill>
              <a:schemeClr val="bg1">
                <a:lumMod val="75000"/>
              </a:schemeClr>
            </a:solidFill>
            <a:miter lim="800000"/>
            <a:headEnd/>
            <a:tailEnd/>
          </a:ln>
        </p:spPr>
      </p:pic>
      <p:pic>
        <p:nvPicPr>
          <p:cNvPr id="7180" name="Picture 18"/>
          <p:cNvPicPr>
            <a:picLocks noChangeAspect="1" noChangeArrowheads="1"/>
          </p:cNvPicPr>
          <p:nvPr/>
        </p:nvPicPr>
        <p:blipFill>
          <a:blip r:embed="rId5"/>
          <a:srcRect/>
          <a:stretch>
            <a:fillRect/>
          </a:stretch>
        </p:blipFill>
        <p:spPr bwMode="auto">
          <a:xfrm>
            <a:off x="758981" y="2514600"/>
            <a:ext cx="1409700" cy="1828800"/>
          </a:xfrm>
          <a:prstGeom prst="rect">
            <a:avLst/>
          </a:prstGeom>
          <a:noFill/>
          <a:ln w="25400">
            <a:solidFill>
              <a:schemeClr val="bg1">
                <a:lumMod val="75000"/>
              </a:schemeClr>
            </a:solidFill>
            <a:miter lim="800000"/>
            <a:headEnd/>
            <a:tailEnd/>
          </a:ln>
        </p:spPr>
      </p:pic>
      <p:pic>
        <p:nvPicPr>
          <p:cNvPr id="7181" name="Picture 18"/>
          <p:cNvPicPr>
            <a:picLocks noChangeAspect="1" noChangeArrowheads="1"/>
          </p:cNvPicPr>
          <p:nvPr/>
        </p:nvPicPr>
        <p:blipFill>
          <a:blip r:embed="rId5"/>
          <a:srcRect/>
          <a:stretch>
            <a:fillRect/>
          </a:stretch>
        </p:blipFill>
        <p:spPr bwMode="auto">
          <a:xfrm>
            <a:off x="682781" y="2590800"/>
            <a:ext cx="1409700" cy="1828800"/>
          </a:xfrm>
          <a:prstGeom prst="rect">
            <a:avLst/>
          </a:prstGeom>
          <a:noFill/>
          <a:ln w="25400">
            <a:solidFill>
              <a:schemeClr val="bg1">
                <a:lumMod val="75000"/>
              </a:schemeClr>
            </a:solidFill>
            <a:miter lim="800000"/>
            <a:headEnd/>
            <a:tailEnd/>
          </a:ln>
        </p:spPr>
      </p:pic>
      <p:pic>
        <p:nvPicPr>
          <p:cNvPr id="7182" name="Picture 18"/>
          <p:cNvPicPr>
            <a:picLocks noChangeAspect="1" noChangeArrowheads="1"/>
          </p:cNvPicPr>
          <p:nvPr/>
        </p:nvPicPr>
        <p:blipFill>
          <a:blip r:embed="rId5"/>
          <a:srcRect/>
          <a:stretch>
            <a:fillRect/>
          </a:stretch>
        </p:blipFill>
        <p:spPr bwMode="auto">
          <a:xfrm>
            <a:off x="606581" y="2667000"/>
            <a:ext cx="1409700" cy="1828800"/>
          </a:xfrm>
          <a:prstGeom prst="rect">
            <a:avLst/>
          </a:prstGeom>
          <a:noFill/>
          <a:ln w="25400">
            <a:solidFill>
              <a:schemeClr val="bg1">
                <a:lumMod val="75000"/>
              </a:schemeClr>
            </a:solidFill>
            <a:miter lim="800000"/>
            <a:headEnd/>
            <a:tailEnd/>
          </a:ln>
        </p:spPr>
      </p:pic>
      <p:pic>
        <p:nvPicPr>
          <p:cNvPr id="7183" name="Picture 18"/>
          <p:cNvPicPr>
            <a:picLocks noChangeAspect="1" noChangeArrowheads="1"/>
          </p:cNvPicPr>
          <p:nvPr/>
        </p:nvPicPr>
        <p:blipFill>
          <a:blip r:embed="rId5"/>
          <a:srcRect/>
          <a:stretch>
            <a:fillRect/>
          </a:stretch>
        </p:blipFill>
        <p:spPr bwMode="auto">
          <a:xfrm>
            <a:off x="530381" y="2743200"/>
            <a:ext cx="1409700" cy="1828800"/>
          </a:xfrm>
          <a:prstGeom prst="rect">
            <a:avLst/>
          </a:prstGeom>
          <a:noFill/>
          <a:ln w="25400">
            <a:solidFill>
              <a:schemeClr val="bg1">
                <a:lumMod val="75000"/>
              </a:schemeClr>
            </a:solidFill>
            <a:miter lim="800000"/>
            <a:headEnd/>
            <a:tailEnd/>
          </a:ln>
        </p:spPr>
      </p:pic>
      <p:pic>
        <p:nvPicPr>
          <p:cNvPr id="7184" name="Picture 18"/>
          <p:cNvPicPr>
            <a:picLocks noChangeAspect="1" noChangeArrowheads="1"/>
          </p:cNvPicPr>
          <p:nvPr/>
        </p:nvPicPr>
        <p:blipFill>
          <a:blip r:embed="rId5"/>
          <a:srcRect/>
          <a:stretch>
            <a:fillRect/>
          </a:stretch>
        </p:blipFill>
        <p:spPr bwMode="auto">
          <a:xfrm>
            <a:off x="454181" y="2819400"/>
            <a:ext cx="1409700" cy="1828800"/>
          </a:xfrm>
          <a:prstGeom prst="rect">
            <a:avLst/>
          </a:prstGeom>
          <a:noFill/>
          <a:ln w="25400">
            <a:solidFill>
              <a:schemeClr val="bg1">
                <a:lumMod val="75000"/>
              </a:schemeClr>
            </a:solidFill>
            <a:miter lim="800000"/>
            <a:headEnd/>
            <a:tailEnd/>
          </a:ln>
        </p:spPr>
      </p:pic>
      <p:pic>
        <p:nvPicPr>
          <p:cNvPr id="7185" name="Picture 18"/>
          <p:cNvPicPr>
            <a:picLocks noChangeAspect="1" noChangeArrowheads="1"/>
          </p:cNvPicPr>
          <p:nvPr/>
        </p:nvPicPr>
        <p:blipFill>
          <a:blip r:embed="rId5"/>
          <a:srcRect/>
          <a:stretch>
            <a:fillRect/>
          </a:stretch>
        </p:blipFill>
        <p:spPr bwMode="auto">
          <a:xfrm>
            <a:off x="377981" y="2895600"/>
            <a:ext cx="1409700" cy="1828800"/>
          </a:xfrm>
          <a:prstGeom prst="rect">
            <a:avLst/>
          </a:prstGeom>
          <a:noFill/>
          <a:ln w="25400">
            <a:solidFill>
              <a:schemeClr val="bg1">
                <a:lumMod val="75000"/>
              </a:schemeClr>
            </a:solidFill>
            <a:miter lim="800000"/>
            <a:headEnd/>
            <a:tailEnd/>
          </a:ln>
        </p:spPr>
      </p:pic>
      <p:pic>
        <p:nvPicPr>
          <p:cNvPr id="7186" name="Picture 18"/>
          <p:cNvPicPr>
            <a:picLocks noChangeAspect="1" noChangeArrowheads="1"/>
          </p:cNvPicPr>
          <p:nvPr/>
        </p:nvPicPr>
        <p:blipFill>
          <a:blip r:embed="rId5"/>
          <a:srcRect/>
          <a:stretch>
            <a:fillRect/>
          </a:stretch>
        </p:blipFill>
        <p:spPr bwMode="auto">
          <a:xfrm>
            <a:off x="301781" y="2971800"/>
            <a:ext cx="1409700" cy="1828800"/>
          </a:xfrm>
          <a:prstGeom prst="rect">
            <a:avLst/>
          </a:prstGeom>
          <a:noFill/>
          <a:ln w="25400">
            <a:solidFill>
              <a:schemeClr val="bg1">
                <a:lumMod val="75000"/>
              </a:schemeClr>
            </a:solidFill>
            <a:miter lim="800000"/>
            <a:headEnd/>
            <a:tailEnd/>
          </a:ln>
        </p:spPr>
      </p:pic>
      <p:pic>
        <p:nvPicPr>
          <p:cNvPr id="7187" name="Picture 18"/>
          <p:cNvPicPr>
            <a:picLocks noChangeAspect="1" noChangeArrowheads="1"/>
          </p:cNvPicPr>
          <p:nvPr/>
        </p:nvPicPr>
        <p:blipFill>
          <a:blip r:embed="rId5"/>
          <a:srcRect/>
          <a:stretch>
            <a:fillRect/>
          </a:stretch>
        </p:blipFill>
        <p:spPr bwMode="auto">
          <a:xfrm>
            <a:off x="225581" y="3048000"/>
            <a:ext cx="1409700" cy="1828800"/>
          </a:xfrm>
          <a:prstGeom prst="rect">
            <a:avLst/>
          </a:prstGeom>
          <a:noFill/>
          <a:ln w="25400">
            <a:solidFill>
              <a:schemeClr val="bg1">
                <a:lumMod val="75000"/>
              </a:schemeClr>
            </a:solidFill>
            <a:miter lim="800000"/>
            <a:headEnd/>
            <a:tailEnd/>
          </a:ln>
        </p:spPr>
      </p:pic>
      <p:sp>
        <p:nvSpPr>
          <p:cNvPr id="22548" name="Title 1"/>
          <p:cNvSpPr>
            <a:spLocks noGrp="1"/>
          </p:cNvSpPr>
          <p:nvPr>
            <p:ph type="title"/>
          </p:nvPr>
        </p:nvSpPr>
        <p:spPr>
          <a:xfrm>
            <a:off x="149381" y="365125"/>
            <a:ext cx="11797779" cy="1325563"/>
          </a:xfrm>
        </p:spPr>
        <p:txBody>
          <a:bodyPr/>
          <a:lstStyle/>
          <a:p>
            <a:pPr eaLnBrk="1" hangingPunct="1"/>
            <a:r>
              <a:rPr lang="en-US" altLang="x-none" dirty="0" smtClean="0"/>
              <a:t>Katrina/New </a:t>
            </a:r>
            <a:r>
              <a:rPr lang="en-US" altLang="x-none" dirty="0"/>
              <a:t>Orleans Index </a:t>
            </a:r>
            <a:r>
              <a:rPr lang="en-US" altLang="x-none" smtClean="0"/>
              <a:t>with Brookings</a:t>
            </a:r>
            <a:endParaRPr lang="en-US" altLang="x-none" dirty="0"/>
          </a:p>
        </p:txBody>
      </p:sp>
      <p:cxnSp>
        <p:nvCxnSpPr>
          <p:cNvPr id="19" name="Straight Connector 18"/>
          <p:cNvCxnSpPr/>
          <p:nvPr/>
        </p:nvCxnSpPr>
        <p:spPr>
          <a:xfrm flipV="1">
            <a:off x="982581" y="5181600"/>
            <a:ext cx="10964580" cy="76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8021" y="5141002"/>
            <a:ext cx="685800" cy="3698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800">
                <a:solidFill>
                  <a:srgbClr val="FFFFFF"/>
                </a:solidFill>
                <a:latin typeface="Calibri" charset="0"/>
              </a:rPr>
              <a:t>2006</a:t>
            </a:r>
          </a:p>
        </p:txBody>
      </p:sp>
      <p:sp>
        <p:nvSpPr>
          <p:cNvPr id="13" name="TextBox 12"/>
          <p:cNvSpPr txBox="1"/>
          <p:nvPr/>
        </p:nvSpPr>
        <p:spPr>
          <a:xfrm>
            <a:off x="3053856" y="5141002"/>
            <a:ext cx="685800" cy="3698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800">
                <a:solidFill>
                  <a:srgbClr val="FFFFFF"/>
                </a:solidFill>
                <a:latin typeface="Calibri" charset="0"/>
              </a:rPr>
              <a:t>2007</a:t>
            </a:r>
          </a:p>
        </p:txBody>
      </p:sp>
      <p:sp>
        <p:nvSpPr>
          <p:cNvPr id="14" name="TextBox 13"/>
          <p:cNvSpPr txBox="1"/>
          <p:nvPr/>
        </p:nvSpPr>
        <p:spPr>
          <a:xfrm>
            <a:off x="5789691" y="5141002"/>
            <a:ext cx="685800" cy="3698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800" dirty="0">
                <a:solidFill>
                  <a:srgbClr val="FFFFFF"/>
                </a:solidFill>
                <a:latin typeface="Calibri" charset="0"/>
              </a:rPr>
              <a:t>2008</a:t>
            </a:r>
          </a:p>
        </p:txBody>
      </p:sp>
      <p:pic>
        <p:nvPicPr>
          <p:cNvPr id="7193" name="Picture 16"/>
          <p:cNvPicPr>
            <a:picLocks noChangeAspect="1" noChangeArrowheads="1"/>
          </p:cNvPicPr>
          <p:nvPr/>
        </p:nvPicPr>
        <p:blipFill>
          <a:blip r:embed="rId4"/>
          <a:srcRect/>
          <a:stretch>
            <a:fillRect/>
          </a:stretch>
        </p:blipFill>
        <p:spPr bwMode="auto">
          <a:xfrm>
            <a:off x="2657733" y="3200400"/>
            <a:ext cx="1411288" cy="1828800"/>
          </a:xfrm>
          <a:prstGeom prst="rect">
            <a:avLst/>
          </a:prstGeom>
          <a:noFill/>
          <a:ln w="25400">
            <a:solidFill>
              <a:schemeClr val="bg1">
                <a:lumMod val="75000"/>
              </a:schemeClr>
            </a:solidFill>
            <a:miter lim="800000"/>
            <a:headEnd/>
            <a:tailEnd/>
          </a:ln>
        </p:spPr>
      </p:pic>
      <p:pic>
        <p:nvPicPr>
          <p:cNvPr id="7194" name="Picture 17"/>
          <p:cNvPicPr>
            <a:picLocks noChangeAspect="1" noChangeArrowheads="1"/>
          </p:cNvPicPr>
          <p:nvPr/>
        </p:nvPicPr>
        <p:blipFill>
          <a:blip r:embed="rId3"/>
          <a:srcRect/>
          <a:stretch>
            <a:fillRect/>
          </a:stretch>
        </p:blipFill>
        <p:spPr bwMode="auto">
          <a:xfrm>
            <a:off x="5587061" y="3154680"/>
            <a:ext cx="1414463" cy="1828800"/>
          </a:xfrm>
          <a:prstGeom prst="rect">
            <a:avLst/>
          </a:prstGeom>
          <a:noFill/>
          <a:ln w="25400">
            <a:solidFill>
              <a:schemeClr val="bg1">
                <a:lumMod val="75000"/>
              </a:schemeClr>
            </a:solidFill>
            <a:miter lim="800000"/>
            <a:headEnd/>
            <a:tailEnd/>
          </a:ln>
        </p:spPr>
      </p:pic>
      <p:pic>
        <p:nvPicPr>
          <p:cNvPr id="7195" name="Picture 18"/>
          <p:cNvPicPr>
            <a:picLocks noChangeAspect="1" noChangeArrowheads="1"/>
          </p:cNvPicPr>
          <p:nvPr/>
        </p:nvPicPr>
        <p:blipFill>
          <a:blip r:embed="rId5"/>
          <a:srcRect/>
          <a:stretch>
            <a:fillRect/>
          </a:stretch>
        </p:blipFill>
        <p:spPr bwMode="auto">
          <a:xfrm>
            <a:off x="149381" y="3124200"/>
            <a:ext cx="1409700" cy="1828800"/>
          </a:xfrm>
          <a:prstGeom prst="rect">
            <a:avLst/>
          </a:prstGeom>
          <a:noFill/>
          <a:ln w="25400">
            <a:solidFill>
              <a:schemeClr val="bg1">
                <a:lumMod val="75000"/>
              </a:schemeClr>
            </a:solidFill>
            <a:miter lim="800000"/>
            <a:headEnd/>
            <a:tailEnd/>
          </a:ln>
        </p:spPr>
      </p:pic>
      <p:pic>
        <p:nvPicPr>
          <p:cNvPr id="7196" name="Picture 18"/>
          <p:cNvPicPr>
            <a:picLocks noChangeAspect="1" noChangeArrowheads="1"/>
          </p:cNvPicPr>
          <p:nvPr/>
        </p:nvPicPr>
        <p:blipFill>
          <a:blip r:embed="rId5"/>
          <a:srcRect/>
          <a:stretch>
            <a:fillRect/>
          </a:stretch>
        </p:blipFill>
        <p:spPr bwMode="auto">
          <a:xfrm>
            <a:off x="73181" y="3200400"/>
            <a:ext cx="1409700" cy="1828800"/>
          </a:xfrm>
          <a:prstGeom prst="rect">
            <a:avLst/>
          </a:prstGeom>
          <a:noFill/>
          <a:ln w="25400">
            <a:solidFill>
              <a:schemeClr val="bg1">
                <a:lumMod val="75000"/>
              </a:schemeClr>
            </a:solidFill>
            <a:miter lim="800000"/>
            <a:headEnd/>
            <a:tailEnd/>
          </a:ln>
        </p:spPr>
      </p:pic>
      <p:pic>
        <p:nvPicPr>
          <p:cNvPr id="29" name="Picture 17"/>
          <p:cNvPicPr>
            <a:picLocks noChangeAspect="1" noChangeArrowheads="1"/>
          </p:cNvPicPr>
          <p:nvPr/>
        </p:nvPicPr>
        <p:blipFill>
          <a:blip r:embed="rId3"/>
          <a:srcRect/>
          <a:stretch>
            <a:fillRect/>
          </a:stretch>
        </p:blipFill>
        <p:spPr bwMode="auto">
          <a:xfrm>
            <a:off x="5449901" y="3230880"/>
            <a:ext cx="1414463" cy="1828800"/>
          </a:xfrm>
          <a:prstGeom prst="rect">
            <a:avLst/>
          </a:prstGeom>
          <a:noFill/>
          <a:ln w="25400">
            <a:solidFill>
              <a:schemeClr val="bg1">
                <a:lumMod val="75000"/>
              </a:schemeClr>
            </a:solidFill>
            <a:miter lim="800000"/>
            <a:headEnd/>
            <a:tailEnd/>
          </a:ln>
        </p:spPr>
      </p:pic>
      <p:sp>
        <p:nvSpPr>
          <p:cNvPr id="31" name="TextBox 30"/>
          <p:cNvSpPr txBox="1"/>
          <p:nvPr/>
        </p:nvSpPr>
        <p:spPr>
          <a:xfrm>
            <a:off x="8525526" y="5141002"/>
            <a:ext cx="685800" cy="3698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800" smtClean="0">
                <a:solidFill>
                  <a:srgbClr val="FFFFFF"/>
                </a:solidFill>
                <a:latin typeface="Calibri" charset="0"/>
              </a:rPr>
              <a:t>2009</a:t>
            </a:r>
            <a:endParaRPr lang="en-US" altLang="x-none" sz="1800">
              <a:solidFill>
                <a:srgbClr val="FFFFFF"/>
              </a:solidFill>
              <a:latin typeface="Calibri" charset="0"/>
            </a:endParaRPr>
          </a:p>
        </p:txBody>
      </p:sp>
      <p:sp>
        <p:nvSpPr>
          <p:cNvPr id="32" name="TextBox 31"/>
          <p:cNvSpPr txBox="1"/>
          <p:nvPr/>
        </p:nvSpPr>
        <p:spPr>
          <a:xfrm>
            <a:off x="11261361" y="5141002"/>
            <a:ext cx="685800" cy="3698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800" dirty="0" smtClean="0">
                <a:solidFill>
                  <a:srgbClr val="FFFFFF"/>
                </a:solidFill>
                <a:latin typeface="Calibri" charset="0"/>
              </a:rPr>
              <a:t>2010</a:t>
            </a:r>
            <a:endParaRPr lang="en-US" altLang="x-none" sz="1800" dirty="0">
              <a:solidFill>
                <a:srgbClr val="FFFFFF"/>
              </a:solidFill>
              <a:latin typeface="Calibri" charset="0"/>
            </a:endParaRPr>
          </a:p>
        </p:txBody>
      </p: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t="4056" b="-1"/>
          <a:stretch/>
        </p:blipFill>
        <p:spPr>
          <a:xfrm>
            <a:off x="8016645" y="3137662"/>
            <a:ext cx="1457140" cy="1866597"/>
          </a:xfrm>
          <a:prstGeom prst="rect">
            <a:avLst/>
          </a:prstGeom>
          <a:ln w="25400">
            <a:solidFill>
              <a:schemeClr val="bg1">
                <a:lumMod val="65000"/>
              </a:schemeClr>
            </a:solidFill>
          </a:ln>
        </p:spPr>
      </p:pic>
      <p:pic>
        <p:nvPicPr>
          <p:cNvPr id="35" name="Picture 34"/>
          <p:cNvPicPr>
            <a:picLocks noChangeAspect="1"/>
          </p:cNvPicPr>
          <p:nvPr/>
        </p:nvPicPr>
        <p:blipFill rotWithShape="1">
          <a:blip r:embed="rId6">
            <a:extLst>
              <a:ext uri="{28A0092B-C50C-407E-A947-70E740481C1C}">
                <a14:useLocalDpi xmlns:a14="http://schemas.microsoft.com/office/drawing/2010/main" val="0"/>
              </a:ext>
            </a:extLst>
          </a:blip>
          <a:srcRect t="4056" b="-1"/>
          <a:stretch/>
        </p:blipFill>
        <p:spPr>
          <a:xfrm>
            <a:off x="7925204" y="3194083"/>
            <a:ext cx="1457140" cy="1866597"/>
          </a:xfrm>
          <a:prstGeom prst="rect">
            <a:avLst/>
          </a:prstGeom>
          <a:ln w="25400">
            <a:solidFill>
              <a:schemeClr val="bg1">
                <a:lumMod val="65000"/>
              </a:schemeClr>
            </a:solidFill>
          </a:ln>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71165" y="3091077"/>
            <a:ext cx="1478516" cy="1912765"/>
          </a:xfrm>
          <a:prstGeom prst="rect">
            <a:avLst/>
          </a:prstGeom>
          <a:ln w="25400">
            <a:solidFill>
              <a:schemeClr val="bg1">
                <a:lumMod val="65000"/>
              </a:schemeClr>
            </a:solidFill>
          </a:ln>
        </p:spPr>
      </p:pic>
    </p:spTree>
    <p:extLst>
      <p:ext uri="{BB962C8B-B14F-4D97-AF65-F5344CB8AC3E}">
        <p14:creationId xmlns:p14="http://schemas.microsoft.com/office/powerpoint/2010/main" val="21405168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700" y="0"/>
            <a:ext cx="11749998" cy="5726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737" y="25190"/>
            <a:ext cx="3552666" cy="88816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923" b="70945"/>
          <a:stretch/>
        </p:blipFill>
        <p:spPr>
          <a:xfrm>
            <a:off x="-1" y="1034320"/>
            <a:ext cx="11718155" cy="2047607"/>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19429" b="6955"/>
          <a:stretch/>
        </p:blipFill>
        <p:spPr>
          <a:xfrm>
            <a:off x="-12700" y="2878110"/>
            <a:ext cx="11749998" cy="2848133"/>
          </a:xfrm>
          <a:prstGeom prst="rect">
            <a:avLst/>
          </a:prstGeom>
        </p:spPr>
      </p:pic>
    </p:spTree>
    <p:extLst>
      <p:ext uri="{BB962C8B-B14F-4D97-AF65-F5344CB8AC3E}">
        <p14:creationId xmlns:p14="http://schemas.microsoft.com/office/powerpoint/2010/main" val="34070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descr="orleans_childcare200809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3038"/>
            <a:ext cx="9296400" cy="718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461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4380" y="1766343"/>
            <a:ext cx="11247619" cy="3170099"/>
          </a:xfrm>
          <a:prstGeom prst="rect">
            <a:avLst/>
          </a:prstGeom>
          <a:noFill/>
        </p:spPr>
        <p:txBody>
          <a:bodyPr wrap="square" rtlCol="0">
            <a:spAutoFit/>
          </a:bodyPr>
          <a:lstStyle/>
          <a:p>
            <a:pPr marL="285750" indent="-285750">
              <a:buFont typeface="Arial" charset="0"/>
              <a:buChar char="•"/>
            </a:pPr>
            <a:r>
              <a:rPr lang="en-US" sz="4000" dirty="0" smtClean="0">
                <a:latin typeface="Franklin Gothic Demi" charset="0"/>
                <a:ea typeface="Franklin Gothic Demi" charset="0"/>
                <a:cs typeface="Franklin Gothic Demi" charset="0"/>
              </a:rPr>
              <a:t>Work with more innovative data sets</a:t>
            </a:r>
            <a:endParaRPr lang="en-US" sz="4000" dirty="0">
              <a:latin typeface="Franklin Gothic Demi" charset="0"/>
              <a:ea typeface="Franklin Gothic Demi" charset="0"/>
              <a:cs typeface="Franklin Gothic Demi" charset="0"/>
            </a:endParaRPr>
          </a:p>
          <a:p>
            <a:pPr marL="285750" indent="-285750">
              <a:buFont typeface="Arial" charset="0"/>
              <a:buChar char="•"/>
            </a:pPr>
            <a:r>
              <a:rPr lang="en-US" sz="4000" dirty="0" smtClean="0">
                <a:latin typeface="Franklin Gothic Demi" charset="0"/>
                <a:ea typeface="Franklin Gothic Demi" charset="0"/>
                <a:cs typeface="Franklin Gothic Demi" charset="0"/>
              </a:rPr>
              <a:t>Decommission data products as needed</a:t>
            </a:r>
            <a:endParaRPr lang="en-US" sz="4000" dirty="0">
              <a:latin typeface="Franklin Gothic Demi" charset="0"/>
              <a:ea typeface="Franklin Gothic Demi" charset="0"/>
              <a:cs typeface="Franklin Gothic Demi" charset="0"/>
            </a:endParaRPr>
          </a:p>
          <a:p>
            <a:pPr marL="285750" indent="-285750">
              <a:buFont typeface="Arial" charset="0"/>
              <a:buChar char="•"/>
            </a:pPr>
            <a:r>
              <a:rPr lang="en-US" sz="4000" dirty="0" smtClean="0">
                <a:latin typeface="Franklin Gothic Demi" charset="0"/>
                <a:ea typeface="Franklin Gothic Demi" charset="0"/>
                <a:cs typeface="Franklin Gothic Demi" charset="0"/>
              </a:rPr>
              <a:t>Some staff moved to local </a:t>
            </a:r>
            <a:r>
              <a:rPr lang="en-US" sz="4000" dirty="0" err="1" smtClean="0">
                <a:latin typeface="Franklin Gothic Demi" charset="0"/>
                <a:ea typeface="Franklin Gothic Demi" charset="0"/>
                <a:cs typeface="Franklin Gothic Demi" charset="0"/>
              </a:rPr>
              <a:t>gov</a:t>
            </a:r>
            <a:endParaRPr lang="en-US" sz="4000" dirty="0">
              <a:latin typeface="Franklin Gothic Demi" charset="0"/>
              <a:ea typeface="Franklin Gothic Demi" charset="0"/>
              <a:cs typeface="Franklin Gothic Demi" charset="0"/>
            </a:endParaRPr>
          </a:p>
          <a:p>
            <a:pPr marL="285750" indent="-285750">
              <a:buFont typeface="Arial" charset="0"/>
              <a:buChar char="•"/>
            </a:pPr>
            <a:r>
              <a:rPr lang="en-US" sz="4000" dirty="0" smtClean="0">
                <a:latin typeface="Franklin Gothic Demi" charset="0"/>
                <a:ea typeface="Franklin Gothic Demi" charset="0"/>
                <a:cs typeface="Franklin Gothic Demi" charset="0"/>
              </a:rPr>
              <a:t>Ramp up media </a:t>
            </a:r>
            <a:r>
              <a:rPr lang="en-US" sz="4000" dirty="0">
                <a:latin typeface="Franklin Gothic Demi" charset="0"/>
                <a:ea typeface="Franklin Gothic Demi" charset="0"/>
                <a:cs typeface="Franklin Gothic Demi" charset="0"/>
              </a:rPr>
              <a:t>+ social media strategy</a:t>
            </a:r>
          </a:p>
          <a:p>
            <a:pPr marL="285750" indent="-285750">
              <a:buFont typeface="Arial" charset="0"/>
              <a:buChar char="•"/>
            </a:pPr>
            <a:r>
              <a:rPr lang="en-US" sz="4000" dirty="0">
                <a:latin typeface="Franklin Gothic Demi" charset="0"/>
                <a:ea typeface="Franklin Gothic Demi" charset="0"/>
                <a:cs typeface="Franklin Gothic Demi" charset="0"/>
              </a:rPr>
              <a:t>Anniversary journalism</a:t>
            </a:r>
          </a:p>
        </p:txBody>
      </p:sp>
      <p:sp>
        <p:nvSpPr>
          <p:cNvPr id="14" name="TextBox 13"/>
          <p:cNvSpPr txBox="1"/>
          <p:nvPr/>
        </p:nvSpPr>
        <p:spPr>
          <a:xfrm>
            <a:off x="566128" y="404153"/>
            <a:ext cx="2011990" cy="83099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dirty="0" smtClean="0">
                <a:solidFill>
                  <a:srgbClr val="FFFFFF"/>
                </a:solidFill>
                <a:latin typeface="Franklin Gothic Heavy" charset="0"/>
                <a:ea typeface="Franklin Gothic Heavy" charset="0"/>
                <a:cs typeface="Franklin Gothic Heavy" charset="0"/>
              </a:rPr>
              <a:t>Before the</a:t>
            </a:r>
          </a:p>
          <a:p>
            <a:pPr algn="ctr" eaLnBrk="1" hangingPunct="1"/>
            <a:r>
              <a:rPr lang="en-US" altLang="x-none" dirty="0" smtClean="0">
                <a:solidFill>
                  <a:srgbClr val="FFFFFF"/>
                </a:solidFill>
                <a:latin typeface="Franklin Gothic Heavy" charset="0"/>
                <a:ea typeface="Franklin Gothic Heavy" charset="0"/>
                <a:cs typeface="Franklin Gothic Heavy" charset="0"/>
              </a:rPr>
              <a:t>Storm</a:t>
            </a:r>
          </a:p>
        </p:txBody>
      </p:sp>
      <p:sp>
        <p:nvSpPr>
          <p:cNvPr id="15" name="TextBox 14"/>
          <p:cNvSpPr txBox="1"/>
          <p:nvPr/>
        </p:nvSpPr>
        <p:spPr>
          <a:xfrm>
            <a:off x="2861315" y="404153"/>
            <a:ext cx="2011990" cy="83099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dirty="0" smtClean="0">
                <a:solidFill>
                  <a:srgbClr val="FFFFFF"/>
                </a:solidFill>
                <a:latin typeface="Franklin Gothic Heavy" charset="0"/>
                <a:ea typeface="Franklin Gothic Heavy" charset="0"/>
                <a:cs typeface="Franklin Gothic Heavy" charset="0"/>
              </a:rPr>
              <a:t>Immediate</a:t>
            </a:r>
          </a:p>
          <a:p>
            <a:pPr algn="ctr" eaLnBrk="1" hangingPunct="1"/>
            <a:r>
              <a:rPr lang="en-US" altLang="x-none" dirty="0" smtClean="0">
                <a:solidFill>
                  <a:srgbClr val="FFFFFF"/>
                </a:solidFill>
                <a:latin typeface="Franklin Gothic Heavy" charset="0"/>
                <a:ea typeface="Franklin Gothic Heavy" charset="0"/>
                <a:cs typeface="Franklin Gothic Heavy" charset="0"/>
              </a:rPr>
              <a:t>Response</a:t>
            </a:r>
            <a:endParaRPr lang="en-US" altLang="x-none" dirty="0">
              <a:solidFill>
                <a:srgbClr val="FFFFFF"/>
              </a:solidFill>
              <a:latin typeface="Franklin Gothic Heavy" charset="0"/>
              <a:ea typeface="Franklin Gothic Heavy" charset="0"/>
              <a:cs typeface="Franklin Gothic Heavy" charset="0"/>
            </a:endParaRPr>
          </a:p>
        </p:txBody>
      </p:sp>
      <p:sp>
        <p:nvSpPr>
          <p:cNvPr id="16" name="TextBox 15"/>
          <p:cNvSpPr txBox="1"/>
          <p:nvPr/>
        </p:nvSpPr>
        <p:spPr>
          <a:xfrm>
            <a:off x="5156502" y="404153"/>
            <a:ext cx="2011990" cy="83099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dirty="0" smtClean="0">
                <a:solidFill>
                  <a:srgbClr val="FFFFFF"/>
                </a:solidFill>
                <a:latin typeface="Franklin Gothic Heavy" charset="0"/>
                <a:ea typeface="Franklin Gothic Heavy" charset="0"/>
                <a:cs typeface="Franklin Gothic Heavy" charset="0"/>
              </a:rPr>
              <a:t>Short-term Recovery</a:t>
            </a:r>
          </a:p>
        </p:txBody>
      </p:sp>
      <p:sp>
        <p:nvSpPr>
          <p:cNvPr id="17" name="TextBox 16"/>
          <p:cNvSpPr txBox="1"/>
          <p:nvPr/>
        </p:nvSpPr>
        <p:spPr>
          <a:xfrm>
            <a:off x="7451689" y="404153"/>
            <a:ext cx="2011990" cy="830997"/>
          </a:xfrm>
          <a:prstGeom prst="rect">
            <a:avLst/>
          </a:prstGeom>
          <a:solidFill>
            <a:srgbClr val="2EBCB3"/>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dirty="0" smtClean="0">
                <a:solidFill>
                  <a:srgbClr val="FFFFFF"/>
                </a:solidFill>
                <a:latin typeface="Franklin Gothic Heavy" charset="0"/>
                <a:ea typeface="Franklin Gothic Heavy" charset="0"/>
                <a:cs typeface="Franklin Gothic Heavy" charset="0"/>
              </a:rPr>
              <a:t>Long-term Recovery</a:t>
            </a:r>
          </a:p>
        </p:txBody>
      </p:sp>
      <p:sp>
        <p:nvSpPr>
          <p:cNvPr id="18" name="TextBox 17"/>
          <p:cNvSpPr txBox="1"/>
          <p:nvPr/>
        </p:nvSpPr>
        <p:spPr>
          <a:xfrm>
            <a:off x="9746874" y="404153"/>
            <a:ext cx="2011990" cy="83099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dirty="0" smtClean="0">
                <a:solidFill>
                  <a:srgbClr val="FFFFFF"/>
                </a:solidFill>
                <a:latin typeface="Franklin Gothic Heavy" charset="0"/>
                <a:ea typeface="Franklin Gothic Heavy" charset="0"/>
                <a:cs typeface="Franklin Gothic Heavy" charset="0"/>
              </a:rPr>
              <a:t>Resilience for Future</a:t>
            </a:r>
          </a:p>
        </p:txBody>
      </p:sp>
    </p:spTree>
    <p:extLst>
      <p:ext uri="{BB962C8B-B14F-4D97-AF65-F5344CB8AC3E}">
        <p14:creationId xmlns:p14="http://schemas.microsoft.com/office/powerpoint/2010/main" val="945676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srcRect/>
          <a:stretch>
            <a:fillRect/>
          </a:stretch>
        </p:blipFill>
        <p:spPr bwMode="auto">
          <a:xfrm>
            <a:off x="1447800" y="-714375"/>
            <a:ext cx="6535738" cy="6505575"/>
          </a:xfrm>
          <a:prstGeom prst="rect">
            <a:avLst/>
          </a:prstGeom>
          <a:noFill/>
          <a:ln w="9525">
            <a:solidFill>
              <a:schemeClr val="bg2"/>
            </a:solidFill>
            <a:miter lim="800000"/>
            <a:headEnd/>
            <a:tailEnd/>
          </a:ln>
        </p:spPr>
      </p:pic>
      <p:pic>
        <p:nvPicPr>
          <p:cNvPr id="17411" name="Picture 3"/>
          <p:cNvPicPr>
            <a:picLocks noChangeAspect="1" noChangeArrowheads="1"/>
          </p:cNvPicPr>
          <p:nvPr/>
        </p:nvPicPr>
        <p:blipFill>
          <a:blip r:embed="rId4"/>
          <a:srcRect/>
          <a:stretch>
            <a:fillRect/>
          </a:stretch>
        </p:blipFill>
        <p:spPr bwMode="auto">
          <a:xfrm>
            <a:off x="2989264" y="1219201"/>
            <a:ext cx="6535737" cy="6505575"/>
          </a:xfrm>
          <a:prstGeom prst="rect">
            <a:avLst/>
          </a:prstGeom>
          <a:noFill/>
          <a:ln w="9525">
            <a:solidFill>
              <a:schemeClr val="bg2"/>
            </a:solidFill>
            <a:miter lim="800000"/>
            <a:headEnd/>
            <a:tailEnd/>
          </a:ln>
        </p:spPr>
      </p:pic>
      <p:pic>
        <p:nvPicPr>
          <p:cNvPr id="17412" name="Picture 2"/>
          <p:cNvPicPr>
            <a:picLocks noChangeAspect="1" noChangeArrowheads="1"/>
          </p:cNvPicPr>
          <p:nvPr/>
        </p:nvPicPr>
        <p:blipFill>
          <a:blip r:embed="rId5"/>
          <a:srcRect/>
          <a:stretch>
            <a:fillRect/>
          </a:stretch>
        </p:blipFill>
        <p:spPr bwMode="auto">
          <a:xfrm>
            <a:off x="4800600" y="0"/>
            <a:ext cx="6591300" cy="6611938"/>
          </a:xfrm>
          <a:prstGeom prst="rect">
            <a:avLst/>
          </a:prstGeom>
          <a:noFill/>
          <a:ln w="9525">
            <a:solidFill>
              <a:schemeClr val="bg2"/>
            </a:solidFill>
            <a:miter lim="800000"/>
            <a:headEnd/>
            <a:tailEnd/>
          </a:ln>
        </p:spPr>
      </p:pic>
    </p:spTree>
    <p:extLst>
      <p:ext uri="{BB962C8B-B14F-4D97-AF65-F5344CB8AC3E}">
        <p14:creationId xmlns:p14="http://schemas.microsoft.com/office/powerpoint/2010/main" val="1696067323"/>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0"/>
                                          </p:stCondLst>
                                        </p:cTn>
                                        <p:tgtEl>
                                          <p:spTgt spid="17411"/>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2000"/>
                                  </p:stCondLst>
                                  <p:childTnLst>
                                    <p:set>
                                      <p:cBhvr>
                                        <p:cTn id="9"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577" y="2913390"/>
            <a:ext cx="5021140" cy="37459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1893" y="0"/>
            <a:ext cx="5472971" cy="31339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170" y="195236"/>
            <a:ext cx="3469959" cy="45911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80000">
            <a:off x="5493812" y="2653364"/>
            <a:ext cx="4762228" cy="33809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35707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edPlum.JPG"/>
          <p:cNvPicPr>
            <a:picLocks noChangeAspect="1"/>
          </p:cNvPicPr>
          <p:nvPr/>
        </p:nvPicPr>
        <p:blipFill>
          <a:blip r:embed="rId3">
            <a:clrChange>
              <a:clrFrom>
                <a:srgbClr val="FFFFFF"/>
              </a:clrFrom>
              <a:clrTo>
                <a:srgbClr val="FFFFFF">
                  <a:alpha val="0"/>
                </a:srgbClr>
              </a:clrTo>
            </a:clrChange>
          </a:blip>
          <a:srcRect t="13530"/>
          <a:stretch>
            <a:fillRect/>
          </a:stretch>
        </p:blipFill>
        <p:spPr bwMode="auto">
          <a:xfrm>
            <a:off x="-52032" y="-64346"/>
            <a:ext cx="4484609" cy="4782424"/>
          </a:xfrm>
          <a:prstGeom prst="rect">
            <a:avLst/>
          </a:prstGeom>
          <a:noFill/>
          <a:ln w="9525">
            <a:noFill/>
            <a:miter lim="800000"/>
            <a:headEnd/>
            <a:tailEnd/>
          </a:ln>
        </p:spPr>
      </p:pic>
      <p:pic>
        <p:nvPicPr>
          <p:cNvPr id="5" name="Picture 4" descr="Valassis Lists.JPG"/>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2968448" y="4341471"/>
            <a:ext cx="3426050" cy="1761461"/>
          </a:xfrm>
          <a:prstGeom prst="rect">
            <a:avLst/>
          </a:prstGeom>
          <a:noFill/>
          <a:ln w="9525">
            <a:noFill/>
            <a:miter lim="800000"/>
            <a:headEnd/>
            <a:tailEnd/>
          </a:ln>
        </p:spPr>
      </p:pic>
      <p:pic>
        <p:nvPicPr>
          <p:cNvPr id="6" name="Picture 5" descr="coleman-recoveredrev"/>
          <p:cNvPicPr>
            <a:picLocks noChangeAspect="1" noChangeArrowheads="1"/>
          </p:cNvPicPr>
          <p:nvPr/>
        </p:nvPicPr>
        <p:blipFill>
          <a:blip r:embed="rId5"/>
          <a:srcRect/>
          <a:stretch>
            <a:fillRect/>
          </a:stretch>
        </p:blipFill>
        <p:spPr bwMode="auto">
          <a:xfrm rot="287331">
            <a:off x="3915334" y="223321"/>
            <a:ext cx="7706088" cy="4180385"/>
          </a:xfrm>
          <a:prstGeom prst="rect">
            <a:avLst/>
          </a:prstGeom>
          <a:noFill/>
          <a:ln w="9525">
            <a:noFill/>
            <a:miter lim="800000"/>
            <a:headEnd/>
            <a:tailEnd/>
          </a:ln>
        </p:spPr>
      </p:pic>
    </p:spTree>
    <p:extLst>
      <p:ext uri="{BB962C8B-B14F-4D97-AF65-F5344CB8AC3E}">
        <p14:creationId xmlns:p14="http://schemas.microsoft.com/office/powerpoint/2010/main" val="1519951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descr="screen-capture-2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30200"/>
            <a:ext cx="9144000" cy="61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8289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4" descr="OrleansSchools20080930_Page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3038"/>
            <a:ext cx="9296400" cy="718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4039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653" y="664192"/>
            <a:ext cx="6005312" cy="4297552"/>
          </a:xfrm>
          <a:prstGeom prst="rect">
            <a:avLst/>
          </a:prstGeom>
        </p:spPr>
      </p:pic>
      <p:sp>
        <p:nvSpPr>
          <p:cNvPr id="5" name="TextBox 4"/>
          <p:cNvSpPr txBox="1"/>
          <p:nvPr/>
        </p:nvSpPr>
        <p:spPr>
          <a:xfrm>
            <a:off x="6957931" y="1777848"/>
            <a:ext cx="1274164" cy="1323439"/>
          </a:xfrm>
          <a:prstGeom prst="rect">
            <a:avLst/>
          </a:prstGeom>
          <a:noFill/>
        </p:spPr>
        <p:txBody>
          <a:bodyPr wrap="square" rtlCol="0">
            <a:spAutoFit/>
          </a:bodyPr>
          <a:lstStyle/>
          <a:p>
            <a:r>
              <a:rPr lang="en-US" sz="8000" b="1" smtClean="0">
                <a:ln w="0"/>
                <a:effectLst>
                  <a:outerShdw blurRad="38100" dist="19050" dir="2700000" algn="tl" rotWithShape="0">
                    <a:schemeClr val="dk1">
                      <a:alpha val="40000"/>
                    </a:schemeClr>
                  </a:outerShdw>
                </a:effectLst>
                <a:latin typeface="Franklin Gothic Heavy" charset="0"/>
                <a:ea typeface="Franklin Gothic Heavy" charset="0"/>
                <a:cs typeface="Franklin Gothic Heavy" charset="0"/>
              </a:rPr>
              <a:t>&gt;</a:t>
            </a:r>
            <a:endParaRPr lang="en-US" sz="8000" b="1">
              <a:ln w="0"/>
              <a:effectLst>
                <a:outerShdw blurRad="38100" dist="19050" dir="2700000" algn="tl" rotWithShape="0">
                  <a:schemeClr val="dk1">
                    <a:alpha val="40000"/>
                  </a:schemeClr>
                </a:outerShdw>
              </a:effectLst>
              <a:latin typeface="Franklin Gothic Heavy" charset="0"/>
              <a:ea typeface="Franklin Gothic Heavy" charset="0"/>
              <a:cs typeface="Franklin Gothic Heavy" charset="0"/>
            </a:endParaRPr>
          </a:p>
        </p:txBody>
      </p:sp>
      <p:sp>
        <p:nvSpPr>
          <p:cNvPr id="7" name="TextBox 6"/>
          <p:cNvSpPr txBox="1"/>
          <p:nvPr/>
        </p:nvSpPr>
        <p:spPr>
          <a:xfrm>
            <a:off x="8232095" y="1777848"/>
            <a:ext cx="3879957" cy="2862322"/>
          </a:xfrm>
          <a:prstGeom prst="rect">
            <a:avLst/>
          </a:prstGeom>
          <a:noFill/>
        </p:spPr>
        <p:txBody>
          <a:bodyPr wrap="square" rtlCol="0">
            <a:spAutoFit/>
          </a:bodyPr>
          <a:lstStyle/>
          <a:p>
            <a:r>
              <a:rPr lang="en-US" sz="3600" b="1" dirty="0" smtClean="0">
                <a:latin typeface="Franklin Gothic Heavy" charset="0"/>
                <a:ea typeface="Franklin Gothic Heavy" charset="0"/>
                <a:cs typeface="Franklin Gothic Heavy" charset="0"/>
              </a:rPr>
              <a:t>PDFs</a:t>
            </a:r>
          </a:p>
          <a:p>
            <a:r>
              <a:rPr lang="en-US" sz="3600" b="1" dirty="0" smtClean="0">
                <a:latin typeface="Franklin Gothic Heavy" charset="0"/>
                <a:ea typeface="Franklin Gothic Heavy" charset="0"/>
                <a:cs typeface="Franklin Gothic Heavy" charset="0"/>
              </a:rPr>
              <a:t>Printed </a:t>
            </a:r>
            <a:r>
              <a:rPr lang="en-US" sz="3600" b="1" dirty="0" smtClean="0">
                <a:latin typeface="Franklin Gothic Heavy" charset="0"/>
                <a:ea typeface="Franklin Gothic Heavy" charset="0"/>
                <a:cs typeface="Franklin Gothic Heavy" charset="0"/>
              </a:rPr>
              <a:t>reports</a:t>
            </a:r>
          </a:p>
          <a:p>
            <a:r>
              <a:rPr lang="en-US" sz="3600" b="1" dirty="0" smtClean="0">
                <a:latin typeface="Franklin Gothic Heavy" charset="0"/>
                <a:ea typeface="Franklin Gothic Heavy" charset="0"/>
                <a:cs typeface="Franklin Gothic Heavy" charset="0"/>
              </a:rPr>
              <a:t>Blog posts</a:t>
            </a:r>
            <a:endParaRPr lang="en-US" sz="3600" b="1" dirty="0" smtClean="0">
              <a:latin typeface="Franklin Gothic Heavy" charset="0"/>
              <a:ea typeface="Franklin Gothic Heavy" charset="0"/>
              <a:cs typeface="Franklin Gothic Heavy" charset="0"/>
            </a:endParaRPr>
          </a:p>
          <a:p>
            <a:r>
              <a:rPr lang="en-US" sz="3600" b="1" dirty="0" smtClean="0">
                <a:latin typeface="Franklin Gothic Heavy" charset="0"/>
                <a:ea typeface="Franklin Gothic Heavy" charset="0"/>
                <a:cs typeface="Franklin Gothic Heavy" charset="0"/>
              </a:rPr>
              <a:t>Social Media</a:t>
            </a:r>
          </a:p>
          <a:p>
            <a:endParaRPr lang="en-US" sz="3600" b="1" dirty="0">
              <a:latin typeface="Franklin Gothic Heavy" charset="0"/>
              <a:ea typeface="Franklin Gothic Heavy" charset="0"/>
              <a:cs typeface="Franklin Gothic Heavy" charset="0"/>
            </a:endParaRPr>
          </a:p>
        </p:txBody>
      </p:sp>
    </p:spTree>
    <p:extLst>
      <p:ext uri="{BB962C8B-B14F-4D97-AF65-F5344CB8AC3E}">
        <p14:creationId xmlns:p14="http://schemas.microsoft.com/office/powerpoint/2010/main" val="11148893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4380" y="1766343"/>
            <a:ext cx="11247619" cy="3785652"/>
          </a:xfrm>
          <a:prstGeom prst="rect">
            <a:avLst/>
          </a:prstGeom>
          <a:noFill/>
        </p:spPr>
        <p:txBody>
          <a:bodyPr wrap="square" rtlCol="0">
            <a:spAutoFit/>
          </a:bodyPr>
          <a:lstStyle/>
          <a:p>
            <a:r>
              <a:rPr lang="en-US" sz="4000" dirty="0" smtClean="0">
                <a:latin typeface="Franklin Gothic Demi" charset="0"/>
                <a:ea typeface="Franklin Gothic Demi" charset="0"/>
                <a:cs typeface="Franklin Gothic Demi" charset="0"/>
              </a:rPr>
              <a:t>Keep user-centered design, traditional media engagement, local credibility, and add</a:t>
            </a:r>
            <a:r>
              <a:rPr lang="mr-IN" sz="4000" dirty="0" smtClean="0">
                <a:latin typeface="Franklin Gothic Demi" charset="0"/>
                <a:ea typeface="Franklin Gothic Demi" charset="0"/>
                <a:cs typeface="Franklin Gothic Demi" charset="0"/>
              </a:rPr>
              <a:t>…</a:t>
            </a:r>
            <a:endParaRPr lang="en-US" sz="4000" dirty="0" smtClean="0">
              <a:latin typeface="Franklin Gothic Demi" charset="0"/>
              <a:ea typeface="Franklin Gothic Demi" charset="0"/>
              <a:cs typeface="Franklin Gothic Demi" charset="0"/>
            </a:endParaRPr>
          </a:p>
          <a:p>
            <a:pPr marL="742950" lvl="1" indent="-285750">
              <a:buFont typeface="Arial" charset="0"/>
              <a:buChar char="•"/>
            </a:pPr>
            <a:r>
              <a:rPr lang="en-US" sz="4000" dirty="0" smtClean="0">
                <a:latin typeface="Franklin Gothic Demi" charset="0"/>
                <a:ea typeface="Franklin Gothic Demi" charset="0"/>
                <a:cs typeface="Franklin Gothic Demi" charset="0"/>
              </a:rPr>
              <a:t>More savvy use of social media</a:t>
            </a:r>
          </a:p>
          <a:p>
            <a:pPr marL="742950" lvl="1" indent="-285750">
              <a:buFont typeface="Arial" charset="0"/>
              <a:buChar char="•"/>
            </a:pPr>
            <a:r>
              <a:rPr lang="en-US" sz="4000" dirty="0" smtClean="0">
                <a:latin typeface="Franklin Gothic Demi" charset="0"/>
                <a:ea typeface="Franklin Gothic Demi" charset="0"/>
                <a:cs typeface="Franklin Gothic Demi" charset="0"/>
              </a:rPr>
              <a:t>Focus </a:t>
            </a:r>
            <a:r>
              <a:rPr lang="en-US" sz="4000" dirty="0">
                <a:latin typeface="Franklin Gothic Demi" charset="0"/>
                <a:ea typeface="Franklin Gothic Demi" charset="0"/>
                <a:cs typeface="Franklin Gothic Demi" charset="0"/>
              </a:rPr>
              <a:t>on new data frontiers – </a:t>
            </a:r>
            <a:r>
              <a:rPr lang="en-US" sz="4000" dirty="0" err="1">
                <a:latin typeface="Franklin Gothic Demi" charset="0"/>
                <a:ea typeface="Franklin Gothic Demi" charset="0"/>
                <a:cs typeface="Franklin Gothic Demi" charset="0"/>
              </a:rPr>
              <a:t>IoT</a:t>
            </a:r>
            <a:r>
              <a:rPr lang="en-US" sz="4000" dirty="0">
                <a:latin typeface="Franklin Gothic Demi" charset="0"/>
                <a:ea typeface="Franklin Gothic Demi" charset="0"/>
                <a:cs typeface="Franklin Gothic Demi" charset="0"/>
              </a:rPr>
              <a:t>, digital </a:t>
            </a:r>
            <a:r>
              <a:rPr lang="en-US" sz="4000" dirty="0" smtClean="0">
                <a:latin typeface="Franklin Gothic Demi" charset="0"/>
                <a:ea typeface="Franklin Gothic Demi" charset="0"/>
                <a:cs typeface="Franklin Gothic Demi" charset="0"/>
              </a:rPr>
              <a:t>inclusion, citizen science/crowdsourcing</a:t>
            </a:r>
            <a:endParaRPr lang="en-US" sz="4000" dirty="0">
              <a:latin typeface="Franklin Gothic Demi" charset="0"/>
              <a:ea typeface="Franklin Gothic Demi" charset="0"/>
              <a:cs typeface="Franklin Gothic Demi" charset="0"/>
            </a:endParaRPr>
          </a:p>
          <a:p>
            <a:pPr marL="742950" lvl="1" indent="-285750">
              <a:buFont typeface="Arial" charset="0"/>
              <a:buChar char="•"/>
            </a:pPr>
            <a:r>
              <a:rPr lang="en-US" sz="4000" dirty="0">
                <a:latin typeface="Franklin Gothic Demi" charset="0"/>
                <a:ea typeface="Franklin Gothic Demi" charset="0"/>
                <a:cs typeface="Franklin Gothic Demi" charset="0"/>
              </a:rPr>
              <a:t>Address the hard </a:t>
            </a:r>
            <a:r>
              <a:rPr lang="en-US" sz="4000">
                <a:latin typeface="Franklin Gothic Demi" charset="0"/>
                <a:ea typeface="Franklin Gothic Demi" charset="0"/>
                <a:cs typeface="Franklin Gothic Demi" charset="0"/>
              </a:rPr>
              <a:t>issues </a:t>
            </a:r>
            <a:r>
              <a:rPr lang="en-US" sz="4000" smtClean="0">
                <a:latin typeface="Franklin Gothic Demi" charset="0"/>
                <a:ea typeface="Franklin Gothic Demi" charset="0"/>
                <a:cs typeface="Franklin Gothic Demi" charset="0"/>
              </a:rPr>
              <a:t>head-on</a:t>
            </a:r>
            <a:endParaRPr lang="en-US" sz="4000" dirty="0" smtClean="0">
              <a:latin typeface="Franklin Gothic Demi" charset="0"/>
              <a:ea typeface="Franklin Gothic Demi" charset="0"/>
              <a:cs typeface="Franklin Gothic Demi" charset="0"/>
            </a:endParaRPr>
          </a:p>
        </p:txBody>
      </p:sp>
      <p:sp>
        <p:nvSpPr>
          <p:cNvPr id="14" name="TextBox 13"/>
          <p:cNvSpPr txBox="1"/>
          <p:nvPr/>
        </p:nvSpPr>
        <p:spPr>
          <a:xfrm>
            <a:off x="566128" y="404153"/>
            <a:ext cx="2011990" cy="83099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dirty="0" smtClean="0">
                <a:solidFill>
                  <a:srgbClr val="FFFFFF"/>
                </a:solidFill>
                <a:latin typeface="Franklin Gothic Heavy" charset="0"/>
                <a:ea typeface="Franklin Gothic Heavy" charset="0"/>
                <a:cs typeface="Franklin Gothic Heavy" charset="0"/>
              </a:rPr>
              <a:t>Before the</a:t>
            </a:r>
          </a:p>
          <a:p>
            <a:pPr algn="ctr" eaLnBrk="1" hangingPunct="1"/>
            <a:r>
              <a:rPr lang="en-US" altLang="x-none" dirty="0" smtClean="0">
                <a:solidFill>
                  <a:srgbClr val="FFFFFF"/>
                </a:solidFill>
                <a:latin typeface="Franklin Gothic Heavy" charset="0"/>
                <a:ea typeface="Franklin Gothic Heavy" charset="0"/>
                <a:cs typeface="Franklin Gothic Heavy" charset="0"/>
              </a:rPr>
              <a:t>Storm</a:t>
            </a:r>
          </a:p>
        </p:txBody>
      </p:sp>
      <p:sp>
        <p:nvSpPr>
          <p:cNvPr id="15" name="TextBox 14"/>
          <p:cNvSpPr txBox="1"/>
          <p:nvPr/>
        </p:nvSpPr>
        <p:spPr>
          <a:xfrm>
            <a:off x="2861315" y="404153"/>
            <a:ext cx="2011990" cy="83099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dirty="0" smtClean="0">
                <a:solidFill>
                  <a:srgbClr val="FFFFFF"/>
                </a:solidFill>
                <a:latin typeface="Franklin Gothic Heavy" charset="0"/>
                <a:ea typeface="Franklin Gothic Heavy" charset="0"/>
                <a:cs typeface="Franklin Gothic Heavy" charset="0"/>
              </a:rPr>
              <a:t>Immediate</a:t>
            </a:r>
          </a:p>
          <a:p>
            <a:pPr algn="ctr" eaLnBrk="1" hangingPunct="1"/>
            <a:r>
              <a:rPr lang="en-US" altLang="x-none" dirty="0" smtClean="0">
                <a:solidFill>
                  <a:srgbClr val="FFFFFF"/>
                </a:solidFill>
                <a:latin typeface="Franklin Gothic Heavy" charset="0"/>
                <a:ea typeface="Franklin Gothic Heavy" charset="0"/>
                <a:cs typeface="Franklin Gothic Heavy" charset="0"/>
              </a:rPr>
              <a:t>Response</a:t>
            </a:r>
            <a:endParaRPr lang="en-US" altLang="x-none" dirty="0">
              <a:solidFill>
                <a:srgbClr val="FFFFFF"/>
              </a:solidFill>
              <a:latin typeface="Franklin Gothic Heavy" charset="0"/>
              <a:ea typeface="Franklin Gothic Heavy" charset="0"/>
              <a:cs typeface="Franklin Gothic Heavy" charset="0"/>
            </a:endParaRPr>
          </a:p>
        </p:txBody>
      </p:sp>
      <p:sp>
        <p:nvSpPr>
          <p:cNvPr id="16" name="TextBox 15"/>
          <p:cNvSpPr txBox="1"/>
          <p:nvPr/>
        </p:nvSpPr>
        <p:spPr>
          <a:xfrm>
            <a:off x="5156502" y="404153"/>
            <a:ext cx="2011990" cy="83099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dirty="0" smtClean="0">
                <a:solidFill>
                  <a:srgbClr val="FFFFFF"/>
                </a:solidFill>
                <a:latin typeface="Franklin Gothic Heavy" charset="0"/>
                <a:ea typeface="Franklin Gothic Heavy" charset="0"/>
                <a:cs typeface="Franklin Gothic Heavy" charset="0"/>
              </a:rPr>
              <a:t>Short-term Recovery</a:t>
            </a:r>
          </a:p>
        </p:txBody>
      </p:sp>
      <p:sp>
        <p:nvSpPr>
          <p:cNvPr id="17" name="TextBox 16"/>
          <p:cNvSpPr txBox="1"/>
          <p:nvPr/>
        </p:nvSpPr>
        <p:spPr>
          <a:xfrm>
            <a:off x="7451689" y="404153"/>
            <a:ext cx="2011990" cy="83099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dirty="0" smtClean="0">
                <a:solidFill>
                  <a:srgbClr val="FFFFFF"/>
                </a:solidFill>
                <a:latin typeface="Franklin Gothic Heavy" charset="0"/>
                <a:ea typeface="Franklin Gothic Heavy" charset="0"/>
                <a:cs typeface="Franklin Gothic Heavy" charset="0"/>
              </a:rPr>
              <a:t>Long-term Recovery</a:t>
            </a:r>
          </a:p>
        </p:txBody>
      </p:sp>
      <p:sp>
        <p:nvSpPr>
          <p:cNvPr id="18" name="TextBox 17"/>
          <p:cNvSpPr txBox="1"/>
          <p:nvPr/>
        </p:nvSpPr>
        <p:spPr>
          <a:xfrm>
            <a:off x="9746874" y="404153"/>
            <a:ext cx="2011990" cy="830997"/>
          </a:xfrm>
          <a:prstGeom prst="rect">
            <a:avLst/>
          </a:prstGeom>
          <a:solidFill>
            <a:srgbClr val="2EBCB3"/>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dirty="0" smtClean="0">
                <a:solidFill>
                  <a:srgbClr val="FFFFFF"/>
                </a:solidFill>
                <a:latin typeface="Franklin Gothic Heavy" charset="0"/>
                <a:ea typeface="Franklin Gothic Heavy" charset="0"/>
                <a:cs typeface="Franklin Gothic Heavy" charset="0"/>
              </a:rPr>
              <a:t>Resilience for Future</a:t>
            </a:r>
          </a:p>
        </p:txBody>
      </p:sp>
    </p:spTree>
    <p:extLst>
      <p:ext uri="{BB962C8B-B14F-4D97-AF65-F5344CB8AC3E}">
        <p14:creationId xmlns:p14="http://schemas.microsoft.com/office/powerpoint/2010/main" val="1303084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788" y="203200"/>
            <a:ext cx="6018212" cy="65024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
            <a:ext cx="7239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Line 4"/>
          <p:cNvSpPr>
            <a:spLocks noChangeShapeType="1"/>
          </p:cNvSpPr>
          <p:nvPr/>
        </p:nvSpPr>
        <p:spPr bwMode="auto">
          <a:xfrm flipV="1">
            <a:off x="2362200" y="4038600"/>
            <a:ext cx="1066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05" name="Line 5"/>
          <p:cNvSpPr>
            <a:spLocks noChangeShapeType="1"/>
          </p:cNvSpPr>
          <p:nvPr/>
        </p:nvSpPr>
        <p:spPr bwMode="auto">
          <a:xfrm flipV="1">
            <a:off x="2819400" y="4114800"/>
            <a:ext cx="7848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49513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4314825" cy="576103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3576" y="1524000"/>
            <a:ext cx="4314825" cy="576103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35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1" y="228600"/>
            <a:ext cx="4314825" cy="576103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35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1" y="1096964"/>
            <a:ext cx="4314825" cy="576103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355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1" y="0"/>
            <a:ext cx="4314825" cy="576103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633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04800"/>
            <a:ext cx="544830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1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us.tiff                                                        000571A0Macintosh HD                   BF5457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50913"/>
            <a:ext cx="9144000" cy="495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descr="&#13;allison50.jpg                                                  000571A0Macintosh HD                   BF5457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1" y="4267201"/>
            <a:ext cx="44767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descr="charlotte50.jpg                                                000571A0Macintosh HD                   BF5457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1" y="4191001"/>
            <a:ext cx="44767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descr="&#9;joy50.jpg                                                      000571A0Macintosh HD                   BF5457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1" y="4038601"/>
            <a:ext cx="44767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descr="shawn50.jpg                                                    000571A0Macintosh HD                   BF5457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1" y="4724401"/>
            <a:ext cx="44767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7" descr="denice50.jpg                                                   000571A0Macintosh HD                   BF5457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1" y="4724401"/>
            <a:ext cx="44767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0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6963" y="1766343"/>
            <a:ext cx="8379504" cy="4401205"/>
          </a:xfrm>
          <a:prstGeom prst="rect">
            <a:avLst/>
          </a:prstGeom>
          <a:noFill/>
        </p:spPr>
        <p:txBody>
          <a:bodyPr wrap="square" rtlCol="0">
            <a:spAutoFit/>
          </a:bodyPr>
          <a:lstStyle/>
          <a:p>
            <a:pPr marL="285750" indent="-285750">
              <a:buFont typeface="Arial" charset="0"/>
              <a:buChar char="•"/>
            </a:pPr>
            <a:r>
              <a:rPr lang="en-US" sz="4000" dirty="0">
                <a:latin typeface="Franklin Gothic Demi" charset="0"/>
                <a:ea typeface="Franklin Gothic Demi" charset="0"/>
                <a:cs typeface="Franklin Gothic Demi" charset="0"/>
              </a:rPr>
              <a:t>Continuity of Operations</a:t>
            </a:r>
          </a:p>
          <a:p>
            <a:pPr marL="742950" lvl="1" indent="-285750">
              <a:buFont typeface="Arial" charset="0"/>
              <a:buChar char="•"/>
            </a:pPr>
            <a:r>
              <a:rPr lang="en-US" sz="4000" dirty="0">
                <a:latin typeface="Franklin Gothic Demi" charset="0"/>
                <a:ea typeface="Franklin Gothic Demi" charset="0"/>
                <a:cs typeface="Franklin Gothic Demi" charset="0"/>
              </a:rPr>
              <a:t>Tech</a:t>
            </a:r>
          </a:p>
          <a:p>
            <a:pPr marL="742950" lvl="1" indent="-285750">
              <a:buFont typeface="Arial" charset="0"/>
              <a:buChar char="•"/>
            </a:pPr>
            <a:r>
              <a:rPr lang="en-US" sz="4000" dirty="0">
                <a:latin typeface="Franklin Gothic Demi" charset="0"/>
                <a:ea typeface="Franklin Gothic Demi" charset="0"/>
                <a:cs typeface="Franklin Gothic Demi" charset="0"/>
              </a:rPr>
              <a:t>People</a:t>
            </a:r>
          </a:p>
          <a:p>
            <a:pPr marL="285750" indent="-285750">
              <a:buFont typeface="Arial" charset="0"/>
              <a:buChar char="•"/>
            </a:pPr>
            <a:r>
              <a:rPr lang="en-US" sz="4000" dirty="0" smtClean="0">
                <a:latin typeface="Franklin Gothic Demi" charset="0"/>
                <a:ea typeface="Franklin Gothic Demi" charset="0"/>
                <a:cs typeface="Franklin Gothic Demi" charset="0"/>
              </a:rPr>
              <a:t>Monitor emergent user needs</a:t>
            </a:r>
          </a:p>
          <a:p>
            <a:pPr marL="285750" indent="-285750">
              <a:buFont typeface="Arial" charset="0"/>
              <a:buChar char="•"/>
            </a:pPr>
            <a:r>
              <a:rPr lang="en-US" sz="4000" dirty="0" smtClean="0">
                <a:latin typeface="Franklin Gothic Demi" charset="0"/>
                <a:ea typeface="Franklin Gothic Demi" charset="0"/>
                <a:cs typeface="Franklin Gothic Demi" charset="0"/>
              </a:rPr>
              <a:t>Bump </a:t>
            </a:r>
            <a:r>
              <a:rPr lang="en-US" sz="4000" dirty="0">
                <a:latin typeface="Franklin Gothic Demi" charset="0"/>
                <a:ea typeface="Franklin Gothic Demi" charset="0"/>
                <a:cs typeface="Franklin Gothic Demi" charset="0"/>
              </a:rPr>
              <a:t>up relevant data</a:t>
            </a:r>
          </a:p>
          <a:p>
            <a:pPr marL="285750" indent="-285750">
              <a:buFont typeface="Arial" charset="0"/>
              <a:buChar char="•"/>
            </a:pPr>
            <a:r>
              <a:rPr lang="en-US" sz="4000" dirty="0">
                <a:latin typeface="Franklin Gothic Demi" charset="0"/>
                <a:ea typeface="Franklin Gothic Demi" charset="0"/>
                <a:cs typeface="Franklin Gothic Demi" charset="0"/>
              </a:rPr>
              <a:t>Answer media requests</a:t>
            </a:r>
          </a:p>
          <a:p>
            <a:endParaRPr lang="en-US" sz="4000" dirty="0">
              <a:latin typeface="Franklin Gothic Demi" charset="0"/>
              <a:ea typeface="Franklin Gothic Demi" charset="0"/>
              <a:cs typeface="Franklin Gothic Demi" charset="0"/>
            </a:endParaRPr>
          </a:p>
        </p:txBody>
      </p:sp>
      <p:sp>
        <p:nvSpPr>
          <p:cNvPr id="14" name="TextBox 13"/>
          <p:cNvSpPr txBox="1"/>
          <p:nvPr/>
        </p:nvSpPr>
        <p:spPr>
          <a:xfrm>
            <a:off x="566128" y="404153"/>
            <a:ext cx="2011990" cy="83099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dirty="0" smtClean="0">
                <a:solidFill>
                  <a:srgbClr val="FFFFFF"/>
                </a:solidFill>
                <a:latin typeface="Franklin Gothic Heavy" charset="0"/>
                <a:ea typeface="Franklin Gothic Heavy" charset="0"/>
                <a:cs typeface="Franklin Gothic Heavy" charset="0"/>
              </a:rPr>
              <a:t>Before the</a:t>
            </a:r>
          </a:p>
          <a:p>
            <a:pPr algn="ctr" eaLnBrk="1" hangingPunct="1"/>
            <a:r>
              <a:rPr lang="en-US" altLang="x-none" dirty="0" smtClean="0">
                <a:solidFill>
                  <a:srgbClr val="FFFFFF"/>
                </a:solidFill>
                <a:latin typeface="Franklin Gothic Heavy" charset="0"/>
                <a:ea typeface="Franklin Gothic Heavy" charset="0"/>
                <a:cs typeface="Franklin Gothic Heavy" charset="0"/>
              </a:rPr>
              <a:t>Storm</a:t>
            </a:r>
          </a:p>
        </p:txBody>
      </p:sp>
      <p:sp>
        <p:nvSpPr>
          <p:cNvPr id="15" name="TextBox 14"/>
          <p:cNvSpPr txBox="1"/>
          <p:nvPr/>
        </p:nvSpPr>
        <p:spPr>
          <a:xfrm>
            <a:off x="2861315" y="404153"/>
            <a:ext cx="2011990" cy="830997"/>
          </a:xfrm>
          <a:prstGeom prst="rect">
            <a:avLst/>
          </a:prstGeom>
          <a:solidFill>
            <a:srgbClr val="2EBCB3"/>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dirty="0" smtClean="0">
                <a:solidFill>
                  <a:srgbClr val="FFFFFF"/>
                </a:solidFill>
                <a:latin typeface="Franklin Gothic Heavy" charset="0"/>
                <a:ea typeface="Franklin Gothic Heavy" charset="0"/>
                <a:cs typeface="Franklin Gothic Heavy" charset="0"/>
              </a:rPr>
              <a:t>Immediate</a:t>
            </a:r>
          </a:p>
          <a:p>
            <a:pPr algn="ctr" eaLnBrk="1" hangingPunct="1"/>
            <a:r>
              <a:rPr lang="en-US" altLang="x-none" dirty="0" smtClean="0">
                <a:solidFill>
                  <a:srgbClr val="FFFFFF"/>
                </a:solidFill>
                <a:latin typeface="Franklin Gothic Heavy" charset="0"/>
                <a:ea typeface="Franklin Gothic Heavy" charset="0"/>
                <a:cs typeface="Franklin Gothic Heavy" charset="0"/>
              </a:rPr>
              <a:t>Response</a:t>
            </a:r>
            <a:endParaRPr lang="en-US" altLang="x-none" dirty="0">
              <a:solidFill>
                <a:srgbClr val="FFFFFF"/>
              </a:solidFill>
              <a:latin typeface="Franklin Gothic Heavy" charset="0"/>
              <a:ea typeface="Franklin Gothic Heavy" charset="0"/>
              <a:cs typeface="Franklin Gothic Heavy" charset="0"/>
            </a:endParaRPr>
          </a:p>
        </p:txBody>
      </p:sp>
      <p:sp>
        <p:nvSpPr>
          <p:cNvPr id="16" name="TextBox 15"/>
          <p:cNvSpPr txBox="1"/>
          <p:nvPr/>
        </p:nvSpPr>
        <p:spPr>
          <a:xfrm>
            <a:off x="5156502" y="404153"/>
            <a:ext cx="2011990" cy="83099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dirty="0" smtClean="0">
                <a:solidFill>
                  <a:srgbClr val="FFFFFF"/>
                </a:solidFill>
                <a:latin typeface="Franklin Gothic Heavy" charset="0"/>
                <a:ea typeface="Franklin Gothic Heavy" charset="0"/>
                <a:cs typeface="Franklin Gothic Heavy" charset="0"/>
              </a:rPr>
              <a:t>Short-term Recovery</a:t>
            </a:r>
          </a:p>
        </p:txBody>
      </p:sp>
      <p:sp>
        <p:nvSpPr>
          <p:cNvPr id="17" name="TextBox 16"/>
          <p:cNvSpPr txBox="1"/>
          <p:nvPr/>
        </p:nvSpPr>
        <p:spPr>
          <a:xfrm>
            <a:off x="7451689" y="404153"/>
            <a:ext cx="2011990" cy="83099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dirty="0" smtClean="0">
                <a:solidFill>
                  <a:srgbClr val="FFFFFF"/>
                </a:solidFill>
                <a:latin typeface="Franklin Gothic Heavy" charset="0"/>
                <a:ea typeface="Franklin Gothic Heavy" charset="0"/>
                <a:cs typeface="Franklin Gothic Heavy" charset="0"/>
              </a:rPr>
              <a:t>Long-term Recovery</a:t>
            </a:r>
          </a:p>
        </p:txBody>
      </p:sp>
      <p:sp>
        <p:nvSpPr>
          <p:cNvPr id="18" name="TextBox 17"/>
          <p:cNvSpPr txBox="1"/>
          <p:nvPr/>
        </p:nvSpPr>
        <p:spPr>
          <a:xfrm>
            <a:off x="9746874" y="404153"/>
            <a:ext cx="2011990" cy="83099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dirty="0" smtClean="0">
                <a:solidFill>
                  <a:srgbClr val="FFFFFF"/>
                </a:solidFill>
                <a:latin typeface="Franklin Gothic Heavy" charset="0"/>
                <a:ea typeface="Franklin Gothic Heavy" charset="0"/>
                <a:cs typeface="Franklin Gothic Heavy" charset="0"/>
              </a:rPr>
              <a:t>Resilience for Future</a:t>
            </a:r>
          </a:p>
        </p:txBody>
      </p:sp>
    </p:spTree>
    <p:extLst>
      <p:ext uri="{BB962C8B-B14F-4D97-AF65-F5344CB8AC3E}">
        <p14:creationId xmlns:p14="http://schemas.microsoft.com/office/powerpoint/2010/main" val="1043428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ew America">
      <a:dk1>
        <a:sysClr val="windowText" lastClr="000000"/>
      </a:dk1>
      <a:lt1>
        <a:sysClr val="window" lastClr="FFFFFF"/>
      </a:lt1>
      <a:dk2>
        <a:srgbClr val="ABACAE"/>
      </a:dk2>
      <a:lt2>
        <a:srgbClr val="E7E6E6"/>
      </a:lt2>
      <a:accent1>
        <a:srgbClr val="2EBCB3"/>
      </a:accent1>
      <a:accent2>
        <a:srgbClr val="5BA4DA"/>
      </a:accent2>
      <a:accent3>
        <a:srgbClr val="A076AC"/>
      </a:accent3>
      <a:accent4>
        <a:srgbClr val="E75B64"/>
      </a:accent4>
      <a:accent5>
        <a:srgbClr val="1A8A84"/>
      </a:accent5>
      <a:accent6>
        <a:srgbClr val="4378A0"/>
      </a:accent6>
      <a:hlink>
        <a:srgbClr val="2EBCB3"/>
      </a:hlink>
      <a:folHlink>
        <a:srgbClr val="1A8A8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2045</TotalTime>
  <Words>1054</Words>
  <Application>Microsoft Macintosh PowerPoint</Application>
  <PresentationFormat>Widescreen</PresentationFormat>
  <Paragraphs>153</Paragraphs>
  <Slides>45</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45</vt:i4>
      </vt:variant>
    </vt:vector>
  </HeadingPairs>
  <TitlesOfParts>
    <vt:vector size="57" baseType="lpstr">
      <vt:lpstr>Calibri</vt:lpstr>
      <vt:lpstr>Courier</vt:lpstr>
      <vt:lpstr>Franklin Gothic Demi</vt:lpstr>
      <vt:lpstr>Franklin Gothic Heavy</vt:lpstr>
      <vt:lpstr>Georgia</vt:lpstr>
      <vt:lpstr>Helvetica</vt:lpstr>
      <vt:lpstr>ＭＳ Ｐゴシック</vt:lpstr>
      <vt:lpstr>Times</vt:lpstr>
      <vt:lpstr>Times New Roman</vt:lpstr>
      <vt:lpstr>Trebuchet MS</vt:lpstr>
      <vt:lpstr>Arial</vt:lpstr>
      <vt:lpstr>Office Theme</vt:lpstr>
      <vt:lpstr>Katrina 12 years 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Katrina/New Orleans Index with Brookings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America PPT Template</dc:title>
  <dc:creator>Maria Elkin</dc:creator>
  <cp:lastModifiedBy>Denice Ross</cp:lastModifiedBy>
  <cp:revision>95</cp:revision>
  <dcterms:created xsi:type="dcterms:W3CDTF">2017-09-18T18:43:50Z</dcterms:created>
  <dcterms:modified xsi:type="dcterms:W3CDTF">2017-10-10T02:04:18Z</dcterms:modified>
</cp:coreProperties>
</file>