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5"/>
  </p:sldMasterIdLst>
  <p:notesMasterIdLst>
    <p:notesMasterId r:id="rId36"/>
  </p:notesMasterIdLst>
  <p:handoutMasterIdLst>
    <p:handoutMasterId r:id="rId37"/>
  </p:handoutMasterIdLst>
  <p:sldIdLst>
    <p:sldId id="258" r:id="rId6"/>
    <p:sldId id="261" r:id="rId7"/>
    <p:sldId id="269" r:id="rId8"/>
    <p:sldId id="262" r:id="rId9"/>
    <p:sldId id="265" r:id="rId10"/>
    <p:sldId id="266" r:id="rId11"/>
    <p:sldId id="267" r:id="rId12"/>
    <p:sldId id="268" r:id="rId13"/>
    <p:sldId id="270" r:id="rId14"/>
    <p:sldId id="271" r:id="rId15"/>
    <p:sldId id="272" r:id="rId16"/>
    <p:sldId id="273" r:id="rId17"/>
    <p:sldId id="276" r:id="rId18"/>
    <p:sldId id="277" r:id="rId19"/>
    <p:sldId id="289" r:id="rId20"/>
    <p:sldId id="290" r:id="rId21"/>
    <p:sldId id="280" r:id="rId22"/>
    <p:sldId id="281" r:id="rId23"/>
    <p:sldId id="283" r:id="rId24"/>
    <p:sldId id="286" r:id="rId25"/>
    <p:sldId id="288" r:id="rId26"/>
    <p:sldId id="264" r:id="rId27"/>
    <p:sldId id="291" r:id="rId28"/>
    <p:sldId id="292" r:id="rId29"/>
    <p:sldId id="293" r:id="rId30"/>
    <p:sldId id="294" r:id="rId31"/>
    <p:sldId id="295" r:id="rId32"/>
    <p:sldId id="296" r:id="rId33"/>
    <p:sldId id="297" r:id="rId34"/>
    <p:sldId id="298" r:id="rId35"/>
  </p:sldIdLst>
  <p:sldSz cx="9144000" cy="5143500" type="screen16x9"/>
  <p:notesSz cx="6858000" cy="9144000"/>
  <p:embeddedFontLst>
    <p:embeddedFont>
      <p:font typeface="Franklin Gothic Medium" panose="020B0603020102020204" pitchFamily="34" charset="0"/>
      <p:regular r:id="rId38"/>
      <p:italic r:id="rId39"/>
    </p:embeddedFont>
    <p:embeddedFont>
      <p:font typeface="Franklin Gothic Book" panose="020B0503020102020204" pitchFamily="34" charset="0"/>
      <p:regular r:id="rId40"/>
      <p:italic r:id="rId41"/>
    </p:embeddedFont>
    <p:embeddedFont>
      <p:font typeface="FrankRuehl"/>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D7A91C-D326-4AE1-A7CB-73862D8CE9A1}">
  <a:tblStyle styleId="{0BD7A91C-D326-4AE1-A7CB-73862D8CE9A1}"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9464" autoAdjust="0"/>
  </p:normalViewPr>
  <p:slideViewPr>
    <p:cSldViewPr snapToGrid="0">
      <p:cViewPr varScale="1">
        <p:scale>
          <a:sx n="113" d="100"/>
          <a:sy n="113" d="100"/>
        </p:scale>
        <p:origin x="1064" y="176"/>
      </p:cViewPr>
      <p:guideLst/>
    </p:cSldViewPr>
  </p:slideViewPr>
  <p:notesTextViewPr>
    <p:cViewPr>
      <p:scale>
        <a:sx n="1" d="1"/>
        <a:sy n="1" d="1"/>
      </p:scale>
      <p:origin x="0" y="0"/>
    </p:cViewPr>
  </p:notesTextViewPr>
  <p:notesViewPr>
    <p:cSldViewPr snapToGrid="0">
      <p:cViewPr varScale="1">
        <p:scale>
          <a:sx n="74" d="100"/>
          <a:sy n="74" d="100"/>
        </p:scale>
        <p:origin x="281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B762EF-C532-45B8-82AC-3713A9E3C8E3}" type="datetimeFigureOut">
              <a:rPr lang="en-US" smtClean="0"/>
              <a:t>5/5/18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218319-22B6-4E8E-8F51-A62429B416AC}" type="slidenum">
              <a:rPr lang="en-US" smtClean="0"/>
              <a:t>‹#›</a:t>
            </a:fld>
            <a:endParaRPr lang="en-US"/>
          </a:p>
        </p:txBody>
      </p:sp>
    </p:spTree>
    <p:extLst>
      <p:ext uri="{BB962C8B-B14F-4D97-AF65-F5344CB8AC3E}">
        <p14:creationId xmlns:p14="http://schemas.microsoft.com/office/powerpoint/2010/main" val="275604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27272"/>
              <a:buChar char="●"/>
              <a:defRPr sz="1100"/>
            </a:lvl1pPr>
            <a:lvl2pPr lvl="1">
              <a:spcBef>
                <a:spcPts val="0"/>
              </a:spcBef>
              <a:buSzPct val="127272"/>
              <a:buChar char="○"/>
              <a:defRPr sz="1100"/>
            </a:lvl2pPr>
            <a:lvl3pPr lvl="2">
              <a:spcBef>
                <a:spcPts val="0"/>
              </a:spcBef>
              <a:buSzPct val="127272"/>
              <a:buChar char="■"/>
              <a:defRPr sz="1100"/>
            </a:lvl3pPr>
            <a:lvl4pPr lvl="3">
              <a:spcBef>
                <a:spcPts val="0"/>
              </a:spcBef>
              <a:buSzPct val="127272"/>
              <a:buChar char="●"/>
              <a:defRPr sz="1100"/>
            </a:lvl4pPr>
            <a:lvl5pPr lvl="4">
              <a:spcBef>
                <a:spcPts val="0"/>
              </a:spcBef>
              <a:buSzPct val="127272"/>
              <a:buChar char="○"/>
              <a:defRPr sz="1100"/>
            </a:lvl5pPr>
            <a:lvl6pPr lvl="5">
              <a:spcBef>
                <a:spcPts val="0"/>
              </a:spcBef>
              <a:buSzPct val="127272"/>
              <a:buChar char="■"/>
              <a:defRPr sz="1100"/>
            </a:lvl6pPr>
            <a:lvl7pPr lvl="6">
              <a:spcBef>
                <a:spcPts val="0"/>
              </a:spcBef>
              <a:buSzPct val="127272"/>
              <a:buChar char="●"/>
              <a:defRPr sz="1100"/>
            </a:lvl7pPr>
            <a:lvl8pPr lvl="7">
              <a:spcBef>
                <a:spcPts val="0"/>
              </a:spcBef>
              <a:buSzPct val="127272"/>
              <a:buChar char="○"/>
              <a:defRPr sz="1100"/>
            </a:lvl8pPr>
            <a:lvl9pPr lvl="8">
              <a:spcBef>
                <a:spcPts val="0"/>
              </a:spcBef>
              <a:buSzPct val="127272"/>
              <a:buChar char="■"/>
              <a:defRPr sz="1100"/>
            </a:lvl9pPr>
          </a:lstStyle>
          <a:p>
            <a:endParaRPr/>
          </a:p>
        </p:txBody>
      </p:sp>
    </p:spTree>
    <p:extLst>
      <p:ext uri="{BB962C8B-B14F-4D97-AF65-F5344CB8AC3E}">
        <p14:creationId xmlns:p14="http://schemas.microsoft.com/office/powerpoint/2010/main" val="260912995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split these out</a:t>
            </a:r>
            <a:r>
              <a:rPr lang="en-US" baseline="0" dirty="0"/>
              <a:t> and add photos, but the information is here.</a:t>
            </a:r>
          </a:p>
          <a:p>
            <a:endParaRPr lang="en-US" baseline="0" dirty="0"/>
          </a:p>
          <a:p>
            <a:r>
              <a:rPr lang="en-US" dirty="0"/>
              <a:t> Access:</a:t>
            </a:r>
            <a:r>
              <a:rPr lang="en-US" baseline="0" dirty="0"/>
              <a:t> </a:t>
            </a:r>
            <a:r>
              <a:rPr lang="en-US" dirty="0"/>
              <a:t>How do we do it? </a:t>
            </a:r>
          </a:p>
          <a:p>
            <a:r>
              <a:rPr lang="en-US" dirty="0"/>
              <a:t>1. Supporting the stewardship of the nation’s collections that represent local and national significance </a:t>
            </a:r>
          </a:p>
          <a:p>
            <a:r>
              <a:rPr lang="en-US" dirty="0"/>
              <a:t>2. Investing in technology, tools, and training to increase the variety of people who find, access and use museum and library collections resources </a:t>
            </a:r>
          </a:p>
          <a:p>
            <a:r>
              <a:rPr lang="en-US" dirty="0"/>
              <a:t>3. Creating community narratives and identifying relevant societal and sector trends to inform decision-making </a:t>
            </a:r>
          </a:p>
          <a:p>
            <a:r>
              <a:rPr lang="en-US" dirty="0"/>
              <a:t>4.  Fostering a supportive policy environment and advising Federal leadership to promote museums and libraries as essential resources  for society </a:t>
            </a:r>
          </a:p>
          <a:p>
            <a:pPr>
              <a:buNone/>
            </a:pPr>
            <a:r>
              <a:rPr lang="en-US" dirty="0"/>
              <a:t>Learning:</a:t>
            </a:r>
            <a:r>
              <a:rPr lang="en-US" baseline="0" dirty="0"/>
              <a:t> How we do it?</a:t>
            </a:r>
          </a:p>
          <a:p>
            <a:r>
              <a:rPr lang="en-US" dirty="0"/>
              <a:t>1. Enhancing the use of sector's resources to improve literacy in all its forms including early, digital, information, health and wellness, financial, media, and civic </a:t>
            </a:r>
          </a:p>
          <a:p>
            <a:r>
              <a:rPr lang="en-US" dirty="0"/>
              <a:t>2. Advancing evidence-based and innovative uses of cross-disciplinary, inquiry-based-learning </a:t>
            </a:r>
          </a:p>
          <a:p>
            <a:r>
              <a:rPr lang="en-US" dirty="0"/>
              <a:t>3. Leveraging the potential of museums and libraries as distinctive, trusted spaces for community and family learning </a:t>
            </a:r>
          </a:p>
          <a:p>
            <a:r>
              <a:rPr lang="en-US" dirty="0"/>
              <a:t>4. Strengthening continuous learning opportunities and technologies tailored to adults of varying needs and interests including caregivers, veterans, the displaced, and those re-entering the workforce </a:t>
            </a:r>
          </a:p>
          <a:p>
            <a:pPr>
              <a:buNone/>
            </a:pPr>
            <a:r>
              <a:rPr lang="en-US" dirty="0"/>
              <a:t>Community: How we</a:t>
            </a:r>
            <a:r>
              <a:rPr lang="en-US" baseline="0" dirty="0"/>
              <a:t> do it?</a:t>
            </a:r>
          </a:p>
          <a:p>
            <a:r>
              <a:rPr lang="en-US" dirty="0"/>
              <a:t>1. Promoting the adoption of best practices by sharing successes and encouraging innovation for both practitioners and their organizations </a:t>
            </a:r>
          </a:p>
          <a:p>
            <a:r>
              <a:rPr lang="en-US" dirty="0"/>
              <a:t>2. Supporting recruitment, education, and retention of staff, boards, and volunteers to build resilient and diverse organizations </a:t>
            </a:r>
          </a:p>
          <a:p>
            <a:r>
              <a:rPr lang="en-US" dirty="0"/>
              <a:t>3.  Weaving robust cross-sector networks through partnerships and collaborations to improve and sustain community wellbeing </a:t>
            </a:r>
          </a:p>
          <a:p>
            <a:r>
              <a:rPr lang="en-US" dirty="0"/>
              <a:t>4. Collecting data and developing data resources to help the sector identify and respond to community needs (especially those individuals making transitions, the underserved, the newly arrived, and the entrepreneurs) </a:t>
            </a:r>
          </a:p>
          <a:p>
            <a:r>
              <a:rPr lang="en-US" dirty="0"/>
              <a:t>Excellence: How we do it?</a:t>
            </a:r>
          </a:p>
          <a:p>
            <a:r>
              <a:rPr lang="en-US" dirty="0"/>
              <a:t>1. Attracting, developing, and maintaining an effective and diverse IMLS workforce </a:t>
            </a:r>
          </a:p>
          <a:p>
            <a:r>
              <a:rPr lang="en-US" dirty="0"/>
              <a:t>2. Maintaining a balanced and adaptable funding portfolio that allows for new ideas and invests in proven approaches for our sector 3. Using Agency resources to leverage community investments in combination with grantees’ institutional, knowledge-based, and goodwill assets  4. Working with other government  and private sector collaborators to drive the narrative about the public value of museums and libraries 5. Effectively communicating  Agency knowledge  about trends across the field, grantee accomplishments, and assessments of Agency performance </a:t>
            </a:r>
          </a:p>
          <a:p>
            <a:endParaRPr lang="en-US" dirty="0"/>
          </a:p>
          <a:p>
            <a:pPr>
              <a:buNone/>
            </a:pPr>
            <a:endParaRPr lang="en-US" dirty="0"/>
          </a:p>
          <a:p>
            <a:pPr>
              <a:buNone/>
            </a:pPr>
            <a:endParaRPr lang="en-US" dirty="0"/>
          </a:p>
          <a:p>
            <a:endParaRPr lang="en-US" dirty="0"/>
          </a:p>
        </p:txBody>
      </p:sp>
    </p:spTree>
    <p:extLst>
      <p:ext uri="{BB962C8B-B14F-4D97-AF65-F5344CB8AC3E}">
        <p14:creationId xmlns:p14="http://schemas.microsoft.com/office/powerpoint/2010/main" val="453395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7836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check</a:t>
            </a:r>
            <a:r>
              <a:rPr lang="en-US" baseline="0" dirty="0"/>
              <a:t> out our blog and sign up for our monthly e-newsletter, Primary Source.</a:t>
            </a:r>
            <a:endParaRPr lang="en-US" dirty="0"/>
          </a:p>
        </p:txBody>
      </p:sp>
    </p:spTree>
    <p:extLst>
      <p:ext uri="{BB962C8B-B14F-4D97-AF65-F5344CB8AC3E}">
        <p14:creationId xmlns:p14="http://schemas.microsoft.com/office/powerpoint/2010/main" val="4232981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Optional</a:t>
            </a:r>
            <a:r>
              <a:rPr lang="en-US" baseline="0" dirty="0"/>
              <a:t> contact information</a:t>
            </a:r>
            <a:endParaRPr lang="en-US" dirty="0"/>
          </a:p>
        </p:txBody>
      </p:sp>
    </p:spTree>
    <p:extLst>
      <p:ext uri="{BB962C8B-B14F-4D97-AF65-F5344CB8AC3E}">
        <p14:creationId xmlns:p14="http://schemas.microsoft.com/office/powerpoint/2010/main" val="2359363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Pct val="127272"/>
              <a:buFontTx/>
              <a:buChar char="●"/>
              <a:tabLst/>
              <a:defRPr/>
            </a:pPr>
            <a:r>
              <a:rPr lang="en-US" dirty="0"/>
              <a:t>IMLS also administers the African American History and Culture Grant through the African American History and Culture Act (AAHCA) funding. </a:t>
            </a:r>
          </a:p>
          <a:p>
            <a:pPr>
              <a:buNone/>
            </a:pPr>
            <a:endParaRPr lang="en-US" dirty="0"/>
          </a:p>
        </p:txBody>
      </p:sp>
    </p:spTree>
    <p:extLst>
      <p:ext uri="{BB962C8B-B14F-4D97-AF65-F5344CB8AC3E}">
        <p14:creationId xmlns:p14="http://schemas.microsoft.com/office/powerpoint/2010/main" val="2732116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189M: Library Services and Technology Act</a:t>
            </a:r>
          </a:p>
          <a:p>
            <a:r>
              <a:rPr lang="en-US" sz="1400" dirty="0"/>
              <a:t>32.5M: Museum Services Act</a:t>
            </a:r>
          </a:p>
          <a:p>
            <a:r>
              <a:rPr lang="en-US" sz="1400" dirty="0"/>
              <a:t>24.7M: African American History and Culture Act</a:t>
            </a:r>
          </a:p>
          <a:p>
            <a:r>
              <a:rPr lang="en-US" sz="1400" dirty="0"/>
              <a:t>2M: Museum and Library Services Act</a:t>
            </a:r>
          </a:p>
          <a:p>
            <a:pPr marL="2460625" lvl="6" indent="0">
              <a:buFont typeface="Arial" panose="020B0604020202020204" pitchFamily="34" charset="0"/>
              <a:buNone/>
            </a:pPr>
            <a:r>
              <a:rPr lang="en-US" sz="1400" dirty="0"/>
              <a:t>				= $240M</a:t>
            </a:r>
          </a:p>
          <a:p>
            <a:endParaRPr lang="en-US" dirty="0"/>
          </a:p>
        </p:txBody>
      </p:sp>
    </p:spTree>
    <p:extLst>
      <p:ext uri="{BB962C8B-B14F-4D97-AF65-F5344CB8AC3E}">
        <p14:creationId xmlns:p14="http://schemas.microsoft.com/office/powerpoint/2010/main" val="4219404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Libraries and museums are IMLS’s key stakeholders</a:t>
            </a:r>
          </a:p>
        </p:txBody>
      </p:sp>
    </p:spTree>
    <p:extLst>
      <p:ext uri="{BB962C8B-B14F-4D97-AF65-F5344CB8AC3E}">
        <p14:creationId xmlns:p14="http://schemas.microsoft.com/office/powerpoint/2010/main" val="79700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1774" fontAlgn="base">
              <a:spcBef>
                <a:spcPct val="30000"/>
              </a:spcBef>
              <a:spcAft>
                <a:spcPct val="0"/>
              </a:spcAft>
              <a:buSzTx/>
              <a:buNone/>
              <a:defRPr/>
            </a:pPr>
            <a:r>
              <a:rPr lang="en-US" dirty="0"/>
              <a:t>The IMLS discretionary</a:t>
            </a:r>
            <a:r>
              <a:rPr lang="en-US" baseline="0" dirty="0"/>
              <a:t> library programs include several grant programs to strengthen the education of library professionals, to support model projects with potentially broad impact for libraries, to test innovative practices, and to expand services for underserved American Indian and Native Hawaiian communities. The National Leadership, Sparks, and the Laura Bush 21</a:t>
            </a:r>
            <a:r>
              <a:rPr lang="en-US" baseline="30000" dirty="0"/>
              <a:t>st</a:t>
            </a:r>
            <a:r>
              <a:rPr lang="en-US" baseline="0" dirty="0"/>
              <a:t> Century Librarian grants are highly competitive grants programs with a peer review process.</a:t>
            </a:r>
            <a:endParaRPr lang="en-US" dirty="0"/>
          </a:p>
          <a:p>
            <a:pPr eaLnBrk="1" hangingPunct="1"/>
            <a:endParaRPr lang="en-US" dirty="0">
              <a:latin typeface="Arial" pitchFamily="34" charset="0"/>
            </a:endParaRPr>
          </a:p>
        </p:txBody>
      </p:sp>
    </p:spTree>
    <p:extLst>
      <p:ext uri="{BB962C8B-B14F-4D97-AF65-F5344CB8AC3E}">
        <p14:creationId xmlns:p14="http://schemas.microsoft.com/office/powerpoint/2010/main" val="1093575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9885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1285670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Pct val="127272"/>
              <a:buFontTx/>
              <a:buChar char="●"/>
              <a:tabLst/>
              <a:defRPr/>
            </a:pPr>
            <a:endParaRPr lang="en-US" dirty="0"/>
          </a:p>
        </p:txBody>
      </p:sp>
    </p:spTree>
    <p:extLst>
      <p:ext uri="{BB962C8B-B14F-4D97-AF65-F5344CB8AC3E}">
        <p14:creationId xmlns:p14="http://schemas.microsoft.com/office/powerpoint/2010/main" val="1847581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Pct val="127272"/>
              <a:buFontTx/>
              <a:buChar char="●"/>
              <a:tabLst/>
              <a:defRPr/>
            </a:pPr>
            <a:endParaRPr lang="en-US" dirty="0"/>
          </a:p>
        </p:txBody>
      </p:sp>
    </p:spTree>
    <p:extLst>
      <p:ext uri="{BB962C8B-B14F-4D97-AF65-F5344CB8AC3E}">
        <p14:creationId xmlns:p14="http://schemas.microsoft.com/office/powerpoint/2010/main" val="2758824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jp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ndard Title Slid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10" name="Shape 10"/>
          <p:cNvSpPr/>
          <p:nvPr/>
        </p:nvSpPr>
        <p:spPr>
          <a:xfrm>
            <a:off x="0" y="0"/>
            <a:ext cx="9144000" cy="530700"/>
          </a:xfrm>
          <a:prstGeom prst="rect">
            <a:avLst/>
          </a:prstGeom>
          <a:solidFill>
            <a:schemeClr val="accent3"/>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6"/>
            <a:ext cx="9144000" cy="3824100"/>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12" name="Shape 12"/>
          <p:cNvSpPr/>
          <p:nvPr/>
        </p:nvSpPr>
        <p:spPr>
          <a:xfrm>
            <a:off x="0" y="4493605"/>
            <a:ext cx="9144000" cy="118200"/>
          </a:xfrm>
          <a:prstGeom prst="rect">
            <a:avLst/>
          </a:prstGeom>
          <a:solidFill>
            <a:schemeClr val="bg1"/>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5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14" name="Shape 14"/>
          <p:cNvSpPr txBox="1">
            <a:spLocks noGrp="1"/>
          </p:cNvSpPr>
          <p:nvPr>
            <p:ph type="ctrTitle" hasCustomPrompt="1"/>
          </p:nvPr>
        </p:nvSpPr>
        <p:spPr>
          <a:xfrm>
            <a:off x="616644" y="2563098"/>
            <a:ext cx="5810400" cy="1159800"/>
          </a:xfrm>
          <a:prstGeom prst="rect">
            <a:avLst/>
          </a:prstGeom>
        </p:spPr>
        <p:txBody>
          <a:bodyPr wrap="square" lIns="91425" tIns="91425" rIns="91425" bIns="91425" anchor="b" anchorCtr="0"/>
          <a:lstStyle>
            <a:lvl1pPr lvl="0">
              <a:lnSpc>
                <a:spcPct val="85000"/>
              </a:lnSpc>
              <a:spcBef>
                <a:spcPts val="0"/>
              </a:spcBef>
              <a:spcAft>
                <a:spcPts val="0"/>
              </a:spcAft>
              <a:buSzPct val="100000"/>
              <a:defRPr sz="4800">
                <a:solidFill>
                  <a:schemeClr val="bg1"/>
                </a:solidFill>
                <a:latin typeface="+mj-lt"/>
              </a:defRPr>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r>
              <a:rPr lang="en-US" dirty="0"/>
              <a:t>Sample IMLS</a:t>
            </a:r>
            <a:br>
              <a:rPr lang="en-US" dirty="0"/>
            </a:br>
            <a:r>
              <a:rPr lang="en-US" dirty="0"/>
              <a:t>Presentation</a:t>
            </a:r>
            <a:endParaRPr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1013"/>
            <a:ext cx="2657475" cy="885825"/>
          </a:xfrm>
          <a:prstGeom prst="rect">
            <a:avLst/>
          </a:prstGeom>
        </p:spPr>
      </p:pic>
      <p:sp>
        <p:nvSpPr>
          <p:cNvPr id="3" name="Rectangle 2"/>
          <p:cNvSpPr/>
          <p:nvPr userDrawn="1"/>
        </p:nvSpPr>
        <p:spPr>
          <a:xfrm>
            <a:off x="6179266" y="601619"/>
            <a:ext cx="2869335" cy="3616739"/>
          </a:xfrm>
          <a:prstGeom prst="rect">
            <a:avLst/>
          </a:prstGeom>
          <a:blipFill dpi="0" rotWithShape="1">
            <a:blip r:embed="rId2">
              <a:alphaModFix amt="22000"/>
            </a:blip>
            <a:srcRect/>
            <a:stretch>
              <a:fillRect l="297" t="-1" r="-268860"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hasCustomPrompt="1"/>
          </p:nvPr>
        </p:nvSpPr>
        <p:spPr>
          <a:xfrm>
            <a:off x="6843713" y="4716463"/>
            <a:ext cx="2049462" cy="260350"/>
          </a:xfrm>
          <a:prstGeom prst="rect">
            <a:avLst/>
          </a:prstGeom>
        </p:spPr>
        <p:txBody>
          <a:bodyPr>
            <a:noAutofit/>
          </a:bodyPr>
          <a:lstStyle>
            <a:lvl1pPr marL="0" indent="0" algn="r">
              <a:buNone/>
              <a:defRPr sz="1400" baseline="0">
                <a:solidFill>
                  <a:schemeClr val="bg2"/>
                </a:solidFill>
                <a:latin typeface="+mj-lt"/>
              </a:defRPr>
            </a:lvl1pPr>
          </a:lstStyle>
          <a:p>
            <a:pPr lvl="0"/>
            <a:r>
              <a:rPr lang="en-US" dirty="0"/>
              <a:t>Month Date, Year</a:t>
            </a:r>
          </a:p>
        </p:txBody>
      </p:sp>
      <p:sp>
        <p:nvSpPr>
          <p:cNvPr id="16" name="Text Placeholder 4"/>
          <p:cNvSpPr>
            <a:spLocks noGrp="1"/>
          </p:cNvSpPr>
          <p:nvPr>
            <p:ph type="body" sz="quarter" idx="11" hasCustomPrompt="1"/>
          </p:nvPr>
        </p:nvSpPr>
        <p:spPr>
          <a:xfrm>
            <a:off x="223838" y="4733650"/>
            <a:ext cx="2049462" cy="260350"/>
          </a:xfrm>
          <a:prstGeom prst="rect">
            <a:avLst/>
          </a:prstGeom>
        </p:spPr>
        <p:txBody>
          <a:bodyPr>
            <a:noAutofit/>
          </a:bodyPr>
          <a:lstStyle>
            <a:lvl1pPr marL="0" indent="0" algn="l">
              <a:buNone/>
              <a:defRPr sz="1400" baseline="0">
                <a:solidFill>
                  <a:schemeClr val="bg2"/>
                </a:solidFill>
                <a:latin typeface="+mj-lt"/>
              </a:defRPr>
            </a:lvl1pPr>
          </a:lstStyle>
          <a:p>
            <a:pPr lvl="0"/>
            <a:r>
              <a:rPr lang="en-US" dirty="0"/>
              <a:t>Location/Event</a:t>
            </a:r>
          </a:p>
        </p:txBody>
      </p:sp>
      <p:sp>
        <p:nvSpPr>
          <p:cNvPr id="6" name="Text Placeholder 5"/>
          <p:cNvSpPr>
            <a:spLocks noGrp="1"/>
          </p:cNvSpPr>
          <p:nvPr>
            <p:ph type="body" sz="quarter" idx="12" hasCustomPrompt="1"/>
          </p:nvPr>
        </p:nvSpPr>
        <p:spPr>
          <a:xfrm>
            <a:off x="615950" y="3722688"/>
            <a:ext cx="4933950" cy="495300"/>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Tree>
    <p:extLst>
      <p:ext uri="{BB962C8B-B14F-4D97-AF65-F5344CB8AC3E}">
        <p14:creationId xmlns:p14="http://schemas.microsoft.com/office/powerpoint/2010/main" val="3392405757"/>
      </p:ext>
    </p:extLst>
  </p:cSld>
  <p:clrMapOvr>
    <a:masterClrMapping/>
  </p:clrMapOvr>
  <p:transition spd="med">
    <p:fade/>
  </p:transition>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op and bottom bars">
    <p:spTree>
      <p:nvGrpSpPr>
        <p:cNvPr id="1" name="Shape 88"/>
        <p:cNvGrpSpPr/>
        <p:nvPr/>
      </p:nvGrpSpPr>
      <p:grpSpPr>
        <a:xfrm>
          <a:off x="0" y="0"/>
          <a:ext cx="0" cy="0"/>
          <a:chOff x="0" y="0"/>
          <a:chExt cx="0" cy="0"/>
        </a:xfrm>
      </p:grpSpPr>
      <p:sp>
        <p:nvSpPr>
          <p:cNvPr id="89" name="Shape 89"/>
          <p:cNvSpPr/>
          <p:nvPr/>
        </p:nvSpPr>
        <p:spPr>
          <a:xfrm>
            <a:off x="0" y="4294550"/>
            <a:ext cx="9144000" cy="2412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90" name="Shape 90"/>
          <p:cNvSpPr/>
          <p:nvPr/>
        </p:nvSpPr>
        <p:spPr>
          <a:xfrm>
            <a:off x="0" y="0"/>
            <a:ext cx="9144000" cy="530700"/>
          </a:xfrm>
          <a:prstGeom prst="rect">
            <a:avLst/>
          </a:prstGeom>
          <a:solidFill>
            <a:schemeClr val="accent2"/>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91" name="Shape 91"/>
          <p:cNvSpPr/>
          <p:nvPr/>
        </p:nvSpPr>
        <p:spPr>
          <a:xfrm>
            <a:off x="0" y="500626"/>
            <a:ext cx="9144000" cy="3824100"/>
          </a:xfrm>
          <a:prstGeom prst="rect">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92" name="Shape 92"/>
          <p:cNvSpPr/>
          <p:nvPr/>
        </p:nvSpPr>
        <p:spPr>
          <a:xfrm>
            <a:off x="0" y="4493605"/>
            <a:ext cx="9144000" cy="118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93" name="Shape 93"/>
          <p:cNvSpPr/>
          <p:nvPr/>
        </p:nvSpPr>
        <p:spPr>
          <a:xfrm>
            <a:off x="0" y="4584075"/>
            <a:ext cx="9144000" cy="559500"/>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3" name="Text Placeholder 2"/>
          <p:cNvSpPr>
            <a:spLocks noGrp="1"/>
          </p:cNvSpPr>
          <p:nvPr>
            <p:ph type="body" sz="quarter" idx="10"/>
          </p:nvPr>
        </p:nvSpPr>
        <p:spPr>
          <a:xfrm>
            <a:off x="1552575" y="1133475"/>
            <a:ext cx="5972175"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60249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op and bottom bars - Photo">
    <p:spTree>
      <p:nvGrpSpPr>
        <p:cNvPr id="1" name="Shape 88"/>
        <p:cNvGrpSpPr/>
        <p:nvPr/>
      </p:nvGrpSpPr>
      <p:grpSpPr>
        <a:xfrm>
          <a:off x="0" y="0"/>
          <a:ext cx="0" cy="0"/>
          <a:chOff x="0" y="0"/>
          <a:chExt cx="0" cy="0"/>
        </a:xfrm>
      </p:grpSpPr>
      <p:sp>
        <p:nvSpPr>
          <p:cNvPr id="89" name="Shape 89"/>
          <p:cNvSpPr/>
          <p:nvPr/>
        </p:nvSpPr>
        <p:spPr>
          <a:xfrm>
            <a:off x="0" y="4294550"/>
            <a:ext cx="9144000" cy="2412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90" name="Shape 90"/>
          <p:cNvSpPr/>
          <p:nvPr/>
        </p:nvSpPr>
        <p:spPr>
          <a:xfrm>
            <a:off x="0" y="0"/>
            <a:ext cx="9144000" cy="530700"/>
          </a:xfrm>
          <a:prstGeom prst="rect">
            <a:avLst/>
          </a:prstGeom>
          <a:solidFill>
            <a:schemeClr val="accent2"/>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91" name="Shape 91"/>
          <p:cNvSpPr/>
          <p:nvPr/>
        </p:nvSpPr>
        <p:spPr>
          <a:xfrm>
            <a:off x="0" y="500626"/>
            <a:ext cx="9144000" cy="3824100"/>
          </a:xfrm>
          <a:prstGeom prst="rect">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92" name="Shape 92"/>
          <p:cNvSpPr/>
          <p:nvPr/>
        </p:nvSpPr>
        <p:spPr>
          <a:xfrm>
            <a:off x="0" y="4493605"/>
            <a:ext cx="9144000" cy="118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93" name="Shape 93"/>
          <p:cNvSpPr/>
          <p:nvPr/>
        </p:nvSpPr>
        <p:spPr>
          <a:xfrm>
            <a:off x="0" y="4584075"/>
            <a:ext cx="9144000" cy="559500"/>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4" name="Picture Placeholder 3"/>
          <p:cNvSpPr>
            <a:spLocks noGrp="1"/>
          </p:cNvSpPr>
          <p:nvPr>
            <p:ph type="pic" sz="quarter" idx="10"/>
          </p:nvPr>
        </p:nvSpPr>
        <p:spPr>
          <a:xfrm>
            <a:off x="1123950" y="1066800"/>
            <a:ext cx="6791325" cy="2790825"/>
          </a:xfrm>
        </p:spPr>
        <p:txBody>
          <a:bodyPr/>
          <a:lstStyle>
            <a:lvl1pPr marL="0" indent="0">
              <a:buNone/>
              <a:defRPr/>
            </a:lvl1pPr>
          </a:lstStyle>
          <a:p>
            <a:endParaRPr lang="en-US" dirty="0"/>
          </a:p>
        </p:txBody>
      </p:sp>
    </p:spTree>
    <p:extLst>
      <p:ext uri="{BB962C8B-B14F-4D97-AF65-F5344CB8AC3E}">
        <p14:creationId xmlns:p14="http://schemas.microsoft.com/office/powerpoint/2010/main" val="241103485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4775-DB70-EA4C-984C-F1A03829A2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FDB52-A51B-F84F-BCA0-8997D9F6F9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9168E-9DCC-C84A-9C1B-7F16C7DB31D5}"/>
              </a:ext>
            </a:extLst>
          </p:cNvPr>
          <p:cNvSpPr>
            <a:spLocks noGrp="1"/>
          </p:cNvSpPr>
          <p:nvPr>
            <p:ph type="dt" sz="half" idx="10"/>
          </p:nvPr>
        </p:nvSpPr>
        <p:spPr/>
        <p:txBody>
          <a:bodyPr/>
          <a:lstStyle/>
          <a:p>
            <a:fld id="{A4B69B29-5593-BC4B-BFC1-146579F0DB7D}" type="datetimeFigureOut">
              <a:rPr lang="en-US" smtClean="0"/>
              <a:t>5/5/18</a:t>
            </a:fld>
            <a:endParaRPr lang="en-US"/>
          </a:p>
        </p:txBody>
      </p:sp>
      <p:sp>
        <p:nvSpPr>
          <p:cNvPr id="5" name="Footer Placeholder 4">
            <a:extLst>
              <a:ext uri="{FF2B5EF4-FFF2-40B4-BE49-F238E27FC236}">
                <a16:creationId xmlns:a16="http://schemas.microsoft.com/office/drawing/2014/main" id="{E29E860D-4ADE-CB4D-8D3D-D81CC128A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A9CA5-439C-384B-9B31-5E1D94A9DE91}"/>
              </a:ext>
            </a:extLst>
          </p:cNvPr>
          <p:cNvSpPr>
            <a:spLocks noGrp="1"/>
          </p:cNvSpPr>
          <p:nvPr>
            <p:ph type="sldNum" sz="quarter" idx="12"/>
          </p:nvPr>
        </p:nvSpPr>
        <p:spPr/>
        <p:txBody>
          <a:bodyPr/>
          <a:lstStyle/>
          <a:p>
            <a:fld id="{D3BB891F-D673-624D-BEBC-32E18DDF0662}" type="slidenum">
              <a:rPr lang="en-US" smtClean="0"/>
              <a:t>‹#›</a:t>
            </a:fld>
            <a:endParaRPr lang="en-US"/>
          </a:p>
        </p:txBody>
      </p:sp>
    </p:spTree>
    <p:extLst>
      <p:ext uri="{BB962C8B-B14F-4D97-AF65-F5344CB8AC3E}">
        <p14:creationId xmlns:p14="http://schemas.microsoft.com/office/powerpoint/2010/main" val="1535639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B55CF-0EEC-B544-ADE9-1C879EC5FF47}"/>
              </a:ext>
            </a:extLst>
          </p:cNvPr>
          <p:cNvSpPr>
            <a:spLocks noGrp="1"/>
          </p:cNvSpPr>
          <p:nvPr>
            <p:ph type="dt" sz="half" idx="10"/>
          </p:nvPr>
        </p:nvSpPr>
        <p:spPr/>
        <p:txBody>
          <a:bodyPr/>
          <a:lstStyle/>
          <a:p>
            <a:fld id="{A4B69B29-5593-BC4B-BFC1-146579F0DB7D}" type="datetimeFigureOut">
              <a:rPr lang="en-US" smtClean="0"/>
              <a:t>5/5/18</a:t>
            </a:fld>
            <a:endParaRPr lang="en-US"/>
          </a:p>
        </p:txBody>
      </p:sp>
      <p:sp>
        <p:nvSpPr>
          <p:cNvPr id="3" name="Footer Placeholder 2">
            <a:extLst>
              <a:ext uri="{FF2B5EF4-FFF2-40B4-BE49-F238E27FC236}">
                <a16:creationId xmlns:a16="http://schemas.microsoft.com/office/drawing/2014/main" id="{29BCF84A-B314-064D-8A86-4134CE7D68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57DA34-3679-5C4D-A8D3-2997011EC58A}"/>
              </a:ext>
            </a:extLst>
          </p:cNvPr>
          <p:cNvSpPr>
            <a:spLocks noGrp="1"/>
          </p:cNvSpPr>
          <p:nvPr>
            <p:ph type="sldNum" sz="quarter" idx="12"/>
          </p:nvPr>
        </p:nvSpPr>
        <p:spPr/>
        <p:txBody>
          <a:bodyPr/>
          <a:lstStyle/>
          <a:p>
            <a:fld id="{D3BB891F-D673-624D-BEBC-32E18DDF0662}" type="slidenum">
              <a:rPr lang="en-US" smtClean="0"/>
              <a:t>‹#›</a:t>
            </a:fld>
            <a:endParaRPr lang="en-US"/>
          </a:p>
        </p:txBody>
      </p:sp>
    </p:spTree>
    <p:extLst>
      <p:ext uri="{BB962C8B-B14F-4D97-AF65-F5344CB8AC3E}">
        <p14:creationId xmlns:p14="http://schemas.microsoft.com/office/powerpoint/2010/main" val="865293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e Title Slide (for dark BG)">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10" name="Shape 10"/>
          <p:cNvSpPr/>
          <p:nvPr/>
        </p:nvSpPr>
        <p:spPr>
          <a:xfrm>
            <a:off x="0" y="0"/>
            <a:ext cx="9144000" cy="530700"/>
          </a:xfrm>
          <a:prstGeom prst="rect">
            <a:avLst/>
          </a:prstGeom>
          <a:solidFill>
            <a:schemeClr val="accent3"/>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6"/>
            <a:ext cx="9144000" cy="3824100"/>
          </a:xfrm>
          <a:prstGeom prst="rect">
            <a:avLst/>
          </a:prstGeom>
          <a:solidFill>
            <a:schemeClr val="bg1"/>
          </a:solidFill>
          <a:ln>
            <a:noFill/>
          </a:ln>
        </p:spPr>
        <p:txBody>
          <a:bodyPr wrap="square" lIns="91425" tIns="91425" rIns="91425" bIns="91425" anchor="ctr" anchorCtr="0">
            <a:noAutofit/>
          </a:bodyPr>
          <a:lstStyle/>
          <a:p>
            <a:pPr lvl="0">
              <a:spcBef>
                <a:spcPts val="0"/>
              </a:spcBef>
              <a:buNone/>
            </a:pPr>
            <a:endParaRPr/>
          </a:p>
        </p:txBody>
      </p:sp>
      <p:sp>
        <p:nvSpPr>
          <p:cNvPr id="12" name="Shape 12"/>
          <p:cNvSpPr/>
          <p:nvPr/>
        </p:nvSpPr>
        <p:spPr>
          <a:xfrm>
            <a:off x="0" y="4493605"/>
            <a:ext cx="9144000" cy="118200"/>
          </a:xfrm>
          <a:prstGeom prst="rect">
            <a:avLst/>
          </a:prstGeom>
          <a:solidFill>
            <a:schemeClr val="bg1"/>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500"/>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14" name="Shape 14"/>
          <p:cNvSpPr txBox="1">
            <a:spLocks noGrp="1"/>
          </p:cNvSpPr>
          <p:nvPr>
            <p:ph type="ctrTitle" hasCustomPrompt="1"/>
          </p:nvPr>
        </p:nvSpPr>
        <p:spPr>
          <a:xfrm>
            <a:off x="616644" y="2563098"/>
            <a:ext cx="5810400" cy="1159800"/>
          </a:xfrm>
          <a:prstGeom prst="rect">
            <a:avLst/>
          </a:prstGeom>
        </p:spPr>
        <p:txBody>
          <a:bodyPr wrap="square" lIns="91425" tIns="91425" rIns="91425" bIns="91425" anchor="b" anchorCtr="0"/>
          <a:lstStyle>
            <a:lvl1pPr lvl="0">
              <a:lnSpc>
                <a:spcPct val="85000"/>
              </a:lnSpc>
              <a:spcBef>
                <a:spcPts val="0"/>
              </a:spcBef>
              <a:spcAft>
                <a:spcPts val="0"/>
              </a:spcAft>
              <a:buSzPct val="100000"/>
              <a:defRPr sz="4800">
                <a:solidFill>
                  <a:schemeClr val="accent2"/>
                </a:solidFill>
                <a:latin typeface="+mj-lt"/>
              </a:defRPr>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r>
              <a:rPr lang="en-US" dirty="0"/>
              <a:t>Sample IMLS</a:t>
            </a:r>
            <a:br>
              <a:rPr lang="en-US" dirty="0"/>
            </a:br>
            <a:r>
              <a:rPr lang="en-US" dirty="0"/>
              <a:t>Presentation</a:t>
            </a:r>
            <a:endParaRPr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1013"/>
            <a:ext cx="2657475" cy="885825"/>
          </a:xfrm>
          <a:prstGeom prst="rect">
            <a:avLst/>
          </a:prstGeom>
        </p:spPr>
      </p:pic>
      <p:sp>
        <p:nvSpPr>
          <p:cNvPr id="3" name="Rectangle 2"/>
          <p:cNvSpPr/>
          <p:nvPr userDrawn="1"/>
        </p:nvSpPr>
        <p:spPr>
          <a:xfrm>
            <a:off x="6179266" y="601619"/>
            <a:ext cx="2869335" cy="3616739"/>
          </a:xfrm>
          <a:prstGeom prst="rect">
            <a:avLst/>
          </a:prstGeom>
          <a:blipFill dpi="0" rotWithShape="1">
            <a:blip r:embed="rId3">
              <a:alphaModFix amt="10000"/>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Lst>
            </a:blip>
            <a:srcRect/>
            <a:stretch>
              <a:fillRect l="297" t="-1" r="-268860"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hasCustomPrompt="1"/>
          </p:nvPr>
        </p:nvSpPr>
        <p:spPr>
          <a:xfrm>
            <a:off x="6843713" y="4716463"/>
            <a:ext cx="2049462" cy="260350"/>
          </a:xfrm>
          <a:prstGeom prst="rect">
            <a:avLst/>
          </a:prstGeom>
        </p:spPr>
        <p:txBody>
          <a:bodyPr>
            <a:noAutofit/>
          </a:bodyPr>
          <a:lstStyle>
            <a:lvl1pPr marL="0" indent="0" algn="r">
              <a:buNone/>
              <a:defRPr sz="1400" baseline="0">
                <a:solidFill>
                  <a:schemeClr val="bg2"/>
                </a:solidFill>
                <a:latin typeface="+mj-lt"/>
              </a:defRPr>
            </a:lvl1pPr>
          </a:lstStyle>
          <a:p>
            <a:pPr lvl="0"/>
            <a:r>
              <a:rPr lang="en-US" dirty="0"/>
              <a:t>Month Date, Year</a:t>
            </a:r>
          </a:p>
        </p:txBody>
      </p:sp>
      <p:sp>
        <p:nvSpPr>
          <p:cNvPr id="15" name="Shape 14"/>
          <p:cNvSpPr txBox="1">
            <a:spLocks/>
          </p:cNvSpPr>
          <p:nvPr userDrawn="1"/>
        </p:nvSpPr>
        <p:spPr>
          <a:xfrm>
            <a:off x="616644" y="3496142"/>
            <a:ext cx="5810400" cy="687699"/>
          </a:xfrm>
          <a:prstGeom prst="rect">
            <a:avLst/>
          </a:prstGeom>
        </p:spPr>
        <p:txBody>
          <a:bodyPr vert="horz" wrap="square" lIns="91425" tIns="91425" rIns="91425" bIns="91425" rtlCol="0" anchor="b" anchorCtr="0">
            <a:normAutofit/>
          </a:bodyPr>
          <a:lstStyle>
            <a:lvl1pPr lvl="0" algn="l" defTabSz="914400" rtl="0" eaLnBrk="1" latinLnBrk="0" hangingPunct="1">
              <a:lnSpc>
                <a:spcPct val="85000"/>
              </a:lnSpc>
              <a:spcBef>
                <a:spcPts val="0"/>
              </a:spcBef>
              <a:spcAft>
                <a:spcPts val="0"/>
              </a:spcAft>
              <a:buSzPct val="100000"/>
              <a:buNone/>
              <a:defRPr sz="4800" kern="1200">
                <a:solidFill>
                  <a:schemeClr val="bg1"/>
                </a:solidFill>
                <a:latin typeface="+mj-lt"/>
                <a:ea typeface="+mj-ea"/>
                <a:cs typeface="+mj-cs"/>
              </a:defRPr>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r>
              <a:rPr lang="en-US" sz="2800" dirty="0">
                <a:solidFill>
                  <a:schemeClr val="tx1">
                    <a:lumMod val="85000"/>
                    <a:lumOff val="15000"/>
                  </a:schemeClr>
                </a:solidFill>
                <a:latin typeface="+mn-lt"/>
              </a:rPr>
              <a:t>Name</a:t>
            </a:r>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0975" y="634316"/>
            <a:ext cx="2095500" cy="953281"/>
          </a:xfrm>
          <a:prstGeom prst="rect">
            <a:avLst/>
          </a:prstGeom>
        </p:spPr>
      </p:pic>
      <p:sp>
        <p:nvSpPr>
          <p:cNvPr id="16" name="Text Placeholder 4"/>
          <p:cNvSpPr>
            <a:spLocks noGrp="1"/>
          </p:cNvSpPr>
          <p:nvPr>
            <p:ph type="body" sz="quarter" idx="11" hasCustomPrompt="1"/>
          </p:nvPr>
        </p:nvSpPr>
        <p:spPr>
          <a:xfrm>
            <a:off x="223838" y="4733650"/>
            <a:ext cx="2049462" cy="260350"/>
          </a:xfrm>
          <a:prstGeom prst="rect">
            <a:avLst/>
          </a:prstGeom>
        </p:spPr>
        <p:txBody>
          <a:bodyPr>
            <a:noAutofit/>
          </a:bodyPr>
          <a:lstStyle>
            <a:lvl1pPr marL="0" indent="0" algn="l">
              <a:buNone/>
              <a:defRPr sz="1400" baseline="0">
                <a:solidFill>
                  <a:schemeClr val="bg2"/>
                </a:solidFill>
                <a:latin typeface="+mj-lt"/>
              </a:defRPr>
            </a:lvl1pPr>
          </a:lstStyle>
          <a:p>
            <a:pPr lvl="0"/>
            <a:r>
              <a:rPr lang="en-US" dirty="0"/>
              <a:t>Location/Event</a:t>
            </a:r>
          </a:p>
        </p:txBody>
      </p:sp>
    </p:spTree>
    <p:extLst>
      <p:ext uri="{BB962C8B-B14F-4D97-AF65-F5344CB8AC3E}">
        <p14:creationId xmlns:p14="http://schemas.microsoft.com/office/powerpoint/2010/main" val="2016247269"/>
      </p:ext>
    </p:extLst>
  </p:cSld>
  <p:clrMapOvr>
    <a:masterClrMapping/>
  </p:clrMapOvr>
  <p:transition spd="med">
    <p:fade/>
  </p:transition>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ub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113600" y="2878750"/>
            <a:ext cx="4505700" cy="1159800"/>
          </a:xfrm>
          <a:prstGeom prst="rect">
            <a:avLst/>
          </a:prstGeom>
        </p:spPr>
        <p:txBody>
          <a:bodyPr wrap="square" lIns="91425" tIns="91425" rIns="91425" bIns="91425" anchor="b" anchorCtr="0"/>
          <a:lstStyle>
            <a:lvl1pPr lvl="0" rtl="0">
              <a:spcBef>
                <a:spcPts val="0"/>
              </a:spcBef>
              <a:buClr>
                <a:srgbClr val="114454"/>
              </a:buClr>
              <a:buSzPct val="100000"/>
              <a:defRPr sz="4800" b="0">
                <a:solidFill>
                  <a:schemeClr val="accent2"/>
                </a:solidFill>
                <a:latin typeface="+mj-lt"/>
              </a:defRPr>
            </a:lvl1pPr>
            <a:lvl2pPr lvl="1" rtl="0">
              <a:spcBef>
                <a:spcPts val="0"/>
              </a:spcBef>
              <a:buClr>
                <a:srgbClr val="114454"/>
              </a:buClr>
              <a:buSzPct val="100000"/>
              <a:defRPr sz="4800">
                <a:solidFill>
                  <a:srgbClr val="114454"/>
                </a:solidFill>
              </a:defRPr>
            </a:lvl2pPr>
            <a:lvl3pPr lvl="2" rtl="0">
              <a:spcBef>
                <a:spcPts val="0"/>
              </a:spcBef>
              <a:buClr>
                <a:srgbClr val="114454"/>
              </a:buClr>
              <a:buSzPct val="100000"/>
              <a:defRPr sz="4800">
                <a:solidFill>
                  <a:srgbClr val="114454"/>
                </a:solidFill>
              </a:defRPr>
            </a:lvl3pPr>
            <a:lvl4pPr lvl="3" rtl="0">
              <a:spcBef>
                <a:spcPts val="0"/>
              </a:spcBef>
              <a:buClr>
                <a:srgbClr val="114454"/>
              </a:buClr>
              <a:buSzPct val="100000"/>
              <a:defRPr sz="4800">
                <a:solidFill>
                  <a:srgbClr val="114454"/>
                </a:solidFill>
              </a:defRPr>
            </a:lvl4pPr>
            <a:lvl5pPr lvl="4" rtl="0">
              <a:spcBef>
                <a:spcPts val="0"/>
              </a:spcBef>
              <a:buClr>
                <a:srgbClr val="114454"/>
              </a:buClr>
              <a:buSzPct val="100000"/>
              <a:defRPr sz="4800">
                <a:solidFill>
                  <a:srgbClr val="114454"/>
                </a:solidFill>
              </a:defRPr>
            </a:lvl5pPr>
            <a:lvl6pPr lvl="5" rtl="0">
              <a:spcBef>
                <a:spcPts val="0"/>
              </a:spcBef>
              <a:buClr>
                <a:srgbClr val="114454"/>
              </a:buClr>
              <a:buSzPct val="100000"/>
              <a:defRPr sz="4800">
                <a:solidFill>
                  <a:srgbClr val="114454"/>
                </a:solidFill>
              </a:defRPr>
            </a:lvl6pPr>
            <a:lvl7pPr lvl="6" rtl="0">
              <a:spcBef>
                <a:spcPts val="0"/>
              </a:spcBef>
              <a:buClr>
                <a:srgbClr val="114454"/>
              </a:buClr>
              <a:buSzPct val="100000"/>
              <a:defRPr sz="4800">
                <a:solidFill>
                  <a:srgbClr val="114454"/>
                </a:solidFill>
              </a:defRPr>
            </a:lvl7pPr>
            <a:lvl8pPr lvl="7" rtl="0">
              <a:spcBef>
                <a:spcPts val="0"/>
              </a:spcBef>
              <a:buClr>
                <a:srgbClr val="114454"/>
              </a:buClr>
              <a:buSzPct val="100000"/>
              <a:defRPr sz="4800">
                <a:solidFill>
                  <a:srgbClr val="114454"/>
                </a:solidFill>
              </a:defRPr>
            </a:lvl8pPr>
            <a:lvl9pPr lvl="8" rtl="0">
              <a:spcBef>
                <a:spcPts val="0"/>
              </a:spcBef>
              <a:buClr>
                <a:srgbClr val="114454"/>
              </a:buClr>
              <a:buSzPct val="100000"/>
              <a:defRPr sz="4800">
                <a:solidFill>
                  <a:srgbClr val="114454"/>
                </a:solidFill>
              </a:defRPr>
            </a:lvl9pPr>
          </a:lstStyle>
          <a:p>
            <a:endParaRPr dirty="0"/>
          </a:p>
        </p:txBody>
      </p:sp>
      <p:sp>
        <p:nvSpPr>
          <p:cNvPr id="17" name="Shape 17"/>
          <p:cNvSpPr txBox="1">
            <a:spLocks noGrp="1"/>
          </p:cNvSpPr>
          <p:nvPr>
            <p:ph type="subTitle" idx="1"/>
          </p:nvPr>
        </p:nvSpPr>
        <p:spPr>
          <a:xfrm>
            <a:off x="4113600" y="3983050"/>
            <a:ext cx="4505700" cy="784800"/>
          </a:xfrm>
          <a:prstGeom prst="rect">
            <a:avLst/>
          </a:prstGeom>
        </p:spPr>
        <p:txBody>
          <a:bodyPr wrap="square" lIns="91425" tIns="91425" rIns="91425" bIns="91425" anchor="t" anchorCtr="0"/>
          <a:lstStyle>
            <a:lvl1pPr lvl="0" rtl="0">
              <a:spcBef>
                <a:spcPts val="0"/>
              </a:spcBef>
              <a:buClr>
                <a:srgbClr val="94BF6E"/>
              </a:buClr>
              <a:buSzPct val="100000"/>
              <a:buNone/>
              <a:defRPr sz="1800" b="0">
                <a:solidFill>
                  <a:schemeClr val="tx1">
                    <a:lumMod val="85000"/>
                    <a:lumOff val="15000"/>
                  </a:schemeClr>
                </a:solidFill>
                <a:latin typeface="+mn-lt"/>
              </a:defRPr>
            </a:lvl1pPr>
            <a:lvl2pPr lvl="1" rtl="0">
              <a:spcBef>
                <a:spcPts val="0"/>
              </a:spcBef>
              <a:buClr>
                <a:srgbClr val="94BF6E"/>
              </a:buClr>
              <a:buSzPct val="100000"/>
              <a:buNone/>
              <a:defRPr sz="1800" b="1">
                <a:solidFill>
                  <a:srgbClr val="94BF6E"/>
                </a:solidFill>
              </a:defRPr>
            </a:lvl2pPr>
            <a:lvl3pPr lvl="2" rtl="0">
              <a:spcBef>
                <a:spcPts val="0"/>
              </a:spcBef>
              <a:buClr>
                <a:srgbClr val="94BF6E"/>
              </a:buClr>
              <a:buSzPct val="100000"/>
              <a:buNone/>
              <a:defRPr sz="180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endParaRPr dirty="0"/>
          </a:p>
        </p:txBody>
      </p:sp>
      <p:sp>
        <p:nvSpPr>
          <p:cNvPr id="18" name="Shape 18"/>
          <p:cNvSpPr/>
          <p:nvPr/>
        </p:nvSpPr>
        <p:spPr>
          <a:xfrm>
            <a:off x="0" y="4288499"/>
            <a:ext cx="3474300" cy="2475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19" name="Shape 19"/>
          <p:cNvSpPr/>
          <p:nvPr/>
        </p:nvSpPr>
        <p:spPr>
          <a:xfrm>
            <a:off x="0" y="0"/>
            <a:ext cx="3474300" cy="530700"/>
          </a:xfrm>
          <a:prstGeom prst="rect">
            <a:avLst/>
          </a:prstGeom>
          <a:solidFill>
            <a:schemeClr val="accent3"/>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20" name="Shape 20"/>
          <p:cNvSpPr/>
          <p:nvPr/>
        </p:nvSpPr>
        <p:spPr>
          <a:xfrm>
            <a:off x="0" y="500626"/>
            <a:ext cx="3474300" cy="3824100"/>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21" name="Shape 21"/>
          <p:cNvSpPr/>
          <p:nvPr/>
        </p:nvSpPr>
        <p:spPr>
          <a:xfrm>
            <a:off x="0" y="4493604"/>
            <a:ext cx="3474300" cy="118200"/>
          </a:xfrm>
          <a:prstGeom prst="rect">
            <a:avLst/>
          </a:prstGeom>
          <a:solidFill>
            <a:schemeClr val="bg2"/>
          </a:solidFill>
          <a:ln>
            <a:noFill/>
          </a:ln>
        </p:spPr>
        <p:txBody>
          <a:bodyPr wrap="square" lIns="91425" tIns="91425" rIns="91425" bIns="91425" anchor="ctr" anchorCtr="0">
            <a:noAutofit/>
          </a:bodyPr>
          <a:lstStyle/>
          <a:p>
            <a:pPr lvl="0">
              <a:spcBef>
                <a:spcPts val="0"/>
              </a:spcBef>
              <a:buNone/>
            </a:pPr>
            <a:endParaRPr/>
          </a:p>
        </p:txBody>
      </p:sp>
      <p:sp>
        <p:nvSpPr>
          <p:cNvPr id="22" name="Shape 22"/>
          <p:cNvSpPr/>
          <p:nvPr/>
        </p:nvSpPr>
        <p:spPr>
          <a:xfrm>
            <a:off x="0" y="4584075"/>
            <a:ext cx="3474300" cy="5595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9" name="Rectangle 8"/>
          <p:cNvSpPr/>
          <p:nvPr userDrawn="1"/>
        </p:nvSpPr>
        <p:spPr>
          <a:xfrm>
            <a:off x="546869" y="671760"/>
            <a:ext cx="2869335" cy="3616739"/>
          </a:xfrm>
          <a:prstGeom prst="rect">
            <a:avLst/>
          </a:prstGeom>
          <a:blipFill dpi="0" rotWithShape="1">
            <a:blip r:embed="rId2">
              <a:alphaModFix amt="22000"/>
              <a:grayscl/>
            </a:blip>
            <a:srcRect/>
            <a:stretch>
              <a:fillRect l="297" t="-1" r="-268860" b="1"/>
            </a:stretch>
          </a:blip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18990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Interior Slide">
    <p:spTree>
      <p:nvGrpSpPr>
        <p:cNvPr id="1" name="Shape 31"/>
        <p:cNvGrpSpPr/>
        <p:nvPr/>
      </p:nvGrpSpPr>
      <p:grpSpPr>
        <a:xfrm>
          <a:off x="0" y="0"/>
          <a:ext cx="0" cy="0"/>
          <a:chOff x="0" y="0"/>
          <a:chExt cx="0" cy="0"/>
        </a:xfrm>
      </p:grpSpPr>
      <p:sp>
        <p:nvSpPr>
          <p:cNvPr id="2" name="Rectangle 1"/>
          <p:cNvSpPr/>
          <p:nvPr userDrawn="1"/>
        </p:nvSpPr>
        <p:spPr>
          <a:xfrm>
            <a:off x="0" y="263543"/>
            <a:ext cx="966438" cy="9892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38"/>
          <p:cNvSpPr txBox="1">
            <a:spLocks noGrp="1"/>
          </p:cNvSpPr>
          <p:nvPr>
            <p:ph type="title" hasCustomPrompt="1"/>
          </p:nvPr>
        </p:nvSpPr>
        <p:spPr>
          <a:xfrm>
            <a:off x="869796" y="263543"/>
            <a:ext cx="5062655" cy="989224"/>
          </a:xfrm>
          <a:prstGeom prst="rect">
            <a:avLst/>
          </a:prstGeom>
          <a:solidFill>
            <a:schemeClr val="accent2"/>
          </a:solidFill>
        </p:spPr>
        <p:txBody>
          <a:bodyPr wrap="square" lIns="91425" tIns="91425" rIns="91425" bIns="91425" anchor="ctr" anchorCtr="0"/>
          <a:lstStyle>
            <a:lvl1pPr marL="0" lvl="0" indent="0">
              <a:spcBef>
                <a:spcPts val="0"/>
              </a:spcBef>
              <a:tabLst/>
              <a:defRPr sz="3200" b="0">
                <a:solidFill>
                  <a:schemeClr val="bg1"/>
                </a:solidFill>
                <a:latin typeface="+mj-lt"/>
                <a:sym typeface="Wingdings" panose="05000000000000000000" pitchFamily="2" charset="2"/>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Title Bar is Adjustable </a:t>
            </a:r>
            <a:endParaRPr dirty="0"/>
          </a:p>
        </p:txBody>
      </p:sp>
      <p:sp>
        <p:nvSpPr>
          <p:cNvPr id="13" name="Text Placeholder 4"/>
          <p:cNvSpPr>
            <a:spLocks noGrp="1"/>
          </p:cNvSpPr>
          <p:nvPr>
            <p:ph type="body" sz="quarter" idx="10"/>
          </p:nvPr>
        </p:nvSpPr>
        <p:spPr>
          <a:xfrm>
            <a:off x="868363" y="1590675"/>
            <a:ext cx="7480300" cy="3063875"/>
          </a:xfrm>
          <a:prstGeom prst="rect">
            <a:avLst/>
          </a:prstGeom>
        </p:spPr>
        <p:txBody>
          <a:bodyPr/>
          <a:lstStyle>
            <a:lvl1pPr marL="282575" indent="-282575">
              <a:spcBef>
                <a:spcPts val="0"/>
              </a:spcBef>
              <a:spcAft>
                <a:spcPts val="1200"/>
              </a:spcAft>
              <a:buClr>
                <a:schemeClr val="accent2"/>
              </a:buClr>
              <a:buFont typeface="Arial" panose="020B0604020202020204" pitchFamily="34" charset="0"/>
              <a:buChar char="•"/>
              <a:defRPr sz="2800">
                <a:latin typeface="+mn-lt"/>
              </a:defRPr>
            </a:lvl1pPr>
            <a:lvl2pPr marL="630238" indent="-282575" defTabSz="914400">
              <a:spcBef>
                <a:spcPts val="0"/>
              </a:spcBef>
              <a:spcAft>
                <a:spcPts val="1200"/>
              </a:spcAft>
              <a:buClr>
                <a:schemeClr val="accent1"/>
              </a:buClr>
              <a:buFont typeface="Arial" panose="020B0604020202020204" pitchFamily="34" charset="0"/>
              <a:buChar char="•"/>
              <a:defRPr sz="2400">
                <a:latin typeface="+mn-lt"/>
              </a:defRPr>
            </a:lvl2pPr>
            <a:lvl3pPr marL="914400" indent="-284163">
              <a:spcBef>
                <a:spcPts val="0"/>
              </a:spcBef>
              <a:spcAft>
                <a:spcPts val="1200"/>
              </a:spcAft>
              <a:buClr>
                <a:schemeClr val="accent5"/>
              </a:buClr>
              <a:buFont typeface="Arial" panose="020B0604020202020204" pitchFamily="34" charset="0"/>
              <a:buChar char="•"/>
              <a:defRPr sz="2400">
                <a:latin typeface="+mn-lt"/>
              </a:defRPr>
            </a:lvl3pPr>
            <a:lvl4pPr marL="1198563" indent="-284163">
              <a:spcBef>
                <a:spcPts val="0"/>
              </a:spcBef>
              <a:spcAft>
                <a:spcPts val="1200"/>
              </a:spcAft>
              <a:buClr>
                <a:schemeClr val="accent4"/>
              </a:buClr>
              <a:buFont typeface="Arial" panose="020B0604020202020204" pitchFamily="34" charset="0"/>
              <a:buChar char="•"/>
              <a:defRPr sz="2400">
                <a:latin typeface="+mn-lt"/>
              </a:defRPr>
            </a:lvl4pPr>
            <a:lvl5pPr marL="631825" indent="0">
              <a:spcAft>
                <a:spcPts val="1200"/>
              </a:spcAft>
              <a:buClr>
                <a:schemeClr val="accent1"/>
              </a:buClr>
              <a:buFont typeface="Arial" panose="020B0604020202020204" pitchFamily="34" charset="0"/>
              <a:buNone/>
              <a:defRPr sz="2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Rectangle 14"/>
          <p:cNvSpPr/>
          <p:nvPr userDrawn="1"/>
        </p:nvSpPr>
        <p:spPr>
          <a:xfrm>
            <a:off x="1" y="357219"/>
            <a:ext cx="662642" cy="835246"/>
          </a:xfrm>
          <a:prstGeom prst="rect">
            <a:avLst/>
          </a:prstGeom>
          <a:blipFill dpi="0" rotWithShape="1">
            <a:blip r:embed="rId2">
              <a:alphaModFix amt="22000"/>
            </a:blip>
            <a:srcRect/>
            <a:stretch>
              <a:fillRect l="297" t="-1" r="-268860"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2905693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tandard Interior Slide">
    <p:spTree>
      <p:nvGrpSpPr>
        <p:cNvPr id="1" name="Shape 31"/>
        <p:cNvGrpSpPr/>
        <p:nvPr/>
      </p:nvGrpSpPr>
      <p:grpSpPr>
        <a:xfrm>
          <a:off x="0" y="0"/>
          <a:ext cx="0" cy="0"/>
          <a:chOff x="0" y="0"/>
          <a:chExt cx="0" cy="0"/>
        </a:xfrm>
      </p:grpSpPr>
      <p:sp>
        <p:nvSpPr>
          <p:cNvPr id="12" name="Shape 38"/>
          <p:cNvSpPr txBox="1">
            <a:spLocks noGrp="1"/>
          </p:cNvSpPr>
          <p:nvPr>
            <p:ph type="title" hasCustomPrompt="1"/>
          </p:nvPr>
        </p:nvSpPr>
        <p:spPr>
          <a:xfrm>
            <a:off x="331322" y="601451"/>
            <a:ext cx="5549774" cy="989224"/>
          </a:xfrm>
          <a:prstGeom prst="rect">
            <a:avLst/>
          </a:prstGeom>
          <a:solidFill>
            <a:schemeClr val="accent2"/>
          </a:solidFill>
        </p:spPr>
        <p:txBody>
          <a:bodyPr wrap="square" lIns="91425" tIns="91425" rIns="91425" bIns="91425" anchor="ctr" anchorCtr="0"/>
          <a:lstStyle>
            <a:lvl1pPr marL="796925" lvl="0" indent="0">
              <a:spcBef>
                <a:spcPts val="0"/>
              </a:spcBef>
              <a:tabLst>
                <a:tab pos="796925" algn="l"/>
              </a:tabLst>
              <a:defRPr sz="3200" b="0">
                <a:solidFill>
                  <a:schemeClr val="bg1"/>
                </a:solidFill>
                <a:latin typeface="+mj-lt"/>
                <a:sym typeface="Wingdings" panose="05000000000000000000" pitchFamily="2" charset="2"/>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Title Bar is Adjustable </a:t>
            </a:r>
            <a:endParaRPr dirty="0"/>
          </a:p>
        </p:txBody>
      </p:sp>
      <p:sp>
        <p:nvSpPr>
          <p:cNvPr id="13" name="Text Placeholder 4"/>
          <p:cNvSpPr>
            <a:spLocks noGrp="1"/>
          </p:cNvSpPr>
          <p:nvPr>
            <p:ph type="body" sz="quarter" idx="10"/>
          </p:nvPr>
        </p:nvSpPr>
        <p:spPr>
          <a:xfrm>
            <a:off x="868363" y="1590675"/>
            <a:ext cx="7480300" cy="3063875"/>
          </a:xfrm>
          <a:prstGeom prst="rect">
            <a:avLst/>
          </a:prstGeom>
        </p:spPr>
        <p:txBody>
          <a:bodyPr/>
          <a:lstStyle>
            <a:lvl1pPr marL="282575" indent="-282575">
              <a:spcBef>
                <a:spcPts val="0"/>
              </a:spcBef>
              <a:spcAft>
                <a:spcPts val="1200"/>
              </a:spcAft>
              <a:buClr>
                <a:schemeClr val="accent2"/>
              </a:buClr>
              <a:buFont typeface="Arial" panose="020B0604020202020204" pitchFamily="34" charset="0"/>
              <a:buChar char="•"/>
              <a:defRPr sz="2800">
                <a:latin typeface="+mn-lt"/>
              </a:defRPr>
            </a:lvl1pPr>
            <a:lvl2pPr marL="630238" indent="-282575" defTabSz="914400">
              <a:spcBef>
                <a:spcPts val="0"/>
              </a:spcBef>
              <a:spcAft>
                <a:spcPts val="1200"/>
              </a:spcAft>
              <a:buClr>
                <a:schemeClr val="accent1"/>
              </a:buClr>
              <a:buFont typeface="Arial" panose="020B0604020202020204" pitchFamily="34" charset="0"/>
              <a:buChar char="•"/>
              <a:defRPr sz="2400">
                <a:latin typeface="+mn-lt"/>
              </a:defRPr>
            </a:lvl2pPr>
            <a:lvl3pPr marL="914400" indent="-284163">
              <a:spcBef>
                <a:spcPts val="0"/>
              </a:spcBef>
              <a:spcAft>
                <a:spcPts val="1200"/>
              </a:spcAft>
              <a:buClr>
                <a:schemeClr val="accent5"/>
              </a:buClr>
              <a:buFont typeface="Arial" panose="020B0604020202020204" pitchFamily="34" charset="0"/>
              <a:buChar char="•"/>
              <a:defRPr sz="2400">
                <a:latin typeface="+mn-lt"/>
              </a:defRPr>
            </a:lvl3pPr>
            <a:lvl4pPr marL="1198563" indent="-284163">
              <a:spcBef>
                <a:spcPts val="0"/>
              </a:spcBef>
              <a:spcAft>
                <a:spcPts val="1200"/>
              </a:spcAft>
              <a:buClr>
                <a:schemeClr val="accent4"/>
              </a:buClr>
              <a:buFont typeface="Arial" panose="020B0604020202020204" pitchFamily="34" charset="0"/>
              <a:buChar char="•"/>
              <a:defRPr sz="2400">
                <a:latin typeface="+mn-lt"/>
              </a:defRPr>
            </a:lvl4pPr>
            <a:lvl5pPr marL="631825" indent="0">
              <a:spcAft>
                <a:spcPts val="1200"/>
              </a:spcAft>
              <a:buClr>
                <a:schemeClr val="accent1"/>
              </a:buClr>
              <a:buFont typeface="Arial" panose="020B0604020202020204" pitchFamily="34" charset="0"/>
              <a:buNone/>
              <a:defRPr sz="2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Rectangle 14"/>
          <p:cNvSpPr/>
          <p:nvPr userDrawn="1"/>
        </p:nvSpPr>
        <p:spPr>
          <a:xfrm>
            <a:off x="96644" y="1096063"/>
            <a:ext cx="662642" cy="835246"/>
          </a:xfrm>
          <a:prstGeom prst="rect">
            <a:avLst/>
          </a:prstGeom>
          <a:blipFill dpi="0" rotWithShape="1">
            <a:blip r:embed="rId2">
              <a:alphaModFix amt="22000"/>
              <a:duotone>
                <a:prstClr val="black"/>
                <a:schemeClr val="accent4">
                  <a:tint val="45000"/>
                  <a:satMod val="400000"/>
                </a:schemeClr>
              </a:duotone>
            </a:blip>
            <a:srcRect/>
            <a:stretch>
              <a:fillRect l="297" t="-1" r="-268860"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2650606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Shape 23"/>
        <p:cNvGrpSpPr/>
        <p:nvPr/>
      </p:nvGrpSpPr>
      <p:grpSpPr>
        <a:xfrm>
          <a:off x="0" y="0"/>
          <a:ext cx="0" cy="0"/>
          <a:chOff x="0" y="0"/>
          <a:chExt cx="0" cy="0"/>
        </a:xfrm>
      </p:grpSpPr>
      <p:sp>
        <p:nvSpPr>
          <p:cNvPr id="24" name="Shape 24"/>
          <p:cNvSpPr/>
          <p:nvPr/>
        </p:nvSpPr>
        <p:spPr>
          <a:xfrm>
            <a:off x="0" y="1148250"/>
            <a:ext cx="9144000" cy="2847000"/>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25" name="Shape 25"/>
          <p:cNvSpPr/>
          <p:nvPr/>
        </p:nvSpPr>
        <p:spPr>
          <a:xfrm>
            <a:off x="3398538" y="1599538"/>
            <a:ext cx="2346925" cy="1944425"/>
          </a:xfrm>
          <a:prstGeom prst="rect">
            <a:avLst/>
          </a:prstGeom>
        </p:spPr>
        <p:txBody>
          <a:bodyPr>
            <a:prstTxWarp prst="textPlain">
              <a:avLst/>
            </a:prstTxWarp>
          </a:bodyPr>
          <a:lstStyle/>
          <a:p>
            <a:pPr lvl="0" algn="ctr"/>
            <a:r>
              <a:rPr b="0" i="0" dirty="0">
                <a:ln>
                  <a:noFill/>
                </a:ln>
                <a:solidFill>
                  <a:schemeClr val="accent2">
                    <a:lumMod val="90000"/>
                    <a:lumOff val="10000"/>
                    <a:alpha val="20380"/>
                  </a:schemeClr>
                </a:solidFill>
                <a:latin typeface="FrankRuehl" panose="020E0503060101010101" pitchFamily="34" charset="-79"/>
                <a:cs typeface="FrankRuehl" panose="020E0503060101010101" pitchFamily="34" charset="-79"/>
              </a:rPr>
              <a:t>“</a:t>
            </a:r>
          </a:p>
        </p:txBody>
      </p:sp>
      <p:sp>
        <p:nvSpPr>
          <p:cNvPr id="26" name="Shape 26"/>
          <p:cNvSpPr/>
          <p:nvPr/>
        </p:nvSpPr>
        <p:spPr>
          <a:xfrm>
            <a:off x="0" y="0"/>
            <a:ext cx="9144000" cy="530700"/>
          </a:xfrm>
          <a:prstGeom prst="rect">
            <a:avLst/>
          </a:prstGeom>
          <a:solidFill>
            <a:schemeClr val="accent3"/>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27" name="Shape 27"/>
          <p:cNvSpPr/>
          <p:nvPr/>
        </p:nvSpPr>
        <p:spPr>
          <a:xfrm>
            <a:off x="0" y="500625"/>
            <a:ext cx="9144000" cy="7320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28" name="Shape 28"/>
          <p:cNvSpPr/>
          <p:nvPr/>
        </p:nvSpPr>
        <p:spPr>
          <a:xfrm>
            <a:off x="0" y="3962800"/>
            <a:ext cx="9144000" cy="370200"/>
          </a:xfrm>
          <a:prstGeom prst="rect">
            <a:avLst/>
          </a:prstGeom>
          <a:solidFill>
            <a:schemeClr val="bg1"/>
          </a:solidFill>
          <a:ln>
            <a:noFill/>
          </a:ln>
        </p:spPr>
        <p:txBody>
          <a:bodyPr wrap="square" lIns="91425" tIns="91425" rIns="91425" bIns="91425" anchor="ctr" anchorCtr="0">
            <a:noAutofit/>
          </a:bodyPr>
          <a:lstStyle/>
          <a:p>
            <a:pPr lvl="0">
              <a:spcBef>
                <a:spcPts val="0"/>
              </a:spcBef>
              <a:buNone/>
            </a:pPr>
            <a:endParaRPr/>
          </a:p>
        </p:txBody>
      </p:sp>
      <p:sp>
        <p:nvSpPr>
          <p:cNvPr id="29" name="Shape 29"/>
          <p:cNvSpPr/>
          <p:nvPr/>
        </p:nvSpPr>
        <p:spPr>
          <a:xfrm>
            <a:off x="0" y="4333125"/>
            <a:ext cx="9144000" cy="8103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30" name="Shape 30"/>
          <p:cNvSpPr txBox="1">
            <a:spLocks noGrp="1"/>
          </p:cNvSpPr>
          <p:nvPr>
            <p:ph type="body" idx="1" hasCustomPrompt="1"/>
          </p:nvPr>
        </p:nvSpPr>
        <p:spPr>
          <a:xfrm>
            <a:off x="1556175" y="2300275"/>
            <a:ext cx="6031800" cy="605100"/>
          </a:xfrm>
          <a:prstGeom prst="rect">
            <a:avLst/>
          </a:prstGeom>
        </p:spPr>
        <p:txBody>
          <a:bodyPr wrap="square" lIns="91425" tIns="91425" rIns="91425" bIns="91425" anchor="ctr" anchorCtr="0"/>
          <a:lstStyle>
            <a:lvl1pPr lvl="0" algn="ctr" rtl="0">
              <a:spcBef>
                <a:spcPts val="0"/>
              </a:spcBef>
              <a:buClr>
                <a:srgbClr val="FFFFFF"/>
              </a:buClr>
              <a:buSzPct val="100000"/>
              <a:buNone/>
              <a:defRPr sz="2400">
                <a:solidFill>
                  <a:srgbClr val="FFFFFF"/>
                </a:solidFill>
                <a:latin typeface="+mj-lt"/>
              </a:defRPr>
            </a:lvl1pPr>
            <a:lvl2pPr lvl="1" algn="ctr" rtl="0">
              <a:spcBef>
                <a:spcPts val="0"/>
              </a:spcBef>
              <a:buClr>
                <a:srgbClr val="FFFFFF"/>
              </a:buClr>
              <a:buSzPct val="100000"/>
              <a:defRPr sz="2000">
                <a:solidFill>
                  <a:srgbClr val="FFFFFF"/>
                </a:solidFill>
              </a:defRPr>
            </a:lvl2pPr>
            <a:lvl3pPr lvl="2" algn="ctr" rtl="0">
              <a:spcBef>
                <a:spcPts val="0"/>
              </a:spcBef>
              <a:buClr>
                <a:srgbClr val="FFFFFF"/>
              </a:buClr>
              <a:buSzPct val="100000"/>
              <a:defRPr sz="2000">
                <a:solidFill>
                  <a:srgbClr val="FFFFFF"/>
                </a:solidFill>
              </a:defRPr>
            </a:lvl3pPr>
            <a:lvl4pPr lvl="3" algn="ctr" rtl="0">
              <a:spcBef>
                <a:spcPts val="0"/>
              </a:spcBef>
              <a:buClr>
                <a:srgbClr val="FFFFFF"/>
              </a:buClr>
              <a:buSzPct val="100000"/>
              <a:defRPr sz="2000">
                <a:solidFill>
                  <a:srgbClr val="FFFFFF"/>
                </a:solidFill>
              </a:defRPr>
            </a:lvl4pPr>
            <a:lvl5pPr lvl="4" algn="ctr" rtl="0">
              <a:spcBef>
                <a:spcPts val="0"/>
              </a:spcBef>
              <a:buClr>
                <a:srgbClr val="FFFFFF"/>
              </a:buClr>
              <a:buSzPct val="100000"/>
              <a:defRPr sz="2000">
                <a:solidFill>
                  <a:srgbClr val="FFFFFF"/>
                </a:solidFill>
              </a:defRPr>
            </a:lvl5pPr>
            <a:lvl6pPr lvl="5" algn="ctr" rtl="0">
              <a:spcBef>
                <a:spcPts val="0"/>
              </a:spcBef>
              <a:buClr>
                <a:srgbClr val="FFFFFF"/>
              </a:buClr>
              <a:buSzPct val="100000"/>
              <a:defRPr sz="2000">
                <a:solidFill>
                  <a:srgbClr val="FFFFFF"/>
                </a:solidFill>
              </a:defRPr>
            </a:lvl6pPr>
            <a:lvl7pPr lvl="6" algn="ctr" rtl="0">
              <a:spcBef>
                <a:spcPts val="0"/>
              </a:spcBef>
              <a:buClr>
                <a:srgbClr val="FFFFFF"/>
              </a:buClr>
              <a:buSzPct val="100000"/>
              <a:defRPr sz="2000">
                <a:solidFill>
                  <a:srgbClr val="FFFFFF"/>
                </a:solidFill>
              </a:defRPr>
            </a:lvl7pPr>
            <a:lvl8pPr lvl="7" algn="ctr" rtl="0">
              <a:spcBef>
                <a:spcPts val="0"/>
              </a:spcBef>
              <a:buClr>
                <a:srgbClr val="FFFFFF"/>
              </a:buClr>
              <a:buSzPct val="100000"/>
              <a:defRPr sz="2000">
                <a:solidFill>
                  <a:srgbClr val="FFFFFF"/>
                </a:solidFill>
              </a:defRPr>
            </a:lvl8pPr>
            <a:lvl9pPr lvl="8" algn="ctr">
              <a:spcBef>
                <a:spcPts val="0"/>
              </a:spcBef>
              <a:buClr>
                <a:srgbClr val="FFFFFF"/>
              </a:buClr>
              <a:buSzPct val="100000"/>
              <a:defRPr sz="2000">
                <a:solidFill>
                  <a:srgbClr val="FFFFFF"/>
                </a:solidFill>
              </a:defRPr>
            </a:lvl9pPr>
          </a:lstStyle>
          <a:p>
            <a:r>
              <a:rPr lang="en-US" dirty="0"/>
              <a:t>Tap to add quote</a:t>
            </a:r>
            <a:endParaRPr dirty="0"/>
          </a:p>
        </p:txBody>
      </p:sp>
    </p:spTree>
    <p:extLst>
      <p:ext uri="{BB962C8B-B14F-4D97-AF65-F5344CB8AC3E}">
        <p14:creationId xmlns:p14="http://schemas.microsoft.com/office/powerpoint/2010/main" val="213327429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ext on Dark BG">
    <p:spTree>
      <p:nvGrpSpPr>
        <p:cNvPr id="1" name="Shape 23"/>
        <p:cNvGrpSpPr/>
        <p:nvPr/>
      </p:nvGrpSpPr>
      <p:grpSpPr>
        <a:xfrm>
          <a:off x="0" y="0"/>
          <a:ext cx="0" cy="0"/>
          <a:chOff x="0" y="0"/>
          <a:chExt cx="0" cy="0"/>
        </a:xfrm>
      </p:grpSpPr>
      <p:sp>
        <p:nvSpPr>
          <p:cNvPr id="24" name="Shape 24"/>
          <p:cNvSpPr/>
          <p:nvPr/>
        </p:nvSpPr>
        <p:spPr>
          <a:xfrm>
            <a:off x="0" y="1148250"/>
            <a:ext cx="9144000" cy="2847000"/>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26" name="Shape 26"/>
          <p:cNvSpPr/>
          <p:nvPr/>
        </p:nvSpPr>
        <p:spPr>
          <a:xfrm>
            <a:off x="0" y="0"/>
            <a:ext cx="9144000" cy="530700"/>
          </a:xfrm>
          <a:prstGeom prst="rect">
            <a:avLst/>
          </a:prstGeom>
          <a:solidFill>
            <a:schemeClr val="accent3"/>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27" name="Shape 27"/>
          <p:cNvSpPr/>
          <p:nvPr/>
        </p:nvSpPr>
        <p:spPr>
          <a:xfrm>
            <a:off x="0" y="500625"/>
            <a:ext cx="9144000" cy="7320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28" name="Shape 28"/>
          <p:cNvSpPr/>
          <p:nvPr/>
        </p:nvSpPr>
        <p:spPr>
          <a:xfrm>
            <a:off x="0" y="3962800"/>
            <a:ext cx="9144000" cy="370200"/>
          </a:xfrm>
          <a:prstGeom prst="rect">
            <a:avLst/>
          </a:prstGeom>
          <a:solidFill>
            <a:schemeClr val="bg1"/>
          </a:solidFill>
          <a:ln>
            <a:noFill/>
          </a:ln>
        </p:spPr>
        <p:txBody>
          <a:bodyPr wrap="square" lIns="91425" tIns="91425" rIns="91425" bIns="91425" anchor="ctr" anchorCtr="0">
            <a:noAutofit/>
          </a:bodyPr>
          <a:lstStyle/>
          <a:p>
            <a:pPr lvl="0">
              <a:spcBef>
                <a:spcPts val="0"/>
              </a:spcBef>
              <a:buNone/>
            </a:pPr>
            <a:endParaRPr/>
          </a:p>
        </p:txBody>
      </p:sp>
      <p:sp>
        <p:nvSpPr>
          <p:cNvPr id="29" name="Shape 29"/>
          <p:cNvSpPr/>
          <p:nvPr/>
        </p:nvSpPr>
        <p:spPr>
          <a:xfrm>
            <a:off x="0" y="4333125"/>
            <a:ext cx="9144000" cy="8103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30" name="Shape 30"/>
          <p:cNvSpPr txBox="1">
            <a:spLocks noGrp="1"/>
          </p:cNvSpPr>
          <p:nvPr>
            <p:ph type="body" idx="1" hasCustomPrompt="1"/>
          </p:nvPr>
        </p:nvSpPr>
        <p:spPr>
          <a:xfrm>
            <a:off x="1556175" y="2300275"/>
            <a:ext cx="6031800" cy="605100"/>
          </a:xfrm>
          <a:prstGeom prst="rect">
            <a:avLst/>
          </a:prstGeom>
        </p:spPr>
        <p:txBody>
          <a:bodyPr wrap="square" lIns="91425" tIns="91425" rIns="91425" bIns="91425" anchor="ctr" anchorCtr="0"/>
          <a:lstStyle>
            <a:lvl1pPr lvl="0" algn="ctr" rtl="0">
              <a:spcBef>
                <a:spcPts val="0"/>
              </a:spcBef>
              <a:buClr>
                <a:srgbClr val="FFFFFF"/>
              </a:buClr>
              <a:buSzPct val="100000"/>
              <a:buNone/>
              <a:defRPr sz="2400">
                <a:solidFill>
                  <a:srgbClr val="FFFFFF"/>
                </a:solidFill>
                <a:latin typeface="+mj-lt"/>
              </a:defRPr>
            </a:lvl1pPr>
            <a:lvl2pPr lvl="1" algn="ctr" rtl="0">
              <a:spcBef>
                <a:spcPts val="0"/>
              </a:spcBef>
              <a:buClr>
                <a:srgbClr val="FFFFFF"/>
              </a:buClr>
              <a:buSzPct val="100000"/>
              <a:defRPr sz="2000">
                <a:solidFill>
                  <a:srgbClr val="FFFFFF"/>
                </a:solidFill>
              </a:defRPr>
            </a:lvl2pPr>
            <a:lvl3pPr lvl="2" algn="ctr" rtl="0">
              <a:spcBef>
                <a:spcPts val="0"/>
              </a:spcBef>
              <a:buClr>
                <a:srgbClr val="FFFFFF"/>
              </a:buClr>
              <a:buSzPct val="100000"/>
              <a:defRPr sz="2000">
                <a:solidFill>
                  <a:srgbClr val="FFFFFF"/>
                </a:solidFill>
              </a:defRPr>
            </a:lvl3pPr>
            <a:lvl4pPr lvl="3" algn="ctr" rtl="0">
              <a:spcBef>
                <a:spcPts val="0"/>
              </a:spcBef>
              <a:buClr>
                <a:srgbClr val="FFFFFF"/>
              </a:buClr>
              <a:buSzPct val="100000"/>
              <a:defRPr sz="2000">
                <a:solidFill>
                  <a:srgbClr val="FFFFFF"/>
                </a:solidFill>
              </a:defRPr>
            </a:lvl4pPr>
            <a:lvl5pPr lvl="4" algn="ctr" rtl="0">
              <a:spcBef>
                <a:spcPts val="0"/>
              </a:spcBef>
              <a:buClr>
                <a:srgbClr val="FFFFFF"/>
              </a:buClr>
              <a:buSzPct val="100000"/>
              <a:defRPr sz="2000">
                <a:solidFill>
                  <a:srgbClr val="FFFFFF"/>
                </a:solidFill>
              </a:defRPr>
            </a:lvl5pPr>
            <a:lvl6pPr lvl="5" algn="ctr" rtl="0">
              <a:spcBef>
                <a:spcPts val="0"/>
              </a:spcBef>
              <a:buClr>
                <a:srgbClr val="FFFFFF"/>
              </a:buClr>
              <a:buSzPct val="100000"/>
              <a:defRPr sz="2000">
                <a:solidFill>
                  <a:srgbClr val="FFFFFF"/>
                </a:solidFill>
              </a:defRPr>
            </a:lvl6pPr>
            <a:lvl7pPr lvl="6" algn="ctr" rtl="0">
              <a:spcBef>
                <a:spcPts val="0"/>
              </a:spcBef>
              <a:buClr>
                <a:srgbClr val="FFFFFF"/>
              </a:buClr>
              <a:buSzPct val="100000"/>
              <a:defRPr sz="2000">
                <a:solidFill>
                  <a:srgbClr val="FFFFFF"/>
                </a:solidFill>
              </a:defRPr>
            </a:lvl7pPr>
            <a:lvl8pPr lvl="7" algn="ctr" rtl="0">
              <a:spcBef>
                <a:spcPts val="0"/>
              </a:spcBef>
              <a:buClr>
                <a:srgbClr val="FFFFFF"/>
              </a:buClr>
              <a:buSzPct val="100000"/>
              <a:defRPr sz="2000">
                <a:solidFill>
                  <a:srgbClr val="FFFFFF"/>
                </a:solidFill>
              </a:defRPr>
            </a:lvl8pPr>
            <a:lvl9pPr lvl="8" algn="ctr">
              <a:spcBef>
                <a:spcPts val="0"/>
              </a:spcBef>
              <a:buClr>
                <a:srgbClr val="FFFFFF"/>
              </a:buClr>
              <a:buSzPct val="100000"/>
              <a:defRPr sz="2000">
                <a:solidFill>
                  <a:srgbClr val="FFFFFF"/>
                </a:solidFill>
              </a:defRPr>
            </a:lvl9pPr>
          </a:lstStyle>
          <a:p>
            <a:r>
              <a:rPr lang="en-US" dirty="0"/>
              <a:t>Tap to add text</a:t>
            </a:r>
            <a:endParaRPr dirty="0"/>
          </a:p>
        </p:txBody>
      </p:sp>
    </p:spTree>
    <p:extLst>
      <p:ext uri="{BB962C8B-B14F-4D97-AF65-F5344CB8AC3E}">
        <p14:creationId xmlns:p14="http://schemas.microsoft.com/office/powerpoint/2010/main" val="112933625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Title/Concept">
    <p:spTree>
      <p:nvGrpSpPr>
        <p:cNvPr id="1" name="Shape 76"/>
        <p:cNvGrpSpPr/>
        <p:nvPr/>
      </p:nvGrpSpPr>
      <p:grpSpPr>
        <a:xfrm>
          <a:off x="0" y="0"/>
          <a:ext cx="0" cy="0"/>
          <a:chOff x="0" y="0"/>
          <a:chExt cx="0" cy="0"/>
        </a:xfrm>
      </p:grpSpPr>
      <p:sp>
        <p:nvSpPr>
          <p:cNvPr id="2" name="Title 1"/>
          <p:cNvSpPr>
            <a:spLocks noGrp="1"/>
          </p:cNvSpPr>
          <p:nvPr>
            <p:ph type="title" hasCustomPrompt="1"/>
          </p:nvPr>
        </p:nvSpPr>
        <p:spPr>
          <a:xfrm>
            <a:off x="628651" y="1485897"/>
            <a:ext cx="4344794" cy="1440441"/>
          </a:xfrm>
          <a:prstGeom prst="rect">
            <a:avLst/>
          </a:prstGeom>
        </p:spPr>
        <p:txBody>
          <a:bodyPr/>
          <a:lstStyle>
            <a:lvl1pPr>
              <a:lnSpc>
                <a:spcPct val="85000"/>
              </a:lnSpc>
              <a:defRPr sz="5400" baseline="0">
                <a:solidFill>
                  <a:schemeClr val="accent2"/>
                </a:solidFill>
                <a:latin typeface="+mj-lt"/>
              </a:defRPr>
            </a:lvl1pPr>
          </a:lstStyle>
          <a:p>
            <a:r>
              <a:rPr lang="en-US" dirty="0"/>
              <a:t>Sample Big Title Here</a:t>
            </a:r>
          </a:p>
        </p:txBody>
      </p:sp>
      <p:sp>
        <p:nvSpPr>
          <p:cNvPr id="4" name="Text Placeholder 3"/>
          <p:cNvSpPr>
            <a:spLocks noGrp="1"/>
          </p:cNvSpPr>
          <p:nvPr>
            <p:ph type="body" sz="quarter" idx="10" hasCustomPrompt="1"/>
          </p:nvPr>
        </p:nvSpPr>
        <p:spPr>
          <a:xfrm>
            <a:off x="636087" y="2974027"/>
            <a:ext cx="4337358" cy="1416418"/>
          </a:xfrm>
          <a:prstGeom prst="rect">
            <a:avLst/>
          </a:prstGeom>
        </p:spPr>
        <p:txBody>
          <a:bodyPr/>
          <a:lstStyle>
            <a:lvl1pPr marL="0" indent="0">
              <a:spcAft>
                <a:spcPts val="600"/>
              </a:spcAft>
              <a:buNone/>
              <a:defRPr sz="2400" baseline="0">
                <a:solidFill>
                  <a:schemeClr val="tx1">
                    <a:lumMod val="85000"/>
                    <a:lumOff val="15000"/>
                  </a:schemeClr>
                </a:solidFill>
                <a:latin typeface="+mn-lt"/>
              </a:defRPr>
            </a:lvl1pPr>
            <a:lvl2pPr marL="401638" indent="-230188">
              <a:spcAft>
                <a:spcPts val="600"/>
              </a:spcAft>
              <a:buClr>
                <a:schemeClr val="accent1"/>
              </a:buClr>
              <a:buFont typeface="Arial" panose="020B0604020202020204" pitchFamily="34" charset="0"/>
              <a:buChar char="•"/>
              <a:defRPr sz="2200">
                <a:latin typeface="+mn-lt"/>
              </a:defRPr>
            </a:lvl2pPr>
            <a:lvl3pPr marL="631825" indent="-230188">
              <a:spcAft>
                <a:spcPts val="600"/>
              </a:spcAft>
              <a:buClr>
                <a:schemeClr val="accent2"/>
              </a:buClr>
              <a:buFont typeface="Arial" panose="020B0604020202020204" pitchFamily="34" charset="0"/>
              <a:buChar char="•"/>
              <a:defRPr sz="2200">
                <a:latin typeface="+mn-lt"/>
              </a:defRPr>
            </a:lvl3pPr>
            <a:lvl4pPr marL="855663" indent="-230188">
              <a:spcAft>
                <a:spcPts val="600"/>
              </a:spcAft>
              <a:buClr>
                <a:schemeClr val="accent1"/>
              </a:buClr>
              <a:buFont typeface="Arial" panose="020B0604020202020204" pitchFamily="34" charset="0"/>
              <a:buChar char="•"/>
              <a:defRPr sz="2000">
                <a:latin typeface="+mn-lt"/>
              </a:defRPr>
            </a:lvl4pPr>
            <a:lvl5pPr>
              <a:defRPr sz="1800">
                <a:latin typeface="+mn-lt"/>
              </a:defRPr>
            </a:lvl5pPr>
          </a:lstStyle>
          <a:p>
            <a:pPr lvl="0"/>
            <a:r>
              <a:rPr lang="en-US" dirty="0"/>
              <a:t>Body text goes here</a:t>
            </a:r>
          </a:p>
        </p:txBody>
      </p:sp>
      <p:sp>
        <p:nvSpPr>
          <p:cNvPr id="10" name="Shape 32"/>
          <p:cNvSpPr/>
          <p:nvPr userDrawn="1"/>
        </p:nvSpPr>
        <p:spPr>
          <a:xfrm>
            <a:off x="0" y="-1"/>
            <a:ext cx="247200" cy="1700331"/>
          </a:xfrm>
          <a:prstGeom prst="rect">
            <a:avLst/>
          </a:prstGeom>
          <a:solidFill>
            <a:schemeClr val="accent1"/>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1" name="Shape 34"/>
          <p:cNvSpPr/>
          <p:nvPr userDrawn="1"/>
        </p:nvSpPr>
        <p:spPr>
          <a:xfrm>
            <a:off x="0" y="1553406"/>
            <a:ext cx="247200" cy="15327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12" name="Shape 35"/>
          <p:cNvSpPr/>
          <p:nvPr userDrawn="1"/>
        </p:nvSpPr>
        <p:spPr>
          <a:xfrm>
            <a:off x="0" y="3086100"/>
            <a:ext cx="247200" cy="6054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13" name="Shape 36"/>
          <p:cNvSpPr/>
          <p:nvPr userDrawn="1"/>
        </p:nvSpPr>
        <p:spPr>
          <a:xfrm>
            <a:off x="0" y="3691500"/>
            <a:ext cx="247200" cy="1452000"/>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14" name="Rectangle 13"/>
          <p:cNvSpPr/>
          <p:nvPr userDrawn="1"/>
        </p:nvSpPr>
        <p:spPr>
          <a:xfrm>
            <a:off x="-2841" y="604252"/>
            <a:ext cx="699453" cy="881646"/>
          </a:xfrm>
          <a:prstGeom prst="rect">
            <a:avLst/>
          </a:prstGeom>
          <a:blipFill dpi="0" rotWithShape="1">
            <a:blip r:embed="rId2">
              <a:alphaModFix amt="10000"/>
            </a:blip>
            <a:srcRect/>
            <a:stretch>
              <a:fillRect l="297" t="-1" r="-268860"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28693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Shape 76"/>
        <p:cNvGrpSpPr/>
        <p:nvPr/>
      </p:nvGrpSpPr>
      <p:grpSpPr>
        <a:xfrm>
          <a:off x="0" y="0"/>
          <a:ext cx="0" cy="0"/>
          <a:chOff x="0" y="0"/>
          <a:chExt cx="0" cy="0"/>
        </a:xfrm>
      </p:grpSpPr>
      <p:sp>
        <p:nvSpPr>
          <p:cNvPr id="10" name="Shape 32"/>
          <p:cNvSpPr/>
          <p:nvPr userDrawn="1"/>
        </p:nvSpPr>
        <p:spPr>
          <a:xfrm>
            <a:off x="0" y="-1"/>
            <a:ext cx="247200" cy="1700331"/>
          </a:xfrm>
          <a:prstGeom prst="rect">
            <a:avLst/>
          </a:prstGeom>
          <a:solidFill>
            <a:schemeClr val="accent1"/>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1" name="Shape 34"/>
          <p:cNvSpPr/>
          <p:nvPr userDrawn="1"/>
        </p:nvSpPr>
        <p:spPr>
          <a:xfrm>
            <a:off x="0" y="1553406"/>
            <a:ext cx="247200" cy="15327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12" name="Shape 35"/>
          <p:cNvSpPr/>
          <p:nvPr userDrawn="1"/>
        </p:nvSpPr>
        <p:spPr>
          <a:xfrm>
            <a:off x="0" y="3086100"/>
            <a:ext cx="247200" cy="6054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13" name="Shape 36"/>
          <p:cNvSpPr/>
          <p:nvPr userDrawn="1"/>
        </p:nvSpPr>
        <p:spPr>
          <a:xfrm>
            <a:off x="0" y="3691500"/>
            <a:ext cx="247200" cy="1452000"/>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14" name="Rectangle 13"/>
          <p:cNvSpPr/>
          <p:nvPr userDrawn="1"/>
        </p:nvSpPr>
        <p:spPr>
          <a:xfrm>
            <a:off x="-2841" y="604252"/>
            <a:ext cx="699453" cy="881646"/>
          </a:xfrm>
          <a:prstGeom prst="rect">
            <a:avLst/>
          </a:prstGeom>
          <a:blipFill dpi="0" rotWithShape="1">
            <a:blip r:embed="rId2">
              <a:alphaModFix amt="10000"/>
            </a:blip>
            <a:srcRect/>
            <a:stretch>
              <a:fillRect l="297" t="-1" r="-268860"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22611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336" y="98425"/>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04850" y="1246188"/>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2"/>
          <p:cNvSpPr/>
          <p:nvPr userDrawn="1"/>
        </p:nvSpPr>
        <p:spPr>
          <a:xfrm>
            <a:off x="0" y="-1"/>
            <a:ext cx="247200" cy="1700331"/>
          </a:xfrm>
          <a:prstGeom prst="rect">
            <a:avLst/>
          </a:prstGeom>
          <a:solidFill>
            <a:schemeClr val="accent1"/>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8" name="Shape 34"/>
          <p:cNvSpPr/>
          <p:nvPr userDrawn="1"/>
        </p:nvSpPr>
        <p:spPr>
          <a:xfrm>
            <a:off x="0" y="1553406"/>
            <a:ext cx="247200" cy="1532700"/>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9" name="Shape 35"/>
          <p:cNvSpPr/>
          <p:nvPr userDrawn="1"/>
        </p:nvSpPr>
        <p:spPr>
          <a:xfrm>
            <a:off x="0" y="3086100"/>
            <a:ext cx="247200" cy="6054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10" name="Shape 36"/>
          <p:cNvSpPr/>
          <p:nvPr userDrawn="1"/>
        </p:nvSpPr>
        <p:spPr>
          <a:xfrm>
            <a:off x="0" y="3691500"/>
            <a:ext cx="247200" cy="1452000"/>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414366853"/>
      </p:ext>
    </p:extLst>
  </p:cSld>
  <p:clrMap bg1="lt1" tx1="dk1" bg2="lt2" tx2="dk2" accent1="accent1" accent2="accent2" accent3="accent3" accent4="accent4" accent5="accent5" accent6="accent6" hlink="hlink" folHlink="folHlink"/>
  <p:sldLayoutIdLst>
    <p:sldLayoutId id="2147483663" r:id="rId1"/>
    <p:sldLayoutId id="2147483670" r:id="rId2"/>
    <p:sldLayoutId id="2147483664" r:id="rId3"/>
    <p:sldLayoutId id="2147483665" r:id="rId4"/>
    <p:sldLayoutId id="2147483674" r:id="rId5"/>
    <p:sldLayoutId id="2147483667" r:id="rId6"/>
    <p:sldLayoutId id="2147483671" r:id="rId7"/>
    <p:sldLayoutId id="2147483668" r:id="rId8"/>
    <p:sldLayoutId id="2147483673" r:id="rId9"/>
    <p:sldLayoutId id="2147483669" r:id="rId10"/>
    <p:sldLayoutId id="2147483672" r:id="rId11"/>
    <p:sldLayoutId id="2147483675" r:id="rId12"/>
    <p:sldLayoutId id="2147483676" r:id="rId13"/>
  </p:sldLayoutIdLst>
  <p:transition spd="med">
    <p:fade/>
  </p:transition>
  <p:txStyles>
    <p:titleStyle>
      <a:lvl1pPr algn="l" defTabSz="9144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Clr>
          <a:schemeClr val="accent2"/>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spcAft>
          <a:spcPts val="60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spcAft>
          <a:spcPts val="600"/>
        </a:spcAft>
        <a:buClr>
          <a:schemeClr val="accent5"/>
        </a:buClr>
        <a:buFont typeface="Arial" panose="020B0604020202020204"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spcAft>
          <a:spcPts val="600"/>
        </a:spcAft>
        <a:buClr>
          <a:schemeClr val="accent4"/>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spcAft>
          <a:spcPts val="600"/>
        </a:spcAft>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imls.gov/grants/awarded/LG-70-17-0146-17" TargetMode="Externa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1645" y="3325559"/>
            <a:ext cx="4505700" cy="1159800"/>
          </a:xfrm>
        </p:spPr>
        <p:txBody>
          <a:bodyPr/>
          <a:lstStyle/>
          <a:p>
            <a:r>
              <a:rPr lang="en-US" dirty="0"/>
              <a:t>About IMLS</a:t>
            </a:r>
          </a:p>
        </p:txBody>
      </p:sp>
    </p:spTree>
    <p:extLst>
      <p:ext uri="{BB962C8B-B14F-4D97-AF65-F5344CB8AC3E}">
        <p14:creationId xmlns:p14="http://schemas.microsoft.com/office/powerpoint/2010/main" val="212177779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IMLS Activities</a:t>
            </a:r>
          </a:p>
        </p:txBody>
      </p:sp>
      <p:sp>
        <p:nvSpPr>
          <p:cNvPr id="3" name="Text Placeholder 2"/>
          <p:cNvSpPr>
            <a:spLocks noGrp="1"/>
          </p:cNvSpPr>
          <p:nvPr>
            <p:ph type="body" sz="quarter" idx="10"/>
          </p:nvPr>
        </p:nvSpPr>
        <p:spPr/>
        <p:txBody>
          <a:bodyPr/>
          <a:lstStyle/>
          <a:p>
            <a:r>
              <a:rPr lang="en-US" dirty="0"/>
              <a:t>Grant Programs</a:t>
            </a:r>
          </a:p>
          <a:p>
            <a:r>
              <a:rPr lang="en-US" dirty="0"/>
              <a:t>Research, Statistics, and Publications</a:t>
            </a:r>
          </a:p>
          <a:p>
            <a:r>
              <a:rPr lang="en-US" dirty="0"/>
              <a:t>National Initiatives and Partnerships</a:t>
            </a:r>
          </a:p>
          <a:p>
            <a:r>
              <a:rPr lang="en-US" dirty="0"/>
              <a:t>Policymaking and Convening </a:t>
            </a:r>
          </a:p>
        </p:txBody>
      </p:sp>
    </p:spTree>
    <p:extLst>
      <p:ext uri="{BB962C8B-B14F-4D97-AF65-F5344CB8AC3E}">
        <p14:creationId xmlns:p14="http://schemas.microsoft.com/office/powerpoint/2010/main" val="394000266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Grants to States</a:t>
            </a:r>
          </a:p>
        </p:txBody>
      </p:sp>
      <p:sp>
        <p:nvSpPr>
          <p:cNvPr id="3" name="Text Placeholder 2"/>
          <p:cNvSpPr>
            <a:spLocks noGrp="1"/>
          </p:cNvSpPr>
          <p:nvPr>
            <p:ph type="body" sz="quarter" idx="10"/>
          </p:nvPr>
        </p:nvSpPr>
        <p:spPr>
          <a:xfrm>
            <a:off x="868362" y="1590675"/>
            <a:ext cx="7610619" cy="3063875"/>
          </a:xfrm>
        </p:spPr>
        <p:txBody>
          <a:bodyPr>
            <a:normAutofit lnSpcReduction="10000"/>
          </a:bodyPr>
          <a:lstStyle/>
          <a:p>
            <a:r>
              <a:rPr lang="en-US" dirty="0"/>
              <a:t>Every year, each </a:t>
            </a:r>
            <a:r>
              <a:rPr lang="en-US" dirty="0">
                <a:latin typeface="+mj-lt"/>
              </a:rPr>
              <a:t>State Library Administrative Agency </a:t>
            </a:r>
            <a:r>
              <a:rPr lang="en-US" dirty="0"/>
              <a:t>receives a population-based formula grant</a:t>
            </a:r>
          </a:p>
          <a:p>
            <a:r>
              <a:rPr lang="en-US" dirty="0"/>
              <a:t>The grant is distributed in accordance with each state’s approved five-year plan</a:t>
            </a:r>
          </a:p>
          <a:p>
            <a:r>
              <a:rPr lang="en-US" dirty="0"/>
              <a:t>States are required to evaluate success </a:t>
            </a:r>
            <a:br>
              <a:rPr lang="en-US" dirty="0"/>
            </a:br>
            <a:r>
              <a:rPr lang="en-US" dirty="0"/>
              <a:t>in meeting the goals of their five-year plans</a:t>
            </a:r>
          </a:p>
          <a:p>
            <a:endParaRPr lang="en-US" dirty="0"/>
          </a:p>
        </p:txBody>
      </p:sp>
    </p:spTree>
    <p:extLst>
      <p:ext uri="{BB962C8B-B14F-4D97-AF65-F5344CB8AC3E}">
        <p14:creationId xmlns:p14="http://schemas.microsoft.com/office/powerpoint/2010/main" val="337320241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796" y="263543"/>
            <a:ext cx="7713095" cy="989224"/>
          </a:xfrm>
        </p:spPr>
        <p:txBody>
          <a:bodyPr>
            <a:normAutofit/>
          </a:bodyPr>
          <a:lstStyle/>
          <a:p>
            <a:r>
              <a:rPr lang="en-US" dirty="0"/>
              <a:t>Nationally Competitive Library Programs</a:t>
            </a:r>
          </a:p>
        </p:txBody>
      </p:sp>
      <p:sp>
        <p:nvSpPr>
          <p:cNvPr id="3" name="Text Placeholder 2"/>
          <p:cNvSpPr>
            <a:spLocks noGrp="1"/>
          </p:cNvSpPr>
          <p:nvPr>
            <p:ph type="body" sz="quarter" idx="10"/>
          </p:nvPr>
        </p:nvSpPr>
        <p:spPr/>
        <p:txBody>
          <a:bodyPr>
            <a:normAutofit/>
          </a:bodyPr>
          <a:lstStyle/>
          <a:p>
            <a:r>
              <a:rPr lang="en-US" dirty="0"/>
              <a:t>Laura Bush 21</a:t>
            </a:r>
            <a:r>
              <a:rPr lang="en-US" baseline="30000" dirty="0"/>
              <a:t>st</a:t>
            </a:r>
            <a:r>
              <a:rPr lang="en-US" dirty="0"/>
              <a:t> Century Librarian Program</a:t>
            </a:r>
          </a:p>
          <a:p>
            <a:r>
              <a:rPr lang="en-US" dirty="0"/>
              <a:t>National Leadership Grants for Libraries</a:t>
            </a:r>
          </a:p>
          <a:p>
            <a:r>
              <a:rPr lang="en-US" dirty="0"/>
              <a:t>Native American and Native Hawaiian Library Services</a:t>
            </a:r>
          </a:p>
        </p:txBody>
      </p:sp>
    </p:spTree>
    <p:extLst>
      <p:ext uri="{BB962C8B-B14F-4D97-AF65-F5344CB8AC3E}">
        <p14:creationId xmlns:p14="http://schemas.microsoft.com/office/powerpoint/2010/main" val="148830232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796" y="263543"/>
            <a:ext cx="6674004" cy="989224"/>
          </a:xfrm>
        </p:spPr>
        <p:txBody>
          <a:bodyPr>
            <a:normAutofit fontScale="90000"/>
          </a:bodyPr>
          <a:lstStyle/>
          <a:p>
            <a:r>
              <a:rPr lang="en-US" dirty="0"/>
              <a:t>Discretionary Grant Funding Categories</a:t>
            </a:r>
          </a:p>
        </p:txBody>
      </p:sp>
      <p:sp>
        <p:nvSpPr>
          <p:cNvPr id="3" name="Text Placeholder 2"/>
          <p:cNvSpPr>
            <a:spLocks noGrp="1"/>
          </p:cNvSpPr>
          <p:nvPr>
            <p:ph type="body" sz="quarter" idx="10"/>
          </p:nvPr>
        </p:nvSpPr>
        <p:spPr/>
        <p:txBody>
          <a:bodyPr/>
          <a:lstStyle/>
          <a:p>
            <a:r>
              <a:rPr lang="en-US" dirty="0"/>
              <a:t>Planning Grant</a:t>
            </a:r>
          </a:p>
          <a:p>
            <a:r>
              <a:rPr lang="en-US" dirty="0"/>
              <a:t>National Forum Grant</a:t>
            </a:r>
          </a:p>
          <a:p>
            <a:r>
              <a:rPr lang="en-US" dirty="0"/>
              <a:t>Project Grant</a:t>
            </a:r>
          </a:p>
          <a:p>
            <a:r>
              <a:rPr lang="en-US" dirty="0"/>
              <a:t>Research Grant</a:t>
            </a:r>
          </a:p>
          <a:p>
            <a:endParaRPr lang="en-US" dirty="0"/>
          </a:p>
          <a:p>
            <a:endParaRPr lang="en-US" dirty="0"/>
          </a:p>
        </p:txBody>
      </p:sp>
    </p:spTree>
    <p:extLst>
      <p:ext uri="{BB962C8B-B14F-4D97-AF65-F5344CB8AC3E}">
        <p14:creationId xmlns:p14="http://schemas.microsoft.com/office/powerpoint/2010/main" val="44110705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Discretionary Grant Example</a:t>
            </a:r>
          </a:p>
        </p:txBody>
      </p:sp>
      <p:sp>
        <p:nvSpPr>
          <p:cNvPr id="3" name="Text Placeholder 2"/>
          <p:cNvSpPr>
            <a:spLocks noGrp="1"/>
          </p:cNvSpPr>
          <p:nvPr>
            <p:ph type="body" sz="quarter" idx="10"/>
          </p:nvPr>
        </p:nvSpPr>
        <p:spPr>
          <a:xfrm>
            <a:off x="774845" y="1653021"/>
            <a:ext cx="8057428" cy="3063875"/>
          </a:xfrm>
        </p:spPr>
        <p:txBody>
          <a:bodyPr>
            <a:noAutofit/>
          </a:bodyPr>
          <a:lstStyle/>
          <a:p>
            <a:r>
              <a:rPr lang="en-US" sz="1400" b="1" dirty="0"/>
              <a:t>University of Georgia Research Foundation, Inc.</a:t>
            </a:r>
          </a:p>
          <a:p>
            <a:r>
              <a:rPr lang="en-US" sz="1400" b="1" dirty="0"/>
              <a:t>Award: $49,839.00</a:t>
            </a:r>
          </a:p>
          <a:p>
            <a:r>
              <a:rPr lang="en-US" sz="1400" b="1" dirty="0"/>
              <a:t>Program: </a:t>
            </a:r>
            <a:r>
              <a:rPr lang="en-US" sz="1400" dirty="0"/>
              <a:t>National Leadership Grants for Libraries</a:t>
            </a:r>
          </a:p>
          <a:p>
            <a:r>
              <a:rPr lang="en-US" sz="1400" dirty="0"/>
              <a:t>The University of Georgia Alexander Campbell King Law Library, in partnership with the UGA Terry College of Business Department of Management Information Systems (MIS) and Georgia School of Law, will plan and prototype an open-source open government digital transparency platform. This platform will provide data access and visualization of the U.S. legislative process. For this prototype phase, the project will focused on the passage of the Jumpstart Our Business Startups Act of 2012 (JOBS Act). This interactive, informative tool will aid citizens in becoming more engaged, allowing them to form their opinions in a quick, fact-based, and safe online environment. By combining text analysis, network analysis, and visualization the project will provide insights into how libraries can take on new roles supporting access to government and legislative information and data.</a:t>
            </a:r>
          </a:p>
          <a:p>
            <a:endParaRPr lang="en-US" sz="1400" dirty="0"/>
          </a:p>
        </p:txBody>
      </p:sp>
    </p:spTree>
    <p:extLst>
      <p:ext uri="{BB962C8B-B14F-4D97-AF65-F5344CB8AC3E}">
        <p14:creationId xmlns:p14="http://schemas.microsoft.com/office/powerpoint/2010/main" val="33828725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Discretionary Grant Example</a:t>
            </a:r>
          </a:p>
        </p:txBody>
      </p:sp>
      <p:sp>
        <p:nvSpPr>
          <p:cNvPr id="3" name="Text Placeholder 2"/>
          <p:cNvSpPr>
            <a:spLocks noGrp="1"/>
          </p:cNvSpPr>
          <p:nvPr>
            <p:ph type="body" sz="quarter" idx="10"/>
          </p:nvPr>
        </p:nvSpPr>
        <p:spPr>
          <a:xfrm>
            <a:off x="774845" y="1653021"/>
            <a:ext cx="8057428" cy="3063875"/>
          </a:xfrm>
        </p:spPr>
        <p:txBody>
          <a:bodyPr>
            <a:noAutofit/>
          </a:bodyPr>
          <a:lstStyle/>
          <a:p>
            <a:r>
              <a:rPr lang="en-US" sz="1400" b="1" dirty="0"/>
              <a:t>Kent State University</a:t>
            </a:r>
          </a:p>
          <a:p>
            <a:r>
              <a:rPr lang="en-US" sz="1400" b="1" dirty="0"/>
              <a:t>Award: $458,319.00</a:t>
            </a:r>
          </a:p>
          <a:p>
            <a:r>
              <a:rPr lang="en-US" sz="1400" b="1" dirty="0"/>
              <a:t>Program: </a:t>
            </a:r>
            <a:r>
              <a:rPr lang="en-US" sz="1400" dirty="0"/>
              <a:t>National Leadership Grants for Libraries</a:t>
            </a:r>
          </a:p>
          <a:p>
            <a:r>
              <a:rPr lang="en-US" sz="1400" dirty="0"/>
              <a:t>Kent State University's KNEXT project will bring advanced data analytics and business intelligence (DA&amp;BI) services to public libraries in order to support small businesses, entrepreneurs, and community advocates. This project will further develop a coalition of academic, public libraries, small business development centers, small businesses, and community advocates by identifying sources of useful data (national, state, county); consolidating data in a repository for long-term access and delivery; and creating a platform and dashboard for libraries to provide DA&amp;BI services to the community using machine learning, data mining, web mining, and text analytics.</a:t>
            </a:r>
          </a:p>
        </p:txBody>
      </p:sp>
    </p:spTree>
    <p:extLst>
      <p:ext uri="{BB962C8B-B14F-4D97-AF65-F5344CB8AC3E}">
        <p14:creationId xmlns:p14="http://schemas.microsoft.com/office/powerpoint/2010/main" val="159971767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Discretionary Grant Example</a:t>
            </a:r>
          </a:p>
        </p:txBody>
      </p:sp>
      <p:sp>
        <p:nvSpPr>
          <p:cNvPr id="3" name="Text Placeholder 2"/>
          <p:cNvSpPr>
            <a:spLocks noGrp="1"/>
          </p:cNvSpPr>
          <p:nvPr>
            <p:ph type="body" sz="quarter" idx="10"/>
          </p:nvPr>
        </p:nvSpPr>
        <p:spPr>
          <a:xfrm>
            <a:off x="774845" y="1653021"/>
            <a:ext cx="8057428" cy="3063875"/>
          </a:xfrm>
        </p:spPr>
        <p:txBody>
          <a:bodyPr>
            <a:noAutofit/>
          </a:bodyPr>
          <a:lstStyle/>
          <a:p>
            <a:r>
              <a:rPr lang="en-US" sz="1400" b="1" dirty="0"/>
              <a:t>University of North Texas</a:t>
            </a:r>
          </a:p>
          <a:p>
            <a:r>
              <a:rPr lang="en-US" sz="1400" b="1" dirty="0"/>
              <a:t>Award: </a:t>
            </a:r>
            <a:r>
              <a:rPr lang="en-US" sz="1400" dirty="0"/>
              <a:t>$87,000.00</a:t>
            </a:r>
          </a:p>
          <a:p>
            <a:r>
              <a:rPr lang="en-US" sz="1400" b="1" dirty="0"/>
              <a:t>Program: </a:t>
            </a:r>
            <a:r>
              <a:rPr lang="en-US" sz="1400" dirty="0"/>
              <a:t>National Leadership Grants for Libraries</a:t>
            </a:r>
          </a:p>
          <a:p>
            <a:r>
              <a:rPr lang="en-US" sz="1400" dirty="0"/>
              <a:t>The University of North Texas, in collaboration with the University of North Carolina at Greensboro, the University of California at Santa Barbara, the University of Missouri, the University of Pennsylvania, Stanford University, Yale University, the Center for Research Libraries (CRL), the </a:t>
            </a:r>
            <a:r>
              <a:rPr lang="en-US" sz="1400" dirty="0" err="1"/>
              <a:t>Educopia</a:t>
            </a:r>
            <a:r>
              <a:rPr lang="en-US" sz="1400" dirty="0"/>
              <a:t> Institute, and the Scholarly Publishing and Academic Resources Coalition (SPARC) will hold national forums in 2018 to address national concerns regarding the preservation of electronic government information (PEGI) by cultural memory organizations for long term access by citizens of the United States. By convening a series of expert groups and key stakeholders the project will identify and surface a broadly shared national consensus and agenda on specific future steps needed to preserve and provide long term access to electronic government information in the United States.</a:t>
            </a:r>
          </a:p>
          <a:p>
            <a:endParaRPr lang="en-US" sz="1400" dirty="0"/>
          </a:p>
        </p:txBody>
      </p:sp>
    </p:spTree>
    <p:extLst>
      <p:ext uri="{BB962C8B-B14F-4D97-AF65-F5344CB8AC3E}">
        <p14:creationId xmlns:p14="http://schemas.microsoft.com/office/powerpoint/2010/main" val="32257439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Ongoing Initiatives</a:t>
            </a:r>
          </a:p>
        </p:txBody>
      </p:sp>
      <p:sp>
        <p:nvSpPr>
          <p:cNvPr id="3" name="Text Placeholder 2"/>
          <p:cNvSpPr>
            <a:spLocks noGrp="1"/>
          </p:cNvSpPr>
          <p:nvPr>
            <p:ph type="body" sz="quarter" idx="10"/>
          </p:nvPr>
        </p:nvSpPr>
        <p:spPr/>
        <p:txBody>
          <a:bodyPr>
            <a:normAutofit fontScale="92500" lnSpcReduction="20000"/>
          </a:bodyPr>
          <a:lstStyle/>
          <a:p>
            <a:r>
              <a:rPr lang="en-US" dirty="0"/>
              <a:t>Future of national digital capacity building</a:t>
            </a:r>
          </a:p>
          <a:p>
            <a:r>
              <a:rPr lang="en-US" dirty="0"/>
              <a:t>Strengthening early childhood-family learning</a:t>
            </a:r>
          </a:p>
          <a:p>
            <a:r>
              <a:rPr lang="en-US" dirty="0"/>
              <a:t>Deepening STEM learning through the engagement of experts</a:t>
            </a:r>
          </a:p>
          <a:p>
            <a:r>
              <a:rPr lang="en-US" dirty="0"/>
              <a:t>Technical assistance to help build capacity among small and medium-sized museums</a:t>
            </a:r>
          </a:p>
          <a:p>
            <a:r>
              <a:rPr lang="en-US" dirty="0"/>
              <a:t>Building networks to efficiently impact the museum field</a:t>
            </a:r>
          </a:p>
        </p:txBody>
      </p:sp>
    </p:spTree>
    <p:extLst>
      <p:ext uri="{BB962C8B-B14F-4D97-AF65-F5344CB8AC3E}">
        <p14:creationId xmlns:p14="http://schemas.microsoft.com/office/powerpoint/2010/main" val="217307968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Exploratory Projects</a:t>
            </a:r>
          </a:p>
        </p:txBody>
      </p:sp>
      <p:sp>
        <p:nvSpPr>
          <p:cNvPr id="3" name="Text Placeholder 2"/>
          <p:cNvSpPr>
            <a:spLocks noGrp="1"/>
          </p:cNvSpPr>
          <p:nvPr>
            <p:ph type="body" sz="quarter" idx="10"/>
          </p:nvPr>
        </p:nvSpPr>
        <p:spPr/>
        <p:txBody>
          <a:bodyPr>
            <a:normAutofit fontScale="92500" lnSpcReduction="20000"/>
          </a:bodyPr>
          <a:lstStyle/>
          <a:p>
            <a:r>
              <a:rPr lang="en-US" dirty="0"/>
              <a:t>Open Educational Resources (OER)</a:t>
            </a:r>
          </a:p>
          <a:p>
            <a:r>
              <a:rPr lang="en-US" dirty="0"/>
              <a:t>Digital inclusion – broadband access</a:t>
            </a:r>
          </a:p>
          <a:p>
            <a:r>
              <a:rPr lang="en-US" dirty="0"/>
              <a:t>Reflecting the changing demographics of America’s communities</a:t>
            </a:r>
          </a:p>
          <a:p>
            <a:r>
              <a:rPr lang="en-US" dirty="0"/>
              <a:t>Research and modeling activities</a:t>
            </a:r>
          </a:p>
          <a:p>
            <a:r>
              <a:rPr lang="en-US" dirty="0"/>
              <a:t>Professional development for museum and library staff</a:t>
            </a:r>
          </a:p>
          <a:p>
            <a:endParaRPr lang="en-US" dirty="0"/>
          </a:p>
          <a:p>
            <a:endParaRPr lang="en-US" dirty="0"/>
          </a:p>
          <a:p>
            <a:endParaRPr lang="en-US" dirty="0"/>
          </a:p>
        </p:txBody>
      </p:sp>
    </p:spTree>
    <p:extLst>
      <p:ext uri="{BB962C8B-B14F-4D97-AF65-F5344CB8AC3E}">
        <p14:creationId xmlns:p14="http://schemas.microsoft.com/office/powerpoint/2010/main" val="355389399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Medal</a:t>
            </a:r>
          </a:p>
        </p:txBody>
      </p:sp>
      <p:sp>
        <p:nvSpPr>
          <p:cNvPr id="3" name="Text Placeholder 2"/>
          <p:cNvSpPr>
            <a:spLocks noGrp="1"/>
          </p:cNvSpPr>
          <p:nvPr>
            <p:ph type="body" sz="quarter" idx="10"/>
          </p:nvPr>
        </p:nvSpPr>
        <p:spPr>
          <a:xfrm>
            <a:off x="868363" y="1590675"/>
            <a:ext cx="4721946" cy="3063875"/>
          </a:xfrm>
        </p:spPr>
        <p:txBody>
          <a:bodyPr/>
          <a:lstStyle/>
          <a:p>
            <a:r>
              <a:rPr lang="en-US" dirty="0"/>
              <a:t>The National Medal for Museum and Library Service is the nation’s top honor for institutions that make outstanding institutions contributions to their communities </a:t>
            </a:r>
          </a:p>
        </p:txBody>
      </p:sp>
      <p:pic>
        <p:nvPicPr>
          <p:cNvPr id="4" name="Picture 3"/>
          <p:cNvPicPr>
            <a:picLocks noChangeAspect="1" noChangeArrowheads="1"/>
          </p:cNvPicPr>
          <p:nvPr/>
        </p:nvPicPr>
        <p:blipFill>
          <a:blip r:embed="rId3" cstate="print"/>
          <a:srcRect/>
          <a:stretch>
            <a:fillRect/>
          </a:stretch>
        </p:blipFill>
        <p:spPr bwMode="auto">
          <a:xfrm>
            <a:off x="5932451" y="1672936"/>
            <a:ext cx="2246596" cy="2267132"/>
          </a:xfrm>
          <a:prstGeom prst="rect">
            <a:avLst/>
          </a:prstGeom>
          <a:noFill/>
          <a:ln w="9525">
            <a:noFill/>
            <a:miter lim="800000"/>
            <a:headEnd/>
            <a:tailEnd/>
          </a:ln>
          <a:effectLst/>
        </p:spPr>
      </p:pic>
    </p:spTree>
    <p:extLst>
      <p:ext uri="{BB962C8B-B14F-4D97-AF65-F5344CB8AC3E}">
        <p14:creationId xmlns:p14="http://schemas.microsoft.com/office/powerpoint/2010/main" val="143109700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796" y="263543"/>
            <a:ext cx="2544523" cy="989224"/>
          </a:xfrm>
        </p:spPr>
        <p:txBody>
          <a:bodyPr/>
          <a:lstStyle/>
          <a:p>
            <a:r>
              <a:rPr lang="en-US" dirty="0"/>
              <a:t>About IMLS</a:t>
            </a:r>
          </a:p>
        </p:txBody>
      </p:sp>
      <p:sp>
        <p:nvSpPr>
          <p:cNvPr id="3" name="Text Placeholder 2"/>
          <p:cNvSpPr>
            <a:spLocks noGrp="1"/>
          </p:cNvSpPr>
          <p:nvPr>
            <p:ph type="body" sz="quarter" idx="10"/>
          </p:nvPr>
        </p:nvSpPr>
        <p:spPr/>
        <p:txBody>
          <a:bodyPr>
            <a:normAutofit fontScale="92500" lnSpcReduction="10000"/>
          </a:bodyPr>
          <a:lstStyle/>
          <a:p>
            <a:pPr marL="0" indent="0">
              <a:buNone/>
            </a:pPr>
            <a:r>
              <a:rPr lang="en-US" dirty="0">
                <a:latin typeface="+mj-lt"/>
              </a:rPr>
              <a:t>Who are we?</a:t>
            </a:r>
          </a:p>
          <a:p>
            <a:pPr lvl="1">
              <a:spcAft>
                <a:spcPts val="1800"/>
              </a:spcAft>
            </a:pPr>
            <a:r>
              <a:rPr lang="en-US" dirty="0"/>
              <a:t>The Institute of Museum and Library Services is the primary source of federal support for the nation's libraries and museums. </a:t>
            </a:r>
          </a:p>
          <a:p>
            <a:pPr marL="0" indent="0">
              <a:buNone/>
            </a:pPr>
            <a:r>
              <a:rPr lang="en-US" dirty="0">
                <a:latin typeface="+mj-lt"/>
              </a:rPr>
              <a:t>What do we do?</a:t>
            </a:r>
          </a:p>
          <a:p>
            <a:pPr lvl="1"/>
            <a:r>
              <a:rPr lang="en-US" dirty="0"/>
              <a:t>We advance, support, and empower America’s museums, libraries, and related organizations through </a:t>
            </a:r>
            <a:r>
              <a:rPr lang="en-US" dirty="0" err="1"/>
              <a:t>grantmaking</a:t>
            </a:r>
            <a:r>
              <a:rPr lang="en-US" dirty="0"/>
              <a:t>, research, and policy development.</a:t>
            </a:r>
          </a:p>
        </p:txBody>
      </p:sp>
    </p:spTree>
    <p:extLst>
      <p:ext uri="{BB962C8B-B14F-4D97-AF65-F5344CB8AC3E}">
        <p14:creationId xmlns:p14="http://schemas.microsoft.com/office/powerpoint/2010/main" val="351698065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796" y="263543"/>
            <a:ext cx="3442431" cy="989224"/>
          </a:xfrm>
        </p:spPr>
        <p:txBody>
          <a:bodyPr/>
          <a:lstStyle/>
          <a:p>
            <a:r>
              <a:rPr lang="en-US" dirty="0"/>
              <a:t>Connect With Us</a:t>
            </a:r>
          </a:p>
        </p:txBody>
      </p:sp>
      <p:sp>
        <p:nvSpPr>
          <p:cNvPr id="3" name="Text Placeholder 2"/>
          <p:cNvSpPr>
            <a:spLocks noGrp="1"/>
          </p:cNvSpPr>
          <p:nvPr>
            <p:ph type="body" sz="quarter" idx="10"/>
          </p:nvPr>
        </p:nvSpPr>
        <p:spPr>
          <a:xfrm>
            <a:off x="5937647" y="1643147"/>
            <a:ext cx="2795156" cy="3063875"/>
          </a:xfrm>
        </p:spPr>
        <p:txBody>
          <a:bodyPr/>
          <a:lstStyle/>
          <a:p>
            <a:pPr marL="0" indent="0">
              <a:buNone/>
            </a:pPr>
            <a:r>
              <a:rPr lang="en-US" dirty="0">
                <a:latin typeface="+mj-lt"/>
              </a:rPr>
              <a:t>www.imls.gov</a:t>
            </a:r>
          </a:p>
        </p:txBody>
      </p:sp>
      <p:pic>
        <p:nvPicPr>
          <p:cNvPr id="4" name="Picture 3"/>
          <p:cNvPicPr>
            <a:picLocks noChangeAspect="1"/>
          </p:cNvPicPr>
          <p:nvPr/>
        </p:nvPicPr>
        <p:blipFill rotWithShape="1">
          <a:blip r:embed="rId3"/>
          <a:srcRect l="9545" t="30621" r="56578" b="8201"/>
          <a:stretch/>
        </p:blipFill>
        <p:spPr>
          <a:xfrm>
            <a:off x="407368" y="1408631"/>
            <a:ext cx="5213356" cy="3532909"/>
          </a:xfrm>
          <a:prstGeom prst="rect">
            <a:avLst/>
          </a:prstGeom>
          <a:effectLst>
            <a:outerShdw blurRad="50800" dist="38100" dir="2700000" algn="tl" rotWithShape="0">
              <a:prstClr val="black">
                <a:alpha val="40000"/>
              </a:prstClr>
            </a:outerShdw>
          </a:effectLst>
        </p:spPr>
      </p:pic>
      <p:pic>
        <p:nvPicPr>
          <p:cNvPr id="5" name="Picture 2" descr="Description: Facebook logo"/>
          <p:cNvPicPr>
            <a:picLocks noChangeAspect="1" noChangeArrowheads="1"/>
          </p:cNvPicPr>
          <p:nvPr/>
        </p:nvPicPr>
        <p:blipFill>
          <a:blip r:embed="rId4" cstate="screen"/>
          <a:srcRect/>
          <a:stretch>
            <a:fillRect/>
          </a:stretch>
        </p:blipFill>
        <p:spPr bwMode="auto">
          <a:xfrm>
            <a:off x="6057899" y="2249632"/>
            <a:ext cx="285750" cy="285750"/>
          </a:xfrm>
          <a:prstGeom prst="rect">
            <a:avLst/>
          </a:prstGeom>
          <a:noFill/>
          <a:ln w="9525">
            <a:noFill/>
            <a:miter lim="800000"/>
            <a:headEnd/>
            <a:tailEnd/>
          </a:ln>
        </p:spPr>
      </p:pic>
      <p:pic>
        <p:nvPicPr>
          <p:cNvPr id="6" name="Picture 3" descr="Description: Twitter logo"/>
          <p:cNvPicPr>
            <a:picLocks noChangeAspect="1" noChangeArrowheads="1"/>
          </p:cNvPicPr>
          <p:nvPr/>
        </p:nvPicPr>
        <p:blipFill>
          <a:blip r:embed="rId5" cstate="screen"/>
          <a:srcRect/>
          <a:stretch>
            <a:fillRect/>
          </a:stretch>
        </p:blipFill>
        <p:spPr bwMode="auto">
          <a:xfrm>
            <a:off x="6057899" y="2750994"/>
            <a:ext cx="285750" cy="285750"/>
          </a:xfrm>
          <a:prstGeom prst="rect">
            <a:avLst/>
          </a:prstGeom>
          <a:noFill/>
          <a:ln w="9525">
            <a:noFill/>
            <a:miter lim="800000"/>
            <a:headEnd/>
            <a:tailEnd/>
          </a:ln>
        </p:spPr>
      </p:pic>
      <p:pic>
        <p:nvPicPr>
          <p:cNvPr id="7" name="Picture 4" descr="Description: YouTube logo"/>
          <p:cNvPicPr>
            <a:picLocks noChangeAspect="1" noChangeArrowheads="1"/>
          </p:cNvPicPr>
          <p:nvPr/>
        </p:nvPicPr>
        <p:blipFill>
          <a:blip r:embed="rId6" cstate="screen"/>
          <a:srcRect/>
          <a:stretch>
            <a:fillRect/>
          </a:stretch>
        </p:blipFill>
        <p:spPr bwMode="auto">
          <a:xfrm>
            <a:off x="6057899" y="3231574"/>
            <a:ext cx="285750" cy="285750"/>
          </a:xfrm>
          <a:prstGeom prst="rect">
            <a:avLst/>
          </a:prstGeom>
          <a:noFill/>
          <a:ln w="9525">
            <a:noFill/>
            <a:miter lim="800000"/>
            <a:headEnd/>
            <a:tailEnd/>
          </a:ln>
        </p:spPr>
      </p:pic>
      <p:pic>
        <p:nvPicPr>
          <p:cNvPr id="8" name="Picture 5" descr="Description: RSS logo"/>
          <p:cNvPicPr>
            <a:picLocks noChangeAspect="1" noChangeArrowheads="1"/>
          </p:cNvPicPr>
          <p:nvPr/>
        </p:nvPicPr>
        <p:blipFill>
          <a:blip r:embed="rId7" cstate="screen"/>
          <a:srcRect/>
          <a:stretch>
            <a:fillRect/>
          </a:stretch>
        </p:blipFill>
        <p:spPr bwMode="auto">
          <a:xfrm>
            <a:off x="6057899" y="3753718"/>
            <a:ext cx="285750" cy="285750"/>
          </a:xfrm>
          <a:prstGeom prst="rect">
            <a:avLst/>
          </a:prstGeom>
          <a:noFill/>
          <a:ln w="9525">
            <a:noFill/>
            <a:miter lim="800000"/>
            <a:headEnd/>
            <a:tailEnd/>
          </a:ln>
        </p:spPr>
      </p:pic>
      <p:sp>
        <p:nvSpPr>
          <p:cNvPr id="9" name="Rectangle 7"/>
          <p:cNvSpPr txBox="1">
            <a:spLocks noChangeArrowheads="1"/>
          </p:cNvSpPr>
          <p:nvPr/>
        </p:nvSpPr>
        <p:spPr>
          <a:xfrm>
            <a:off x="6343649" y="2258724"/>
            <a:ext cx="2657475" cy="2657475"/>
          </a:xfrm>
          <a:prstGeom prst="rect">
            <a:avLst/>
          </a:prstGeom>
        </p:spPr>
        <p:txBody>
          <a:bodyPr>
            <a:normAutofit/>
          </a:bodyPr>
          <a:lstStyle>
            <a:lvl1pPr marL="228600" indent="-228600" algn="l" defTabSz="914400" rtl="0" eaLnBrk="1" latinLnBrk="0" hangingPunct="1">
              <a:lnSpc>
                <a:spcPct val="90000"/>
              </a:lnSpc>
              <a:spcBef>
                <a:spcPts val="1000"/>
              </a:spcBef>
              <a:spcAft>
                <a:spcPts val="600"/>
              </a:spcAft>
              <a:buClr>
                <a:schemeClr val="accent2"/>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spcAft>
                <a:spcPts val="60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spcAft>
                <a:spcPts val="600"/>
              </a:spcAft>
              <a:buClr>
                <a:schemeClr val="accent5"/>
              </a:buClr>
              <a:buFont typeface="Arial" panose="020B0604020202020204"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spcAft>
                <a:spcPts val="600"/>
              </a:spcAft>
              <a:buClr>
                <a:schemeClr val="accent4"/>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spcAft>
                <a:spcPts val="600"/>
              </a:spcAft>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 typeface="Arial" panose="020B0604020202020204" pitchFamily="34" charset="0"/>
              <a:buNone/>
            </a:pPr>
            <a:r>
              <a:rPr lang="en-US" sz="1400" dirty="0">
                <a:solidFill>
                  <a:schemeClr val="tx1">
                    <a:lumMod val="95000"/>
                    <a:lumOff val="5000"/>
                  </a:schemeClr>
                </a:solidFill>
              </a:rPr>
              <a:t>www.facebook.com/USIMLS </a:t>
            </a:r>
          </a:p>
          <a:p>
            <a:pPr marL="0" indent="0">
              <a:spcBef>
                <a:spcPts val="1800"/>
              </a:spcBef>
              <a:buFont typeface="Arial" panose="020B0604020202020204" pitchFamily="34" charset="0"/>
              <a:buNone/>
            </a:pPr>
            <a:r>
              <a:rPr lang="en-US" sz="1400" dirty="0">
                <a:solidFill>
                  <a:schemeClr val="tx1">
                    <a:lumMod val="95000"/>
                    <a:lumOff val="5000"/>
                  </a:schemeClr>
                </a:solidFill>
              </a:rPr>
              <a:t>Twitter: @US_IMLS</a:t>
            </a:r>
          </a:p>
          <a:p>
            <a:pPr marL="0" indent="0">
              <a:spcBef>
                <a:spcPts val="1800"/>
              </a:spcBef>
              <a:buFont typeface="Arial" panose="020B0604020202020204" pitchFamily="34" charset="0"/>
              <a:buNone/>
            </a:pPr>
            <a:r>
              <a:rPr lang="en-US" sz="1400" dirty="0">
                <a:solidFill>
                  <a:schemeClr val="tx1">
                    <a:lumMod val="95000"/>
                    <a:lumOff val="5000"/>
                  </a:schemeClr>
                </a:solidFill>
              </a:rPr>
              <a:t>www.youtube.com/USIMLS         </a:t>
            </a:r>
          </a:p>
          <a:p>
            <a:pPr marL="0" indent="0">
              <a:spcBef>
                <a:spcPts val="1800"/>
              </a:spcBef>
              <a:buFont typeface="Arial" panose="020B0604020202020204" pitchFamily="34" charset="0"/>
              <a:buNone/>
            </a:pPr>
            <a:r>
              <a:rPr lang="en-US" sz="1400" dirty="0">
                <a:solidFill>
                  <a:schemeClr val="tx1">
                    <a:lumMod val="95000"/>
                    <a:lumOff val="5000"/>
                  </a:schemeClr>
                </a:solidFill>
              </a:rPr>
              <a:t>www.imls.gov/rss.xml</a:t>
            </a:r>
          </a:p>
          <a:p>
            <a:pPr>
              <a:buFont typeface="Arial" panose="020B0604020202020204" pitchFamily="34" charset="0"/>
              <a:buNone/>
            </a:pPr>
            <a:endParaRPr lang="en-US" sz="1200" b="1" dirty="0">
              <a:solidFill>
                <a:schemeClr val="tx1">
                  <a:lumMod val="95000"/>
                  <a:lumOff val="5000"/>
                </a:schemeClr>
              </a:solidFill>
            </a:endParaRPr>
          </a:p>
        </p:txBody>
      </p:sp>
    </p:spTree>
    <p:extLst>
      <p:ext uri="{BB962C8B-B14F-4D97-AF65-F5344CB8AC3E}">
        <p14:creationId xmlns:p14="http://schemas.microsoft.com/office/powerpoint/2010/main" val="320062788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67444" y="816592"/>
            <a:ext cx="3692502" cy="2562225"/>
          </a:xfrm>
        </p:spPr>
        <p:txBody>
          <a:bodyPr>
            <a:normAutofit fontScale="92500" lnSpcReduction="20000"/>
          </a:bodyPr>
          <a:lstStyle/>
          <a:p>
            <a:pPr marL="0" indent="0" algn="ctr">
              <a:buNone/>
            </a:pPr>
            <a:r>
              <a:rPr lang="en-US" sz="4400" dirty="0"/>
              <a:t>Thank you!</a:t>
            </a:r>
          </a:p>
          <a:p>
            <a:pPr marL="0" indent="0" algn="ctr">
              <a:buNone/>
            </a:pPr>
            <a:r>
              <a:rPr lang="en-US" sz="4400" dirty="0"/>
              <a:t>James Neal</a:t>
            </a:r>
          </a:p>
          <a:p>
            <a:pPr marL="0" indent="0" algn="ctr">
              <a:buNone/>
            </a:pPr>
            <a:r>
              <a:rPr lang="en-US" sz="4400" dirty="0">
                <a:solidFill>
                  <a:srgbClr val="00B050"/>
                </a:solidFill>
              </a:rPr>
              <a:t>@james3neal</a:t>
            </a:r>
          </a:p>
          <a:p>
            <a:pPr marL="0" indent="0" algn="ctr">
              <a:buNone/>
            </a:pPr>
            <a:r>
              <a:rPr lang="en-US" sz="4400" dirty="0">
                <a:solidFill>
                  <a:srgbClr val="00B050"/>
                </a:solidFill>
              </a:rPr>
              <a:t>jneal@imls.gov</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9" y="691034"/>
            <a:ext cx="4419600" cy="3531957"/>
          </a:xfrm>
          <a:prstGeom prst="rect">
            <a:avLst/>
          </a:prstGeom>
        </p:spPr>
      </p:pic>
    </p:spTree>
    <p:extLst>
      <p:ext uri="{BB962C8B-B14F-4D97-AF65-F5344CB8AC3E}">
        <p14:creationId xmlns:p14="http://schemas.microsoft.com/office/powerpoint/2010/main" val="227047057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Credits</a:t>
            </a:r>
          </a:p>
        </p:txBody>
      </p:sp>
      <p:sp>
        <p:nvSpPr>
          <p:cNvPr id="3" name="Text Placeholder 2"/>
          <p:cNvSpPr>
            <a:spLocks noGrp="1"/>
          </p:cNvSpPr>
          <p:nvPr>
            <p:ph type="body" sz="quarter" idx="10"/>
          </p:nvPr>
        </p:nvSpPr>
        <p:spPr/>
        <p:txBody>
          <a:bodyPr/>
          <a:lstStyle/>
          <a:p>
            <a:r>
              <a:rPr lang="en-US" dirty="0"/>
              <a:t>All images are Shutterstock</a:t>
            </a:r>
          </a:p>
        </p:txBody>
      </p:sp>
    </p:spTree>
    <p:extLst>
      <p:ext uri="{BB962C8B-B14F-4D97-AF65-F5344CB8AC3E}">
        <p14:creationId xmlns:p14="http://schemas.microsoft.com/office/powerpoint/2010/main" val="21545431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5F652-374A-BD4B-B16E-71C1AF3406D9}"/>
              </a:ext>
            </a:extLst>
          </p:cNvPr>
          <p:cNvSpPr>
            <a:spLocks noGrp="1"/>
          </p:cNvSpPr>
          <p:nvPr>
            <p:ph type="title"/>
          </p:nvPr>
        </p:nvSpPr>
        <p:spPr>
          <a:xfrm>
            <a:off x="3995531" y="1900314"/>
            <a:ext cx="4480063" cy="994172"/>
          </a:xfrm>
        </p:spPr>
        <p:txBody>
          <a:bodyPr>
            <a:normAutofit fontScale="90000"/>
          </a:bodyPr>
          <a:lstStyle/>
          <a:p>
            <a:r>
              <a:rPr lang="en-US" b="1" dirty="0"/>
              <a:t>Civic Switchboard</a:t>
            </a:r>
            <a:br>
              <a:rPr lang="en-US" dirty="0"/>
            </a:br>
            <a:br>
              <a:rPr lang="en-US" dirty="0"/>
            </a:br>
            <a:r>
              <a:rPr lang="en-US" sz="2700" i="1" dirty="0"/>
              <a:t>Developing Public and Academic Libraries as Key Participants in Civic Open Data Ecosystems</a:t>
            </a:r>
            <a:br>
              <a:rPr lang="en-US" sz="2700" dirty="0"/>
            </a:br>
            <a:r>
              <a:rPr lang="en-US" sz="2700" u="sng" dirty="0">
                <a:hlinkClick r:id="rId2"/>
              </a:rPr>
              <a:t>LG-70-17-0146-17</a:t>
            </a:r>
            <a:br>
              <a:rPr lang="en-US" b="0" dirty="0">
                <a:effectLst/>
              </a:rPr>
            </a:br>
            <a:br>
              <a:rPr lang="en-US" dirty="0"/>
            </a:br>
            <a:endParaRPr lang="en-US" dirty="0"/>
          </a:p>
        </p:txBody>
      </p:sp>
      <p:pic>
        <p:nvPicPr>
          <p:cNvPr id="5" name="Picture 4">
            <a:extLst>
              <a:ext uri="{FF2B5EF4-FFF2-40B4-BE49-F238E27FC236}">
                <a16:creationId xmlns:a16="http://schemas.microsoft.com/office/drawing/2014/main" id="{122567BF-37A9-F84E-9D96-112589071C76}"/>
              </a:ext>
            </a:extLst>
          </p:cNvPr>
          <p:cNvPicPr>
            <a:picLocks noChangeAspect="1"/>
          </p:cNvPicPr>
          <p:nvPr/>
        </p:nvPicPr>
        <p:blipFill>
          <a:blip r:embed="rId3"/>
          <a:stretch>
            <a:fillRect/>
          </a:stretch>
        </p:blipFill>
        <p:spPr>
          <a:xfrm>
            <a:off x="464240" y="1057689"/>
            <a:ext cx="3440624" cy="2679424"/>
          </a:xfrm>
          <a:prstGeom prst="rect">
            <a:avLst/>
          </a:prstGeom>
        </p:spPr>
      </p:pic>
      <p:pic>
        <p:nvPicPr>
          <p:cNvPr id="1026" name="Picture 2" descr="https://lh4.googleusercontent.com/MaKyUA1UcuQet8dUXehNsixXSidX3tIWEYCdB-ven6Hy3gpxMs2wH7kTgSzHQRHSHzxU686tw7F06fJt2-E-CsphfU_HygOPdvZCWPKjZkVEPxqeQJnTThJAJI4FWoR6bgcOAlivKIY">
            <a:extLst>
              <a:ext uri="{FF2B5EF4-FFF2-40B4-BE49-F238E27FC236}">
                <a16:creationId xmlns:a16="http://schemas.microsoft.com/office/drawing/2014/main" id="{1E8B9D4B-3330-DD41-A1EF-69EE57B46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531" y="3282031"/>
            <a:ext cx="3257550" cy="148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681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B373A-9057-D148-ABC6-F65DF9BA727A}"/>
              </a:ext>
            </a:extLst>
          </p:cNvPr>
          <p:cNvSpPr>
            <a:spLocks noGrp="1"/>
          </p:cNvSpPr>
          <p:nvPr>
            <p:ph type="title"/>
          </p:nvPr>
        </p:nvSpPr>
        <p:spPr/>
        <p:txBody>
          <a:bodyPr/>
          <a:lstStyle/>
          <a:p>
            <a:r>
              <a:rPr lang="en-US" b="1" dirty="0"/>
              <a:t>Context - What are libraries doing now? </a:t>
            </a:r>
          </a:p>
        </p:txBody>
      </p:sp>
      <p:sp>
        <p:nvSpPr>
          <p:cNvPr id="3" name="Content Placeholder 2">
            <a:extLst>
              <a:ext uri="{FF2B5EF4-FFF2-40B4-BE49-F238E27FC236}">
                <a16:creationId xmlns:a16="http://schemas.microsoft.com/office/drawing/2014/main" id="{8E9D56A3-352D-6441-9B45-97BF204F2956}"/>
              </a:ext>
            </a:extLst>
          </p:cNvPr>
          <p:cNvSpPr>
            <a:spLocks noGrp="1"/>
          </p:cNvSpPr>
          <p:nvPr>
            <p:ph idx="1"/>
          </p:nvPr>
        </p:nvSpPr>
        <p:spPr>
          <a:xfrm>
            <a:off x="628650" y="1349000"/>
            <a:ext cx="3297306" cy="3282268"/>
          </a:xfrm>
        </p:spPr>
        <p:style>
          <a:lnRef idx="2">
            <a:schemeClr val="accent5">
              <a:shade val="50000"/>
            </a:schemeClr>
          </a:lnRef>
          <a:fillRef idx="1">
            <a:schemeClr val="accent5"/>
          </a:fillRef>
          <a:effectRef idx="0">
            <a:schemeClr val="accent5"/>
          </a:effectRef>
          <a:fontRef idx="minor">
            <a:schemeClr val="lt1"/>
          </a:fontRef>
        </p:style>
        <p:txBody>
          <a:bodyPr vert="horz" lIns="137160" tIns="137160" rIns="137160" bIns="137160" rtlCol="0">
            <a:normAutofit fontScale="62500" lnSpcReduction="20000"/>
          </a:bodyPr>
          <a:lstStyle/>
          <a:p>
            <a:pPr marL="0" indent="0">
              <a:buNone/>
            </a:pPr>
            <a:r>
              <a:rPr lang="en-US" sz="3000" dirty="0"/>
              <a:t>Turning to </a:t>
            </a:r>
          </a:p>
          <a:p>
            <a:pPr>
              <a:buFont typeface="Wingdings" pitchFamily="2" charset="2"/>
              <a:buChar char="§"/>
            </a:pPr>
            <a:r>
              <a:rPr lang="en-US" dirty="0"/>
              <a:t>what’s local</a:t>
            </a:r>
          </a:p>
          <a:p>
            <a:pPr>
              <a:buFont typeface="Wingdings" pitchFamily="2" charset="2"/>
              <a:buChar char="§"/>
            </a:pPr>
            <a:r>
              <a:rPr lang="en-US" dirty="0"/>
              <a:t>the full lifecycle of information production, use, and management</a:t>
            </a:r>
          </a:p>
          <a:p>
            <a:pPr>
              <a:buFont typeface="Wingdings" pitchFamily="2" charset="2"/>
              <a:buChar char="§"/>
            </a:pPr>
            <a:r>
              <a:rPr lang="en-US" dirty="0"/>
              <a:t>data</a:t>
            </a:r>
          </a:p>
          <a:p>
            <a:pPr>
              <a:buFont typeface="Wingdings" pitchFamily="2" charset="2"/>
              <a:buChar char="§"/>
            </a:pPr>
            <a:r>
              <a:rPr lang="en-US" dirty="0"/>
              <a:t>enabling social connections within communities and across disciplines</a:t>
            </a:r>
          </a:p>
          <a:p>
            <a:pPr marL="0" indent="0">
              <a:buNone/>
            </a:pPr>
            <a:endParaRPr lang="en-US" dirty="0"/>
          </a:p>
        </p:txBody>
      </p:sp>
      <p:pic>
        <p:nvPicPr>
          <p:cNvPr id="2050" name="Picture 2" descr="https://davidlankes.org/wp-content/uploads/2012/04/SmallAtlas.jpg">
            <a:extLst>
              <a:ext uri="{FF2B5EF4-FFF2-40B4-BE49-F238E27FC236}">
                <a16:creationId xmlns:a16="http://schemas.microsoft.com/office/drawing/2014/main" id="{8A3CBB43-698C-6F41-AF96-094831FAC2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7179"/>
          <a:stretch/>
        </p:blipFill>
        <p:spPr bwMode="auto">
          <a:xfrm>
            <a:off x="4363279" y="1381332"/>
            <a:ext cx="3756992" cy="16088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6D16694-257A-6C4F-9079-31960DFCC152}"/>
              </a:ext>
            </a:extLst>
          </p:cNvPr>
          <p:cNvSpPr/>
          <p:nvPr/>
        </p:nvSpPr>
        <p:spPr>
          <a:xfrm>
            <a:off x="4293704" y="3102346"/>
            <a:ext cx="4055165" cy="2031325"/>
          </a:xfrm>
          <a:prstGeom prst="rect">
            <a:avLst/>
          </a:prstGeom>
        </p:spPr>
        <p:txBody>
          <a:bodyPr wrap="square">
            <a:spAutoFit/>
          </a:bodyPr>
          <a:lstStyle/>
          <a:p>
            <a:r>
              <a:rPr lang="en-US" sz="2100" b="1" i="1" dirty="0"/>
              <a:t>The mission of librarians is to improve society through facilitating knowledge creation in their communities</a:t>
            </a:r>
          </a:p>
          <a:p>
            <a:r>
              <a:rPr lang="en-US" sz="2100" b="1" i="1" dirty="0"/>
              <a:t>                                - R. David </a:t>
            </a:r>
            <a:r>
              <a:rPr lang="en-US" sz="2100" b="1" i="1" dirty="0" err="1"/>
              <a:t>Lankes</a:t>
            </a:r>
            <a:endParaRPr lang="en-US" sz="2100" b="1" i="1" dirty="0"/>
          </a:p>
        </p:txBody>
      </p:sp>
    </p:spTree>
    <p:extLst>
      <p:ext uri="{BB962C8B-B14F-4D97-AF65-F5344CB8AC3E}">
        <p14:creationId xmlns:p14="http://schemas.microsoft.com/office/powerpoint/2010/main" val="3700402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881D277-517D-444C-A4AC-1F0B83AC31FC}"/>
              </a:ext>
            </a:extLst>
          </p:cNvPr>
          <p:cNvSpPr>
            <a:spLocks noChangeArrowheads="1"/>
          </p:cNvSpPr>
          <p:nvPr/>
        </p:nvSpPr>
        <p:spPr bwMode="auto">
          <a:xfrm>
            <a:off x="542460" y="3201671"/>
            <a:ext cx="4177798" cy="122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dirty="0"/>
              <a:t>   </a:t>
            </a:r>
            <a:br>
              <a:rPr lang="en-US" altLang="en-US" sz="27900" dirty="0"/>
            </a:br>
            <a:endParaRPr lang="en-US" altLang="en-US" sz="1350" dirty="0"/>
          </a:p>
          <a:p>
            <a:pPr defTabSz="685800"/>
            <a:r>
              <a:rPr lang="en-US" altLang="en-US" sz="1050" dirty="0" err="1">
                <a:solidFill>
                  <a:srgbClr val="666666"/>
                </a:solidFill>
              </a:rPr>
              <a:t>Mattern</a:t>
            </a:r>
            <a:r>
              <a:rPr lang="en-US" altLang="en-US" sz="1050" dirty="0">
                <a:solidFill>
                  <a:srgbClr val="666666"/>
                </a:solidFill>
              </a:rPr>
              <a:t>, S. (2016). Public In/Formation. </a:t>
            </a:r>
          </a:p>
          <a:p>
            <a:pPr defTabSz="685800"/>
            <a:r>
              <a:rPr lang="en-US" altLang="en-US" sz="1050" i="1" dirty="0">
                <a:solidFill>
                  <a:srgbClr val="666666"/>
                </a:solidFill>
                <a:cs typeface="Arial" panose="020B0604020202020204" pitchFamily="34" charset="0"/>
              </a:rPr>
              <a:t>Places Journal</a:t>
            </a:r>
            <a:r>
              <a:rPr lang="en-US" altLang="en-US" sz="1050" dirty="0">
                <a:solidFill>
                  <a:srgbClr val="666666"/>
                </a:solidFill>
                <a:cs typeface="Arial" panose="020B0604020202020204" pitchFamily="34" charset="0"/>
              </a:rPr>
              <a:t>. https://</a:t>
            </a:r>
            <a:r>
              <a:rPr lang="en-US" altLang="en-US" sz="1050" dirty="0" err="1">
                <a:solidFill>
                  <a:srgbClr val="666666"/>
                </a:solidFill>
                <a:cs typeface="Arial" panose="020B0604020202020204" pitchFamily="34" charset="0"/>
              </a:rPr>
              <a:t>doi.org</a:t>
            </a:r>
            <a:r>
              <a:rPr lang="en-US" altLang="en-US" sz="1050" dirty="0">
                <a:solidFill>
                  <a:srgbClr val="666666"/>
                </a:solidFill>
                <a:cs typeface="Arial" panose="020B0604020202020204" pitchFamily="34" charset="0"/>
              </a:rPr>
              <a:t>/10.22269/161115</a:t>
            </a:r>
            <a:endParaRPr lang="en-US" altLang="en-US" sz="1050" dirty="0"/>
          </a:p>
          <a:p>
            <a:pPr defTabSz="685800"/>
            <a:br>
              <a:rPr lang="en-US" altLang="en-US" sz="1350" dirty="0"/>
            </a:br>
            <a:endParaRPr lang="en-US" altLang="en-US" sz="1350" dirty="0"/>
          </a:p>
        </p:txBody>
      </p:sp>
      <p:pic>
        <p:nvPicPr>
          <p:cNvPr id="3074" name="Picture 2" descr="https://lh3.googleusercontent.com/NqcTW9m_1Lohvt30AWws0ih0CzePZLeu8eeNVUWIwqlV1k4dbXPPQ-l5hiRLGjD3WtAXcRWaEMQR_q9jvUMBkJRkzGjZsmGCWdwchbthZa0XF9dJF3481sWSkODfp3nZyHtbcU-YYt8">
            <a:extLst>
              <a:ext uri="{FF2B5EF4-FFF2-40B4-BE49-F238E27FC236}">
                <a16:creationId xmlns:a16="http://schemas.microsoft.com/office/drawing/2014/main" id="{6461E1A5-2376-2347-ABF6-24750DBBE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59" y="1269198"/>
            <a:ext cx="3860927" cy="105895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lh5.googleusercontent.com/GL8y8tswkPHGCaTdHAYL3mn5VFd_kIJv0X-aRiFmqA84wAhD9Yiuu7QCyTXrcTyls8LfJzKDeWC9ckAFp7HRHcSL9uW6ulxuYB5ynCIgLg4e9-w7OAHB0jkBpYd7c5jGV6fSY5JN9Gw">
            <a:extLst>
              <a:ext uri="{FF2B5EF4-FFF2-40B4-BE49-F238E27FC236}">
                <a16:creationId xmlns:a16="http://schemas.microsoft.com/office/drawing/2014/main" id="{F393A0E3-A4CA-6D42-80A6-289EA1CC9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490" y="977229"/>
            <a:ext cx="3826565" cy="338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26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E8D007-DD4A-9A46-B97A-BF3E4A6F658E}"/>
              </a:ext>
            </a:extLst>
          </p:cNvPr>
          <p:cNvSpPr>
            <a:spLocks noChangeArrowheads="1"/>
          </p:cNvSpPr>
          <p:nvPr/>
        </p:nvSpPr>
        <p:spPr bwMode="auto">
          <a:xfrm>
            <a:off x="-1073054" y="452557"/>
            <a:ext cx="3180522" cy="1731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r" defTabSz="685800" eaLnBrk="0" fontAlgn="base" hangingPunct="0">
              <a:spcBef>
                <a:spcPct val="0"/>
              </a:spcBef>
              <a:spcAft>
                <a:spcPct val="0"/>
              </a:spcAft>
            </a:pPr>
            <a:r>
              <a:rPr lang="en-US" altLang="en-US" sz="1800" dirty="0">
                <a:latin typeface="Calibri" panose="020F0502020204030204" pitchFamily="34" charset="0"/>
                <a:cs typeface="Calibri" panose="020F0502020204030204" pitchFamily="34" charset="0"/>
              </a:rPr>
              <a:t>Aaron Brenner</a:t>
            </a:r>
            <a:endParaRPr lang="en-US" altLang="en-US" sz="1800" dirty="0">
              <a:solidFill>
                <a:schemeClr val="tx1"/>
              </a:solidFill>
              <a:latin typeface="Calibri" panose="020F0502020204030204" pitchFamily="34" charset="0"/>
              <a:cs typeface="Calibri" panose="020F0502020204030204" pitchFamily="34" charset="0"/>
            </a:endParaRPr>
          </a:p>
          <a:p>
            <a:pPr algn="r" defTabSz="685800" eaLnBrk="0" fontAlgn="base" hangingPunct="0">
              <a:spcBef>
                <a:spcPct val="0"/>
              </a:spcBef>
              <a:spcAft>
                <a:spcPct val="0"/>
              </a:spcAft>
            </a:pPr>
            <a:r>
              <a:rPr lang="en-US" altLang="en-US" sz="1800" dirty="0">
                <a:latin typeface="Calibri" panose="020F0502020204030204" pitchFamily="34" charset="0"/>
                <a:cs typeface="Calibri" panose="020F0502020204030204" pitchFamily="34" charset="0"/>
              </a:rPr>
              <a:t>Eleanor </a:t>
            </a:r>
            <a:r>
              <a:rPr lang="en-US" altLang="en-US" sz="1800" dirty="0" err="1">
                <a:latin typeface="Calibri" panose="020F0502020204030204" pitchFamily="34" charset="0"/>
                <a:cs typeface="Calibri" panose="020F0502020204030204" pitchFamily="34" charset="0"/>
              </a:rPr>
              <a:t>Mattern</a:t>
            </a:r>
            <a:endParaRPr lang="en-US" altLang="en-US" sz="1800" dirty="0">
              <a:solidFill>
                <a:schemeClr val="tx1"/>
              </a:solidFill>
              <a:latin typeface="Calibri" panose="020F0502020204030204" pitchFamily="34" charset="0"/>
              <a:cs typeface="Calibri" panose="020F0502020204030204" pitchFamily="34" charset="0"/>
            </a:endParaRPr>
          </a:p>
          <a:p>
            <a:pPr algn="r" defTabSz="685800" eaLnBrk="0" fontAlgn="base" hangingPunct="0">
              <a:spcBef>
                <a:spcPct val="0"/>
              </a:spcBef>
              <a:spcAft>
                <a:spcPct val="0"/>
              </a:spcAft>
            </a:pPr>
            <a:endParaRPr lang="en-US" altLang="en-US" sz="1800" dirty="0">
              <a:solidFill>
                <a:schemeClr val="tx1"/>
              </a:solidFill>
              <a:latin typeface="Calibri" panose="020F0502020204030204" pitchFamily="34" charset="0"/>
              <a:cs typeface="Calibri" panose="020F0502020204030204" pitchFamily="34" charset="0"/>
            </a:endParaRPr>
          </a:p>
          <a:p>
            <a:pPr algn="r" defTabSz="685800" eaLnBrk="0" fontAlgn="base" hangingPunct="0">
              <a:spcBef>
                <a:spcPct val="0"/>
              </a:spcBef>
              <a:spcAft>
                <a:spcPct val="0"/>
              </a:spcAft>
            </a:pPr>
            <a:r>
              <a:rPr lang="en-US" altLang="en-US" sz="1800" dirty="0">
                <a:solidFill>
                  <a:schemeClr val="tx1"/>
                </a:solidFill>
                <a:latin typeface="Calibri" panose="020F0502020204030204" pitchFamily="34" charset="0"/>
                <a:cs typeface="Calibri" panose="020F0502020204030204" pitchFamily="34" charset="0"/>
              </a:rPr>
              <a:t>  </a:t>
            </a:r>
          </a:p>
          <a:p>
            <a:pPr algn="r" defTabSz="685800" eaLnBrk="0" fontAlgn="base" hangingPunct="0">
              <a:spcBef>
                <a:spcPct val="0"/>
              </a:spcBef>
              <a:spcAft>
                <a:spcPct val="0"/>
              </a:spcAft>
            </a:pPr>
            <a:r>
              <a:rPr lang="en-US" altLang="en-US" sz="1800" dirty="0">
                <a:latin typeface="Calibri" panose="020F0502020204030204" pitchFamily="34" charset="0"/>
                <a:cs typeface="Calibri" panose="020F0502020204030204" pitchFamily="34" charset="0"/>
              </a:rPr>
              <a:t>Toby </a:t>
            </a:r>
            <a:r>
              <a:rPr lang="en-US" altLang="en-US" sz="1800" dirty="0" err="1">
                <a:latin typeface="Calibri" panose="020F0502020204030204" pitchFamily="34" charset="0"/>
                <a:cs typeface="Calibri" panose="020F0502020204030204" pitchFamily="34" charset="0"/>
              </a:rPr>
              <a:t>Greenwalt</a:t>
            </a:r>
            <a:endParaRPr lang="en-US" altLang="en-US" sz="1800" dirty="0">
              <a:solidFill>
                <a:schemeClr val="tx1"/>
              </a:solidFill>
              <a:latin typeface="Calibri" panose="020F0502020204030204" pitchFamily="34" charset="0"/>
              <a:cs typeface="Calibri" panose="020F0502020204030204" pitchFamily="34" charset="0"/>
            </a:endParaRPr>
          </a:p>
          <a:p>
            <a:pPr algn="r" defTabSz="685800" eaLnBrk="0" fontAlgn="base" hangingPunct="0">
              <a:spcBef>
                <a:spcPct val="0"/>
              </a:spcBef>
              <a:spcAft>
                <a:spcPct val="0"/>
              </a:spcAft>
            </a:pPr>
            <a:r>
              <a:rPr lang="en-US" altLang="en-US" sz="1800" dirty="0">
                <a:latin typeface="Calibri" panose="020F0502020204030204" pitchFamily="34" charset="0"/>
                <a:cs typeface="Calibri" panose="020F0502020204030204" pitchFamily="34" charset="0"/>
              </a:rPr>
              <a:t>Eleanor </a:t>
            </a:r>
            <a:r>
              <a:rPr lang="en-US" altLang="en-US" sz="1800" dirty="0" err="1">
                <a:latin typeface="Calibri" panose="020F0502020204030204" pitchFamily="34" charset="0"/>
                <a:cs typeface="Calibri" panose="020F0502020204030204" pitchFamily="34" charset="0"/>
              </a:rPr>
              <a:t>Tutt</a:t>
            </a:r>
            <a:r>
              <a:rPr lang="en-US" altLang="en-US" sz="1800" dirty="0">
                <a:solidFill>
                  <a:schemeClr val="tx1"/>
                </a:solidFill>
                <a:latin typeface="Calibri" panose="020F0502020204030204" pitchFamily="34" charset="0"/>
                <a:cs typeface="Calibri" panose="020F0502020204030204" pitchFamily="34" charset="0"/>
              </a:rPr>
              <a:t>  </a:t>
            </a:r>
          </a:p>
        </p:txBody>
      </p:sp>
      <p:pic>
        <p:nvPicPr>
          <p:cNvPr id="4098" name="Picture 2" descr="https://lh6.googleusercontent.com/JmE-rXC0GAJTSlEWSLbpGetl9Fg0vy47JKDtQa1-BHhcPU8WE7MXenuJWDnT78ooqfmlfezCpLIZi1-JKi-6U_EtiGuBY1quG1wLC2_0cs9pj4AA11KG1L4c2YexYaRIfp3jWNktAr0">
            <a:extLst>
              <a:ext uri="{FF2B5EF4-FFF2-40B4-BE49-F238E27FC236}">
                <a16:creationId xmlns:a16="http://schemas.microsoft.com/office/drawing/2014/main" id="{9455D173-2CCE-B347-A2A1-C443F1E5A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383" y="426975"/>
            <a:ext cx="3531482" cy="74221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ttps://lh5.googleusercontent.com/9m_57XF2Hg_puJj4zcKuO4SEEC4CAD0ClL040gWjgL7JzzKIOgxoRu1HWj1sDsDoTMCotZCO6RIoTgzX5pJW4neHeE7QelH5irJO_8WWolNIUKnp0PzLIy1j9CkYtuAdSB5fNycxsTA">
            <a:extLst>
              <a:ext uri="{FF2B5EF4-FFF2-40B4-BE49-F238E27FC236}">
                <a16:creationId xmlns:a16="http://schemas.microsoft.com/office/drawing/2014/main" id="{9FFEC4A4-4A55-4649-9D91-F7BA2824F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123" y="1422069"/>
            <a:ext cx="1669773" cy="10379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5.googleusercontent.com/NSD_dlpVkmjOwzwgUHtc-bZu1D82rnPlGdAp7eolyzmEKRDAjPWHTORVz3fbiOiuwJXK-5q-clKTxXUYILG0bFxFqRxvM3Wd_vyF5VlA8OkxqRa8IPrTAIuI0lgy5p5huCmqDADQR4k">
            <a:extLst>
              <a:ext uri="{FF2B5EF4-FFF2-40B4-BE49-F238E27FC236}">
                <a16:creationId xmlns:a16="http://schemas.microsoft.com/office/drawing/2014/main" id="{DCB93D87-08B4-2549-B2AC-912838058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123" y="2745063"/>
            <a:ext cx="1965284" cy="829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043E6A9-2DC5-7047-B9B5-2BC099C46DCB}"/>
              </a:ext>
            </a:extLst>
          </p:cNvPr>
          <p:cNvSpPr/>
          <p:nvPr/>
        </p:nvSpPr>
        <p:spPr>
          <a:xfrm>
            <a:off x="288607" y="2832653"/>
            <a:ext cx="1818861" cy="1477328"/>
          </a:xfrm>
          <a:prstGeom prst="rect">
            <a:avLst/>
          </a:prstGeom>
        </p:spPr>
        <p:txBody>
          <a:bodyPr wrap="square">
            <a:spAutoFit/>
          </a:bodyPr>
          <a:lstStyle/>
          <a:p>
            <a:pPr lvl="0" algn="r" eaLnBrk="0" fontAlgn="base" hangingPunct="0">
              <a:spcBef>
                <a:spcPct val="0"/>
              </a:spcBef>
              <a:spcAft>
                <a:spcPct val="0"/>
              </a:spcAft>
            </a:pPr>
            <a:r>
              <a:rPr lang="en-US" altLang="en-US" sz="1800" dirty="0">
                <a:latin typeface="Calibri" panose="020F0502020204030204" pitchFamily="34" charset="0"/>
                <a:cs typeface="Calibri" panose="020F0502020204030204" pitchFamily="34" charset="0"/>
              </a:rPr>
              <a:t>Liz Monk</a:t>
            </a:r>
          </a:p>
          <a:p>
            <a:pPr lvl="0" algn="r" eaLnBrk="0" fontAlgn="base" hangingPunct="0">
              <a:spcBef>
                <a:spcPct val="0"/>
              </a:spcBef>
              <a:spcAft>
                <a:spcPct val="0"/>
              </a:spcAft>
            </a:pPr>
            <a:r>
              <a:rPr lang="en-US" altLang="en-US" sz="1800" dirty="0">
                <a:latin typeface="Calibri" panose="020F0502020204030204" pitchFamily="34" charset="0"/>
                <a:cs typeface="Calibri" panose="020F0502020204030204" pitchFamily="34" charset="0"/>
              </a:rPr>
              <a:t>Bob </a:t>
            </a:r>
            <a:r>
              <a:rPr lang="en-US" altLang="en-US" sz="1800" dirty="0" err="1">
                <a:latin typeface="Calibri" panose="020F0502020204030204" pitchFamily="34" charset="0"/>
                <a:cs typeface="Calibri" panose="020F0502020204030204" pitchFamily="34" charset="0"/>
              </a:rPr>
              <a:t>Gradeck</a:t>
            </a:r>
            <a:endParaRPr lang="en-US" altLang="en-US" sz="1800" dirty="0">
              <a:latin typeface="Calibri" panose="020F0502020204030204" pitchFamily="34" charset="0"/>
              <a:cs typeface="Calibri" panose="020F0502020204030204" pitchFamily="34" charset="0"/>
            </a:endParaRPr>
          </a:p>
          <a:p>
            <a:pPr lvl="0" algn="r" eaLnBrk="0" fontAlgn="base" hangingPunct="0">
              <a:spcBef>
                <a:spcPct val="0"/>
              </a:spcBef>
              <a:spcAft>
                <a:spcPct val="0"/>
              </a:spcAft>
            </a:pPr>
            <a:endParaRPr lang="en-US" altLang="en-US" sz="1800" dirty="0">
              <a:latin typeface="Calibri" panose="020F0502020204030204" pitchFamily="34" charset="0"/>
              <a:cs typeface="Calibri" panose="020F0502020204030204" pitchFamily="34" charset="0"/>
            </a:endParaRPr>
          </a:p>
          <a:p>
            <a:pPr lvl="0" algn="r" eaLnBrk="0" fontAlgn="base" hangingPunct="0">
              <a:spcBef>
                <a:spcPct val="0"/>
              </a:spcBef>
              <a:spcAft>
                <a:spcPct val="0"/>
              </a:spcAft>
            </a:pPr>
            <a:endParaRPr lang="en-US" altLang="en-US" sz="1800" dirty="0">
              <a:latin typeface="Calibri" panose="020F0502020204030204" pitchFamily="34" charset="0"/>
              <a:cs typeface="Calibri" panose="020F0502020204030204" pitchFamily="34" charset="0"/>
            </a:endParaRPr>
          </a:p>
          <a:p>
            <a:pPr lvl="0" algn="r" eaLnBrk="0" fontAlgn="base" hangingPunct="0">
              <a:spcBef>
                <a:spcPct val="0"/>
              </a:spcBef>
              <a:spcAft>
                <a:spcPct val="0"/>
              </a:spcAft>
            </a:pPr>
            <a:r>
              <a:rPr lang="en-US" altLang="en-US" sz="1800" dirty="0">
                <a:latin typeface="Calibri" panose="020F0502020204030204" pitchFamily="34" charset="0"/>
                <a:cs typeface="Calibri" panose="020F0502020204030204" pitchFamily="34" charset="0"/>
              </a:rPr>
              <a:t>Kathryn Pettit</a:t>
            </a:r>
          </a:p>
        </p:txBody>
      </p:sp>
      <p:pic>
        <p:nvPicPr>
          <p:cNvPr id="4103" name="Picture 7" descr="https://lh5.googleusercontent.com/No85FX3zjXqYJqknYuG_rbEVNeZujFTaJiSqOQtkiiIM8m8qtYI5iHkZlRlhZvycjL2Fgyh8N4kc4gmd5fPkunZVfseQUs0fkO1vPp4gvun5DZsbrZTTIdaXIXezpcgD0y3u0M1XJZE">
            <a:extLst>
              <a:ext uri="{FF2B5EF4-FFF2-40B4-BE49-F238E27FC236}">
                <a16:creationId xmlns:a16="http://schemas.microsoft.com/office/drawing/2014/main" id="{1102F5E8-3DF6-AE47-B673-748950290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9398" y="1633435"/>
            <a:ext cx="4263887" cy="2398436"/>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https://lh5.googleusercontent.com/48CkYJKBnJBmKJqD6SJYBhaYj7tXKBmHCIm0jeoY3LVbcCQ7PzOceHKAy-nCzLZVQjGquYuvpXwjMRzaGMyov_1xRrfp_BZyaV7dx9CkLckBSGEcLUgs4J8KgHb_A0nVB_k9rJxcnUs">
            <a:extLst>
              <a:ext uri="{FF2B5EF4-FFF2-40B4-BE49-F238E27FC236}">
                <a16:creationId xmlns:a16="http://schemas.microsoft.com/office/drawing/2014/main" id="{32EA8EC0-77C1-D744-91F5-55D7987E59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6123" y="3859448"/>
            <a:ext cx="1058517" cy="105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294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4D4B46-6B5C-BD47-A66D-882CBE965BE2}"/>
              </a:ext>
            </a:extLst>
          </p:cNvPr>
          <p:cNvPicPr>
            <a:picLocks noGrp="1" noChangeAspect="1"/>
          </p:cNvPicPr>
          <p:nvPr>
            <p:ph idx="1"/>
          </p:nvPr>
        </p:nvPicPr>
        <p:blipFill>
          <a:blip r:embed="rId2"/>
          <a:stretch>
            <a:fillRect/>
          </a:stretch>
        </p:blipFill>
        <p:spPr>
          <a:xfrm>
            <a:off x="620776" y="967931"/>
            <a:ext cx="4706599" cy="3891883"/>
          </a:xfrm>
          <a:ln>
            <a:solidFill>
              <a:schemeClr val="accent1"/>
            </a:solidFill>
          </a:ln>
        </p:spPr>
      </p:pic>
      <p:pic>
        <p:nvPicPr>
          <p:cNvPr id="8" name="Picture 7">
            <a:extLst>
              <a:ext uri="{FF2B5EF4-FFF2-40B4-BE49-F238E27FC236}">
                <a16:creationId xmlns:a16="http://schemas.microsoft.com/office/drawing/2014/main" id="{8B2DAC49-604D-0F43-9DA1-B5D3B682C9A5}"/>
              </a:ext>
            </a:extLst>
          </p:cNvPr>
          <p:cNvPicPr>
            <a:picLocks noChangeAspect="1"/>
          </p:cNvPicPr>
          <p:nvPr/>
        </p:nvPicPr>
        <p:blipFill>
          <a:blip r:embed="rId3"/>
          <a:stretch>
            <a:fillRect/>
          </a:stretch>
        </p:blipFill>
        <p:spPr>
          <a:xfrm>
            <a:off x="5823158" y="1515344"/>
            <a:ext cx="2487128" cy="3113198"/>
          </a:xfrm>
          <a:prstGeom prst="rect">
            <a:avLst/>
          </a:prstGeom>
        </p:spPr>
      </p:pic>
      <p:sp>
        <p:nvSpPr>
          <p:cNvPr id="9" name="TextBox 8">
            <a:extLst>
              <a:ext uri="{FF2B5EF4-FFF2-40B4-BE49-F238E27FC236}">
                <a16:creationId xmlns:a16="http://schemas.microsoft.com/office/drawing/2014/main" id="{1FE24E4D-0A63-FA41-981E-B30C9B3E2307}"/>
              </a:ext>
            </a:extLst>
          </p:cNvPr>
          <p:cNvSpPr txBox="1"/>
          <p:nvPr/>
        </p:nvSpPr>
        <p:spPr>
          <a:xfrm>
            <a:off x="620775" y="417444"/>
            <a:ext cx="4706599" cy="415498"/>
          </a:xfrm>
          <a:prstGeom prst="rect">
            <a:avLst/>
          </a:prstGeom>
          <a:noFill/>
        </p:spPr>
        <p:txBody>
          <a:bodyPr wrap="square" rtlCol="0">
            <a:spAutoFit/>
          </a:bodyPr>
          <a:lstStyle/>
          <a:p>
            <a:pPr algn="ctr"/>
            <a:r>
              <a:rPr lang="en-US" sz="2100" b="1" dirty="0"/>
              <a:t>http://civic-</a:t>
            </a:r>
            <a:r>
              <a:rPr lang="en-US" sz="2100" b="1" dirty="0" err="1"/>
              <a:t>switchboard.github.io</a:t>
            </a:r>
            <a:endParaRPr lang="en-US" sz="2100" b="1" dirty="0"/>
          </a:p>
        </p:txBody>
      </p:sp>
      <p:sp>
        <p:nvSpPr>
          <p:cNvPr id="10" name="TextBox 9">
            <a:extLst>
              <a:ext uri="{FF2B5EF4-FFF2-40B4-BE49-F238E27FC236}">
                <a16:creationId xmlns:a16="http://schemas.microsoft.com/office/drawing/2014/main" id="{81004083-A423-F44D-887B-D1DCF90A630E}"/>
              </a:ext>
            </a:extLst>
          </p:cNvPr>
          <p:cNvSpPr txBox="1"/>
          <p:nvPr/>
        </p:nvSpPr>
        <p:spPr>
          <a:xfrm>
            <a:off x="5923722" y="967931"/>
            <a:ext cx="2286000" cy="461665"/>
          </a:xfrm>
          <a:prstGeom prst="rect">
            <a:avLst/>
          </a:prstGeom>
          <a:noFill/>
        </p:spPr>
        <p:txBody>
          <a:bodyPr wrap="square" rtlCol="0">
            <a:spAutoFit/>
          </a:bodyPr>
          <a:lstStyle/>
          <a:p>
            <a:pPr algn="ctr"/>
            <a:r>
              <a:rPr lang="en-US" sz="2400" b="1" dirty="0"/>
              <a:t>@</a:t>
            </a:r>
            <a:r>
              <a:rPr lang="en-US" sz="2400" b="1" dirty="0" err="1"/>
              <a:t>civicswitch</a:t>
            </a:r>
            <a:endParaRPr lang="en-US" sz="2400" b="1" dirty="0"/>
          </a:p>
        </p:txBody>
      </p:sp>
    </p:spTree>
    <p:extLst>
      <p:ext uri="{BB962C8B-B14F-4D97-AF65-F5344CB8AC3E}">
        <p14:creationId xmlns:p14="http://schemas.microsoft.com/office/powerpoint/2010/main" val="1961143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D444D-C893-4D47-A1C6-18843680230E}"/>
              </a:ext>
            </a:extLst>
          </p:cNvPr>
          <p:cNvSpPr>
            <a:spLocks noGrp="1"/>
          </p:cNvSpPr>
          <p:nvPr>
            <p:ph type="title"/>
          </p:nvPr>
        </p:nvSpPr>
        <p:spPr/>
        <p:txBody>
          <a:bodyPr>
            <a:normAutofit fontScale="90000"/>
          </a:bodyPr>
          <a:lstStyle/>
          <a:p>
            <a:r>
              <a:rPr lang="en-US" b="1" dirty="0"/>
              <a:t>https://civic-</a:t>
            </a:r>
            <a:r>
              <a:rPr lang="en-US" b="1" dirty="0" err="1"/>
              <a:t>switchboard.gitbooks.io</a:t>
            </a:r>
            <a:r>
              <a:rPr lang="en-US" b="1" dirty="0"/>
              <a:t>/guide/</a:t>
            </a:r>
          </a:p>
        </p:txBody>
      </p:sp>
      <p:pic>
        <p:nvPicPr>
          <p:cNvPr id="5" name="Picture 4">
            <a:extLst>
              <a:ext uri="{FF2B5EF4-FFF2-40B4-BE49-F238E27FC236}">
                <a16:creationId xmlns:a16="http://schemas.microsoft.com/office/drawing/2014/main" id="{70939675-B893-AD40-8AD5-A8B578321A6F}"/>
              </a:ext>
            </a:extLst>
          </p:cNvPr>
          <p:cNvPicPr>
            <a:picLocks noChangeAspect="1"/>
          </p:cNvPicPr>
          <p:nvPr/>
        </p:nvPicPr>
        <p:blipFill>
          <a:blip r:embed="rId2"/>
          <a:stretch>
            <a:fillRect/>
          </a:stretch>
        </p:blipFill>
        <p:spPr>
          <a:xfrm>
            <a:off x="1709811" y="1234785"/>
            <a:ext cx="5724378" cy="3908716"/>
          </a:xfrm>
          <a:prstGeom prst="rect">
            <a:avLst/>
          </a:prstGeom>
          <a:ln>
            <a:solidFill>
              <a:schemeClr val="accent1"/>
            </a:solidFill>
          </a:ln>
        </p:spPr>
      </p:pic>
    </p:spTree>
    <p:extLst>
      <p:ext uri="{BB962C8B-B14F-4D97-AF65-F5344CB8AC3E}">
        <p14:creationId xmlns:p14="http://schemas.microsoft.com/office/powerpoint/2010/main" val="2983721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lh3.googleusercontent.com/f2t-DkhatShD9FdZQqvh70jpp4Qk-kTSWkxDWLw8ACdzvmLh7qbWBOBAZkEc1mE4wfKOqoV-V9pwLYWlWCWrOcx6ACY_jo83HcIDld8LONUIFHv3Cmbd8R8EzQI2_7AgIhHGlipVm_U">
            <a:extLst>
              <a:ext uri="{FF2B5EF4-FFF2-40B4-BE49-F238E27FC236}">
                <a16:creationId xmlns:a16="http://schemas.microsoft.com/office/drawing/2014/main" id="{E78F0EF9-70EE-744B-8D44-0DB354D58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09" y="733011"/>
            <a:ext cx="4383157" cy="32873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63C1C5-B1E5-C845-B0FE-1401CE14F025}"/>
              </a:ext>
            </a:extLst>
          </p:cNvPr>
          <p:cNvSpPr txBox="1"/>
          <p:nvPr/>
        </p:nvSpPr>
        <p:spPr>
          <a:xfrm>
            <a:off x="5227002" y="733011"/>
            <a:ext cx="3468757" cy="3347070"/>
          </a:xfrm>
          <a:prstGeom prst="rect">
            <a:avLst/>
          </a:prstGeom>
          <a:noFill/>
        </p:spPr>
        <p:txBody>
          <a:bodyPr wrap="square" rtlCol="0">
            <a:spAutoFit/>
          </a:bodyPr>
          <a:lstStyle/>
          <a:p>
            <a:r>
              <a:rPr lang="en-US" sz="2400" b="1" dirty="0"/>
              <a:t>Building Social Infrastructure and Capacity</a:t>
            </a:r>
          </a:p>
          <a:p>
            <a:endParaRPr lang="en-US" sz="2400" dirty="0"/>
          </a:p>
          <a:p>
            <a:r>
              <a:rPr lang="en-US" sz="2100" dirty="0"/>
              <a:t>Civic Switchboard Workshops,</a:t>
            </a:r>
          </a:p>
          <a:p>
            <a:r>
              <a:rPr lang="en-US" sz="2100" dirty="0"/>
              <a:t>for </a:t>
            </a:r>
            <a:r>
              <a:rPr lang="en-US" sz="2100" b="1" dirty="0"/>
              <a:t>regional teams </a:t>
            </a:r>
            <a:r>
              <a:rPr lang="en-US" sz="2100" dirty="0"/>
              <a:t>made up of a library worker and a civic data intermediary</a:t>
            </a:r>
          </a:p>
          <a:p>
            <a:endParaRPr lang="en-US" sz="1050" dirty="0"/>
          </a:p>
        </p:txBody>
      </p:sp>
    </p:spTree>
    <p:extLst>
      <p:ext uri="{BB962C8B-B14F-4D97-AF65-F5344CB8AC3E}">
        <p14:creationId xmlns:p14="http://schemas.microsoft.com/office/powerpoint/2010/main" val="2715239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797" y="263543"/>
            <a:ext cx="3172268" cy="989224"/>
          </a:xfrm>
        </p:spPr>
        <p:txBody>
          <a:bodyPr/>
          <a:lstStyle/>
          <a:p>
            <a:r>
              <a:rPr lang="en-US" dirty="0"/>
              <a:t>Strategic Goals</a:t>
            </a:r>
          </a:p>
        </p:txBody>
      </p:sp>
      <p:sp>
        <p:nvSpPr>
          <p:cNvPr id="3" name="Text Placeholder 2"/>
          <p:cNvSpPr>
            <a:spLocks noGrp="1"/>
          </p:cNvSpPr>
          <p:nvPr>
            <p:ph type="body" sz="quarter" idx="10"/>
          </p:nvPr>
        </p:nvSpPr>
        <p:spPr>
          <a:xfrm>
            <a:off x="868363" y="1590675"/>
            <a:ext cx="7901564" cy="3324226"/>
          </a:xfrm>
        </p:spPr>
        <p:txBody>
          <a:bodyPr>
            <a:normAutofit fontScale="77500" lnSpcReduction="20000"/>
          </a:bodyPr>
          <a:lstStyle/>
          <a:p>
            <a:pPr marL="514350" indent="-514350">
              <a:buFont typeface="+mj-lt"/>
              <a:buAutoNum type="arabicPeriod"/>
            </a:pPr>
            <a:r>
              <a:rPr lang="en-US" dirty="0">
                <a:latin typeface="+mj-lt"/>
              </a:rPr>
              <a:t>Access.</a:t>
            </a:r>
            <a:r>
              <a:rPr lang="en-US" dirty="0"/>
              <a:t> IMLS invests in strategic opportunities that sustain and increase access to information and ideas. </a:t>
            </a:r>
          </a:p>
          <a:p>
            <a:pPr marL="514350" indent="-514350">
              <a:buFont typeface="+mj-lt"/>
              <a:buAutoNum type="arabicPeriod"/>
            </a:pPr>
            <a:r>
              <a:rPr lang="en-US" dirty="0">
                <a:latin typeface="+mj-lt"/>
              </a:rPr>
              <a:t>Learning</a:t>
            </a:r>
            <a:r>
              <a:rPr lang="en-US" dirty="0"/>
              <a:t>. IMLS supports lifelong learning through museums and libraries, preparing people to become active participants in their communities. </a:t>
            </a:r>
          </a:p>
          <a:p>
            <a:pPr marL="514350" indent="-514350">
              <a:buFont typeface="+mj-lt"/>
              <a:buAutoNum type="arabicPeriod"/>
            </a:pPr>
            <a:r>
              <a:rPr lang="en-US" dirty="0">
                <a:latin typeface="+mj-lt"/>
              </a:rPr>
              <a:t>Community</a:t>
            </a:r>
            <a:r>
              <a:rPr lang="en-US" dirty="0"/>
              <a:t>. IMLS strengthens the capacity of museums and libraries to support and transform communities. </a:t>
            </a:r>
          </a:p>
          <a:p>
            <a:pPr marL="514350" indent="-514350">
              <a:buFont typeface="+mj-lt"/>
              <a:buAutoNum type="arabicPeriod"/>
            </a:pPr>
            <a:r>
              <a:rPr lang="en-US" dirty="0">
                <a:latin typeface="+mj-lt"/>
              </a:rPr>
              <a:t>Excellence</a:t>
            </a:r>
            <a:r>
              <a:rPr lang="en-US" dirty="0"/>
              <a:t>. IMLS advises the President and Congress on plans, policies, and activities that sustain and increase public access to information and ideas. </a:t>
            </a:r>
          </a:p>
          <a:p>
            <a:endParaRPr lang="en-US" dirty="0"/>
          </a:p>
        </p:txBody>
      </p:sp>
    </p:spTree>
    <p:extLst>
      <p:ext uri="{BB962C8B-B14F-4D97-AF65-F5344CB8AC3E}">
        <p14:creationId xmlns:p14="http://schemas.microsoft.com/office/powerpoint/2010/main" val="840512314"/>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AF4C-67C6-0748-8F08-9A2F8F479D75}"/>
              </a:ext>
            </a:extLst>
          </p:cNvPr>
          <p:cNvSpPr>
            <a:spLocks noGrp="1"/>
          </p:cNvSpPr>
          <p:nvPr>
            <p:ph type="title"/>
          </p:nvPr>
        </p:nvSpPr>
        <p:spPr>
          <a:xfrm>
            <a:off x="500270" y="286297"/>
            <a:ext cx="7886700" cy="994172"/>
          </a:xfrm>
        </p:spPr>
        <p:txBody>
          <a:bodyPr/>
          <a:lstStyle/>
          <a:p>
            <a:pPr algn="ctr"/>
            <a:r>
              <a:rPr lang="en-US" b="1" dirty="0"/>
              <a:t>A view from this week’s workshop</a:t>
            </a:r>
          </a:p>
        </p:txBody>
      </p:sp>
      <p:pic>
        <p:nvPicPr>
          <p:cNvPr id="6146" name="Picture 2" descr="https://library.auraria.edu/themes/alzfsubt/images/alwtheme/redlogo.png">
            <a:extLst>
              <a:ext uri="{FF2B5EF4-FFF2-40B4-BE49-F238E27FC236}">
                <a16:creationId xmlns:a16="http://schemas.microsoft.com/office/drawing/2014/main" id="{230E7790-6CDD-A247-AFDC-3095FB0BE6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1391" y="1389800"/>
            <a:ext cx="3352800" cy="885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4F03624-3D39-9942-8714-A5CA09D5DC86}"/>
              </a:ext>
            </a:extLst>
          </p:cNvPr>
          <p:cNvPicPr>
            <a:picLocks noChangeAspect="1"/>
          </p:cNvPicPr>
          <p:nvPr/>
        </p:nvPicPr>
        <p:blipFill>
          <a:blip r:embed="rId3"/>
          <a:stretch>
            <a:fillRect/>
          </a:stretch>
        </p:blipFill>
        <p:spPr>
          <a:xfrm>
            <a:off x="659296" y="1753200"/>
            <a:ext cx="2528265" cy="1968914"/>
          </a:xfrm>
          <a:prstGeom prst="rect">
            <a:avLst/>
          </a:prstGeom>
        </p:spPr>
      </p:pic>
      <p:pic>
        <p:nvPicPr>
          <p:cNvPr id="6148" name="Picture 4" descr="Auraria Library Lawrence Entrance.jpg">
            <a:extLst>
              <a:ext uri="{FF2B5EF4-FFF2-40B4-BE49-F238E27FC236}">
                <a16:creationId xmlns:a16="http://schemas.microsoft.com/office/drawing/2014/main" id="{EB1876E6-0643-384E-9EB7-792EEB428B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1392" y="2275625"/>
            <a:ext cx="3352800" cy="22338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40A7BA-2190-074B-8B9B-ECA14DB53314}"/>
              </a:ext>
            </a:extLst>
          </p:cNvPr>
          <p:cNvSpPr txBox="1"/>
          <p:nvPr/>
        </p:nvSpPr>
        <p:spPr>
          <a:xfrm>
            <a:off x="3618672" y="1977888"/>
            <a:ext cx="824948" cy="1200329"/>
          </a:xfrm>
          <a:prstGeom prst="rect">
            <a:avLst/>
          </a:prstGeom>
          <a:noFill/>
        </p:spPr>
        <p:txBody>
          <a:bodyPr wrap="square" rtlCol="0">
            <a:spAutoFit/>
          </a:bodyPr>
          <a:lstStyle/>
          <a:p>
            <a:r>
              <a:rPr lang="en-US" sz="7200" dirty="0"/>
              <a:t>+</a:t>
            </a:r>
          </a:p>
        </p:txBody>
      </p:sp>
    </p:spTree>
    <p:extLst>
      <p:ext uri="{BB962C8B-B14F-4D97-AF65-F5344CB8AC3E}">
        <p14:creationId xmlns:p14="http://schemas.microsoft.com/office/powerpoint/2010/main" val="2052160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797" y="263543"/>
            <a:ext cx="5988204" cy="989224"/>
          </a:xfrm>
        </p:spPr>
        <p:txBody>
          <a:bodyPr>
            <a:normAutofit/>
          </a:bodyPr>
          <a:lstStyle/>
          <a:p>
            <a:r>
              <a:rPr lang="en-US" dirty="0"/>
              <a:t>IMLS Authorization &amp; Funding</a:t>
            </a:r>
          </a:p>
        </p:txBody>
      </p:sp>
      <p:sp>
        <p:nvSpPr>
          <p:cNvPr id="3" name="Text Placeholder 2"/>
          <p:cNvSpPr>
            <a:spLocks noGrp="1"/>
          </p:cNvSpPr>
          <p:nvPr>
            <p:ph type="body" sz="quarter" idx="10"/>
          </p:nvPr>
        </p:nvSpPr>
        <p:spPr/>
        <p:txBody>
          <a:bodyPr/>
          <a:lstStyle/>
          <a:p>
            <a:r>
              <a:rPr lang="en-US" dirty="0"/>
              <a:t>IMLS was authorized in 1996 by the Museum and Library Services Act, which includes:</a:t>
            </a:r>
          </a:p>
          <a:p>
            <a:pPr lvl="1"/>
            <a:r>
              <a:rPr lang="en-US" dirty="0"/>
              <a:t>Library Services and Technology Act </a:t>
            </a:r>
          </a:p>
          <a:p>
            <a:pPr lvl="1"/>
            <a:r>
              <a:rPr lang="en-US" dirty="0"/>
              <a:t>Museum Services Act</a:t>
            </a:r>
          </a:p>
          <a:p>
            <a:r>
              <a:rPr lang="en-US" dirty="0"/>
              <a:t>African American History and Culture Act</a:t>
            </a:r>
          </a:p>
        </p:txBody>
      </p:sp>
    </p:spTree>
    <p:extLst>
      <p:ext uri="{BB962C8B-B14F-4D97-AF65-F5344CB8AC3E}">
        <p14:creationId xmlns:p14="http://schemas.microsoft.com/office/powerpoint/2010/main" val="5895223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 t="10522" r="-129" b="2031"/>
          <a:stretch/>
        </p:blipFill>
        <p:spPr>
          <a:xfrm>
            <a:off x="228599" y="-59960"/>
            <a:ext cx="9019309" cy="5204616"/>
          </a:xfrm>
          <a:prstGeom prst="rect">
            <a:avLst/>
          </a:prstGeom>
        </p:spPr>
      </p:pic>
      <p:sp>
        <p:nvSpPr>
          <p:cNvPr id="3" name="Rectangle 2"/>
          <p:cNvSpPr/>
          <p:nvPr/>
        </p:nvSpPr>
        <p:spPr>
          <a:xfrm>
            <a:off x="872835" y="613064"/>
            <a:ext cx="6535883" cy="3782291"/>
          </a:xfrm>
          <a:prstGeom prst="rect">
            <a:avLst/>
          </a:prstGeom>
          <a:solidFill>
            <a:schemeClr val="bg1">
              <a:alpha val="9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p:cNvSpPr txBox="1">
            <a:spLocks/>
          </p:cNvSpPr>
          <p:nvPr/>
        </p:nvSpPr>
        <p:spPr>
          <a:xfrm>
            <a:off x="1197912" y="1010410"/>
            <a:ext cx="6044552" cy="3166735"/>
          </a:xfrm>
          <a:prstGeom prst="rect">
            <a:avLst/>
          </a:prstGeom>
        </p:spPr>
        <p:txBody>
          <a:bodyPr/>
          <a:lstStyle>
            <a:lvl1pPr marL="228600" indent="-228600" algn="l" defTabSz="914400" rtl="0" eaLnBrk="1" latinLnBrk="0" hangingPunct="1">
              <a:lnSpc>
                <a:spcPct val="90000"/>
              </a:lnSpc>
              <a:spcBef>
                <a:spcPts val="1000"/>
              </a:spcBef>
              <a:spcAft>
                <a:spcPts val="600"/>
              </a:spcAft>
              <a:buClr>
                <a:schemeClr val="accent2"/>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spcAft>
                <a:spcPts val="60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spcAft>
                <a:spcPts val="600"/>
              </a:spcAft>
              <a:buClr>
                <a:schemeClr val="accent5"/>
              </a:buClr>
              <a:buFont typeface="Arial" panose="020B0604020202020204" pitchFamily="34" charset="0"/>
              <a:buChar char="•"/>
              <a:defRPr sz="24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spcAft>
                <a:spcPts val="600"/>
              </a:spcAft>
              <a:buClr>
                <a:schemeClr val="accent4"/>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spcAft>
                <a:spcPts val="600"/>
              </a:spcAft>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mj-lt"/>
              </a:rPr>
              <a:t>189M</a:t>
            </a:r>
            <a:r>
              <a:rPr lang="en-US" sz="2400" dirty="0"/>
              <a:t>: Library Services and Technology Act</a:t>
            </a:r>
          </a:p>
          <a:p>
            <a:r>
              <a:rPr lang="en-US" sz="2400" dirty="0">
                <a:latin typeface="+mj-lt"/>
              </a:rPr>
              <a:t>32.5M</a:t>
            </a:r>
            <a:r>
              <a:rPr lang="en-US" sz="2400" dirty="0"/>
              <a:t>: Museum Services Act</a:t>
            </a:r>
          </a:p>
          <a:p>
            <a:r>
              <a:rPr lang="en-US" sz="2400" dirty="0">
                <a:latin typeface="+mj-lt"/>
              </a:rPr>
              <a:t>24.7M</a:t>
            </a:r>
            <a:r>
              <a:rPr lang="en-US" sz="2400" dirty="0"/>
              <a:t>: African American History and Culture Act</a:t>
            </a:r>
          </a:p>
          <a:p>
            <a:pPr>
              <a:spcAft>
                <a:spcPts val="1800"/>
              </a:spcAft>
            </a:pPr>
            <a:r>
              <a:rPr lang="en-US" sz="2400" dirty="0">
                <a:latin typeface="+mj-lt"/>
              </a:rPr>
              <a:t>2M</a:t>
            </a:r>
            <a:r>
              <a:rPr lang="en-US" sz="2400" dirty="0"/>
              <a:t>: Museum and Library Services Act</a:t>
            </a:r>
          </a:p>
          <a:p>
            <a:pPr marL="0" indent="0">
              <a:buNone/>
            </a:pPr>
            <a:r>
              <a:rPr lang="en-US" dirty="0"/>
              <a:t>		       	FY 2018 = </a:t>
            </a:r>
            <a:r>
              <a:rPr lang="en-US" dirty="0">
                <a:latin typeface="+mj-lt"/>
              </a:rPr>
              <a:t>$240M</a:t>
            </a:r>
          </a:p>
        </p:txBody>
      </p:sp>
    </p:spTree>
    <p:extLst>
      <p:ext uri="{BB962C8B-B14F-4D97-AF65-F5344CB8AC3E}">
        <p14:creationId xmlns:p14="http://schemas.microsoft.com/office/powerpoint/2010/main" val="272598955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796" y="263543"/>
            <a:ext cx="3276177" cy="989224"/>
          </a:xfrm>
        </p:spPr>
        <p:txBody>
          <a:bodyPr/>
          <a:lstStyle/>
          <a:p>
            <a:r>
              <a:rPr lang="en-US" dirty="0"/>
              <a:t>Grant Eligibility</a:t>
            </a:r>
          </a:p>
        </p:txBody>
      </p:sp>
      <p:sp>
        <p:nvSpPr>
          <p:cNvPr id="3" name="Text Placeholder 2"/>
          <p:cNvSpPr>
            <a:spLocks noGrp="1"/>
          </p:cNvSpPr>
          <p:nvPr>
            <p:ph type="body" sz="quarter" idx="10"/>
          </p:nvPr>
        </p:nvSpPr>
        <p:spPr/>
        <p:txBody>
          <a:bodyPr>
            <a:normAutofit fontScale="92500" lnSpcReduction="20000"/>
          </a:bodyPr>
          <a:lstStyle/>
          <a:p>
            <a:r>
              <a:rPr lang="en-US" dirty="0">
                <a:latin typeface="+mj-lt"/>
              </a:rPr>
              <a:t>Eligible</a:t>
            </a:r>
            <a:r>
              <a:rPr lang="en-US" dirty="0"/>
              <a:t>: not-for-profit libraries and museums located in the United States, its territories and freely associated states.</a:t>
            </a:r>
          </a:p>
          <a:p>
            <a:r>
              <a:rPr lang="en-US" dirty="0">
                <a:latin typeface="+mj-lt"/>
              </a:rPr>
              <a:t>Not eligible</a:t>
            </a:r>
            <a:r>
              <a:rPr lang="en-US" dirty="0"/>
              <a:t>: federally funded institutions, for-profit organizations, individuals, and foreign countries and organizations.</a:t>
            </a:r>
          </a:p>
          <a:p>
            <a:r>
              <a:rPr lang="en-US" dirty="0">
                <a:latin typeface="+mj-lt"/>
              </a:rPr>
              <a:t>International institutions</a:t>
            </a:r>
            <a:r>
              <a:rPr lang="en-US" dirty="0"/>
              <a:t>: encouraged to apply through a partnership with an eligible U.S. institution. </a:t>
            </a:r>
          </a:p>
        </p:txBody>
      </p:sp>
    </p:spTree>
    <p:extLst>
      <p:ext uri="{BB962C8B-B14F-4D97-AF65-F5344CB8AC3E}">
        <p14:creationId xmlns:p14="http://schemas.microsoft.com/office/powerpoint/2010/main" val="410449996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22169" y="1887782"/>
            <a:ext cx="4977244" cy="2424445"/>
          </a:xfrm>
        </p:spPr>
        <p:txBody>
          <a:bodyPr numCol="2">
            <a:normAutofit lnSpcReduction="10000"/>
          </a:bodyPr>
          <a:lstStyle/>
          <a:p>
            <a:pPr marL="282575" lvl="1"/>
            <a:r>
              <a:rPr lang="en-US" sz="2600" dirty="0"/>
              <a:t>Art</a:t>
            </a:r>
          </a:p>
          <a:p>
            <a:pPr marL="282575" lvl="1"/>
            <a:r>
              <a:rPr lang="en-US" sz="2600" dirty="0"/>
              <a:t>History</a:t>
            </a:r>
          </a:p>
          <a:p>
            <a:pPr marL="282575" lvl="1"/>
            <a:r>
              <a:rPr lang="en-US" sz="2600" dirty="0"/>
              <a:t>Science</a:t>
            </a:r>
          </a:p>
          <a:p>
            <a:pPr marL="282575" lvl="1"/>
            <a:r>
              <a:rPr lang="en-US" sz="2600" dirty="0"/>
              <a:t>Youth </a:t>
            </a:r>
          </a:p>
          <a:p>
            <a:pPr marL="282575" lvl="1"/>
            <a:r>
              <a:rPr lang="en-US" sz="2600" dirty="0"/>
              <a:t>Aquariums</a:t>
            </a:r>
          </a:p>
          <a:p>
            <a:pPr marL="282575" lvl="1"/>
            <a:r>
              <a:rPr lang="en-US" sz="2600" dirty="0"/>
              <a:t>Planetariums</a:t>
            </a:r>
          </a:p>
          <a:p>
            <a:pPr marL="282575" lvl="1"/>
            <a:r>
              <a:rPr lang="en-US" sz="2600" dirty="0"/>
              <a:t>Arboretums</a:t>
            </a:r>
          </a:p>
          <a:p>
            <a:pPr marL="282575" lvl="1"/>
            <a:r>
              <a:rPr lang="en-US" sz="2600" dirty="0"/>
              <a:t>Zoos </a:t>
            </a:r>
          </a:p>
          <a:p>
            <a:pPr marL="282575" lvl="1"/>
            <a:r>
              <a:rPr lang="en-US" sz="2600" dirty="0"/>
              <a:t>Botanical Gardens</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15"/>
          <a:stretch/>
        </p:blipFill>
        <p:spPr>
          <a:xfrm>
            <a:off x="5860473" y="1"/>
            <a:ext cx="2753592" cy="2067790"/>
          </a:xfrm>
          <a:prstGeom prst="rect">
            <a:avLst/>
          </a:prstGeom>
        </p:spPr>
      </p:pic>
      <p:sp>
        <p:nvSpPr>
          <p:cNvPr id="11" name="Title 10"/>
          <p:cNvSpPr>
            <a:spLocks noGrp="1"/>
          </p:cNvSpPr>
          <p:nvPr>
            <p:ph type="title"/>
          </p:nvPr>
        </p:nvSpPr>
        <p:spPr>
          <a:xfrm>
            <a:off x="869796" y="263543"/>
            <a:ext cx="2340995" cy="989224"/>
          </a:xfrm>
        </p:spPr>
        <p:txBody>
          <a:bodyPr/>
          <a:lstStyle/>
          <a:p>
            <a:r>
              <a:rPr lang="en-US" dirty="0"/>
              <a:t>Museums</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375" y="1679964"/>
            <a:ext cx="2756689" cy="183779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375" y="3305944"/>
            <a:ext cx="2756689" cy="1837556"/>
          </a:xfrm>
          <a:prstGeom prst="rect">
            <a:avLst/>
          </a:prstGeom>
        </p:spPr>
      </p:pic>
    </p:spTree>
    <p:extLst>
      <p:ext uri="{BB962C8B-B14F-4D97-AF65-F5344CB8AC3E}">
        <p14:creationId xmlns:p14="http://schemas.microsoft.com/office/powerpoint/2010/main" val="14084530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796" y="263543"/>
            <a:ext cx="2143568" cy="989224"/>
          </a:xfrm>
        </p:spPr>
        <p:txBody>
          <a:bodyPr/>
          <a:lstStyle/>
          <a:p>
            <a:r>
              <a:rPr lang="en-US" dirty="0"/>
              <a:t>Libraries</a:t>
            </a:r>
          </a:p>
        </p:txBody>
      </p:sp>
      <p:sp>
        <p:nvSpPr>
          <p:cNvPr id="6" name="Text Placeholder 2"/>
          <p:cNvSpPr txBox="1">
            <a:spLocks/>
          </p:cNvSpPr>
          <p:nvPr/>
        </p:nvSpPr>
        <p:spPr>
          <a:xfrm>
            <a:off x="653450" y="1736147"/>
            <a:ext cx="3721123" cy="3168361"/>
          </a:xfrm>
          <a:prstGeom prst="rect">
            <a:avLst/>
          </a:prstGeom>
        </p:spPr>
        <p:txBody>
          <a:bodyPr vert="horz" lIns="91440" tIns="45720" rIns="91440" bIns="45720" rtlCol="0">
            <a:noAutofit/>
          </a:bodyPr>
          <a:lstStyle>
            <a:lvl1pPr marL="282575" indent="-282575" algn="l" defTabSz="914400" rtl="0" eaLnBrk="1" latinLnBrk="0" hangingPunct="1">
              <a:lnSpc>
                <a:spcPct val="90000"/>
              </a:lnSpc>
              <a:spcBef>
                <a:spcPts val="0"/>
              </a:spcBef>
              <a:spcAft>
                <a:spcPts val="1200"/>
              </a:spcAft>
              <a:buClr>
                <a:schemeClr val="accent2"/>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30238" indent="-282575" algn="l" defTabSz="914400" rtl="0" eaLnBrk="1" latinLnBrk="0" hangingPunct="1">
              <a:lnSpc>
                <a:spcPct val="90000"/>
              </a:lnSpc>
              <a:spcBef>
                <a:spcPts val="0"/>
              </a:spcBef>
              <a:spcAft>
                <a:spcPts val="120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914400" indent="-284163" algn="l" defTabSz="914400" rtl="0" eaLnBrk="1" latinLnBrk="0" hangingPunct="1">
              <a:lnSpc>
                <a:spcPct val="90000"/>
              </a:lnSpc>
              <a:spcBef>
                <a:spcPts val="0"/>
              </a:spcBef>
              <a:spcAft>
                <a:spcPts val="1200"/>
              </a:spcAft>
              <a:buClr>
                <a:schemeClr val="accent5"/>
              </a:buClr>
              <a:buFont typeface="Arial" panose="020B0604020202020204" pitchFamily="34" charset="0"/>
              <a:buChar char="•"/>
              <a:defRPr sz="2400" kern="1200">
                <a:solidFill>
                  <a:schemeClr val="tx1">
                    <a:lumMod val="85000"/>
                    <a:lumOff val="15000"/>
                  </a:schemeClr>
                </a:solidFill>
                <a:latin typeface="+mn-lt"/>
                <a:ea typeface="+mn-ea"/>
                <a:cs typeface="+mn-cs"/>
              </a:defRPr>
            </a:lvl3pPr>
            <a:lvl4pPr marL="1198563" indent="-284163" algn="l" defTabSz="914400" rtl="0" eaLnBrk="1" latinLnBrk="0" hangingPunct="1">
              <a:lnSpc>
                <a:spcPct val="90000"/>
              </a:lnSpc>
              <a:spcBef>
                <a:spcPts val="0"/>
              </a:spcBef>
              <a:spcAft>
                <a:spcPts val="1200"/>
              </a:spcAft>
              <a:buClr>
                <a:schemeClr val="accent4"/>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631825" indent="0" algn="l" defTabSz="914400" rtl="0" eaLnBrk="1" latinLnBrk="0" hangingPunct="1">
              <a:lnSpc>
                <a:spcPct val="90000"/>
              </a:lnSpc>
              <a:spcBef>
                <a:spcPts val="500"/>
              </a:spcBef>
              <a:spcAft>
                <a:spcPts val="1200"/>
              </a:spcAft>
              <a:buClr>
                <a:schemeClr val="accent1"/>
              </a:buClr>
              <a:buFont typeface="Arial" panose="020B0604020202020204" pitchFamily="34" charset="0"/>
              <a:buNone/>
              <a:defRPr sz="2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600" dirty="0"/>
              <a:t>Public</a:t>
            </a:r>
          </a:p>
          <a:p>
            <a:pPr lvl="1"/>
            <a:r>
              <a:rPr lang="en-US" sz="2600" dirty="0"/>
              <a:t>Academic</a:t>
            </a:r>
          </a:p>
          <a:p>
            <a:pPr lvl="1"/>
            <a:r>
              <a:rPr lang="en-US" sz="2600" dirty="0"/>
              <a:t>School</a:t>
            </a:r>
          </a:p>
          <a:p>
            <a:pPr lvl="1"/>
            <a:r>
              <a:rPr lang="en-US" sz="2600" dirty="0"/>
              <a:t>Research</a:t>
            </a:r>
          </a:p>
          <a:p>
            <a:pPr lvl="1"/>
            <a:r>
              <a:rPr lang="en-US" sz="2600" dirty="0"/>
              <a:t>Archives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137" y="-4533"/>
            <a:ext cx="3950152" cy="263343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137" y="2510066"/>
            <a:ext cx="3950152" cy="2633434"/>
          </a:xfrm>
          <a:prstGeom prst="rect">
            <a:avLst/>
          </a:prstGeom>
        </p:spPr>
      </p:pic>
    </p:spTree>
    <p:extLst>
      <p:ext uri="{BB962C8B-B14F-4D97-AF65-F5344CB8AC3E}">
        <p14:creationId xmlns:p14="http://schemas.microsoft.com/office/powerpoint/2010/main" val="10491377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Successful Grants</a:t>
            </a:r>
          </a:p>
        </p:txBody>
      </p:sp>
      <p:sp>
        <p:nvSpPr>
          <p:cNvPr id="3" name="Text Placeholder 2"/>
          <p:cNvSpPr>
            <a:spLocks noGrp="1"/>
          </p:cNvSpPr>
          <p:nvPr>
            <p:ph type="body" sz="quarter" idx="10"/>
          </p:nvPr>
        </p:nvSpPr>
        <p:spPr>
          <a:xfrm>
            <a:off x="868362" y="1590675"/>
            <a:ext cx="7911955" cy="3063875"/>
          </a:xfrm>
        </p:spPr>
        <p:txBody>
          <a:bodyPr>
            <a:noAutofit/>
          </a:bodyPr>
          <a:lstStyle/>
          <a:p>
            <a:r>
              <a:rPr lang="en-US" sz="2100" b="1" dirty="0"/>
              <a:t>National impact: </a:t>
            </a:r>
            <a:r>
              <a:rPr lang="en-US" sz="2100" dirty="0"/>
              <a:t>Your proposal should address key needs, high priority gaps, and challenges that face libraries or archives. </a:t>
            </a:r>
          </a:p>
          <a:p>
            <a:r>
              <a:rPr lang="en-US" sz="2100" b="1" dirty="0"/>
              <a:t>Current significance:</a:t>
            </a:r>
            <a:r>
              <a:rPr lang="en-US" sz="2100" dirty="0"/>
              <a:t> Your proposal should appropriately address a critical emergent issue facing libraries and archives. </a:t>
            </a:r>
          </a:p>
          <a:p>
            <a:r>
              <a:rPr lang="en-US" sz="2100" b="1" dirty="0"/>
              <a:t>Strategic collaborations:</a:t>
            </a:r>
            <a:r>
              <a:rPr lang="en-US" sz="2100" dirty="0"/>
              <a:t> Your proposal should involve key stakeholders and partners necessary to ensure it can succeed and have broad impact from a variety of domains and sectors. </a:t>
            </a:r>
          </a:p>
          <a:p>
            <a:r>
              <a:rPr lang="en-US" sz="2100" b="1" dirty="0"/>
              <a:t>Demonstrated expertise: </a:t>
            </a:r>
            <a:r>
              <a:rPr lang="en-US" sz="2100" dirty="0"/>
              <a:t>Your proposal should articulate a thorough understanding of current theory and practice.</a:t>
            </a:r>
          </a:p>
          <a:p>
            <a:endParaRPr lang="en-US" sz="2100" dirty="0"/>
          </a:p>
          <a:p>
            <a:endParaRPr lang="en-US" sz="2100" dirty="0"/>
          </a:p>
        </p:txBody>
      </p:sp>
    </p:spTree>
    <p:extLst>
      <p:ext uri="{BB962C8B-B14F-4D97-AF65-F5344CB8AC3E}">
        <p14:creationId xmlns:p14="http://schemas.microsoft.com/office/powerpoint/2010/main" val="2727719684"/>
      </p:ext>
    </p:extLst>
  </p:cSld>
  <p:clrMapOvr>
    <a:masterClrMapping/>
  </p:clrMapOvr>
  <p:transition spd="med">
    <p:fade/>
  </p:transition>
</p:sld>
</file>

<file path=ppt/theme/theme1.xml><?xml version="1.0" encoding="utf-8"?>
<a:theme xmlns:a="http://schemas.openxmlformats.org/drawingml/2006/main" name="Custom Design">
  <a:themeElements>
    <a:clrScheme name="IMLS Brand">
      <a:dk1>
        <a:sysClr val="windowText" lastClr="000000"/>
      </a:dk1>
      <a:lt1>
        <a:sysClr val="window" lastClr="FFFFFF"/>
      </a:lt1>
      <a:dk2>
        <a:srgbClr val="FFFFFF"/>
      </a:dk2>
      <a:lt2>
        <a:srgbClr val="FFFFFF"/>
      </a:lt2>
      <a:accent1>
        <a:srgbClr val="34715B"/>
      </a:accent1>
      <a:accent2>
        <a:srgbClr val="003A63"/>
      </a:accent2>
      <a:accent3>
        <a:srgbClr val="9CC5CA"/>
      </a:accent3>
      <a:accent4>
        <a:srgbClr val="E36F1E"/>
      </a:accent4>
      <a:accent5>
        <a:srgbClr val="5F6062"/>
      </a:accent5>
      <a:accent6>
        <a:srgbClr val="FFFFFF"/>
      </a:accent6>
      <a:hlink>
        <a:srgbClr val="0563C1"/>
      </a:hlink>
      <a:folHlink>
        <a:srgbClr val="2E75B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0CE9D4B2BF56D44E9B0E300D8058E1E1" ma:contentTypeVersion="5" ma:contentTypeDescription="Create a new document." ma:contentTypeScope="" ma:versionID="76b21532123ea92ccfc027dfdf6f4e82">
  <xsd:schema xmlns:xsd="http://www.w3.org/2001/XMLSchema" xmlns:xs="http://www.w3.org/2001/XMLSchema" xmlns:p="http://schemas.microsoft.com/office/2006/metadata/properties" xmlns:ns2="630c05c4-25ab-47a3-a170-6a0962ebb8ce" xmlns:ns3="02172038-251b-48d8-8249-d0f3b969d4d5" targetNamespace="http://schemas.microsoft.com/office/2006/metadata/properties" ma:root="true" ma:fieldsID="99f7083ea05390946b315c437c8d3e55" ns2:_="" ns3:_="">
    <xsd:import namespace="630c05c4-25ab-47a3-a170-6a0962ebb8ce"/>
    <xsd:import namespace="02172038-251b-48d8-8249-d0f3b969d4d5"/>
    <xsd:element name="properties">
      <xsd:complexType>
        <xsd:sequence>
          <xsd:element name="documentManagement">
            <xsd:complexType>
              <xsd:all>
                <xsd:element ref="ns2:_dlc_DocId" minOccurs="0"/>
                <xsd:element ref="ns2:_dlc_DocIdUrl" minOccurs="0"/>
                <xsd:element ref="ns2:_dlc_DocIdPersistId" minOccurs="0"/>
                <xsd:element ref="ns3:Target_x0020_Audienc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0c05c4-25ab-47a3-a170-6a0962ebb8c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2172038-251b-48d8-8249-d0f3b969d4d5" elementFormDefault="qualified">
    <xsd:import namespace="http://schemas.microsoft.com/office/2006/documentManagement/types"/>
    <xsd:import namespace="http://schemas.microsoft.com/office/infopath/2007/PartnerControls"/>
    <xsd:element name="Target_x0020_Audiences" ma:index="11"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rget_x0020_Audiences xmlns="02172038-251b-48d8-8249-d0f3b969d4d5" xsi:nil="true"/>
    <_dlc_DocId xmlns="630c05c4-25ab-47a3-a170-6a0962ebb8ce">IMLS0000000-109-454</_dlc_DocId>
    <_dlc_DocIdUrl xmlns="630c05c4-25ab-47a3-a170-6a0962ebb8ce">
      <Url>http://intranet.imls.gov/OCGA/_layouts/15/DocIdRedir.aspx?ID=IMLS0000000-109-454</Url>
      <Description>IMLS0000000-109-454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EBF662-A984-4C1C-BDB1-FFA4DF0BDFA9}">
  <ds:schemaRefs>
    <ds:schemaRef ds:uri="http://schemas.microsoft.com/sharepoint/events"/>
  </ds:schemaRefs>
</ds:datastoreItem>
</file>

<file path=customXml/itemProps2.xml><?xml version="1.0" encoding="utf-8"?>
<ds:datastoreItem xmlns:ds="http://schemas.openxmlformats.org/officeDocument/2006/customXml" ds:itemID="{A8992511-78A2-4353-863B-762FC96344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0c05c4-25ab-47a3-a170-6a0962ebb8ce"/>
    <ds:schemaRef ds:uri="02172038-251b-48d8-8249-d0f3b969d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D88395-E8CA-4B44-BEE0-18ADF1A8B141}">
  <ds:schemaRefs>
    <ds:schemaRef ds:uri="http://purl.org/dc/terms/"/>
    <ds:schemaRef ds:uri="http://schemas.openxmlformats.org/package/2006/metadata/core-properties"/>
    <ds:schemaRef ds:uri="http://schemas.microsoft.com/office/2006/documentManagement/types"/>
    <ds:schemaRef ds:uri="02172038-251b-48d8-8249-d0f3b969d4d5"/>
    <ds:schemaRef ds:uri="http://purl.org/dc/elements/1.1/"/>
    <ds:schemaRef ds:uri="http://schemas.microsoft.com/office/2006/metadata/properties"/>
    <ds:schemaRef ds:uri="http://schemas.microsoft.com/office/infopath/2007/PartnerControls"/>
    <ds:schemaRef ds:uri="630c05c4-25ab-47a3-a170-6a0962ebb8ce"/>
    <ds:schemaRef ds:uri="http://www.w3.org/XML/1998/namespace"/>
    <ds:schemaRef ds:uri="http://purl.org/dc/dcmitype/"/>
  </ds:schemaRefs>
</ds:datastoreItem>
</file>

<file path=customXml/itemProps4.xml><?xml version="1.0" encoding="utf-8"?>
<ds:datastoreItem xmlns:ds="http://schemas.openxmlformats.org/officeDocument/2006/customXml" ds:itemID="{6FA56571-FBBC-419D-8227-4C14372EE0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808</TotalTime>
  <Words>989</Words>
  <Application>Microsoft Macintosh PowerPoint</Application>
  <PresentationFormat>On-screen Show (16:9)</PresentationFormat>
  <Paragraphs>171</Paragraphs>
  <Slides>30</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Franklin Gothic Medium</vt:lpstr>
      <vt:lpstr>Franklin Gothic Book</vt:lpstr>
      <vt:lpstr>FrankRuehl</vt:lpstr>
      <vt:lpstr>Custom Design</vt:lpstr>
      <vt:lpstr>About IMLS</vt:lpstr>
      <vt:lpstr>About IMLS</vt:lpstr>
      <vt:lpstr>Strategic Goals</vt:lpstr>
      <vt:lpstr>IMLS Authorization &amp; Funding</vt:lpstr>
      <vt:lpstr>PowerPoint Presentation</vt:lpstr>
      <vt:lpstr>Grant Eligibility</vt:lpstr>
      <vt:lpstr>Museums</vt:lpstr>
      <vt:lpstr>Libraries</vt:lpstr>
      <vt:lpstr>Successful Grants</vt:lpstr>
      <vt:lpstr>IMLS Activities</vt:lpstr>
      <vt:lpstr>Grants to States</vt:lpstr>
      <vt:lpstr>Nationally Competitive Library Programs</vt:lpstr>
      <vt:lpstr>Discretionary Grant Funding Categories</vt:lpstr>
      <vt:lpstr>Discretionary Grant Example</vt:lpstr>
      <vt:lpstr>Discretionary Grant Example</vt:lpstr>
      <vt:lpstr>Discretionary Grant Example</vt:lpstr>
      <vt:lpstr>Ongoing Initiatives</vt:lpstr>
      <vt:lpstr>Exploratory Projects</vt:lpstr>
      <vt:lpstr>National Medal</vt:lpstr>
      <vt:lpstr>Connect With Us</vt:lpstr>
      <vt:lpstr>PowerPoint Presentation</vt:lpstr>
      <vt:lpstr>Photo Credits</vt:lpstr>
      <vt:lpstr>Civic Switchboard  Developing Public and Academic Libraries as Key Participants in Civic Open Data Ecosystems LG-70-17-0146-17  </vt:lpstr>
      <vt:lpstr>Context - What are libraries doing now? </vt:lpstr>
      <vt:lpstr>PowerPoint Presentation</vt:lpstr>
      <vt:lpstr>PowerPoint Presentation</vt:lpstr>
      <vt:lpstr>PowerPoint Presentation</vt:lpstr>
      <vt:lpstr>https://civic-switchboard.gitbooks.io/guide/</vt:lpstr>
      <vt:lpstr>PowerPoint Presentation</vt:lpstr>
      <vt:lpstr>A view from this week’s workshop</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Elizabeth Holtan</dc:creator>
  <cp:lastModifiedBy>Brenner, Aaron L</cp:lastModifiedBy>
  <cp:revision>35</cp:revision>
  <dcterms:modified xsi:type="dcterms:W3CDTF">2018-05-05T16:40:39Z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35df035c-b91c-4fe2-a987-2fb2990a3cce</vt:lpwstr>
  </property>
  <property fmtid="{D5CDD505-2E9C-101B-9397-08002B2CF9AE}" pid="3" name="ContentTypeId">
    <vt:lpwstr>0x0101000CE9D4B2BF56D44E9B0E300D8058E1E1</vt:lpwstr>
  </property>
</Properties>
</file>