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56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8" autoAdjust="0"/>
    <p:restoredTop sz="85251" autoAdjust="0"/>
  </p:normalViewPr>
  <p:slideViewPr>
    <p:cSldViewPr snapToGrid="0" snapToObjects="1">
      <p:cViewPr varScale="1">
        <p:scale>
          <a:sx n="115" d="100"/>
          <a:sy n="115" d="100"/>
        </p:scale>
        <p:origin x="356" y="76"/>
      </p:cViewPr>
      <p:guideLst/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CTDC</a:t>
            </a:r>
          </a:p>
          <a:p>
            <a:r>
              <a:rPr lang="en-US" dirty="0"/>
              <a:t>Acknowledge Elizabeth, Crystal, Olivia</a:t>
            </a:r>
          </a:p>
          <a:p>
            <a:r>
              <a:rPr lang="en-US" dirty="0"/>
              <a:t>And MacArthur</a:t>
            </a:r>
          </a:p>
          <a:p>
            <a:endParaRPr lang="en-US" dirty="0"/>
          </a:p>
          <a:p>
            <a:r>
              <a:rPr lang="en-US" dirty="0"/>
              <a:t>Christopher Whittaker couldn’t be here – Veronica Young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3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7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Competitive process</a:t>
            </a:r>
          </a:p>
          <a:p>
            <a:r>
              <a:rPr lang="en-US" dirty="0"/>
              <a:t>Learning partners – Cleveland Data Days, newsletter in Pitt</a:t>
            </a:r>
          </a:p>
          <a:p>
            <a:endParaRPr lang="en-US" dirty="0"/>
          </a:p>
          <a:p>
            <a:r>
              <a:rPr lang="en-US"/>
              <a:t>Ecosystem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5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29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09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Value of aligning with other organizations around common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All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72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June – we can make drafts available for anyone interested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0A19E-F03E-4439-8473-00B692EFD3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3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9" name="Picture 8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6" name="Picture 5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2541719"/>
            <a:ext cx="7863840" cy="6858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1950">
                <a:solidFill>
                  <a:srgbClr val="27369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460650"/>
            <a:ext cx="7863840" cy="102507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3341537"/>
            <a:ext cx="5486400" cy="12744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350" baseline="0">
                <a:solidFill>
                  <a:srgbClr val="00B6DE"/>
                </a:solidFill>
              </a:defRPr>
            </a:lvl1pPr>
            <a:lvl5pPr marL="1371600" indent="0" algn="l">
              <a:buFont typeface="Arial"/>
              <a:buNone/>
              <a:defRPr sz="135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435719"/>
            <a:ext cx="7924800" cy="144021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3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949281"/>
            <a:ext cx="7924800" cy="79075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31207" r="16159" b="20484"/>
          <a:stretch/>
        </p:blipFill>
        <p:spPr>
          <a:xfrm>
            <a:off x="569845" y="1623392"/>
            <a:ext cx="4741004" cy="2484773"/>
          </a:xfrm>
          <a:prstGeom prst="rect">
            <a:avLst/>
          </a:prstGeom>
        </p:spPr>
      </p:pic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2" name="Picture 11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13" name="Picture 12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23" y="1600094"/>
            <a:ext cx="7035799" cy="590659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2343012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23" y="3607792"/>
            <a:ext cx="7035799" cy="52259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  <p:pic>
        <p:nvPicPr>
          <p:cNvPr id="9" name="Picture 8" descr="TitlePage_Header_Img_v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2" name="Picture 11" descr="TitlePage_Header_Img_v1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76"/>
          <a:stretch/>
        </p:blipFill>
        <p:spPr>
          <a:xfrm>
            <a:off x="0" y="0"/>
            <a:ext cx="9144000" cy="105354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4773719"/>
            <a:ext cx="9144000" cy="384689"/>
            <a:chOff x="0" y="4773719"/>
            <a:chExt cx="9144000" cy="384689"/>
          </a:xfrm>
        </p:grpSpPr>
        <p:pic>
          <p:nvPicPr>
            <p:cNvPr id="10" name="Picture 9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0" y="4773719"/>
              <a:ext cx="6877878" cy="384689"/>
            </a:xfrm>
            <a:prstGeom prst="rect">
              <a:avLst/>
            </a:prstGeom>
          </p:spPr>
        </p:pic>
        <p:pic>
          <p:nvPicPr>
            <p:cNvPr id="11" name="Picture 10" descr="TitlePage_Header_Img_v1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3"/>
            <a:stretch/>
          </p:blipFill>
          <p:spPr>
            <a:xfrm>
              <a:off x="2266122" y="4773719"/>
              <a:ext cx="6877878" cy="384689"/>
            </a:xfrm>
            <a:prstGeom prst="rect">
              <a:avLst/>
            </a:prstGeom>
          </p:spPr>
        </p:pic>
      </p:grpSp>
      <p:pic>
        <p:nvPicPr>
          <p:cNvPr id="12" name="Picture 11" descr="TitlePage_Header_Img_v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5" t="78099" r="4817" b="8305"/>
          <a:stretch/>
        </p:blipFill>
        <p:spPr>
          <a:xfrm>
            <a:off x="7215809" y="4028661"/>
            <a:ext cx="1596888" cy="701323"/>
          </a:xfrm>
          <a:prstGeom prst="rect">
            <a:avLst/>
          </a:prstGeom>
        </p:spPr>
      </p:pic>
      <p:pic>
        <p:nvPicPr>
          <p:cNvPr id="2" name="Picture 1" descr="TitlePage_Header_Img_v2-02.jpg"/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r="73718" b="81699"/>
          <a:stretch/>
        </p:blipFill>
        <p:spPr>
          <a:xfrm>
            <a:off x="0" y="0"/>
            <a:ext cx="2403235" cy="1053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5" cy="10535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2541719"/>
            <a:ext cx="7863840" cy="6858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1950">
                <a:solidFill>
                  <a:srgbClr val="27369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460650"/>
            <a:ext cx="7863840" cy="102507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3341537"/>
            <a:ext cx="5486400" cy="127442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350" baseline="0">
                <a:solidFill>
                  <a:srgbClr val="00B6DE"/>
                </a:solidFill>
              </a:defRPr>
            </a:lvl1pPr>
            <a:lvl5pPr marL="1371600" indent="0" algn="l">
              <a:buFont typeface="Arial"/>
              <a:buNone/>
              <a:defRPr sz="135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4114800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397794"/>
            <a:ext cx="3629252" cy="315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75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397340"/>
            <a:ext cx="7760188" cy="3152680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4811224"/>
            <a:ext cx="2133600" cy="200391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1350" y="1397340"/>
            <a:ext cx="4114800" cy="3152680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875"/>
            </a:lvl1pPr>
            <a:lvl2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650"/>
            </a:lvl2pPr>
            <a:lvl3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3pPr>
            <a:lvl4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4pPr>
            <a:lvl5pPr>
              <a:spcBef>
                <a:spcPts val="450"/>
              </a:spcBef>
              <a:spcAft>
                <a:spcPts val="600"/>
              </a:spcAft>
              <a:buClr>
                <a:srgbClr val="00B6DE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397794"/>
            <a:ext cx="3629252" cy="315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75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9144000" cy="1073427"/>
            <a:chOff x="0" y="-1"/>
            <a:chExt cx="9144000" cy="1073427"/>
          </a:xfrm>
        </p:grpSpPr>
        <p:pic>
          <p:nvPicPr>
            <p:cNvPr id="4" name="Picture 3" descr="Content_Slide_w_Logo_v1.jp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130"/>
            <a:stretch/>
          </p:blipFill>
          <p:spPr>
            <a:xfrm>
              <a:off x="0" y="-1"/>
              <a:ext cx="6858000" cy="1073427"/>
            </a:xfrm>
            <a:prstGeom prst="rect">
              <a:avLst/>
            </a:prstGeom>
          </p:spPr>
        </p:pic>
        <p:pic>
          <p:nvPicPr>
            <p:cNvPr id="2" name="Picture 1" descr="Content_Slide_w_Logo_v1.jpg"/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130"/>
            <a:stretch/>
          </p:blipFill>
          <p:spPr>
            <a:xfrm>
              <a:off x="2286000" y="-1"/>
              <a:ext cx="6858000" cy="1073427"/>
            </a:xfrm>
            <a:prstGeom prst="rect">
              <a:avLst/>
            </a:prstGeom>
          </p:spPr>
        </p:pic>
      </p:grpSp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6" r="52657"/>
          <a:stretch/>
        </p:blipFill>
        <p:spPr>
          <a:xfrm>
            <a:off x="-1" y="4757530"/>
            <a:ext cx="3246784" cy="385970"/>
          </a:xfrm>
          <a:prstGeom prst="rect">
            <a:avLst/>
          </a:prstGeom>
        </p:spPr>
      </p:pic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685800" y="95251"/>
            <a:ext cx="7296912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marL="0" indent="0" algn="l" defTabSz="457189" rtl="0" eaLnBrk="1" latinLnBrk="0" hangingPunct="1">
        <a:spcBef>
          <a:spcPct val="0"/>
        </a:spcBef>
        <a:buNone/>
        <a:defRPr lang="en-US" sz="2550" kern="120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32" userDrawn="1">
          <p15:clr>
            <a:srgbClr val="5ACBF0"/>
          </p15:clr>
        </p15:guide>
        <p15:guide id="4" orient="horz" pos="60" userDrawn="1">
          <p15:clr>
            <a:srgbClr val="5ACBF0"/>
          </p15:clr>
        </p15:guide>
        <p15:guide id="5" orient="horz" pos="56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10,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853" y="1460650"/>
            <a:ext cx="8120305" cy="1025078"/>
          </a:xfrm>
        </p:spPr>
        <p:txBody>
          <a:bodyPr/>
          <a:lstStyle/>
          <a:p>
            <a:r>
              <a:rPr lang="en-US" dirty="0"/>
              <a:t>Civic Tech and Data Collaborative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DB729-49AE-433C-B492-D251763E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4" y="3905295"/>
            <a:ext cx="851372" cy="75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804B70-646C-43D4-A400-B7EFC0FEA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890" y="4129284"/>
            <a:ext cx="1371600" cy="5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0DD5ED-B8C3-4D09-955F-E14155329B8B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/>
              <a:t>How can we harness the power of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/>
              <a:t>data and technology to increase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/>
              <a:t>the efficiency, equity, and effectiveness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/>
              <a:t>of policies and programs that will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1" dirty="0"/>
              <a:t>benefit low-income urban residents?</a:t>
            </a:r>
            <a:br>
              <a:rPr lang="en-US" sz="2100" i="1" dirty="0"/>
            </a:br>
            <a:br>
              <a:rPr lang="en-US" sz="2100" i="1" dirty="0"/>
            </a:br>
            <a:endParaRPr lang="en-US" i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17C4B-41FE-4609-8CC8-0BCE4402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Motivating question</a:t>
            </a:r>
          </a:p>
        </p:txBody>
      </p:sp>
    </p:spTree>
    <p:extLst>
      <p:ext uri="{BB962C8B-B14F-4D97-AF65-F5344CB8AC3E}">
        <p14:creationId xmlns:p14="http://schemas.microsoft.com/office/powerpoint/2010/main" val="200795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5A71-55B1-423E-898F-5FDFB49BA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Implementation Sites</a:t>
            </a:r>
          </a:p>
          <a:p>
            <a:r>
              <a:rPr lang="en-US" dirty="0"/>
              <a:t>Boston</a:t>
            </a:r>
          </a:p>
          <a:p>
            <a:r>
              <a:rPr lang="en-US" dirty="0"/>
              <a:t>St. Louis</a:t>
            </a:r>
          </a:p>
          <a:p>
            <a:r>
              <a:rPr lang="en-US" dirty="0"/>
              <a:t>Washington DC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Learning Partners</a:t>
            </a:r>
          </a:p>
          <a:p>
            <a:r>
              <a:rPr lang="en-US" dirty="0"/>
              <a:t>Cleveland</a:t>
            </a:r>
          </a:p>
          <a:p>
            <a:r>
              <a:rPr lang="en-US" dirty="0"/>
              <a:t>Pittsburgh</a:t>
            </a:r>
          </a:p>
          <a:p>
            <a:r>
              <a:rPr lang="en-US" dirty="0"/>
              <a:t>San Antonio</a:t>
            </a:r>
          </a:p>
          <a:p>
            <a:r>
              <a:rPr lang="en-US" dirty="0"/>
              <a:t>Seattle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Local participating sites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9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NNIP Partners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Civic technologists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Local government</a:t>
            </a:r>
          </a:p>
          <a:p>
            <a:endParaRPr lang="en-US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Intentional connections &amp; collaborations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3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Variety of ways to successfully:</a:t>
            </a:r>
          </a:p>
          <a:p>
            <a:pPr lvl="1"/>
            <a:r>
              <a:rPr lang="en-US" altLang="en-US" dirty="0"/>
              <a:t>structure teams</a:t>
            </a:r>
          </a:p>
          <a:p>
            <a:pPr lvl="1"/>
            <a:r>
              <a:rPr lang="en-US" altLang="en-US" dirty="0"/>
              <a:t>tap civic technologists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Exposure to new allies, approaches, perspectives</a:t>
            </a:r>
          </a:p>
          <a:p>
            <a:r>
              <a:rPr lang="en-US" altLang="en-US" dirty="0"/>
              <a:t>Technology as a catalyst for relationships and action</a:t>
            </a:r>
          </a:p>
          <a:p>
            <a:r>
              <a:rPr lang="en-US" altLang="en-US" dirty="0"/>
              <a:t>Experience in user-centered design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local partners</a:t>
            </a:r>
          </a:p>
        </p:txBody>
      </p:sp>
      <p:pic>
        <p:nvPicPr>
          <p:cNvPr id="1026" name="Picture 2" descr="Code for DC logo">
            <a:extLst>
              <a:ext uri="{FF2B5EF4-FFF2-40B4-BE49-F238E27FC236}">
                <a16:creationId xmlns:a16="http://schemas.microsoft.com/office/drawing/2014/main" id="{67846488-2B76-454C-9854-F00876AE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869" y="1179806"/>
            <a:ext cx="1131499" cy="58525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909B1E6-8FE3-4C29-9778-6DD7597D6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494" y="1855313"/>
            <a:ext cx="1688051" cy="512908"/>
          </a:xfrm>
          <a:prstGeom prst="rect">
            <a:avLst/>
          </a:prstGeom>
        </p:spPr>
      </p:pic>
      <p:pic>
        <p:nvPicPr>
          <p:cNvPr id="1028" name="Picture 4" descr="HandsUp United">
            <a:extLst>
              <a:ext uri="{FF2B5EF4-FFF2-40B4-BE49-F238E27FC236}">
                <a16:creationId xmlns:a16="http://schemas.microsoft.com/office/drawing/2014/main" id="{8B1D951D-5A82-4146-9C10-4FEA9B37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12" y="1179806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de For Boston">
            <a:extLst>
              <a:ext uri="{FF2B5EF4-FFF2-40B4-BE49-F238E27FC236}">
                <a16:creationId xmlns:a16="http://schemas.microsoft.com/office/drawing/2014/main" id="{C7663E69-A7E3-474D-B036-65226133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6" y="2274347"/>
            <a:ext cx="1654170" cy="5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519EB0-CDFE-4F22-B159-2E8BAAFEE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256" y="2368221"/>
            <a:ext cx="2420529" cy="5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9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Lessons from national partners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Different approaches to community change</a:t>
            </a:r>
          </a:p>
          <a:p>
            <a:r>
              <a:rPr lang="en-US" altLang="en-US" dirty="0"/>
              <a:t>New strategies for supporting local members and peer learning</a:t>
            </a:r>
          </a:p>
          <a:p>
            <a:r>
              <a:rPr lang="en-US" altLang="en-US" dirty="0"/>
              <a:t>How to amplify messages and reach new audiences</a:t>
            </a:r>
          </a:p>
          <a:p>
            <a:r>
              <a:rPr lang="en-US" altLang="en-US" dirty="0"/>
              <a:t>Ways to experiment with cross-site project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9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CTDC products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Collaborating for 21st Century Solutions</a:t>
            </a:r>
          </a:p>
          <a:p>
            <a:r>
              <a:rPr lang="en-US" altLang="en-US" dirty="0"/>
              <a:t>Ecosystem Mapping Guide</a:t>
            </a:r>
          </a:p>
          <a:p>
            <a:r>
              <a:rPr lang="en-US" altLang="en-US" dirty="0"/>
              <a:t>Local Case Studies</a:t>
            </a:r>
          </a:p>
          <a:p>
            <a:r>
              <a:rPr lang="en-US" altLang="en-US" dirty="0"/>
              <a:t>National and Local Blogs</a:t>
            </a:r>
          </a:p>
          <a:p>
            <a:r>
              <a:rPr lang="en-US" altLang="en-US" dirty="0"/>
              <a:t>Partners’ Guide to Civic Tech</a:t>
            </a:r>
          </a:p>
          <a:p>
            <a:r>
              <a:rPr lang="en-US" altLang="en-US" dirty="0"/>
              <a:t>Toolkit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FF5F7-5D61-4E02-A411-31D1569E2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22" y="3711753"/>
            <a:ext cx="1524078" cy="800141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65F3495-DE54-49AB-A29F-C3B2F4C71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222" y="2934451"/>
            <a:ext cx="2615184" cy="477600"/>
          </a:xfrm>
          <a:prstGeom prst="rect">
            <a:avLst/>
          </a:prstGeom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15E1186-A467-464D-AD2C-8E93BDE7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781" y="1460670"/>
            <a:ext cx="1844024" cy="1180420"/>
          </a:xfrm>
          <a:prstGeom prst="rect">
            <a:avLst/>
          </a:prstGeom>
        </p:spPr>
      </p:pic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D4C78C3-2935-403D-9F28-D6B1BA96F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222" y="4518234"/>
            <a:ext cx="3351476" cy="282471"/>
          </a:xfrm>
          <a:prstGeom prst="rect">
            <a:avLst/>
          </a:prstGeom>
        </p:spPr>
      </p:pic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CCAB151-506A-4048-8D8D-626C6C4B5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8568" y="2050880"/>
            <a:ext cx="714082" cy="148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http://www.neighborhoodindicators.org/ctdc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Civic Tech and Data Collaborative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DB729-49AE-433C-B492-D251763E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14" y="3905295"/>
            <a:ext cx="851372" cy="754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804B70-646C-43D4-A400-B7EFC0FEA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890" y="4129284"/>
            <a:ext cx="1371600" cy="5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3733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sharepoint/v3/field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</TotalTime>
  <Words>235</Words>
  <Application>Microsoft Office PowerPoint</Application>
  <PresentationFormat>On-screen Show (16:9)</PresentationFormat>
  <Paragraphs>68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NNIP PPT Theme</vt:lpstr>
      <vt:lpstr>Civic Tech and Data Collaborative </vt:lpstr>
      <vt:lpstr>Motivating question</vt:lpstr>
      <vt:lpstr>Local participating sites </vt:lpstr>
      <vt:lpstr>Intentional connections &amp; collaborations</vt:lpstr>
      <vt:lpstr>Lessons from local partners</vt:lpstr>
      <vt:lpstr>Lessons from national partners</vt:lpstr>
      <vt:lpstr>CTDC products</vt:lpstr>
      <vt:lpstr>Civic Tech and Data Collaborative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Kathy Pettit</cp:lastModifiedBy>
  <cp:revision>154</cp:revision>
  <dcterms:created xsi:type="dcterms:W3CDTF">2010-04-12T23:12:02Z</dcterms:created>
  <dcterms:modified xsi:type="dcterms:W3CDTF">2018-04-30T17:23:34Z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