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70" r:id="rId2"/>
    <p:sldId id="287" r:id="rId3"/>
    <p:sldId id="289" r:id="rId4"/>
    <p:sldId id="290" r:id="rId5"/>
    <p:sldId id="296" r:id="rId6"/>
    <p:sldId id="291" r:id="rId7"/>
    <p:sldId id="292" r:id="rId8"/>
    <p:sldId id="293" r:id="rId9"/>
    <p:sldId id="294" r:id="rId10"/>
    <p:sldId id="299" r:id="rId11"/>
    <p:sldId id="298"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2121"/>
    <a:srgbClr val="0056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4" autoAdjust="0"/>
    <p:restoredTop sz="94660"/>
  </p:normalViewPr>
  <p:slideViewPr>
    <p:cSldViewPr snapToGrid="0">
      <p:cViewPr varScale="1">
        <p:scale>
          <a:sx n="89" d="100"/>
          <a:sy n="89" d="100"/>
        </p:scale>
        <p:origin x="84" y="232"/>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08D632-B291-4E81-BCF4-0B00233E48DE}" type="datetimeFigureOut">
              <a:rPr lang="en-US" smtClean="0"/>
              <a:t>5/6/2018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136D46-F27B-46A1-86E9-A52EEBFC251F}" type="slidenum">
              <a:rPr lang="en-US" smtClean="0"/>
              <a:t>‹#›</a:t>
            </a:fld>
            <a:endParaRPr lang="en-US"/>
          </a:p>
        </p:txBody>
      </p:sp>
    </p:spTree>
    <p:extLst>
      <p:ext uri="{BB962C8B-B14F-4D97-AF65-F5344CB8AC3E}">
        <p14:creationId xmlns:p14="http://schemas.microsoft.com/office/powerpoint/2010/main" val="8341712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545656"/>
                </a:solidFill>
                <a:latin typeface="+mn-lt"/>
              </a:rPr>
              <a:t>All of this work builds off of problems identified in the Ferguson Commission Report </a:t>
            </a:r>
          </a:p>
          <a:p>
            <a:endParaRPr lang="en-US" dirty="0"/>
          </a:p>
        </p:txBody>
      </p:sp>
      <p:sp>
        <p:nvSpPr>
          <p:cNvPr id="4" name="Slide Number Placeholder 3"/>
          <p:cNvSpPr>
            <a:spLocks noGrp="1"/>
          </p:cNvSpPr>
          <p:nvPr>
            <p:ph type="sldNum" sz="quarter" idx="10"/>
          </p:nvPr>
        </p:nvSpPr>
        <p:spPr/>
        <p:txBody>
          <a:bodyPr/>
          <a:lstStyle/>
          <a:p>
            <a:fld id="{02136D46-F27B-46A1-86E9-A52EEBFC251F}" type="slidenum">
              <a:rPr lang="en-US" smtClean="0"/>
              <a:t>2</a:t>
            </a:fld>
            <a:endParaRPr lang="en-US"/>
          </a:p>
        </p:txBody>
      </p:sp>
    </p:spTree>
    <p:extLst>
      <p:ext uri="{BB962C8B-B14F-4D97-AF65-F5344CB8AC3E}">
        <p14:creationId xmlns:p14="http://schemas.microsoft.com/office/powerpoint/2010/main" val="2504806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YourSTL</a:t>
            </a:r>
            <a:r>
              <a:rPr lang="en-US" dirty="0"/>
              <a:t> Courts was the product of this effort. The pilot was launched in May of</a:t>
            </a:r>
            <a:r>
              <a:rPr lang="en-US" baseline="0" dirty="0"/>
              <a:t> 2017 with unincorporated St. Louis county and includes a mobile friendly website and companion text message based system. </a:t>
            </a:r>
          </a:p>
          <a:p>
            <a:endParaRPr lang="en-US" baseline="0" dirty="0"/>
          </a:p>
          <a:p>
            <a:r>
              <a:rPr lang="en-US" baseline="0" dirty="0"/>
              <a:t>The program architecture is built in a way that if we wanted to create apps that access our court data, we could do so with funding. </a:t>
            </a:r>
            <a:endParaRPr lang="en-US" dirty="0"/>
          </a:p>
        </p:txBody>
      </p:sp>
      <p:sp>
        <p:nvSpPr>
          <p:cNvPr id="4" name="Slide Number Placeholder 3"/>
          <p:cNvSpPr>
            <a:spLocks noGrp="1"/>
          </p:cNvSpPr>
          <p:nvPr>
            <p:ph type="sldNum" sz="quarter" idx="10"/>
          </p:nvPr>
        </p:nvSpPr>
        <p:spPr/>
        <p:txBody>
          <a:bodyPr/>
          <a:lstStyle/>
          <a:p>
            <a:fld id="{02136D46-F27B-46A1-86E9-A52EEBFC251F}" type="slidenum">
              <a:rPr lang="en-US" smtClean="0"/>
              <a:t>4</a:t>
            </a:fld>
            <a:endParaRPr lang="en-US"/>
          </a:p>
        </p:txBody>
      </p:sp>
    </p:spTree>
    <p:extLst>
      <p:ext uri="{BB962C8B-B14F-4D97-AF65-F5344CB8AC3E}">
        <p14:creationId xmlns:p14="http://schemas.microsoft.com/office/powerpoint/2010/main" val="40289537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screenshot shows the YourSTLCourts web portal and various</a:t>
            </a:r>
            <a:r>
              <a:rPr lang="en-US" baseline="0" dirty="0"/>
              <a:t> partners in the project: </a:t>
            </a:r>
            <a:br>
              <a:rPr lang="en-US" baseline="0" dirty="0"/>
            </a:br>
            <a:br>
              <a:rPr lang="en-US" baseline="0" dirty="0"/>
            </a:br>
            <a:r>
              <a:rPr lang="en-US" baseline="0" dirty="0"/>
              <a:t>St. Louis Economic Development Partnership</a:t>
            </a:r>
            <a:br>
              <a:rPr lang="en-US" baseline="0" dirty="0"/>
            </a:br>
            <a:r>
              <a:rPr lang="en-US" baseline="0" dirty="0"/>
              <a:t>UMSL School of Social Work</a:t>
            </a:r>
            <a:br>
              <a:rPr lang="en-US" baseline="0" dirty="0"/>
            </a:br>
            <a:r>
              <a:rPr lang="en-US" baseline="0" dirty="0"/>
              <a:t>Hands Up United</a:t>
            </a:r>
            <a:br>
              <a:rPr lang="en-US" baseline="0" dirty="0"/>
            </a:br>
            <a:r>
              <a:rPr lang="en-US" baseline="0" dirty="0"/>
              <a:t>GlobalHack</a:t>
            </a:r>
            <a:br>
              <a:rPr lang="en-US" baseline="0" dirty="0"/>
            </a:br>
            <a:r>
              <a:rPr lang="en-US" baseline="0" dirty="0" err="1"/>
              <a:t>OpenData</a:t>
            </a:r>
            <a:r>
              <a:rPr lang="en-US" baseline="0" dirty="0"/>
              <a:t> STL</a:t>
            </a:r>
            <a:endParaRPr lang="en-US" dirty="0"/>
          </a:p>
        </p:txBody>
      </p:sp>
      <p:sp>
        <p:nvSpPr>
          <p:cNvPr id="4" name="Slide Number Placeholder 3"/>
          <p:cNvSpPr>
            <a:spLocks noGrp="1"/>
          </p:cNvSpPr>
          <p:nvPr>
            <p:ph type="sldNum" sz="quarter" idx="10"/>
          </p:nvPr>
        </p:nvSpPr>
        <p:spPr/>
        <p:txBody>
          <a:bodyPr/>
          <a:lstStyle/>
          <a:p>
            <a:fld id="{02136D46-F27B-46A1-86E9-A52EEBFC251F}" type="slidenum">
              <a:rPr lang="en-US" smtClean="0"/>
              <a:t>5</a:t>
            </a:fld>
            <a:endParaRPr lang="en-US"/>
          </a:p>
        </p:txBody>
      </p:sp>
    </p:spTree>
    <p:extLst>
      <p:ext uri="{BB962C8B-B14F-4D97-AF65-F5344CB8AC3E}">
        <p14:creationId xmlns:p14="http://schemas.microsoft.com/office/powerpoint/2010/main" val="3039897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a:t>
            </a:r>
            <a:r>
              <a:rPr lang="en-US" baseline="0" dirty="0"/>
              <a:t> expansion with court system software provider REJIS last month took our program out of the “pilot” stage and into the full on stage of work. If you get a traffic ticket (or any civil infraction) in the green areas, you will be able to use our tool to look up your ticket information, learn if you have a warrant for your arrest, or get text message reminders about going to court. </a:t>
            </a:r>
          </a:p>
          <a:p>
            <a:endParaRPr lang="en-US" baseline="0" dirty="0"/>
          </a:p>
          <a:p>
            <a:r>
              <a:rPr lang="en-US" baseline="0" dirty="0"/>
              <a:t>The system has court information for all municipal courts in the city and county, so even if you cannot look up your info you can get information about the court and expected conduct. </a:t>
            </a:r>
            <a:endParaRPr lang="en-US" dirty="0"/>
          </a:p>
        </p:txBody>
      </p:sp>
      <p:sp>
        <p:nvSpPr>
          <p:cNvPr id="4" name="Slide Number Placeholder 3"/>
          <p:cNvSpPr>
            <a:spLocks noGrp="1"/>
          </p:cNvSpPr>
          <p:nvPr>
            <p:ph type="sldNum" sz="quarter" idx="10"/>
          </p:nvPr>
        </p:nvSpPr>
        <p:spPr/>
        <p:txBody>
          <a:bodyPr/>
          <a:lstStyle/>
          <a:p>
            <a:fld id="{02136D46-F27B-46A1-86E9-A52EEBFC251F}" type="slidenum">
              <a:rPr lang="en-US" smtClean="0"/>
              <a:t>6</a:t>
            </a:fld>
            <a:endParaRPr lang="en-US"/>
          </a:p>
        </p:txBody>
      </p:sp>
    </p:spTree>
    <p:extLst>
      <p:ext uri="{BB962C8B-B14F-4D97-AF65-F5344CB8AC3E}">
        <p14:creationId xmlns:p14="http://schemas.microsoft.com/office/powerpoint/2010/main" val="7912770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some of the various entities that were engaged with during the process in order to do outreach and bring all stakeholders to the table.</a:t>
            </a:r>
          </a:p>
        </p:txBody>
      </p:sp>
      <p:sp>
        <p:nvSpPr>
          <p:cNvPr id="4" name="Slide Number Placeholder 3"/>
          <p:cNvSpPr>
            <a:spLocks noGrp="1"/>
          </p:cNvSpPr>
          <p:nvPr>
            <p:ph type="sldNum" sz="quarter" idx="10"/>
          </p:nvPr>
        </p:nvSpPr>
        <p:spPr/>
        <p:txBody>
          <a:bodyPr/>
          <a:lstStyle/>
          <a:p>
            <a:fld id="{02136D46-F27B-46A1-86E9-A52EEBFC251F}" type="slidenum">
              <a:rPr lang="en-US" smtClean="0"/>
              <a:t>7</a:t>
            </a:fld>
            <a:endParaRPr lang="en-US"/>
          </a:p>
        </p:txBody>
      </p:sp>
    </p:spTree>
    <p:extLst>
      <p:ext uri="{BB962C8B-B14F-4D97-AF65-F5344CB8AC3E}">
        <p14:creationId xmlns:p14="http://schemas.microsoft.com/office/powerpoint/2010/main" val="40678896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shows our collaborative ecosystem and many of the numerous partners that are involved with the project. </a:t>
            </a:r>
            <a:endParaRPr lang="en-US" dirty="0"/>
          </a:p>
        </p:txBody>
      </p:sp>
      <p:sp>
        <p:nvSpPr>
          <p:cNvPr id="4" name="Slide Number Placeholder 3"/>
          <p:cNvSpPr>
            <a:spLocks noGrp="1"/>
          </p:cNvSpPr>
          <p:nvPr>
            <p:ph type="sldNum" sz="quarter" idx="10"/>
          </p:nvPr>
        </p:nvSpPr>
        <p:spPr/>
        <p:txBody>
          <a:bodyPr/>
          <a:lstStyle/>
          <a:p>
            <a:fld id="{02136D46-F27B-46A1-86E9-A52EEBFC251F}" type="slidenum">
              <a:rPr lang="en-US" smtClean="0"/>
              <a:t>8</a:t>
            </a:fld>
            <a:endParaRPr lang="en-US"/>
          </a:p>
        </p:txBody>
      </p:sp>
    </p:spTree>
    <p:extLst>
      <p:ext uri="{BB962C8B-B14F-4D97-AF65-F5344CB8AC3E}">
        <p14:creationId xmlns:p14="http://schemas.microsoft.com/office/powerpoint/2010/main" val="15862110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a:t>
            </a:r>
            <a:r>
              <a:rPr lang="en-US" baseline="0" dirty="0"/>
              <a:t> is a very complicated software project with many “moving parts” and various players. As a result, there were a lot of challenges that ranged from personnel changes to timeline changes to having to completely re-think our approach when new details came together. The success of this project hinged on the team’s ability to make needed changes as they came up. </a:t>
            </a:r>
            <a:endParaRPr lang="en-US" dirty="0"/>
          </a:p>
        </p:txBody>
      </p:sp>
      <p:sp>
        <p:nvSpPr>
          <p:cNvPr id="4" name="Slide Number Placeholder 3"/>
          <p:cNvSpPr>
            <a:spLocks noGrp="1"/>
          </p:cNvSpPr>
          <p:nvPr>
            <p:ph type="sldNum" sz="quarter" idx="10"/>
          </p:nvPr>
        </p:nvSpPr>
        <p:spPr/>
        <p:txBody>
          <a:bodyPr/>
          <a:lstStyle/>
          <a:p>
            <a:fld id="{02136D46-F27B-46A1-86E9-A52EEBFC251F}" type="slidenum">
              <a:rPr lang="en-US" smtClean="0"/>
              <a:t>9</a:t>
            </a:fld>
            <a:endParaRPr lang="en-US"/>
          </a:p>
        </p:txBody>
      </p:sp>
    </p:spTree>
    <p:extLst>
      <p:ext uri="{BB962C8B-B14F-4D97-AF65-F5344CB8AC3E}">
        <p14:creationId xmlns:p14="http://schemas.microsoft.com/office/powerpoint/2010/main" val="1827391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136D46-F27B-46A1-86E9-A52EEBFC251F}" type="slidenum">
              <a:rPr lang="en-US" smtClean="0"/>
              <a:t>10</a:t>
            </a:fld>
            <a:endParaRPr lang="en-US"/>
          </a:p>
        </p:txBody>
      </p:sp>
    </p:spTree>
    <p:extLst>
      <p:ext uri="{BB962C8B-B14F-4D97-AF65-F5344CB8AC3E}">
        <p14:creationId xmlns:p14="http://schemas.microsoft.com/office/powerpoint/2010/main" val="127546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Freeform 7"/>
          <p:cNvSpPr>
            <a:spLocks/>
          </p:cNvSpPr>
          <p:nvPr userDrawn="1"/>
        </p:nvSpPr>
        <p:spPr bwMode="auto">
          <a:xfrm>
            <a:off x="-25400" y="2001838"/>
            <a:ext cx="12064347" cy="4856163"/>
          </a:xfrm>
          <a:custGeom>
            <a:avLst/>
            <a:gdLst>
              <a:gd name="T0" fmla="*/ 0 w 2711"/>
              <a:gd name="T1" fmla="*/ 86 h 1455"/>
              <a:gd name="T2" fmla="*/ 939 w 2711"/>
              <a:gd name="T3" fmla="*/ 74 h 1455"/>
              <a:gd name="T4" fmla="*/ 2711 w 2711"/>
              <a:gd name="T5" fmla="*/ 1455 h 1455"/>
              <a:gd name="T6" fmla="*/ 0 w 2711"/>
              <a:gd name="T7" fmla="*/ 1455 h 1455"/>
              <a:gd name="T8" fmla="*/ 0 w 2711"/>
              <a:gd name="T9" fmla="*/ 86 h 1455"/>
            </a:gdLst>
            <a:ahLst/>
            <a:cxnLst>
              <a:cxn ang="0">
                <a:pos x="T0" y="T1"/>
              </a:cxn>
              <a:cxn ang="0">
                <a:pos x="T2" y="T3"/>
              </a:cxn>
              <a:cxn ang="0">
                <a:pos x="T4" y="T5"/>
              </a:cxn>
              <a:cxn ang="0">
                <a:pos x="T6" y="T7"/>
              </a:cxn>
              <a:cxn ang="0">
                <a:pos x="T8" y="T9"/>
              </a:cxn>
            </a:cxnLst>
            <a:rect l="0" t="0" r="r" b="b"/>
            <a:pathLst>
              <a:path w="2711" h="1455">
                <a:moveTo>
                  <a:pt x="0" y="86"/>
                </a:moveTo>
                <a:cubicBezTo>
                  <a:pt x="0" y="86"/>
                  <a:pt x="359" y="0"/>
                  <a:pt x="939" y="74"/>
                </a:cubicBezTo>
                <a:cubicBezTo>
                  <a:pt x="1518" y="148"/>
                  <a:pt x="2319" y="247"/>
                  <a:pt x="2711" y="1455"/>
                </a:cubicBezTo>
                <a:cubicBezTo>
                  <a:pt x="0" y="1455"/>
                  <a:pt x="0" y="1455"/>
                  <a:pt x="0" y="1455"/>
                </a:cubicBezTo>
                <a:lnTo>
                  <a:pt x="0" y="86"/>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86E0D300-583F-4356-ADC6-F76AF3F8DAF8}" type="slidenum">
              <a:rPr lang="en-US" smtClean="0"/>
              <a:pPr/>
              <a:t>‹#›</a:t>
            </a:fld>
            <a:endParaRPr lang="en-US" dirty="0"/>
          </a:p>
        </p:txBody>
      </p:sp>
      <p:grpSp>
        <p:nvGrpSpPr>
          <p:cNvPr id="1090" name="Group 1089"/>
          <p:cNvGrpSpPr/>
          <p:nvPr userDrawn="1"/>
        </p:nvGrpSpPr>
        <p:grpSpPr>
          <a:xfrm>
            <a:off x="10229316" y="533400"/>
            <a:ext cx="1426979" cy="1757470"/>
            <a:chOff x="9753600" y="-1143000"/>
            <a:chExt cx="5526088" cy="6858000"/>
          </a:xfrm>
        </p:grpSpPr>
        <p:sp>
          <p:nvSpPr>
            <p:cNvPr id="13" name="Freeform 11"/>
            <p:cNvSpPr>
              <a:spLocks/>
            </p:cNvSpPr>
            <p:nvPr userDrawn="1"/>
          </p:nvSpPr>
          <p:spPr bwMode="auto">
            <a:xfrm>
              <a:off x="10877550" y="2681288"/>
              <a:ext cx="85725" cy="20638"/>
            </a:xfrm>
            <a:custGeom>
              <a:avLst/>
              <a:gdLst>
                <a:gd name="T0" fmla="*/ 49 w 49"/>
                <a:gd name="T1" fmla="*/ 0 h 12"/>
                <a:gd name="T2" fmla="*/ 0 w 49"/>
                <a:gd name="T3" fmla="*/ 12 h 12"/>
                <a:gd name="T4" fmla="*/ 49 w 49"/>
                <a:gd name="T5" fmla="*/ 0 h 12"/>
              </a:gdLst>
              <a:ahLst/>
              <a:cxnLst>
                <a:cxn ang="0">
                  <a:pos x="T0" y="T1"/>
                </a:cxn>
                <a:cxn ang="0">
                  <a:pos x="T2" y="T3"/>
                </a:cxn>
                <a:cxn ang="0">
                  <a:pos x="T4" y="T5"/>
                </a:cxn>
              </a:cxnLst>
              <a:rect l="0" t="0" r="r" b="b"/>
              <a:pathLst>
                <a:path w="49" h="12">
                  <a:moveTo>
                    <a:pt x="49" y="0"/>
                  </a:moveTo>
                  <a:cubicBezTo>
                    <a:pt x="32" y="4"/>
                    <a:pt x="16" y="8"/>
                    <a:pt x="0" y="12"/>
                  </a:cubicBezTo>
                  <a:cubicBezTo>
                    <a:pt x="16" y="8"/>
                    <a:pt x="32" y="4"/>
                    <a:pt x="4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 name="Freeform 12"/>
            <p:cNvSpPr>
              <a:spLocks/>
            </p:cNvSpPr>
            <p:nvPr userDrawn="1"/>
          </p:nvSpPr>
          <p:spPr bwMode="auto">
            <a:xfrm>
              <a:off x="9940925" y="2722563"/>
              <a:ext cx="858838" cy="303213"/>
            </a:xfrm>
            <a:custGeom>
              <a:avLst/>
              <a:gdLst>
                <a:gd name="T0" fmla="*/ 493 w 493"/>
                <a:gd name="T1" fmla="*/ 0 h 174"/>
                <a:gd name="T2" fmla="*/ 0 w 493"/>
                <a:gd name="T3" fmla="*/ 174 h 174"/>
                <a:gd name="T4" fmla="*/ 0 w 493"/>
                <a:gd name="T5" fmla="*/ 174 h 174"/>
                <a:gd name="T6" fmla="*/ 493 w 493"/>
                <a:gd name="T7" fmla="*/ 0 h 174"/>
              </a:gdLst>
              <a:ahLst/>
              <a:cxnLst>
                <a:cxn ang="0">
                  <a:pos x="T0" y="T1"/>
                </a:cxn>
                <a:cxn ang="0">
                  <a:pos x="T2" y="T3"/>
                </a:cxn>
                <a:cxn ang="0">
                  <a:pos x="T4" y="T5"/>
                </a:cxn>
                <a:cxn ang="0">
                  <a:pos x="T6" y="T7"/>
                </a:cxn>
              </a:cxnLst>
              <a:rect l="0" t="0" r="r" b="b"/>
              <a:pathLst>
                <a:path w="493" h="174">
                  <a:moveTo>
                    <a:pt x="493" y="0"/>
                  </a:moveTo>
                  <a:cubicBezTo>
                    <a:pt x="283" y="54"/>
                    <a:pt x="115" y="114"/>
                    <a:pt x="0" y="174"/>
                  </a:cubicBezTo>
                  <a:cubicBezTo>
                    <a:pt x="0" y="174"/>
                    <a:pt x="0" y="174"/>
                    <a:pt x="0" y="174"/>
                  </a:cubicBezTo>
                  <a:cubicBezTo>
                    <a:pt x="115" y="114"/>
                    <a:pt x="283" y="54"/>
                    <a:pt x="49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5" name="Freeform 13"/>
            <p:cNvSpPr>
              <a:spLocks/>
            </p:cNvSpPr>
            <p:nvPr userDrawn="1"/>
          </p:nvSpPr>
          <p:spPr bwMode="auto">
            <a:xfrm>
              <a:off x="12438063" y="-217488"/>
              <a:ext cx="96838" cy="227013"/>
            </a:xfrm>
            <a:custGeom>
              <a:avLst/>
              <a:gdLst>
                <a:gd name="T0" fmla="*/ 56 w 56"/>
                <a:gd name="T1" fmla="*/ 0 h 130"/>
                <a:gd name="T2" fmla="*/ 0 w 56"/>
                <a:gd name="T3" fmla="*/ 130 h 130"/>
                <a:gd name="T4" fmla="*/ 0 w 56"/>
                <a:gd name="T5" fmla="*/ 130 h 130"/>
                <a:gd name="T6" fmla="*/ 56 w 56"/>
                <a:gd name="T7" fmla="*/ 0 h 130"/>
              </a:gdLst>
              <a:ahLst/>
              <a:cxnLst>
                <a:cxn ang="0">
                  <a:pos x="T0" y="T1"/>
                </a:cxn>
                <a:cxn ang="0">
                  <a:pos x="T2" y="T3"/>
                </a:cxn>
                <a:cxn ang="0">
                  <a:pos x="T4" y="T5"/>
                </a:cxn>
                <a:cxn ang="0">
                  <a:pos x="T6" y="T7"/>
                </a:cxn>
              </a:cxnLst>
              <a:rect l="0" t="0" r="r" b="b"/>
              <a:pathLst>
                <a:path w="56" h="130">
                  <a:moveTo>
                    <a:pt x="56" y="0"/>
                  </a:moveTo>
                  <a:cubicBezTo>
                    <a:pt x="34" y="44"/>
                    <a:pt x="15" y="87"/>
                    <a:pt x="0" y="130"/>
                  </a:cubicBezTo>
                  <a:cubicBezTo>
                    <a:pt x="0" y="130"/>
                    <a:pt x="0" y="130"/>
                    <a:pt x="0" y="130"/>
                  </a:cubicBezTo>
                  <a:cubicBezTo>
                    <a:pt x="15" y="87"/>
                    <a:pt x="34" y="44"/>
                    <a:pt x="5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 name="Freeform 14"/>
            <p:cNvSpPr>
              <a:spLocks/>
            </p:cNvSpPr>
            <p:nvPr userDrawn="1"/>
          </p:nvSpPr>
          <p:spPr bwMode="auto">
            <a:xfrm>
              <a:off x="11068050" y="493713"/>
              <a:ext cx="352425" cy="625475"/>
            </a:xfrm>
            <a:custGeom>
              <a:avLst/>
              <a:gdLst>
                <a:gd name="T0" fmla="*/ 0 w 222"/>
                <a:gd name="T1" fmla="*/ 5 h 394"/>
                <a:gd name="T2" fmla="*/ 222 w 222"/>
                <a:gd name="T3" fmla="*/ 0 h 394"/>
                <a:gd name="T4" fmla="*/ 0 w 222"/>
                <a:gd name="T5" fmla="*/ 5 h 394"/>
                <a:gd name="T6" fmla="*/ 5 w 222"/>
                <a:gd name="T7" fmla="*/ 394 h 394"/>
                <a:gd name="T8" fmla="*/ 0 w 222"/>
                <a:gd name="T9" fmla="*/ 5 h 394"/>
              </a:gdLst>
              <a:ahLst/>
              <a:cxnLst>
                <a:cxn ang="0">
                  <a:pos x="T0" y="T1"/>
                </a:cxn>
                <a:cxn ang="0">
                  <a:pos x="T2" y="T3"/>
                </a:cxn>
                <a:cxn ang="0">
                  <a:pos x="T4" y="T5"/>
                </a:cxn>
                <a:cxn ang="0">
                  <a:pos x="T6" y="T7"/>
                </a:cxn>
                <a:cxn ang="0">
                  <a:pos x="T8" y="T9"/>
                </a:cxn>
              </a:cxnLst>
              <a:rect l="0" t="0" r="r" b="b"/>
              <a:pathLst>
                <a:path w="222" h="394">
                  <a:moveTo>
                    <a:pt x="0" y="5"/>
                  </a:moveTo>
                  <a:lnTo>
                    <a:pt x="222" y="0"/>
                  </a:lnTo>
                  <a:lnTo>
                    <a:pt x="0" y="5"/>
                  </a:lnTo>
                  <a:lnTo>
                    <a:pt x="5" y="394"/>
                  </a:lnTo>
                  <a:lnTo>
                    <a:pt x="0"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 name="Freeform 15"/>
            <p:cNvSpPr>
              <a:spLocks/>
            </p:cNvSpPr>
            <p:nvPr userDrawn="1"/>
          </p:nvSpPr>
          <p:spPr bwMode="auto">
            <a:xfrm>
              <a:off x="14420850" y="-962025"/>
              <a:ext cx="857250" cy="3252788"/>
            </a:xfrm>
            <a:custGeom>
              <a:avLst/>
              <a:gdLst>
                <a:gd name="T0" fmla="*/ 492 w 492"/>
                <a:gd name="T1" fmla="*/ 1866 h 1866"/>
                <a:gd name="T2" fmla="*/ 0 w 492"/>
                <a:gd name="T3" fmla="*/ 0 h 1866"/>
                <a:gd name="T4" fmla="*/ 492 w 492"/>
                <a:gd name="T5" fmla="*/ 1866 h 1866"/>
              </a:gdLst>
              <a:ahLst/>
              <a:cxnLst>
                <a:cxn ang="0">
                  <a:pos x="T0" y="T1"/>
                </a:cxn>
                <a:cxn ang="0">
                  <a:pos x="T2" y="T3"/>
                </a:cxn>
                <a:cxn ang="0">
                  <a:pos x="T4" y="T5"/>
                </a:cxn>
              </a:cxnLst>
              <a:rect l="0" t="0" r="r" b="b"/>
              <a:pathLst>
                <a:path w="492" h="1866">
                  <a:moveTo>
                    <a:pt x="492" y="1866"/>
                  </a:moveTo>
                  <a:cubicBezTo>
                    <a:pt x="488" y="1189"/>
                    <a:pt x="428" y="300"/>
                    <a:pt x="0" y="0"/>
                  </a:cubicBezTo>
                  <a:cubicBezTo>
                    <a:pt x="428" y="300"/>
                    <a:pt x="488" y="1189"/>
                    <a:pt x="492" y="186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8" name="Freeform 16"/>
            <p:cNvSpPr>
              <a:spLocks/>
            </p:cNvSpPr>
            <p:nvPr userDrawn="1"/>
          </p:nvSpPr>
          <p:spPr bwMode="auto">
            <a:xfrm>
              <a:off x="12844463" y="2371725"/>
              <a:ext cx="279400" cy="22225"/>
            </a:xfrm>
            <a:custGeom>
              <a:avLst/>
              <a:gdLst>
                <a:gd name="T0" fmla="*/ 160 w 160"/>
                <a:gd name="T1" fmla="*/ 0 h 12"/>
                <a:gd name="T2" fmla="*/ 0 w 160"/>
                <a:gd name="T3" fmla="*/ 12 h 12"/>
                <a:gd name="T4" fmla="*/ 160 w 160"/>
                <a:gd name="T5" fmla="*/ 0 h 12"/>
              </a:gdLst>
              <a:ahLst/>
              <a:cxnLst>
                <a:cxn ang="0">
                  <a:pos x="T0" y="T1"/>
                </a:cxn>
                <a:cxn ang="0">
                  <a:pos x="T2" y="T3"/>
                </a:cxn>
                <a:cxn ang="0">
                  <a:pos x="T4" y="T5"/>
                </a:cxn>
              </a:cxnLst>
              <a:rect l="0" t="0" r="r" b="b"/>
              <a:pathLst>
                <a:path w="160" h="12">
                  <a:moveTo>
                    <a:pt x="160" y="0"/>
                  </a:moveTo>
                  <a:cubicBezTo>
                    <a:pt x="106" y="4"/>
                    <a:pt x="53" y="8"/>
                    <a:pt x="0" y="12"/>
                  </a:cubicBezTo>
                  <a:cubicBezTo>
                    <a:pt x="45" y="9"/>
                    <a:pt x="101" y="4"/>
                    <a:pt x="16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 name="Freeform 17"/>
            <p:cNvSpPr>
              <a:spLocks/>
            </p:cNvSpPr>
            <p:nvPr userDrawn="1"/>
          </p:nvSpPr>
          <p:spPr bwMode="auto">
            <a:xfrm>
              <a:off x="12661900" y="2406650"/>
              <a:ext cx="19050" cy="1588"/>
            </a:xfrm>
            <a:custGeom>
              <a:avLst/>
              <a:gdLst>
                <a:gd name="T0" fmla="*/ 0 w 11"/>
                <a:gd name="T1" fmla="*/ 1 h 1"/>
                <a:gd name="T2" fmla="*/ 11 w 11"/>
                <a:gd name="T3" fmla="*/ 0 h 1"/>
                <a:gd name="T4" fmla="*/ 0 w 11"/>
                <a:gd name="T5" fmla="*/ 1 h 1"/>
              </a:gdLst>
              <a:ahLst/>
              <a:cxnLst>
                <a:cxn ang="0">
                  <a:pos x="T0" y="T1"/>
                </a:cxn>
                <a:cxn ang="0">
                  <a:pos x="T2" y="T3"/>
                </a:cxn>
                <a:cxn ang="0">
                  <a:pos x="T4" y="T5"/>
                </a:cxn>
              </a:cxnLst>
              <a:rect l="0" t="0" r="r" b="b"/>
              <a:pathLst>
                <a:path w="11" h="1">
                  <a:moveTo>
                    <a:pt x="0" y="1"/>
                  </a:moveTo>
                  <a:cubicBezTo>
                    <a:pt x="3" y="1"/>
                    <a:pt x="7" y="1"/>
                    <a:pt x="11" y="0"/>
                  </a:cubicBezTo>
                  <a:cubicBezTo>
                    <a:pt x="8" y="1"/>
                    <a:pt x="4" y="1"/>
                    <a:pt x="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0" name="Freeform 18"/>
            <p:cNvSpPr>
              <a:spLocks/>
            </p:cNvSpPr>
            <p:nvPr userDrawn="1"/>
          </p:nvSpPr>
          <p:spPr bwMode="auto">
            <a:xfrm>
              <a:off x="12492038" y="2408238"/>
              <a:ext cx="169863" cy="17463"/>
            </a:xfrm>
            <a:custGeom>
              <a:avLst/>
              <a:gdLst>
                <a:gd name="T0" fmla="*/ 81 w 98"/>
                <a:gd name="T1" fmla="*/ 2 h 10"/>
                <a:gd name="T2" fmla="*/ 0 w 98"/>
                <a:gd name="T3" fmla="*/ 10 h 10"/>
                <a:gd name="T4" fmla="*/ 81 w 98"/>
                <a:gd name="T5" fmla="*/ 2 h 10"/>
                <a:gd name="T6" fmla="*/ 98 w 98"/>
                <a:gd name="T7" fmla="*/ 0 h 10"/>
                <a:gd name="T8" fmla="*/ 98 w 98"/>
                <a:gd name="T9" fmla="*/ 0 h 10"/>
                <a:gd name="T10" fmla="*/ 81 w 98"/>
                <a:gd name="T11" fmla="*/ 2 h 10"/>
              </a:gdLst>
              <a:ahLst/>
              <a:cxnLst>
                <a:cxn ang="0">
                  <a:pos x="T0" y="T1"/>
                </a:cxn>
                <a:cxn ang="0">
                  <a:pos x="T2" y="T3"/>
                </a:cxn>
                <a:cxn ang="0">
                  <a:pos x="T4" y="T5"/>
                </a:cxn>
                <a:cxn ang="0">
                  <a:pos x="T6" y="T7"/>
                </a:cxn>
                <a:cxn ang="0">
                  <a:pos x="T8" y="T9"/>
                </a:cxn>
                <a:cxn ang="0">
                  <a:pos x="T10" y="T11"/>
                </a:cxn>
              </a:cxnLst>
              <a:rect l="0" t="0" r="r" b="b"/>
              <a:pathLst>
                <a:path w="98" h="10">
                  <a:moveTo>
                    <a:pt x="81" y="2"/>
                  </a:moveTo>
                  <a:cubicBezTo>
                    <a:pt x="53" y="5"/>
                    <a:pt x="26" y="7"/>
                    <a:pt x="0" y="10"/>
                  </a:cubicBezTo>
                  <a:cubicBezTo>
                    <a:pt x="26" y="7"/>
                    <a:pt x="53" y="5"/>
                    <a:pt x="81" y="2"/>
                  </a:cubicBezTo>
                  <a:cubicBezTo>
                    <a:pt x="81" y="2"/>
                    <a:pt x="87" y="1"/>
                    <a:pt x="98" y="0"/>
                  </a:cubicBezTo>
                  <a:cubicBezTo>
                    <a:pt x="98" y="0"/>
                    <a:pt x="98" y="0"/>
                    <a:pt x="98" y="0"/>
                  </a:cubicBezTo>
                  <a:cubicBezTo>
                    <a:pt x="92" y="1"/>
                    <a:pt x="86" y="1"/>
                    <a:pt x="81"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3" name="Freeform 19"/>
            <p:cNvSpPr>
              <a:spLocks/>
            </p:cNvSpPr>
            <p:nvPr userDrawn="1"/>
          </p:nvSpPr>
          <p:spPr bwMode="auto">
            <a:xfrm>
              <a:off x="12633325" y="608013"/>
              <a:ext cx="28575" cy="1804988"/>
            </a:xfrm>
            <a:custGeom>
              <a:avLst/>
              <a:gdLst>
                <a:gd name="T0" fmla="*/ 0 w 18"/>
                <a:gd name="T1" fmla="*/ 1137 h 1137"/>
                <a:gd name="T2" fmla="*/ 18 w 18"/>
                <a:gd name="T3" fmla="*/ 0 h 1137"/>
                <a:gd name="T4" fmla="*/ 18 w 18"/>
                <a:gd name="T5" fmla="*/ 0 h 1137"/>
                <a:gd name="T6" fmla="*/ 0 w 18"/>
                <a:gd name="T7" fmla="*/ 1137 h 1137"/>
              </a:gdLst>
              <a:ahLst/>
              <a:cxnLst>
                <a:cxn ang="0">
                  <a:pos x="T0" y="T1"/>
                </a:cxn>
                <a:cxn ang="0">
                  <a:pos x="T2" y="T3"/>
                </a:cxn>
                <a:cxn ang="0">
                  <a:pos x="T4" y="T5"/>
                </a:cxn>
                <a:cxn ang="0">
                  <a:pos x="T6" y="T7"/>
                </a:cxn>
              </a:cxnLst>
              <a:rect l="0" t="0" r="r" b="b"/>
              <a:pathLst>
                <a:path w="18" h="1137">
                  <a:moveTo>
                    <a:pt x="0" y="1137"/>
                  </a:moveTo>
                  <a:lnTo>
                    <a:pt x="18" y="0"/>
                  </a:lnTo>
                  <a:lnTo>
                    <a:pt x="18" y="0"/>
                  </a:lnTo>
                  <a:lnTo>
                    <a:pt x="0" y="11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4" name="Freeform 20"/>
            <p:cNvSpPr>
              <a:spLocks/>
            </p:cNvSpPr>
            <p:nvPr userDrawn="1"/>
          </p:nvSpPr>
          <p:spPr bwMode="auto">
            <a:xfrm>
              <a:off x="12620625" y="7938"/>
              <a:ext cx="180975" cy="130175"/>
            </a:xfrm>
            <a:custGeom>
              <a:avLst/>
              <a:gdLst>
                <a:gd name="T0" fmla="*/ 0 w 114"/>
                <a:gd name="T1" fmla="*/ 1 h 82"/>
                <a:gd name="T2" fmla="*/ 114 w 114"/>
                <a:gd name="T3" fmla="*/ 0 h 82"/>
                <a:gd name="T4" fmla="*/ 114 w 114"/>
                <a:gd name="T5" fmla="*/ 82 h 82"/>
                <a:gd name="T6" fmla="*/ 114 w 114"/>
                <a:gd name="T7" fmla="*/ 0 h 82"/>
                <a:gd name="T8" fmla="*/ 0 w 114"/>
                <a:gd name="T9" fmla="*/ 1 h 82"/>
              </a:gdLst>
              <a:ahLst/>
              <a:cxnLst>
                <a:cxn ang="0">
                  <a:pos x="T0" y="T1"/>
                </a:cxn>
                <a:cxn ang="0">
                  <a:pos x="T2" y="T3"/>
                </a:cxn>
                <a:cxn ang="0">
                  <a:pos x="T4" y="T5"/>
                </a:cxn>
                <a:cxn ang="0">
                  <a:pos x="T6" y="T7"/>
                </a:cxn>
                <a:cxn ang="0">
                  <a:pos x="T8" y="T9"/>
                </a:cxn>
              </a:cxnLst>
              <a:rect l="0" t="0" r="r" b="b"/>
              <a:pathLst>
                <a:path w="114" h="82">
                  <a:moveTo>
                    <a:pt x="0" y="1"/>
                  </a:moveTo>
                  <a:lnTo>
                    <a:pt x="114" y="0"/>
                  </a:lnTo>
                  <a:lnTo>
                    <a:pt x="114" y="82"/>
                  </a:lnTo>
                  <a:lnTo>
                    <a:pt x="114" y="0"/>
                  </a:lnTo>
                  <a:lnTo>
                    <a:pt x="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6" name="Freeform 21"/>
            <p:cNvSpPr>
              <a:spLocks/>
            </p:cNvSpPr>
            <p:nvPr userDrawn="1"/>
          </p:nvSpPr>
          <p:spPr bwMode="auto">
            <a:xfrm>
              <a:off x="11593513" y="266700"/>
              <a:ext cx="2841625" cy="2241550"/>
            </a:xfrm>
            <a:custGeom>
              <a:avLst/>
              <a:gdLst>
                <a:gd name="T0" fmla="*/ 1542 w 1630"/>
                <a:gd name="T1" fmla="*/ 335 h 1286"/>
                <a:gd name="T2" fmla="*/ 1028 w 1630"/>
                <a:gd name="T3" fmla="*/ 98 h 1286"/>
                <a:gd name="T4" fmla="*/ 815 w 1630"/>
                <a:gd name="T5" fmla="*/ 0 h 1286"/>
                <a:gd name="T6" fmla="*/ 794 w 1630"/>
                <a:gd name="T7" fmla="*/ 10 h 1286"/>
                <a:gd name="T8" fmla="*/ 614 w 1630"/>
                <a:gd name="T9" fmla="*/ 96 h 1286"/>
                <a:gd name="T10" fmla="*/ 614 w 1630"/>
                <a:gd name="T11" fmla="*/ 96 h 1286"/>
                <a:gd name="T12" fmla="*/ 456 w 1630"/>
                <a:gd name="T13" fmla="*/ 172 h 1286"/>
                <a:gd name="T14" fmla="*/ 421 w 1630"/>
                <a:gd name="T15" fmla="*/ 189 h 1286"/>
                <a:gd name="T16" fmla="*/ 422 w 1630"/>
                <a:gd name="T17" fmla="*/ 125 h 1286"/>
                <a:gd name="T18" fmla="*/ 215 w 1630"/>
                <a:gd name="T19" fmla="*/ 128 h 1286"/>
                <a:gd name="T20" fmla="*/ 215 w 1630"/>
                <a:gd name="T21" fmla="*/ 196 h 1286"/>
                <a:gd name="T22" fmla="*/ 215 w 1630"/>
                <a:gd name="T23" fmla="*/ 289 h 1286"/>
                <a:gd name="T24" fmla="*/ 97 w 1630"/>
                <a:gd name="T25" fmla="*/ 345 h 1286"/>
                <a:gd name="T26" fmla="*/ 1 w 1630"/>
                <a:gd name="T27" fmla="*/ 392 h 1286"/>
                <a:gd name="T28" fmla="*/ 0 w 1630"/>
                <a:gd name="T29" fmla="*/ 646 h 1286"/>
                <a:gd name="T30" fmla="*/ 97 w 1630"/>
                <a:gd name="T31" fmla="*/ 648 h 1286"/>
                <a:gd name="T32" fmla="*/ 150 w 1630"/>
                <a:gd name="T33" fmla="*/ 649 h 1286"/>
                <a:gd name="T34" fmla="*/ 152 w 1630"/>
                <a:gd name="T35" fmla="*/ 1271 h 1286"/>
                <a:gd name="T36" fmla="*/ 152 w 1630"/>
                <a:gd name="T37" fmla="*/ 1286 h 1286"/>
                <a:gd name="T38" fmla="*/ 239 w 1630"/>
                <a:gd name="T39" fmla="*/ 1271 h 1286"/>
                <a:gd name="T40" fmla="*/ 238 w 1630"/>
                <a:gd name="T41" fmla="*/ 563 h 1286"/>
                <a:gd name="T42" fmla="*/ 98 w 1630"/>
                <a:gd name="T43" fmla="*/ 564 h 1286"/>
                <a:gd name="T44" fmla="*/ 97 w 1630"/>
                <a:gd name="T45" fmla="*/ 459 h 1286"/>
                <a:gd name="T46" fmla="*/ 97 w 1630"/>
                <a:gd name="T47" fmla="*/ 453 h 1286"/>
                <a:gd name="T48" fmla="*/ 613 w 1630"/>
                <a:gd name="T49" fmla="*/ 196 h 1286"/>
                <a:gd name="T50" fmla="*/ 613 w 1630"/>
                <a:gd name="T51" fmla="*/ 196 h 1286"/>
                <a:gd name="T52" fmla="*/ 748 w 1630"/>
                <a:gd name="T53" fmla="*/ 131 h 1286"/>
                <a:gd name="T54" fmla="*/ 801 w 1630"/>
                <a:gd name="T55" fmla="*/ 105 h 1286"/>
                <a:gd name="T56" fmla="*/ 816 w 1630"/>
                <a:gd name="T57" fmla="*/ 98 h 1286"/>
                <a:gd name="T58" fmla="*/ 1542 w 1630"/>
                <a:gd name="T59" fmla="*/ 441 h 1286"/>
                <a:gd name="T60" fmla="*/ 1539 w 1630"/>
                <a:gd name="T61" fmla="*/ 551 h 1286"/>
                <a:gd name="T62" fmla="*/ 1407 w 1630"/>
                <a:gd name="T63" fmla="*/ 551 h 1286"/>
                <a:gd name="T64" fmla="*/ 1406 w 1630"/>
                <a:gd name="T65" fmla="*/ 669 h 1286"/>
                <a:gd name="T66" fmla="*/ 1406 w 1630"/>
                <a:gd name="T67" fmla="*/ 701 h 1286"/>
                <a:gd name="T68" fmla="*/ 1405 w 1630"/>
                <a:gd name="T69" fmla="*/ 1186 h 1286"/>
                <a:gd name="T70" fmla="*/ 1488 w 1630"/>
                <a:gd name="T71" fmla="*/ 1184 h 1286"/>
                <a:gd name="T72" fmla="*/ 1491 w 1630"/>
                <a:gd name="T73" fmla="*/ 701 h 1286"/>
                <a:gd name="T74" fmla="*/ 1491 w 1630"/>
                <a:gd name="T75" fmla="*/ 625 h 1286"/>
                <a:gd name="T76" fmla="*/ 1542 w 1630"/>
                <a:gd name="T77" fmla="*/ 625 h 1286"/>
                <a:gd name="T78" fmla="*/ 1625 w 1630"/>
                <a:gd name="T79" fmla="*/ 625 h 1286"/>
                <a:gd name="T80" fmla="*/ 1626 w 1630"/>
                <a:gd name="T81" fmla="*/ 551 h 1286"/>
                <a:gd name="T82" fmla="*/ 1630 w 1630"/>
                <a:gd name="T83" fmla="*/ 375 h 1286"/>
                <a:gd name="T84" fmla="*/ 1542 w 1630"/>
                <a:gd name="T85" fmla="*/ 3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30" h="1286">
                  <a:moveTo>
                    <a:pt x="1542" y="335"/>
                  </a:moveTo>
                  <a:cubicBezTo>
                    <a:pt x="1028" y="98"/>
                    <a:pt x="1028" y="98"/>
                    <a:pt x="1028" y="98"/>
                  </a:cubicBezTo>
                  <a:cubicBezTo>
                    <a:pt x="815" y="0"/>
                    <a:pt x="815" y="0"/>
                    <a:pt x="815" y="0"/>
                  </a:cubicBezTo>
                  <a:cubicBezTo>
                    <a:pt x="794" y="10"/>
                    <a:pt x="794" y="10"/>
                    <a:pt x="794" y="10"/>
                  </a:cubicBezTo>
                  <a:cubicBezTo>
                    <a:pt x="614" y="96"/>
                    <a:pt x="614" y="96"/>
                    <a:pt x="614" y="96"/>
                  </a:cubicBezTo>
                  <a:cubicBezTo>
                    <a:pt x="614" y="96"/>
                    <a:pt x="614" y="96"/>
                    <a:pt x="614" y="96"/>
                  </a:cubicBezTo>
                  <a:cubicBezTo>
                    <a:pt x="456" y="172"/>
                    <a:pt x="456" y="172"/>
                    <a:pt x="456" y="172"/>
                  </a:cubicBezTo>
                  <a:cubicBezTo>
                    <a:pt x="421" y="189"/>
                    <a:pt x="421" y="189"/>
                    <a:pt x="421" y="189"/>
                  </a:cubicBezTo>
                  <a:cubicBezTo>
                    <a:pt x="422" y="125"/>
                    <a:pt x="422" y="125"/>
                    <a:pt x="422" y="125"/>
                  </a:cubicBezTo>
                  <a:cubicBezTo>
                    <a:pt x="215" y="128"/>
                    <a:pt x="215" y="128"/>
                    <a:pt x="215" y="128"/>
                  </a:cubicBezTo>
                  <a:cubicBezTo>
                    <a:pt x="215" y="196"/>
                    <a:pt x="215" y="196"/>
                    <a:pt x="215" y="196"/>
                  </a:cubicBezTo>
                  <a:cubicBezTo>
                    <a:pt x="215" y="289"/>
                    <a:pt x="215" y="289"/>
                    <a:pt x="215" y="289"/>
                  </a:cubicBezTo>
                  <a:cubicBezTo>
                    <a:pt x="97" y="345"/>
                    <a:pt x="97" y="345"/>
                    <a:pt x="97" y="345"/>
                  </a:cubicBezTo>
                  <a:cubicBezTo>
                    <a:pt x="1" y="392"/>
                    <a:pt x="1" y="392"/>
                    <a:pt x="1" y="392"/>
                  </a:cubicBezTo>
                  <a:cubicBezTo>
                    <a:pt x="0" y="646"/>
                    <a:pt x="0" y="646"/>
                    <a:pt x="0" y="646"/>
                  </a:cubicBezTo>
                  <a:cubicBezTo>
                    <a:pt x="97" y="648"/>
                    <a:pt x="97" y="648"/>
                    <a:pt x="97" y="648"/>
                  </a:cubicBezTo>
                  <a:cubicBezTo>
                    <a:pt x="150" y="649"/>
                    <a:pt x="150" y="649"/>
                    <a:pt x="150" y="649"/>
                  </a:cubicBezTo>
                  <a:cubicBezTo>
                    <a:pt x="152" y="1271"/>
                    <a:pt x="152" y="1271"/>
                    <a:pt x="152" y="1271"/>
                  </a:cubicBezTo>
                  <a:cubicBezTo>
                    <a:pt x="152" y="1286"/>
                    <a:pt x="152" y="1286"/>
                    <a:pt x="152" y="1286"/>
                  </a:cubicBezTo>
                  <a:cubicBezTo>
                    <a:pt x="239" y="1271"/>
                    <a:pt x="239" y="1271"/>
                    <a:pt x="239" y="1271"/>
                  </a:cubicBezTo>
                  <a:cubicBezTo>
                    <a:pt x="238" y="563"/>
                    <a:pt x="238" y="563"/>
                    <a:pt x="238" y="563"/>
                  </a:cubicBezTo>
                  <a:cubicBezTo>
                    <a:pt x="98" y="564"/>
                    <a:pt x="98" y="564"/>
                    <a:pt x="98" y="564"/>
                  </a:cubicBezTo>
                  <a:cubicBezTo>
                    <a:pt x="97" y="459"/>
                    <a:pt x="97" y="459"/>
                    <a:pt x="97" y="459"/>
                  </a:cubicBezTo>
                  <a:cubicBezTo>
                    <a:pt x="97" y="453"/>
                    <a:pt x="97" y="453"/>
                    <a:pt x="97" y="453"/>
                  </a:cubicBezTo>
                  <a:cubicBezTo>
                    <a:pt x="613" y="196"/>
                    <a:pt x="613" y="196"/>
                    <a:pt x="613" y="196"/>
                  </a:cubicBezTo>
                  <a:cubicBezTo>
                    <a:pt x="613" y="196"/>
                    <a:pt x="613" y="196"/>
                    <a:pt x="613" y="196"/>
                  </a:cubicBezTo>
                  <a:cubicBezTo>
                    <a:pt x="748" y="131"/>
                    <a:pt x="748" y="131"/>
                    <a:pt x="748" y="131"/>
                  </a:cubicBezTo>
                  <a:cubicBezTo>
                    <a:pt x="801" y="105"/>
                    <a:pt x="801" y="105"/>
                    <a:pt x="801" y="105"/>
                  </a:cubicBezTo>
                  <a:cubicBezTo>
                    <a:pt x="816" y="98"/>
                    <a:pt x="816" y="98"/>
                    <a:pt x="816" y="98"/>
                  </a:cubicBezTo>
                  <a:cubicBezTo>
                    <a:pt x="1542" y="441"/>
                    <a:pt x="1542" y="441"/>
                    <a:pt x="1542" y="441"/>
                  </a:cubicBezTo>
                  <a:cubicBezTo>
                    <a:pt x="1539" y="551"/>
                    <a:pt x="1539" y="551"/>
                    <a:pt x="1539" y="551"/>
                  </a:cubicBezTo>
                  <a:cubicBezTo>
                    <a:pt x="1407" y="551"/>
                    <a:pt x="1407" y="551"/>
                    <a:pt x="1407" y="551"/>
                  </a:cubicBezTo>
                  <a:cubicBezTo>
                    <a:pt x="1406" y="669"/>
                    <a:pt x="1406" y="669"/>
                    <a:pt x="1406" y="669"/>
                  </a:cubicBezTo>
                  <a:cubicBezTo>
                    <a:pt x="1406" y="701"/>
                    <a:pt x="1406" y="701"/>
                    <a:pt x="1406" y="701"/>
                  </a:cubicBezTo>
                  <a:cubicBezTo>
                    <a:pt x="1405" y="1186"/>
                    <a:pt x="1405" y="1186"/>
                    <a:pt x="1405" y="1186"/>
                  </a:cubicBezTo>
                  <a:cubicBezTo>
                    <a:pt x="1456" y="1185"/>
                    <a:pt x="1488" y="1184"/>
                    <a:pt x="1488" y="1184"/>
                  </a:cubicBezTo>
                  <a:cubicBezTo>
                    <a:pt x="1491" y="701"/>
                    <a:pt x="1491" y="701"/>
                    <a:pt x="1491" y="701"/>
                  </a:cubicBezTo>
                  <a:cubicBezTo>
                    <a:pt x="1491" y="625"/>
                    <a:pt x="1491" y="625"/>
                    <a:pt x="1491" y="625"/>
                  </a:cubicBezTo>
                  <a:cubicBezTo>
                    <a:pt x="1542" y="625"/>
                    <a:pt x="1542" y="625"/>
                    <a:pt x="1542" y="625"/>
                  </a:cubicBezTo>
                  <a:cubicBezTo>
                    <a:pt x="1625" y="625"/>
                    <a:pt x="1625" y="625"/>
                    <a:pt x="1625" y="625"/>
                  </a:cubicBezTo>
                  <a:cubicBezTo>
                    <a:pt x="1626" y="551"/>
                    <a:pt x="1626" y="551"/>
                    <a:pt x="1626" y="551"/>
                  </a:cubicBezTo>
                  <a:cubicBezTo>
                    <a:pt x="1630" y="375"/>
                    <a:pt x="1630" y="375"/>
                    <a:pt x="1630" y="375"/>
                  </a:cubicBezTo>
                  <a:lnTo>
                    <a:pt x="1542" y="3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7" name="Freeform 22"/>
            <p:cNvSpPr>
              <a:spLocks/>
            </p:cNvSpPr>
            <p:nvPr userDrawn="1"/>
          </p:nvSpPr>
          <p:spPr bwMode="auto">
            <a:xfrm>
              <a:off x="13465175" y="1271588"/>
              <a:ext cx="9525" cy="20638"/>
            </a:xfrm>
            <a:custGeom>
              <a:avLst/>
              <a:gdLst>
                <a:gd name="T0" fmla="*/ 0 w 5"/>
                <a:gd name="T1" fmla="*/ 0 h 12"/>
                <a:gd name="T2" fmla="*/ 5 w 5"/>
                <a:gd name="T3" fmla="*/ 12 h 12"/>
                <a:gd name="T4" fmla="*/ 0 w 5"/>
                <a:gd name="T5" fmla="*/ 0 h 12"/>
              </a:gdLst>
              <a:ahLst/>
              <a:cxnLst>
                <a:cxn ang="0">
                  <a:pos x="T0" y="T1"/>
                </a:cxn>
                <a:cxn ang="0">
                  <a:pos x="T2" y="T3"/>
                </a:cxn>
                <a:cxn ang="0">
                  <a:pos x="T4" y="T5"/>
                </a:cxn>
              </a:cxnLst>
              <a:rect l="0" t="0" r="r" b="b"/>
              <a:pathLst>
                <a:path w="5" h="12">
                  <a:moveTo>
                    <a:pt x="0" y="0"/>
                  </a:moveTo>
                  <a:cubicBezTo>
                    <a:pt x="2" y="4"/>
                    <a:pt x="3" y="8"/>
                    <a:pt x="5" y="12"/>
                  </a:cubicBezTo>
                  <a:cubicBezTo>
                    <a:pt x="3" y="8"/>
                    <a:pt x="2" y="4"/>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8" name="Freeform 23"/>
            <p:cNvSpPr>
              <a:spLocks/>
            </p:cNvSpPr>
            <p:nvPr userDrawn="1"/>
          </p:nvSpPr>
          <p:spPr bwMode="auto">
            <a:xfrm>
              <a:off x="13441363" y="1189038"/>
              <a:ext cx="19050" cy="69850"/>
            </a:xfrm>
            <a:custGeom>
              <a:avLst/>
              <a:gdLst>
                <a:gd name="T0" fmla="*/ 0 w 11"/>
                <a:gd name="T1" fmla="*/ 0 h 40"/>
                <a:gd name="T2" fmla="*/ 11 w 11"/>
                <a:gd name="T3" fmla="*/ 40 h 40"/>
                <a:gd name="T4" fmla="*/ 0 w 11"/>
                <a:gd name="T5" fmla="*/ 0 h 40"/>
              </a:gdLst>
              <a:ahLst/>
              <a:cxnLst>
                <a:cxn ang="0">
                  <a:pos x="T0" y="T1"/>
                </a:cxn>
                <a:cxn ang="0">
                  <a:pos x="T2" y="T3"/>
                </a:cxn>
                <a:cxn ang="0">
                  <a:pos x="T4" y="T5"/>
                </a:cxn>
              </a:cxnLst>
              <a:rect l="0" t="0" r="r" b="b"/>
              <a:pathLst>
                <a:path w="11" h="40">
                  <a:moveTo>
                    <a:pt x="0" y="0"/>
                  </a:moveTo>
                  <a:cubicBezTo>
                    <a:pt x="2" y="14"/>
                    <a:pt x="6" y="28"/>
                    <a:pt x="11" y="40"/>
                  </a:cubicBezTo>
                  <a:cubicBezTo>
                    <a:pt x="6" y="28"/>
                    <a:pt x="2" y="14"/>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9" name="Freeform 24"/>
            <p:cNvSpPr>
              <a:spLocks/>
            </p:cNvSpPr>
            <p:nvPr userDrawn="1"/>
          </p:nvSpPr>
          <p:spPr bwMode="auto">
            <a:xfrm>
              <a:off x="13703300" y="1471613"/>
              <a:ext cx="25400" cy="6350"/>
            </a:xfrm>
            <a:custGeom>
              <a:avLst/>
              <a:gdLst>
                <a:gd name="T0" fmla="*/ 0 w 15"/>
                <a:gd name="T1" fmla="*/ 0 h 4"/>
                <a:gd name="T2" fmla="*/ 15 w 15"/>
                <a:gd name="T3" fmla="*/ 4 h 4"/>
                <a:gd name="T4" fmla="*/ 0 w 15"/>
                <a:gd name="T5" fmla="*/ 0 h 4"/>
              </a:gdLst>
              <a:ahLst/>
              <a:cxnLst>
                <a:cxn ang="0">
                  <a:pos x="T0" y="T1"/>
                </a:cxn>
                <a:cxn ang="0">
                  <a:pos x="T2" y="T3"/>
                </a:cxn>
                <a:cxn ang="0">
                  <a:pos x="T4" y="T5"/>
                </a:cxn>
              </a:cxnLst>
              <a:rect l="0" t="0" r="r" b="b"/>
              <a:pathLst>
                <a:path w="15" h="4">
                  <a:moveTo>
                    <a:pt x="0" y="0"/>
                  </a:moveTo>
                  <a:cubicBezTo>
                    <a:pt x="5" y="1"/>
                    <a:pt x="10" y="3"/>
                    <a:pt x="15" y="4"/>
                  </a:cubicBezTo>
                  <a:cubicBezTo>
                    <a:pt x="10" y="3"/>
                    <a:pt x="5" y="1"/>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0" name="Freeform 25"/>
            <p:cNvSpPr>
              <a:spLocks/>
            </p:cNvSpPr>
            <p:nvPr userDrawn="1"/>
          </p:nvSpPr>
          <p:spPr bwMode="auto">
            <a:xfrm>
              <a:off x="13731875" y="1477963"/>
              <a:ext cx="30163" cy="6350"/>
            </a:xfrm>
            <a:custGeom>
              <a:avLst/>
              <a:gdLst>
                <a:gd name="T0" fmla="*/ 0 w 17"/>
                <a:gd name="T1" fmla="*/ 0 h 3"/>
                <a:gd name="T2" fmla="*/ 17 w 17"/>
                <a:gd name="T3" fmla="*/ 3 h 3"/>
                <a:gd name="T4" fmla="*/ 0 w 17"/>
                <a:gd name="T5" fmla="*/ 0 h 3"/>
              </a:gdLst>
              <a:ahLst/>
              <a:cxnLst>
                <a:cxn ang="0">
                  <a:pos x="T0" y="T1"/>
                </a:cxn>
                <a:cxn ang="0">
                  <a:pos x="T2" y="T3"/>
                </a:cxn>
                <a:cxn ang="0">
                  <a:pos x="T4" y="T5"/>
                </a:cxn>
              </a:cxnLst>
              <a:rect l="0" t="0" r="r" b="b"/>
              <a:pathLst>
                <a:path w="17" h="3">
                  <a:moveTo>
                    <a:pt x="0" y="0"/>
                  </a:moveTo>
                  <a:cubicBezTo>
                    <a:pt x="5" y="1"/>
                    <a:pt x="11" y="2"/>
                    <a:pt x="17" y="3"/>
                  </a:cubicBezTo>
                  <a:cubicBezTo>
                    <a:pt x="11" y="2"/>
                    <a:pt x="5" y="1"/>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1" name="Freeform 26"/>
            <p:cNvSpPr>
              <a:spLocks/>
            </p:cNvSpPr>
            <p:nvPr userDrawn="1"/>
          </p:nvSpPr>
          <p:spPr bwMode="auto">
            <a:xfrm>
              <a:off x="13477875" y="1296988"/>
              <a:ext cx="219075" cy="173038"/>
            </a:xfrm>
            <a:custGeom>
              <a:avLst/>
              <a:gdLst>
                <a:gd name="T0" fmla="*/ 126 w 126"/>
                <a:gd name="T1" fmla="*/ 99 h 99"/>
                <a:gd name="T2" fmla="*/ 0 w 126"/>
                <a:gd name="T3" fmla="*/ 0 h 99"/>
                <a:gd name="T4" fmla="*/ 126 w 126"/>
                <a:gd name="T5" fmla="*/ 99 h 99"/>
              </a:gdLst>
              <a:ahLst/>
              <a:cxnLst>
                <a:cxn ang="0">
                  <a:pos x="T0" y="T1"/>
                </a:cxn>
                <a:cxn ang="0">
                  <a:pos x="T2" y="T3"/>
                </a:cxn>
                <a:cxn ang="0">
                  <a:pos x="T4" y="T5"/>
                </a:cxn>
              </a:cxnLst>
              <a:rect l="0" t="0" r="r" b="b"/>
              <a:pathLst>
                <a:path w="126" h="99">
                  <a:moveTo>
                    <a:pt x="126" y="99"/>
                  </a:moveTo>
                  <a:cubicBezTo>
                    <a:pt x="74" y="83"/>
                    <a:pt x="28" y="51"/>
                    <a:pt x="0" y="0"/>
                  </a:cubicBezTo>
                  <a:cubicBezTo>
                    <a:pt x="28" y="51"/>
                    <a:pt x="74" y="83"/>
                    <a:pt x="126" y="9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24" name="Freeform 27"/>
            <p:cNvSpPr>
              <a:spLocks/>
            </p:cNvSpPr>
            <p:nvPr userDrawn="1"/>
          </p:nvSpPr>
          <p:spPr bwMode="auto">
            <a:xfrm>
              <a:off x="13765213" y="1485900"/>
              <a:ext cx="28575" cy="1588"/>
            </a:xfrm>
            <a:custGeom>
              <a:avLst/>
              <a:gdLst>
                <a:gd name="T0" fmla="*/ 0 w 16"/>
                <a:gd name="T1" fmla="*/ 0 h 1"/>
                <a:gd name="T2" fmla="*/ 16 w 16"/>
                <a:gd name="T3" fmla="*/ 1 h 1"/>
                <a:gd name="T4" fmla="*/ 0 w 16"/>
                <a:gd name="T5" fmla="*/ 0 h 1"/>
              </a:gdLst>
              <a:ahLst/>
              <a:cxnLst>
                <a:cxn ang="0">
                  <a:pos x="T0" y="T1"/>
                </a:cxn>
                <a:cxn ang="0">
                  <a:pos x="T2" y="T3"/>
                </a:cxn>
                <a:cxn ang="0">
                  <a:pos x="T4" y="T5"/>
                </a:cxn>
              </a:cxnLst>
              <a:rect l="0" t="0" r="r" b="b"/>
              <a:pathLst>
                <a:path w="16" h="1">
                  <a:moveTo>
                    <a:pt x="0" y="0"/>
                  </a:moveTo>
                  <a:cubicBezTo>
                    <a:pt x="6" y="0"/>
                    <a:pt x="11" y="1"/>
                    <a:pt x="16" y="1"/>
                  </a:cubicBezTo>
                  <a:cubicBezTo>
                    <a:pt x="11" y="1"/>
                    <a:pt x="6"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25" name="Freeform 28"/>
            <p:cNvSpPr>
              <a:spLocks/>
            </p:cNvSpPr>
            <p:nvPr userDrawn="1"/>
          </p:nvSpPr>
          <p:spPr bwMode="auto">
            <a:xfrm>
              <a:off x="13803313" y="1489075"/>
              <a:ext cx="23813"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cubicBezTo>
                    <a:pt x="13" y="0"/>
                    <a:pt x="13" y="0"/>
                    <a:pt x="13" y="0"/>
                  </a:cubicBezTo>
                  <a:cubicBezTo>
                    <a:pt x="8" y="0"/>
                    <a:pt x="4" y="0"/>
                    <a:pt x="0" y="0"/>
                  </a:cubicBezTo>
                  <a:cubicBezTo>
                    <a:pt x="4" y="0"/>
                    <a:pt x="8" y="0"/>
                    <a:pt x="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28" name="Freeform 29"/>
            <p:cNvSpPr>
              <a:spLocks/>
            </p:cNvSpPr>
            <p:nvPr userDrawn="1"/>
          </p:nvSpPr>
          <p:spPr bwMode="auto">
            <a:xfrm>
              <a:off x="13860463" y="1487488"/>
              <a:ext cx="11113" cy="0"/>
            </a:xfrm>
            <a:custGeom>
              <a:avLst/>
              <a:gdLst>
                <a:gd name="T0" fmla="*/ 6 w 6"/>
                <a:gd name="T1" fmla="*/ 0 w 6"/>
                <a:gd name="T2" fmla="*/ 6 w 6"/>
              </a:gdLst>
              <a:ahLst/>
              <a:cxnLst>
                <a:cxn ang="0">
                  <a:pos x="T0" y="0"/>
                </a:cxn>
                <a:cxn ang="0">
                  <a:pos x="T1" y="0"/>
                </a:cxn>
                <a:cxn ang="0">
                  <a:pos x="T2" y="0"/>
                </a:cxn>
              </a:cxnLst>
              <a:rect l="0" t="0" r="r" b="b"/>
              <a:pathLst>
                <a:path w="6">
                  <a:moveTo>
                    <a:pt x="6" y="0"/>
                  </a:moveTo>
                  <a:cubicBezTo>
                    <a:pt x="4" y="0"/>
                    <a:pt x="2" y="0"/>
                    <a:pt x="0" y="0"/>
                  </a:cubicBezTo>
                  <a:cubicBezTo>
                    <a:pt x="2" y="0"/>
                    <a:pt x="4" y="0"/>
                    <a:pt x="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29" name="Freeform 30"/>
            <p:cNvSpPr>
              <a:spLocks/>
            </p:cNvSpPr>
            <p:nvPr userDrawn="1"/>
          </p:nvSpPr>
          <p:spPr bwMode="auto">
            <a:xfrm>
              <a:off x="13827125" y="1489075"/>
              <a:ext cx="12700" cy="0"/>
            </a:xfrm>
            <a:custGeom>
              <a:avLst/>
              <a:gdLst>
                <a:gd name="T0" fmla="*/ 0 w 8"/>
                <a:gd name="T1" fmla="*/ 0 w 8"/>
                <a:gd name="T2" fmla="*/ 8 w 8"/>
                <a:gd name="T3" fmla="*/ 0 w 8"/>
              </a:gdLst>
              <a:ahLst/>
              <a:cxnLst>
                <a:cxn ang="0">
                  <a:pos x="T0" y="0"/>
                </a:cxn>
                <a:cxn ang="0">
                  <a:pos x="T1" y="0"/>
                </a:cxn>
                <a:cxn ang="0">
                  <a:pos x="T2" y="0"/>
                </a:cxn>
                <a:cxn ang="0">
                  <a:pos x="T3" y="0"/>
                </a:cxn>
              </a:cxnLst>
              <a:rect l="0" t="0" r="r" b="b"/>
              <a:pathLst>
                <a:path w="8">
                  <a:moveTo>
                    <a:pt x="0" y="0"/>
                  </a:moveTo>
                  <a:cubicBezTo>
                    <a:pt x="0" y="0"/>
                    <a:pt x="0" y="0"/>
                    <a:pt x="0" y="0"/>
                  </a:cubicBezTo>
                  <a:cubicBezTo>
                    <a:pt x="3" y="0"/>
                    <a:pt x="6" y="0"/>
                    <a:pt x="8" y="0"/>
                  </a:cubicBezTo>
                  <a:cubicBezTo>
                    <a:pt x="5" y="0"/>
                    <a:pt x="3"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0" name="Freeform 31"/>
            <p:cNvSpPr>
              <a:spLocks/>
            </p:cNvSpPr>
            <p:nvPr userDrawn="1"/>
          </p:nvSpPr>
          <p:spPr bwMode="auto">
            <a:xfrm>
              <a:off x="10287000" y="512763"/>
              <a:ext cx="317500" cy="608013"/>
            </a:xfrm>
            <a:custGeom>
              <a:avLst/>
              <a:gdLst>
                <a:gd name="T0" fmla="*/ 0 w 200"/>
                <a:gd name="T1" fmla="*/ 0 h 383"/>
                <a:gd name="T2" fmla="*/ 4 w 200"/>
                <a:gd name="T3" fmla="*/ 383 h 383"/>
                <a:gd name="T4" fmla="*/ 200 w 200"/>
                <a:gd name="T5" fmla="*/ 382 h 383"/>
                <a:gd name="T6" fmla="*/ 4 w 200"/>
                <a:gd name="T7" fmla="*/ 383 h 383"/>
                <a:gd name="T8" fmla="*/ 0 w 200"/>
                <a:gd name="T9" fmla="*/ 0 h 383"/>
              </a:gdLst>
              <a:ahLst/>
              <a:cxnLst>
                <a:cxn ang="0">
                  <a:pos x="T0" y="T1"/>
                </a:cxn>
                <a:cxn ang="0">
                  <a:pos x="T2" y="T3"/>
                </a:cxn>
                <a:cxn ang="0">
                  <a:pos x="T4" y="T5"/>
                </a:cxn>
                <a:cxn ang="0">
                  <a:pos x="T6" y="T7"/>
                </a:cxn>
                <a:cxn ang="0">
                  <a:pos x="T8" y="T9"/>
                </a:cxn>
              </a:cxnLst>
              <a:rect l="0" t="0" r="r" b="b"/>
              <a:pathLst>
                <a:path w="200" h="383">
                  <a:moveTo>
                    <a:pt x="0" y="0"/>
                  </a:moveTo>
                  <a:lnTo>
                    <a:pt x="4" y="383"/>
                  </a:lnTo>
                  <a:lnTo>
                    <a:pt x="200" y="382"/>
                  </a:lnTo>
                  <a:lnTo>
                    <a:pt x="4" y="38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1" name="Freeform 32"/>
            <p:cNvSpPr>
              <a:spLocks/>
            </p:cNvSpPr>
            <p:nvPr userDrawn="1"/>
          </p:nvSpPr>
          <p:spPr bwMode="auto">
            <a:xfrm>
              <a:off x="12636500" y="-1116013"/>
              <a:ext cx="938213" cy="717550"/>
            </a:xfrm>
            <a:custGeom>
              <a:avLst/>
              <a:gdLst>
                <a:gd name="T0" fmla="*/ 539 w 539"/>
                <a:gd name="T1" fmla="*/ 0 h 412"/>
                <a:gd name="T2" fmla="*/ 0 w 539"/>
                <a:gd name="T3" fmla="*/ 412 h 412"/>
                <a:gd name="T4" fmla="*/ 539 w 539"/>
                <a:gd name="T5" fmla="*/ 0 h 412"/>
              </a:gdLst>
              <a:ahLst/>
              <a:cxnLst>
                <a:cxn ang="0">
                  <a:pos x="T0" y="T1"/>
                </a:cxn>
                <a:cxn ang="0">
                  <a:pos x="T2" y="T3"/>
                </a:cxn>
                <a:cxn ang="0">
                  <a:pos x="T4" y="T5"/>
                </a:cxn>
              </a:cxnLst>
              <a:rect l="0" t="0" r="r" b="b"/>
              <a:pathLst>
                <a:path w="539" h="412">
                  <a:moveTo>
                    <a:pt x="539" y="0"/>
                  </a:moveTo>
                  <a:cubicBezTo>
                    <a:pt x="309" y="51"/>
                    <a:pt x="122" y="221"/>
                    <a:pt x="0" y="412"/>
                  </a:cubicBezTo>
                  <a:cubicBezTo>
                    <a:pt x="122" y="221"/>
                    <a:pt x="309" y="51"/>
                    <a:pt x="539" y="0"/>
                  </a:cubicBez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2" name="Freeform 33"/>
            <p:cNvSpPr>
              <a:spLocks/>
            </p:cNvSpPr>
            <p:nvPr userDrawn="1"/>
          </p:nvSpPr>
          <p:spPr bwMode="auto">
            <a:xfrm>
              <a:off x="14187488" y="2330450"/>
              <a:ext cx="104775" cy="0"/>
            </a:xfrm>
            <a:custGeom>
              <a:avLst/>
              <a:gdLst>
                <a:gd name="T0" fmla="*/ 0 w 60"/>
                <a:gd name="T1" fmla="*/ 60 w 60"/>
                <a:gd name="T2" fmla="*/ 0 w 60"/>
              </a:gdLst>
              <a:ahLst/>
              <a:cxnLst>
                <a:cxn ang="0">
                  <a:pos x="T0" y="0"/>
                </a:cxn>
                <a:cxn ang="0">
                  <a:pos x="T1" y="0"/>
                </a:cxn>
                <a:cxn ang="0">
                  <a:pos x="T2" y="0"/>
                </a:cxn>
              </a:cxnLst>
              <a:rect l="0" t="0" r="r" b="b"/>
              <a:pathLst>
                <a:path w="60">
                  <a:moveTo>
                    <a:pt x="0" y="0"/>
                  </a:moveTo>
                  <a:cubicBezTo>
                    <a:pt x="22" y="0"/>
                    <a:pt x="39" y="0"/>
                    <a:pt x="60" y="0"/>
                  </a:cubicBezTo>
                  <a:cubicBezTo>
                    <a:pt x="39" y="0"/>
                    <a:pt x="22" y="0"/>
                    <a:pt x="0" y="0"/>
                  </a:cubicBez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3" name="Freeform 34"/>
            <p:cNvSpPr>
              <a:spLocks/>
            </p:cNvSpPr>
            <p:nvPr userDrawn="1"/>
          </p:nvSpPr>
          <p:spPr bwMode="auto">
            <a:xfrm>
              <a:off x="14292263" y="2330450"/>
              <a:ext cx="987425" cy="30163"/>
            </a:xfrm>
            <a:custGeom>
              <a:avLst/>
              <a:gdLst>
                <a:gd name="T0" fmla="*/ 567 w 567"/>
                <a:gd name="T1" fmla="*/ 17 h 17"/>
                <a:gd name="T2" fmla="*/ 0 w 567"/>
                <a:gd name="T3" fmla="*/ 0 h 17"/>
                <a:gd name="T4" fmla="*/ 567 w 567"/>
                <a:gd name="T5" fmla="*/ 17 h 17"/>
              </a:gdLst>
              <a:ahLst/>
              <a:cxnLst>
                <a:cxn ang="0">
                  <a:pos x="T0" y="T1"/>
                </a:cxn>
                <a:cxn ang="0">
                  <a:pos x="T2" y="T3"/>
                </a:cxn>
                <a:cxn ang="0">
                  <a:pos x="T4" y="T5"/>
                </a:cxn>
              </a:cxnLst>
              <a:rect l="0" t="0" r="r" b="b"/>
              <a:pathLst>
                <a:path w="567" h="17">
                  <a:moveTo>
                    <a:pt x="567" y="17"/>
                  </a:moveTo>
                  <a:cubicBezTo>
                    <a:pt x="384" y="6"/>
                    <a:pt x="195" y="0"/>
                    <a:pt x="0" y="0"/>
                  </a:cubicBezTo>
                  <a:cubicBezTo>
                    <a:pt x="195" y="0"/>
                    <a:pt x="384" y="6"/>
                    <a:pt x="567" y="17"/>
                  </a:cubicBez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4" name="Freeform 35"/>
            <p:cNvSpPr>
              <a:spLocks/>
            </p:cNvSpPr>
            <p:nvPr userDrawn="1"/>
          </p:nvSpPr>
          <p:spPr bwMode="auto">
            <a:xfrm>
              <a:off x="12438063" y="-1143000"/>
              <a:ext cx="2841625" cy="3503613"/>
            </a:xfrm>
            <a:custGeom>
              <a:avLst/>
              <a:gdLst>
                <a:gd name="T0" fmla="*/ 1630 w 1631"/>
                <a:gd name="T1" fmla="*/ 1970 h 2010"/>
                <a:gd name="T2" fmla="*/ 1138 w 1631"/>
                <a:gd name="T3" fmla="*/ 104 h 2010"/>
                <a:gd name="T4" fmla="*/ 1048 w 1631"/>
                <a:gd name="T5" fmla="*/ 52 h 2010"/>
                <a:gd name="T6" fmla="*/ 960 w 1631"/>
                <a:gd name="T7" fmla="*/ 20 h 2010"/>
                <a:gd name="T8" fmla="*/ 796 w 1631"/>
                <a:gd name="T9" fmla="*/ 0 h 2010"/>
                <a:gd name="T10" fmla="*/ 723 w 1631"/>
                <a:gd name="T11" fmla="*/ 4 h 2010"/>
                <a:gd name="T12" fmla="*/ 653 w 1631"/>
                <a:gd name="T13" fmla="*/ 15 h 2010"/>
                <a:gd name="T14" fmla="*/ 114 w 1631"/>
                <a:gd name="T15" fmla="*/ 427 h 2010"/>
                <a:gd name="T16" fmla="*/ 56 w 1631"/>
                <a:gd name="T17" fmla="*/ 531 h 2010"/>
                <a:gd name="T18" fmla="*/ 0 w 1631"/>
                <a:gd name="T19" fmla="*/ 661 h 2010"/>
                <a:gd name="T20" fmla="*/ 105 w 1631"/>
                <a:gd name="T21" fmla="*/ 661 h 2010"/>
                <a:gd name="T22" fmla="*/ 209 w 1631"/>
                <a:gd name="T23" fmla="*/ 660 h 2010"/>
                <a:gd name="T24" fmla="*/ 209 w 1631"/>
                <a:gd name="T25" fmla="*/ 735 h 2010"/>
                <a:gd name="T26" fmla="*/ 134 w 1631"/>
                <a:gd name="T27" fmla="*/ 735 h 2010"/>
                <a:gd name="T28" fmla="*/ 132 w 1631"/>
                <a:gd name="T29" fmla="*/ 820 h 2010"/>
                <a:gd name="T30" fmla="*/ 130 w 1631"/>
                <a:gd name="T31" fmla="*/ 905 h 2010"/>
                <a:gd name="T32" fmla="*/ 310 w 1631"/>
                <a:gd name="T33" fmla="*/ 819 h 2010"/>
                <a:gd name="T34" fmla="*/ 299 w 1631"/>
                <a:gd name="T35" fmla="*/ 700 h 2010"/>
                <a:gd name="T36" fmla="*/ 572 w 1631"/>
                <a:gd name="T37" fmla="*/ 523 h 2010"/>
                <a:gd name="T38" fmla="*/ 1022 w 1631"/>
                <a:gd name="T39" fmla="*/ 440 h 2010"/>
                <a:gd name="T40" fmla="*/ 1042 w 1631"/>
                <a:gd name="T41" fmla="*/ 464 h 2010"/>
                <a:gd name="T42" fmla="*/ 1145 w 1631"/>
                <a:gd name="T43" fmla="*/ 665 h 2010"/>
                <a:gd name="T44" fmla="*/ 1272 w 1631"/>
                <a:gd name="T45" fmla="*/ 823 h 2010"/>
                <a:gd name="T46" fmla="*/ 1268 w 1631"/>
                <a:gd name="T47" fmla="*/ 1277 h 2010"/>
                <a:gd name="T48" fmla="*/ 1142 w 1631"/>
                <a:gd name="T49" fmla="*/ 1360 h 2010"/>
                <a:gd name="T50" fmla="*/ 1141 w 1631"/>
                <a:gd name="T51" fmla="*/ 1434 h 2010"/>
                <a:gd name="T52" fmla="*/ 1058 w 1631"/>
                <a:gd name="T53" fmla="*/ 1434 h 2010"/>
                <a:gd name="T54" fmla="*/ 1007 w 1631"/>
                <a:gd name="T55" fmla="*/ 1434 h 2010"/>
                <a:gd name="T56" fmla="*/ 1007 w 1631"/>
                <a:gd name="T57" fmla="*/ 1510 h 2010"/>
                <a:gd name="T58" fmla="*/ 1004 w 1631"/>
                <a:gd name="T59" fmla="*/ 1993 h 2010"/>
                <a:gd name="T60" fmla="*/ 1064 w 1631"/>
                <a:gd name="T61" fmla="*/ 1993 h 2010"/>
                <a:gd name="T62" fmla="*/ 1631 w 1631"/>
                <a:gd name="T63" fmla="*/ 2010 h 2010"/>
                <a:gd name="T64" fmla="*/ 1630 w 1631"/>
                <a:gd name="T65" fmla="*/ 1970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1" h="2010">
                  <a:moveTo>
                    <a:pt x="1630" y="1970"/>
                  </a:moveTo>
                  <a:cubicBezTo>
                    <a:pt x="1626" y="1293"/>
                    <a:pt x="1566" y="404"/>
                    <a:pt x="1138" y="104"/>
                  </a:cubicBezTo>
                  <a:cubicBezTo>
                    <a:pt x="1110" y="84"/>
                    <a:pt x="1080" y="66"/>
                    <a:pt x="1048" y="52"/>
                  </a:cubicBezTo>
                  <a:cubicBezTo>
                    <a:pt x="1020" y="39"/>
                    <a:pt x="991" y="29"/>
                    <a:pt x="960" y="20"/>
                  </a:cubicBezTo>
                  <a:cubicBezTo>
                    <a:pt x="910" y="7"/>
                    <a:pt x="855" y="0"/>
                    <a:pt x="796" y="0"/>
                  </a:cubicBezTo>
                  <a:cubicBezTo>
                    <a:pt x="771" y="0"/>
                    <a:pt x="747" y="1"/>
                    <a:pt x="723" y="4"/>
                  </a:cubicBezTo>
                  <a:cubicBezTo>
                    <a:pt x="699" y="6"/>
                    <a:pt x="676" y="10"/>
                    <a:pt x="653" y="15"/>
                  </a:cubicBezTo>
                  <a:cubicBezTo>
                    <a:pt x="423" y="66"/>
                    <a:pt x="236" y="236"/>
                    <a:pt x="114" y="427"/>
                  </a:cubicBezTo>
                  <a:cubicBezTo>
                    <a:pt x="93" y="461"/>
                    <a:pt x="73" y="496"/>
                    <a:pt x="56" y="531"/>
                  </a:cubicBezTo>
                  <a:cubicBezTo>
                    <a:pt x="34" y="575"/>
                    <a:pt x="15" y="618"/>
                    <a:pt x="0" y="661"/>
                  </a:cubicBezTo>
                  <a:cubicBezTo>
                    <a:pt x="105" y="661"/>
                    <a:pt x="105" y="661"/>
                    <a:pt x="105" y="661"/>
                  </a:cubicBezTo>
                  <a:cubicBezTo>
                    <a:pt x="209" y="660"/>
                    <a:pt x="209" y="660"/>
                    <a:pt x="209" y="660"/>
                  </a:cubicBezTo>
                  <a:cubicBezTo>
                    <a:pt x="209" y="735"/>
                    <a:pt x="209" y="735"/>
                    <a:pt x="209" y="735"/>
                  </a:cubicBezTo>
                  <a:cubicBezTo>
                    <a:pt x="134" y="735"/>
                    <a:pt x="134" y="735"/>
                    <a:pt x="134" y="735"/>
                  </a:cubicBezTo>
                  <a:cubicBezTo>
                    <a:pt x="132" y="820"/>
                    <a:pt x="132" y="820"/>
                    <a:pt x="132" y="820"/>
                  </a:cubicBezTo>
                  <a:cubicBezTo>
                    <a:pt x="130" y="905"/>
                    <a:pt x="130" y="905"/>
                    <a:pt x="130" y="905"/>
                  </a:cubicBezTo>
                  <a:cubicBezTo>
                    <a:pt x="310" y="819"/>
                    <a:pt x="310" y="819"/>
                    <a:pt x="310" y="819"/>
                  </a:cubicBezTo>
                  <a:cubicBezTo>
                    <a:pt x="300" y="774"/>
                    <a:pt x="287" y="746"/>
                    <a:pt x="299" y="700"/>
                  </a:cubicBezTo>
                  <a:cubicBezTo>
                    <a:pt x="333" y="560"/>
                    <a:pt x="489" y="514"/>
                    <a:pt x="572" y="523"/>
                  </a:cubicBezTo>
                  <a:cubicBezTo>
                    <a:pt x="634" y="311"/>
                    <a:pt x="885" y="291"/>
                    <a:pt x="1022" y="440"/>
                  </a:cubicBezTo>
                  <a:cubicBezTo>
                    <a:pt x="1029" y="448"/>
                    <a:pt x="1035" y="456"/>
                    <a:pt x="1042" y="464"/>
                  </a:cubicBezTo>
                  <a:cubicBezTo>
                    <a:pt x="1087" y="522"/>
                    <a:pt x="1124" y="598"/>
                    <a:pt x="1145" y="665"/>
                  </a:cubicBezTo>
                  <a:cubicBezTo>
                    <a:pt x="1178" y="765"/>
                    <a:pt x="1214" y="736"/>
                    <a:pt x="1272" y="823"/>
                  </a:cubicBezTo>
                  <a:cubicBezTo>
                    <a:pt x="1351" y="940"/>
                    <a:pt x="1344" y="1162"/>
                    <a:pt x="1268" y="1277"/>
                  </a:cubicBezTo>
                  <a:cubicBezTo>
                    <a:pt x="1240" y="1319"/>
                    <a:pt x="1192" y="1347"/>
                    <a:pt x="1142" y="1360"/>
                  </a:cubicBezTo>
                  <a:cubicBezTo>
                    <a:pt x="1141" y="1434"/>
                    <a:pt x="1141" y="1434"/>
                    <a:pt x="1141" y="1434"/>
                  </a:cubicBezTo>
                  <a:cubicBezTo>
                    <a:pt x="1058" y="1434"/>
                    <a:pt x="1058" y="1434"/>
                    <a:pt x="1058" y="1434"/>
                  </a:cubicBezTo>
                  <a:cubicBezTo>
                    <a:pt x="1007" y="1434"/>
                    <a:pt x="1007" y="1434"/>
                    <a:pt x="1007" y="1434"/>
                  </a:cubicBezTo>
                  <a:cubicBezTo>
                    <a:pt x="1007" y="1510"/>
                    <a:pt x="1007" y="1510"/>
                    <a:pt x="1007" y="1510"/>
                  </a:cubicBezTo>
                  <a:cubicBezTo>
                    <a:pt x="1004" y="1993"/>
                    <a:pt x="1004" y="1993"/>
                    <a:pt x="1004" y="1993"/>
                  </a:cubicBezTo>
                  <a:cubicBezTo>
                    <a:pt x="1026" y="1993"/>
                    <a:pt x="1043" y="1993"/>
                    <a:pt x="1064" y="1993"/>
                  </a:cubicBezTo>
                  <a:cubicBezTo>
                    <a:pt x="1259" y="1993"/>
                    <a:pt x="1448" y="1999"/>
                    <a:pt x="1631" y="2010"/>
                  </a:cubicBezTo>
                  <a:cubicBezTo>
                    <a:pt x="1630" y="1997"/>
                    <a:pt x="1630" y="1984"/>
                    <a:pt x="1630" y="1970"/>
                  </a:cubicBez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5" name="Freeform 36"/>
            <p:cNvSpPr>
              <a:spLocks/>
            </p:cNvSpPr>
            <p:nvPr userDrawn="1"/>
          </p:nvSpPr>
          <p:spPr bwMode="auto">
            <a:xfrm>
              <a:off x="12534900" y="-398463"/>
              <a:ext cx="101600" cy="180975"/>
            </a:xfrm>
            <a:custGeom>
              <a:avLst/>
              <a:gdLst>
                <a:gd name="T0" fmla="*/ 0 w 58"/>
                <a:gd name="T1" fmla="*/ 104 h 104"/>
                <a:gd name="T2" fmla="*/ 58 w 58"/>
                <a:gd name="T3" fmla="*/ 0 h 104"/>
                <a:gd name="T4" fmla="*/ 0 w 58"/>
                <a:gd name="T5" fmla="*/ 104 h 104"/>
              </a:gdLst>
              <a:ahLst/>
              <a:cxnLst>
                <a:cxn ang="0">
                  <a:pos x="T0" y="T1"/>
                </a:cxn>
                <a:cxn ang="0">
                  <a:pos x="T2" y="T3"/>
                </a:cxn>
                <a:cxn ang="0">
                  <a:pos x="T4" y="T5"/>
                </a:cxn>
              </a:cxnLst>
              <a:rect l="0" t="0" r="r" b="b"/>
              <a:pathLst>
                <a:path w="58" h="104">
                  <a:moveTo>
                    <a:pt x="0" y="104"/>
                  </a:moveTo>
                  <a:cubicBezTo>
                    <a:pt x="17" y="69"/>
                    <a:pt x="37" y="34"/>
                    <a:pt x="58" y="0"/>
                  </a:cubicBezTo>
                  <a:cubicBezTo>
                    <a:pt x="37" y="34"/>
                    <a:pt x="17" y="69"/>
                    <a:pt x="0" y="104"/>
                  </a:cubicBez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6" name="Freeform 37"/>
            <p:cNvSpPr>
              <a:spLocks/>
            </p:cNvSpPr>
            <p:nvPr userDrawn="1"/>
          </p:nvSpPr>
          <p:spPr bwMode="auto">
            <a:xfrm>
              <a:off x="9883775" y="161925"/>
              <a:ext cx="57150" cy="2863850"/>
            </a:xfrm>
            <a:custGeom>
              <a:avLst/>
              <a:gdLst>
                <a:gd name="T0" fmla="*/ 32 w 32"/>
                <a:gd name="T1" fmla="*/ 1643 h 1643"/>
                <a:gd name="T2" fmla="*/ 32 w 32"/>
                <a:gd name="T3" fmla="*/ 1643 h 1643"/>
                <a:gd name="T4" fmla="*/ 0 w 32"/>
                <a:gd name="T5" fmla="*/ 0 h 1643"/>
                <a:gd name="T6" fmla="*/ 32 w 32"/>
                <a:gd name="T7" fmla="*/ 1643 h 1643"/>
              </a:gdLst>
              <a:ahLst/>
              <a:cxnLst>
                <a:cxn ang="0">
                  <a:pos x="T0" y="T1"/>
                </a:cxn>
                <a:cxn ang="0">
                  <a:pos x="T2" y="T3"/>
                </a:cxn>
                <a:cxn ang="0">
                  <a:pos x="T4" y="T5"/>
                </a:cxn>
                <a:cxn ang="0">
                  <a:pos x="T6" y="T7"/>
                </a:cxn>
              </a:cxnLst>
              <a:rect l="0" t="0" r="r" b="b"/>
              <a:pathLst>
                <a:path w="32" h="1643">
                  <a:moveTo>
                    <a:pt x="32" y="1643"/>
                  </a:moveTo>
                  <a:cubicBezTo>
                    <a:pt x="32" y="1643"/>
                    <a:pt x="32" y="1643"/>
                    <a:pt x="32" y="1643"/>
                  </a:cubicBezTo>
                  <a:cubicBezTo>
                    <a:pt x="0" y="0"/>
                    <a:pt x="0" y="0"/>
                    <a:pt x="0" y="0"/>
                  </a:cubicBezTo>
                  <a:lnTo>
                    <a:pt x="32" y="1643"/>
                  </a:ln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7" name="Freeform 38"/>
            <p:cNvSpPr>
              <a:spLocks noEditPoints="1"/>
            </p:cNvSpPr>
            <p:nvPr userDrawn="1"/>
          </p:nvSpPr>
          <p:spPr bwMode="auto">
            <a:xfrm>
              <a:off x="9753600" y="7938"/>
              <a:ext cx="3048000" cy="3017838"/>
            </a:xfrm>
            <a:custGeom>
              <a:avLst/>
              <a:gdLst>
                <a:gd name="T0" fmla="*/ 1749 w 1749"/>
                <a:gd name="T1" fmla="*/ 0 h 1732"/>
                <a:gd name="T2" fmla="*/ 1645 w 1749"/>
                <a:gd name="T3" fmla="*/ 1 h 1732"/>
                <a:gd name="T4" fmla="*/ 1540 w 1749"/>
                <a:gd name="T5" fmla="*/ 1 h 1732"/>
                <a:gd name="T6" fmla="*/ 1540 w 1749"/>
                <a:gd name="T7" fmla="*/ 1 h 1732"/>
                <a:gd name="T8" fmla="*/ 1540 w 1749"/>
                <a:gd name="T9" fmla="*/ 1 h 1732"/>
                <a:gd name="T10" fmla="*/ 0 w 1749"/>
                <a:gd name="T11" fmla="*/ 14 h 1732"/>
                <a:gd name="T12" fmla="*/ 0 w 1749"/>
                <a:gd name="T13" fmla="*/ 89 h 1732"/>
                <a:gd name="T14" fmla="*/ 75 w 1749"/>
                <a:gd name="T15" fmla="*/ 89 h 1732"/>
                <a:gd name="T16" fmla="*/ 107 w 1749"/>
                <a:gd name="T17" fmla="*/ 1732 h 1732"/>
                <a:gd name="T18" fmla="*/ 600 w 1749"/>
                <a:gd name="T19" fmla="*/ 1558 h 1732"/>
                <a:gd name="T20" fmla="*/ 645 w 1749"/>
                <a:gd name="T21" fmla="*/ 1546 h 1732"/>
                <a:gd name="T22" fmla="*/ 694 w 1749"/>
                <a:gd name="T23" fmla="*/ 1534 h 1732"/>
                <a:gd name="T24" fmla="*/ 939 w 1749"/>
                <a:gd name="T25" fmla="*/ 1482 h 1732"/>
                <a:gd name="T26" fmla="*/ 1208 w 1749"/>
                <a:gd name="T27" fmla="*/ 1435 h 1732"/>
                <a:gd name="T28" fmla="*/ 1208 w 1749"/>
                <a:gd name="T29" fmla="*/ 1420 h 1732"/>
                <a:gd name="T30" fmla="*/ 1206 w 1749"/>
                <a:gd name="T31" fmla="*/ 798 h 1732"/>
                <a:gd name="T32" fmla="*/ 1153 w 1749"/>
                <a:gd name="T33" fmla="*/ 797 h 1732"/>
                <a:gd name="T34" fmla="*/ 1056 w 1749"/>
                <a:gd name="T35" fmla="*/ 795 h 1732"/>
                <a:gd name="T36" fmla="*/ 1057 w 1749"/>
                <a:gd name="T37" fmla="*/ 541 h 1732"/>
                <a:gd name="T38" fmla="*/ 1153 w 1749"/>
                <a:gd name="T39" fmla="*/ 494 h 1732"/>
                <a:gd name="T40" fmla="*/ 1271 w 1749"/>
                <a:gd name="T41" fmla="*/ 438 h 1732"/>
                <a:gd name="T42" fmla="*/ 1271 w 1749"/>
                <a:gd name="T43" fmla="*/ 345 h 1732"/>
                <a:gd name="T44" fmla="*/ 1271 w 1749"/>
                <a:gd name="T45" fmla="*/ 277 h 1732"/>
                <a:gd name="T46" fmla="*/ 1478 w 1749"/>
                <a:gd name="T47" fmla="*/ 274 h 1732"/>
                <a:gd name="T48" fmla="*/ 1477 w 1749"/>
                <a:gd name="T49" fmla="*/ 338 h 1732"/>
                <a:gd name="T50" fmla="*/ 1512 w 1749"/>
                <a:gd name="T51" fmla="*/ 321 h 1732"/>
                <a:gd name="T52" fmla="*/ 1670 w 1749"/>
                <a:gd name="T53" fmla="*/ 245 h 1732"/>
                <a:gd name="T54" fmla="*/ 1672 w 1749"/>
                <a:gd name="T55" fmla="*/ 160 h 1732"/>
                <a:gd name="T56" fmla="*/ 1674 w 1749"/>
                <a:gd name="T57" fmla="*/ 75 h 1732"/>
                <a:gd name="T58" fmla="*/ 1749 w 1749"/>
                <a:gd name="T59" fmla="*/ 75 h 1732"/>
                <a:gd name="T60" fmla="*/ 1749 w 1749"/>
                <a:gd name="T61" fmla="*/ 0 h 1732"/>
                <a:gd name="T62" fmla="*/ 488 w 1749"/>
                <a:gd name="T63" fmla="*/ 638 h 1732"/>
                <a:gd name="T64" fmla="*/ 310 w 1749"/>
                <a:gd name="T65" fmla="*/ 639 h 1732"/>
                <a:gd name="T66" fmla="*/ 306 w 1749"/>
                <a:gd name="T67" fmla="*/ 290 h 1732"/>
                <a:gd name="T68" fmla="*/ 489 w 1749"/>
                <a:gd name="T69" fmla="*/ 285 h 1732"/>
                <a:gd name="T70" fmla="*/ 488 w 1749"/>
                <a:gd name="T71" fmla="*/ 638 h 1732"/>
                <a:gd name="T72" fmla="*/ 956 w 1749"/>
                <a:gd name="T73" fmla="*/ 638 h 1732"/>
                <a:gd name="T74" fmla="*/ 759 w 1749"/>
                <a:gd name="T75" fmla="*/ 638 h 1732"/>
                <a:gd name="T76" fmla="*/ 754 w 1749"/>
                <a:gd name="T77" fmla="*/ 284 h 1732"/>
                <a:gd name="T78" fmla="*/ 956 w 1749"/>
                <a:gd name="T79" fmla="*/ 279 h 1732"/>
                <a:gd name="T80" fmla="*/ 956 w 1749"/>
                <a:gd name="T81" fmla="*/ 638 h 1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49" h="1732">
                  <a:moveTo>
                    <a:pt x="1749" y="0"/>
                  </a:moveTo>
                  <a:cubicBezTo>
                    <a:pt x="1645" y="1"/>
                    <a:pt x="1645" y="1"/>
                    <a:pt x="1645" y="1"/>
                  </a:cubicBezTo>
                  <a:cubicBezTo>
                    <a:pt x="1540" y="1"/>
                    <a:pt x="1540" y="1"/>
                    <a:pt x="1540" y="1"/>
                  </a:cubicBezTo>
                  <a:cubicBezTo>
                    <a:pt x="1540" y="1"/>
                    <a:pt x="1540" y="1"/>
                    <a:pt x="1540" y="1"/>
                  </a:cubicBezTo>
                  <a:cubicBezTo>
                    <a:pt x="1540" y="1"/>
                    <a:pt x="1540" y="1"/>
                    <a:pt x="1540" y="1"/>
                  </a:cubicBezTo>
                  <a:cubicBezTo>
                    <a:pt x="0" y="14"/>
                    <a:pt x="0" y="14"/>
                    <a:pt x="0" y="14"/>
                  </a:cubicBezTo>
                  <a:cubicBezTo>
                    <a:pt x="0" y="89"/>
                    <a:pt x="0" y="89"/>
                    <a:pt x="0" y="89"/>
                  </a:cubicBezTo>
                  <a:cubicBezTo>
                    <a:pt x="75" y="89"/>
                    <a:pt x="75" y="89"/>
                    <a:pt x="75" y="89"/>
                  </a:cubicBezTo>
                  <a:cubicBezTo>
                    <a:pt x="107" y="1732"/>
                    <a:pt x="107" y="1732"/>
                    <a:pt x="107" y="1732"/>
                  </a:cubicBezTo>
                  <a:cubicBezTo>
                    <a:pt x="222" y="1672"/>
                    <a:pt x="390" y="1612"/>
                    <a:pt x="600" y="1558"/>
                  </a:cubicBezTo>
                  <a:cubicBezTo>
                    <a:pt x="615" y="1554"/>
                    <a:pt x="630" y="1550"/>
                    <a:pt x="645" y="1546"/>
                  </a:cubicBezTo>
                  <a:cubicBezTo>
                    <a:pt x="661" y="1542"/>
                    <a:pt x="677" y="1538"/>
                    <a:pt x="694" y="1534"/>
                  </a:cubicBezTo>
                  <a:cubicBezTo>
                    <a:pt x="771" y="1516"/>
                    <a:pt x="853" y="1498"/>
                    <a:pt x="939" y="1482"/>
                  </a:cubicBezTo>
                  <a:cubicBezTo>
                    <a:pt x="1025" y="1465"/>
                    <a:pt x="1115" y="1450"/>
                    <a:pt x="1208" y="1435"/>
                  </a:cubicBezTo>
                  <a:cubicBezTo>
                    <a:pt x="1208" y="1420"/>
                    <a:pt x="1208" y="1420"/>
                    <a:pt x="1208" y="1420"/>
                  </a:cubicBezTo>
                  <a:cubicBezTo>
                    <a:pt x="1206" y="798"/>
                    <a:pt x="1206" y="798"/>
                    <a:pt x="1206" y="798"/>
                  </a:cubicBezTo>
                  <a:cubicBezTo>
                    <a:pt x="1153" y="797"/>
                    <a:pt x="1153" y="797"/>
                    <a:pt x="1153" y="797"/>
                  </a:cubicBezTo>
                  <a:cubicBezTo>
                    <a:pt x="1056" y="795"/>
                    <a:pt x="1056" y="795"/>
                    <a:pt x="1056" y="795"/>
                  </a:cubicBezTo>
                  <a:cubicBezTo>
                    <a:pt x="1057" y="541"/>
                    <a:pt x="1057" y="541"/>
                    <a:pt x="1057" y="541"/>
                  </a:cubicBezTo>
                  <a:cubicBezTo>
                    <a:pt x="1153" y="494"/>
                    <a:pt x="1153" y="494"/>
                    <a:pt x="1153" y="494"/>
                  </a:cubicBezTo>
                  <a:cubicBezTo>
                    <a:pt x="1271" y="438"/>
                    <a:pt x="1271" y="438"/>
                    <a:pt x="1271" y="438"/>
                  </a:cubicBezTo>
                  <a:cubicBezTo>
                    <a:pt x="1271" y="345"/>
                    <a:pt x="1271" y="345"/>
                    <a:pt x="1271" y="345"/>
                  </a:cubicBezTo>
                  <a:cubicBezTo>
                    <a:pt x="1271" y="277"/>
                    <a:pt x="1271" y="277"/>
                    <a:pt x="1271" y="277"/>
                  </a:cubicBezTo>
                  <a:cubicBezTo>
                    <a:pt x="1478" y="274"/>
                    <a:pt x="1478" y="274"/>
                    <a:pt x="1478" y="274"/>
                  </a:cubicBezTo>
                  <a:cubicBezTo>
                    <a:pt x="1477" y="338"/>
                    <a:pt x="1477" y="338"/>
                    <a:pt x="1477" y="338"/>
                  </a:cubicBezTo>
                  <a:cubicBezTo>
                    <a:pt x="1512" y="321"/>
                    <a:pt x="1512" y="321"/>
                    <a:pt x="1512" y="321"/>
                  </a:cubicBezTo>
                  <a:cubicBezTo>
                    <a:pt x="1670" y="245"/>
                    <a:pt x="1670" y="245"/>
                    <a:pt x="1670" y="245"/>
                  </a:cubicBezTo>
                  <a:cubicBezTo>
                    <a:pt x="1672" y="160"/>
                    <a:pt x="1672" y="160"/>
                    <a:pt x="1672" y="160"/>
                  </a:cubicBezTo>
                  <a:cubicBezTo>
                    <a:pt x="1674" y="75"/>
                    <a:pt x="1674" y="75"/>
                    <a:pt x="1674" y="75"/>
                  </a:cubicBezTo>
                  <a:cubicBezTo>
                    <a:pt x="1749" y="75"/>
                    <a:pt x="1749" y="75"/>
                    <a:pt x="1749" y="75"/>
                  </a:cubicBezTo>
                  <a:lnTo>
                    <a:pt x="1749" y="0"/>
                  </a:lnTo>
                  <a:close/>
                  <a:moveTo>
                    <a:pt x="488" y="638"/>
                  </a:moveTo>
                  <a:cubicBezTo>
                    <a:pt x="310" y="639"/>
                    <a:pt x="310" y="639"/>
                    <a:pt x="310" y="639"/>
                  </a:cubicBezTo>
                  <a:cubicBezTo>
                    <a:pt x="306" y="290"/>
                    <a:pt x="306" y="290"/>
                    <a:pt x="306" y="290"/>
                  </a:cubicBezTo>
                  <a:cubicBezTo>
                    <a:pt x="489" y="285"/>
                    <a:pt x="489" y="285"/>
                    <a:pt x="489" y="285"/>
                  </a:cubicBezTo>
                  <a:lnTo>
                    <a:pt x="488" y="638"/>
                  </a:lnTo>
                  <a:close/>
                  <a:moveTo>
                    <a:pt x="956" y="638"/>
                  </a:moveTo>
                  <a:cubicBezTo>
                    <a:pt x="759" y="638"/>
                    <a:pt x="759" y="638"/>
                    <a:pt x="759" y="638"/>
                  </a:cubicBezTo>
                  <a:cubicBezTo>
                    <a:pt x="754" y="284"/>
                    <a:pt x="754" y="284"/>
                    <a:pt x="754" y="284"/>
                  </a:cubicBezTo>
                  <a:cubicBezTo>
                    <a:pt x="956" y="279"/>
                    <a:pt x="956" y="279"/>
                    <a:pt x="956" y="279"/>
                  </a:cubicBezTo>
                  <a:lnTo>
                    <a:pt x="956" y="638"/>
                  </a:ln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8" name="Freeform 39"/>
            <p:cNvSpPr>
              <a:spLocks/>
            </p:cNvSpPr>
            <p:nvPr userDrawn="1"/>
          </p:nvSpPr>
          <p:spPr bwMode="auto">
            <a:xfrm>
              <a:off x="10963275" y="2590800"/>
              <a:ext cx="427038" cy="90488"/>
            </a:xfrm>
            <a:custGeom>
              <a:avLst/>
              <a:gdLst>
                <a:gd name="T0" fmla="*/ 245 w 245"/>
                <a:gd name="T1" fmla="*/ 0 h 52"/>
                <a:gd name="T2" fmla="*/ 0 w 245"/>
                <a:gd name="T3" fmla="*/ 52 h 52"/>
                <a:gd name="T4" fmla="*/ 245 w 245"/>
                <a:gd name="T5" fmla="*/ 0 h 52"/>
              </a:gdLst>
              <a:ahLst/>
              <a:cxnLst>
                <a:cxn ang="0">
                  <a:pos x="T0" y="T1"/>
                </a:cxn>
                <a:cxn ang="0">
                  <a:pos x="T2" y="T3"/>
                </a:cxn>
                <a:cxn ang="0">
                  <a:pos x="T4" y="T5"/>
                </a:cxn>
              </a:cxnLst>
              <a:rect l="0" t="0" r="r" b="b"/>
              <a:pathLst>
                <a:path w="245" h="52">
                  <a:moveTo>
                    <a:pt x="245" y="0"/>
                  </a:moveTo>
                  <a:cubicBezTo>
                    <a:pt x="159" y="16"/>
                    <a:pt x="77" y="34"/>
                    <a:pt x="0" y="52"/>
                  </a:cubicBezTo>
                  <a:cubicBezTo>
                    <a:pt x="77" y="34"/>
                    <a:pt x="159" y="16"/>
                    <a:pt x="245"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39" name="Freeform 40"/>
            <p:cNvSpPr>
              <a:spLocks/>
            </p:cNvSpPr>
            <p:nvPr userDrawn="1"/>
          </p:nvSpPr>
          <p:spPr bwMode="auto">
            <a:xfrm>
              <a:off x="10799763" y="2701925"/>
              <a:ext cx="77788" cy="20638"/>
            </a:xfrm>
            <a:custGeom>
              <a:avLst/>
              <a:gdLst>
                <a:gd name="T0" fmla="*/ 45 w 45"/>
                <a:gd name="T1" fmla="*/ 0 h 12"/>
                <a:gd name="T2" fmla="*/ 0 w 45"/>
                <a:gd name="T3" fmla="*/ 12 h 12"/>
                <a:gd name="T4" fmla="*/ 45 w 45"/>
                <a:gd name="T5" fmla="*/ 0 h 12"/>
              </a:gdLst>
              <a:ahLst/>
              <a:cxnLst>
                <a:cxn ang="0">
                  <a:pos x="T0" y="T1"/>
                </a:cxn>
                <a:cxn ang="0">
                  <a:pos x="T2" y="T3"/>
                </a:cxn>
                <a:cxn ang="0">
                  <a:pos x="T4" y="T5"/>
                </a:cxn>
              </a:cxnLst>
              <a:rect l="0" t="0" r="r" b="b"/>
              <a:pathLst>
                <a:path w="45" h="12">
                  <a:moveTo>
                    <a:pt x="45" y="0"/>
                  </a:moveTo>
                  <a:cubicBezTo>
                    <a:pt x="30" y="4"/>
                    <a:pt x="15" y="8"/>
                    <a:pt x="0" y="12"/>
                  </a:cubicBezTo>
                  <a:cubicBezTo>
                    <a:pt x="15" y="8"/>
                    <a:pt x="30" y="4"/>
                    <a:pt x="45"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0" name="Freeform 41"/>
            <p:cNvSpPr>
              <a:spLocks/>
            </p:cNvSpPr>
            <p:nvPr userDrawn="1"/>
          </p:nvSpPr>
          <p:spPr bwMode="auto">
            <a:xfrm>
              <a:off x="12666663" y="138113"/>
              <a:ext cx="134938" cy="147638"/>
            </a:xfrm>
            <a:custGeom>
              <a:avLst/>
              <a:gdLst>
                <a:gd name="T0" fmla="*/ 85 w 85"/>
                <a:gd name="T1" fmla="*/ 0 h 93"/>
                <a:gd name="T2" fmla="*/ 3 w 85"/>
                <a:gd name="T3" fmla="*/ 0 h 93"/>
                <a:gd name="T4" fmla="*/ 0 w 85"/>
                <a:gd name="T5" fmla="*/ 93 h 93"/>
                <a:gd name="T6" fmla="*/ 3 w 85"/>
                <a:gd name="T7" fmla="*/ 0 h 93"/>
                <a:gd name="T8" fmla="*/ 85 w 85"/>
                <a:gd name="T9" fmla="*/ 0 h 93"/>
              </a:gdLst>
              <a:ahLst/>
              <a:cxnLst>
                <a:cxn ang="0">
                  <a:pos x="T0" y="T1"/>
                </a:cxn>
                <a:cxn ang="0">
                  <a:pos x="T2" y="T3"/>
                </a:cxn>
                <a:cxn ang="0">
                  <a:pos x="T4" y="T5"/>
                </a:cxn>
                <a:cxn ang="0">
                  <a:pos x="T6" y="T7"/>
                </a:cxn>
                <a:cxn ang="0">
                  <a:pos x="T8" y="T9"/>
                </a:cxn>
              </a:cxnLst>
              <a:rect l="0" t="0" r="r" b="b"/>
              <a:pathLst>
                <a:path w="85" h="93">
                  <a:moveTo>
                    <a:pt x="85" y="0"/>
                  </a:moveTo>
                  <a:lnTo>
                    <a:pt x="3" y="0"/>
                  </a:lnTo>
                  <a:lnTo>
                    <a:pt x="0" y="93"/>
                  </a:lnTo>
                  <a:lnTo>
                    <a:pt x="3" y="0"/>
                  </a:lnTo>
                  <a:lnTo>
                    <a:pt x="85" y="0"/>
                  </a:ln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1" name="Freeform 42"/>
            <p:cNvSpPr>
              <a:spLocks/>
            </p:cNvSpPr>
            <p:nvPr userDrawn="1"/>
          </p:nvSpPr>
          <p:spPr bwMode="auto">
            <a:xfrm>
              <a:off x="12438063" y="9525"/>
              <a:ext cx="182563" cy="0"/>
            </a:xfrm>
            <a:custGeom>
              <a:avLst/>
              <a:gdLst>
                <a:gd name="T0" fmla="*/ 0 w 105"/>
                <a:gd name="T1" fmla="*/ 105 w 105"/>
                <a:gd name="T2" fmla="*/ 0 w 105"/>
                <a:gd name="T3" fmla="*/ 0 w 105"/>
              </a:gdLst>
              <a:ahLst/>
              <a:cxnLst>
                <a:cxn ang="0">
                  <a:pos x="T0" y="0"/>
                </a:cxn>
                <a:cxn ang="0">
                  <a:pos x="T1" y="0"/>
                </a:cxn>
                <a:cxn ang="0">
                  <a:pos x="T2" y="0"/>
                </a:cxn>
                <a:cxn ang="0">
                  <a:pos x="T3" y="0"/>
                </a:cxn>
              </a:cxnLst>
              <a:rect l="0" t="0" r="r" b="b"/>
              <a:pathLst>
                <a:path w="105">
                  <a:moveTo>
                    <a:pt x="0" y="0"/>
                  </a:moveTo>
                  <a:cubicBezTo>
                    <a:pt x="105" y="0"/>
                    <a:pt x="105" y="0"/>
                    <a:pt x="105" y="0"/>
                  </a:cubicBezTo>
                  <a:cubicBezTo>
                    <a:pt x="0" y="0"/>
                    <a:pt x="0" y="0"/>
                    <a:pt x="0" y="0"/>
                  </a:cubicBezTo>
                  <a:cubicBezTo>
                    <a:pt x="0" y="0"/>
                    <a:pt x="0" y="0"/>
                    <a:pt x="0"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2" name="Freeform 43"/>
            <p:cNvSpPr>
              <a:spLocks/>
            </p:cNvSpPr>
            <p:nvPr userDrawn="1"/>
          </p:nvSpPr>
          <p:spPr bwMode="auto">
            <a:xfrm>
              <a:off x="12938125" y="-635000"/>
              <a:ext cx="1854200" cy="1862138"/>
            </a:xfrm>
            <a:custGeom>
              <a:avLst/>
              <a:gdLst>
                <a:gd name="T0" fmla="*/ 985 w 1064"/>
                <a:gd name="T1" fmla="*/ 532 h 1069"/>
                <a:gd name="T2" fmla="*/ 858 w 1064"/>
                <a:gd name="T3" fmla="*/ 374 h 1069"/>
                <a:gd name="T4" fmla="*/ 755 w 1064"/>
                <a:gd name="T5" fmla="*/ 173 h 1069"/>
                <a:gd name="T6" fmla="*/ 735 w 1064"/>
                <a:gd name="T7" fmla="*/ 149 h 1069"/>
                <a:gd name="T8" fmla="*/ 285 w 1064"/>
                <a:gd name="T9" fmla="*/ 232 h 1069"/>
                <a:gd name="T10" fmla="*/ 12 w 1064"/>
                <a:gd name="T11" fmla="*/ 409 h 1069"/>
                <a:gd name="T12" fmla="*/ 23 w 1064"/>
                <a:gd name="T13" fmla="*/ 528 h 1069"/>
                <a:gd name="T14" fmla="*/ 44 w 1064"/>
                <a:gd name="T15" fmla="*/ 518 h 1069"/>
                <a:gd name="T16" fmla="*/ 257 w 1064"/>
                <a:gd name="T17" fmla="*/ 616 h 1069"/>
                <a:gd name="T18" fmla="*/ 771 w 1064"/>
                <a:gd name="T19" fmla="*/ 853 h 1069"/>
                <a:gd name="T20" fmla="*/ 859 w 1064"/>
                <a:gd name="T21" fmla="*/ 893 h 1069"/>
                <a:gd name="T22" fmla="*/ 855 w 1064"/>
                <a:gd name="T23" fmla="*/ 1069 h 1069"/>
                <a:gd name="T24" fmla="*/ 981 w 1064"/>
                <a:gd name="T25" fmla="*/ 986 h 1069"/>
                <a:gd name="T26" fmla="*/ 985 w 1064"/>
                <a:gd name="T27" fmla="*/ 532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64" h="1069">
                  <a:moveTo>
                    <a:pt x="985" y="532"/>
                  </a:moveTo>
                  <a:cubicBezTo>
                    <a:pt x="927" y="445"/>
                    <a:pt x="891" y="474"/>
                    <a:pt x="858" y="374"/>
                  </a:cubicBezTo>
                  <a:cubicBezTo>
                    <a:pt x="837" y="307"/>
                    <a:pt x="800" y="231"/>
                    <a:pt x="755" y="173"/>
                  </a:cubicBezTo>
                  <a:cubicBezTo>
                    <a:pt x="748" y="165"/>
                    <a:pt x="742" y="157"/>
                    <a:pt x="735" y="149"/>
                  </a:cubicBezTo>
                  <a:cubicBezTo>
                    <a:pt x="598" y="0"/>
                    <a:pt x="347" y="20"/>
                    <a:pt x="285" y="232"/>
                  </a:cubicBezTo>
                  <a:cubicBezTo>
                    <a:pt x="202" y="223"/>
                    <a:pt x="46" y="269"/>
                    <a:pt x="12" y="409"/>
                  </a:cubicBezTo>
                  <a:cubicBezTo>
                    <a:pt x="0" y="455"/>
                    <a:pt x="13" y="483"/>
                    <a:pt x="23" y="528"/>
                  </a:cubicBezTo>
                  <a:cubicBezTo>
                    <a:pt x="44" y="518"/>
                    <a:pt x="44" y="518"/>
                    <a:pt x="44" y="518"/>
                  </a:cubicBezTo>
                  <a:cubicBezTo>
                    <a:pt x="257" y="616"/>
                    <a:pt x="257" y="616"/>
                    <a:pt x="257" y="616"/>
                  </a:cubicBezTo>
                  <a:cubicBezTo>
                    <a:pt x="771" y="853"/>
                    <a:pt x="771" y="853"/>
                    <a:pt x="771" y="853"/>
                  </a:cubicBezTo>
                  <a:cubicBezTo>
                    <a:pt x="859" y="893"/>
                    <a:pt x="859" y="893"/>
                    <a:pt x="859" y="893"/>
                  </a:cubicBezTo>
                  <a:cubicBezTo>
                    <a:pt x="855" y="1069"/>
                    <a:pt x="855" y="1069"/>
                    <a:pt x="855" y="1069"/>
                  </a:cubicBezTo>
                  <a:cubicBezTo>
                    <a:pt x="905" y="1056"/>
                    <a:pt x="953" y="1028"/>
                    <a:pt x="981" y="986"/>
                  </a:cubicBezTo>
                  <a:cubicBezTo>
                    <a:pt x="1057" y="871"/>
                    <a:pt x="1064" y="649"/>
                    <a:pt x="985" y="532"/>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3" name="Freeform 44"/>
            <p:cNvSpPr>
              <a:spLocks/>
            </p:cNvSpPr>
            <p:nvPr userDrawn="1"/>
          </p:nvSpPr>
          <p:spPr bwMode="auto">
            <a:xfrm>
              <a:off x="13352463" y="2333625"/>
              <a:ext cx="690563" cy="25400"/>
            </a:xfrm>
            <a:custGeom>
              <a:avLst/>
              <a:gdLst>
                <a:gd name="T0" fmla="*/ 0 w 396"/>
                <a:gd name="T1" fmla="*/ 14 h 14"/>
                <a:gd name="T2" fmla="*/ 396 w 396"/>
                <a:gd name="T3" fmla="*/ 1 h 14"/>
                <a:gd name="T4" fmla="*/ 396 w 396"/>
                <a:gd name="T5" fmla="*/ 0 h 14"/>
                <a:gd name="T6" fmla="*/ 12 w 396"/>
                <a:gd name="T7" fmla="*/ 13 h 14"/>
                <a:gd name="T8" fmla="*/ 0 w 396"/>
                <a:gd name="T9" fmla="*/ 14 h 14"/>
              </a:gdLst>
              <a:ahLst/>
              <a:cxnLst>
                <a:cxn ang="0">
                  <a:pos x="T0" y="T1"/>
                </a:cxn>
                <a:cxn ang="0">
                  <a:pos x="T2" y="T3"/>
                </a:cxn>
                <a:cxn ang="0">
                  <a:pos x="T4" y="T5"/>
                </a:cxn>
                <a:cxn ang="0">
                  <a:pos x="T6" y="T7"/>
                </a:cxn>
                <a:cxn ang="0">
                  <a:pos x="T8" y="T9"/>
                </a:cxn>
              </a:cxnLst>
              <a:rect l="0" t="0" r="r" b="b"/>
              <a:pathLst>
                <a:path w="396" h="14">
                  <a:moveTo>
                    <a:pt x="0" y="14"/>
                  </a:moveTo>
                  <a:cubicBezTo>
                    <a:pt x="128" y="7"/>
                    <a:pt x="259" y="3"/>
                    <a:pt x="396" y="1"/>
                  </a:cubicBezTo>
                  <a:cubicBezTo>
                    <a:pt x="396" y="0"/>
                    <a:pt x="396" y="0"/>
                    <a:pt x="396" y="0"/>
                  </a:cubicBezTo>
                  <a:cubicBezTo>
                    <a:pt x="303" y="2"/>
                    <a:pt x="148" y="6"/>
                    <a:pt x="12" y="13"/>
                  </a:cubicBezTo>
                  <a:cubicBezTo>
                    <a:pt x="8" y="13"/>
                    <a:pt x="4" y="14"/>
                    <a:pt x="0" y="14"/>
                  </a:cubicBezTo>
                  <a:close/>
                </a:path>
              </a:pathLst>
            </a:custGeom>
            <a:solidFill>
              <a:srgbClr val="FFC6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4" name="Freeform 45"/>
            <p:cNvSpPr>
              <a:spLocks/>
            </p:cNvSpPr>
            <p:nvPr userDrawn="1"/>
          </p:nvSpPr>
          <p:spPr bwMode="auto">
            <a:xfrm>
              <a:off x="12680950" y="2393950"/>
              <a:ext cx="163513" cy="12700"/>
            </a:xfrm>
            <a:custGeom>
              <a:avLst/>
              <a:gdLst>
                <a:gd name="T0" fmla="*/ 94 w 94"/>
                <a:gd name="T1" fmla="*/ 0 h 8"/>
                <a:gd name="T2" fmla="*/ 0 w 94"/>
                <a:gd name="T3" fmla="*/ 8 h 8"/>
                <a:gd name="T4" fmla="*/ 94 w 94"/>
                <a:gd name="T5" fmla="*/ 0 h 8"/>
              </a:gdLst>
              <a:ahLst/>
              <a:cxnLst>
                <a:cxn ang="0">
                  <a:pos x="T0" y="T1"/>
                </a:cxn>
                <a:cxn ang="0">
                  <a:pos x="T2" y="T3"/>
                </a:cxn>
                <a:cxn ang="0">
                  <a:pos x="T4" y="T5"/>
                </a:cxn>
              </a:cxnLst>
              <a:rect l="0" t="0" r="r" b="b"/>
              <a:pathLst>
                <a:path w="94" h="8">
                  <a:moveTo>
                    <a:pt x="94" y="0"/>
                  </a:moveTo>
                  <a:cubicBezTo>
                    <a:pt x="54" y="4"/>
                    <a:pt x="22" y="6"/>
                    <a:pt x="0" y="8"/>
                  </a:cubicBezTo>
                  <a:cubicBezTo>
                    <a:pt x="31" y="5"/>
                    <a:pt x="63" y="3"/>
                    <a:pt x="94" y="0"/>
                  </a:cubicBezTo>
                  <a:close/>
                </a:path>
              </a:pathLst>
            </a:custGeom>
            <a:solidFill>
              <a:srgbClr val="FFC6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5" name="Freeform 46"/>
            <p:cNvSpPr>
              <a:spLocks/>
            </p:cNvSpPr>
            <p:nvPr userDrawn="1"/>
          </p:nvSpPr>
          <p:spPr bwMode="auto">
            <a:xfrm>
              <a:off x="13123863" y="2359025"/>
              <a:ext cx="228600" cy="12700"/>
            </a:xfrm>
            <a:custGeom>
              <a:avLst/>
              <a:gdLst>
                <a:gd name="T0" fmla="*/ 131 w 131"/>
                <a:gd name="T1" fmla="*/ 0 h 8"/>
                <a:gd name="T2" fmla="*/ 0 w 131"/>
                <a:gd name="T3" fmla="*/ 8 h 8"/>
                <a:gd name="T4" fmla="*/ 131 w 131"/>
                <a:gd name="T5" fmla="*/ 0 h 8"/>
              </a:gdLst>
              <a:ahLst/>
              <a:cxnLst>
                <a:cxn ang="0">
                  <a:pos x="T0" y="T1"/>
                </a:cxn>
                <a:cxn ang="0">
                  <a:pos x="T2" y="T3"/>
                </a:cxn>
                <a:cxn ang="0">
                  <a:pos x="T4" y="T5"/>
                </a:cxn>
              </a:cxnLst>
              <a:rect l="0" t="0" r="r" b="b"/>
              <a:pathLst>
                <a:path w="131" h="8">
                  <a:moveTo>
                    <a:pt x="131" y="0"/>
                  </a:moveTo>
                  <a:cubicBezTo>
                    <a:pt x="86" y="2"/>
                    <a:pt x="42" y="5"/>
                    <a:pt x="0" y="8"/>
                  </a:cubicBezTo>
                  <a:cubicBezTo>
                    <a:pt x="43" y="5"/>
                    <a:pt x="86" y="2"/>
                    <a:pt x="131" y="0"/>
                  </a:cubicBezTo>
                  <a:close/>
                </a:path>
              </a:pathLst>
            </a:custGeom>
            <a:solidFill>
              <a:srgbClr val="FFC6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6" name="Freeform 47"/>
            <p:cNvSpPr>
              <a:spLocks/>
            </p:cNvSpPr>
            <p:nvPr userDrawn="1"/>
          </p:nvSpPr>
          <p:spPr bwMode="auto">
            <a:xfrm>
              <a:off x="12633325" y="450850"/>
              <a:ext cx="1411288" cy="1962150"/>
            </a:xfrm>
            <a:custGeom>
              <a:avLst/>
              <a:gdLst>
                <a:gd name="T0" fmla="*/ 810 w 810"/>
                <a:gd name="T1" fmla="*/ 564 h 1126"/>
                <a:gd name="T2" fmla="*/ 763 w 810"/>
                <a:gd name="T3" fmla="*/ 585 h 1126"/>
                <a:gd name="T4" fmla="*/ 711 w 810"/>
                <a:gd name="T5" fmla="*/ 595 h 1126"/>
                <a:gd name="T6" fmla="*/ 705 w 810"/>
                <a:gd name="T7" fmla="*/ 595 h 1126"/>
                <a:gd name="T8" fmla="*/ 693 w 810"/>
                <a:gd name="T9" fmla="*/ 596 h 1126"/>
                <a:gd name="T10" fmla="*/ 685 w 810"/>
                <a:gd name="T11" fmla="*/ 596 h 1126"/>
                <a:gd name="T12" fmla="*/ 685 w 810"/>
                <a:gd name="T13" fmla="*/ 596 h 1126"/>
                <a:gd name="T14" fmla="*/ 685 w 810"/>
                <a:gd name="T15" fmla="*/ 596 h 1126"/>
                <a:gd name="T16" fmla="*/ 672 w 810"/>
                <a:gd name="T17" fmla="*/ 596 h 1126"/>
                <a:gd name="T18" fmla="*/ 666 w 810"/>
                <a:gd name="T19" fmla="*/ 595 h 1126"/>
                <a:gd name="T20" fmla="*/ 650 w 810"/>
                <a:gd name="T21" fmla="*/ 594 h 1126"/>
                <a:gd name="T22" fmla="*/ 648 w 810"/>
                <a:gd name="T23" fmla="*/ 593 h 1126"/>
                <a:gd name="T24" fmla="*/ 631 w 810"/>
                <a:gd name="T25" fmla="*/ 590 h 1126"/>
                <a:gd name="T26" fmla="*/ 629 w 810"/>
                <a:gd name="T27" fmla="*/ 590 h 1126"/>
                <a:gd name="T28" fmla="*/ 614 w 810"/>
                <a:gd name="T29" fmla="*/ 586 h 1126"/>
                <a:gd name="T30" fmla="*/ 611 w 810"/>
                <a:gd name="T31" fmla="*/ 585 h 1126"/>
                <a:gd name="T32" fmla="*/ 485 w 810"/>
                <a:gd name="T33" fmla="*/ 486 h 1126"/>
                <a:gd name="T34" fmla="*/ 483 w 810"/>
                <a:gd name="T35" fmla="*/ 483 h 1126"/>
                <a:gd name="T36" fmla="*/ 478 w 810"/>
                <a:gd name="T37" fmla="*/ 471 h 1126"/>
                <a:gd name="T38" fmla="*/ 475 w 810"/>
                <a:gd name="T39" fmla="*/ 464 h 1126"/>
                <a:gd name="T40" fmla="*/ 464 w 810"/>
                <a:gd name="T41" fmla="*/ 424 h 1126"/>
                <a:gd name="T42" fmla="*/ 187 w 810"/>
                <a:gd name="T43" fmla="*/ 290 h 1126"/>
                <a:gd name="T44" fmla="*/ 191 w 810"/>
                <a:gd name="T45" fmla="*/ 40 h 1126"/>
                <a:gd name="T46" fmla="*/ 205 w 810"/>
                <a:gd name="T47" fmla="*/ 0 h 1126"/>
                <a:gd name="T48" fmla="*/ 152 w 810"/>
                <a:gd name="T49" fmla="*/ 26 h 1126"/>
                <a:gd name="T50" fmla="*/ 17 w 810"/>
                <a:gd name="T51" fmla="*/ 91 h 1126"/>
                <a:gd name="T52" fmla="*/ 0 w 810"/>
                <a:gd name="T53" fmla="*/ 1126 h 1126"/>
                <a:gd name="T54" fmla="*/ 17 w 810"/>
                <a:gd name="T55" fmla="*/ 1124 h 1126"/>
                <a:gd name="T56" fmla="*/ 28 w 810"/>
                <a:gd name="T57" fmla="*/ 1123 h 1126"/>
                <a:gd name="T58" fmla="*/ 122 w 810"/>
                <a:gd name="T59" fmla="*/ 1115 h 1126"/>
                <a:gd name="T60" fmla="*/ 282 w 810"/>
                <a:gd name="T61" fmla="*/ 1103 h 1126"/>
                <a:gd name="T62" fmla="*/ 413 w 810"/>
                <a:gd name="T63" fmla="*/ 1095 h 1126"/>
                <a:gd name="T64" fmla="*/ 425 w 810"/>
                <a:gd name="T65" fmla="*/ 1094 h 1126"/>
                <a:gd name="T66" fmla="*/ 809 w 810"/>
                <a:gd name="T67" fmla="*/ 1081 h 1126"/>
                <a:gd name="T68" fmla="*/ 810 w 810"/>
                <a:gd name="T69" fmla="*/ 596 h 1126"/>
                <a:gd name="T70" fmla="*/ 810 w 810"/>
                <a:gd name="T71" fmla="*/ 564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10" h="1126">
                  <a:moveTo>
                    <a:pt x="810" y="564"/>
                  </a:moveTo>
                  <a:cubicBezTo>
                    <a:pt x="796" y="572"/>
                    <a:pt x="780" y="579"/>
                    <a:pt x="763" y="585"/>
                  </a:cubicBezTo>
                  <a:cubicBezTo>
                    <a:pt x="747" y="590"/>
                    <a:pt x="729" y="593"/>
                    <a:pt x="711" y="595"/>
                  </a:cubicBezTo>
                  <a:cubicBezTo>
                    <a:pt x="709" y="595"/>
                    <a:pt x="707" y="595"/>
                    <a:pt x="705" y="595"/>
                  </a:cubicBezTo>
                  <a:cubicBezTo>
                    <a:pt x="701" y="596"/>
                    <a:pt x="697" y="596"/>
                    <a:pt x="693" y="596"/>
                  </a:cubicBezTo>
                  <a:cubicBezTo>
                    <a:pt x="691" y="596"/>
                    <a:pt x="688" y="596"/>
                    <a:pt x="685" y="596"/>
                  </a:cubicBezTo>
                  <a:cubicBezTo>
                    <a:pt x="685" y="596"/>
                    <a:pt x="685" y="596"/>
                    <a:pt x="685" y="596"/>
                  </a:cubicBezTo>
                  <a:cubicBezTo>
                    <a:pt x="685" y="596"/>
                    <a:pt x="685" y="596"/>
                    <a:pt x="685" y="596"/>
                  </a:cubicBezTo>
                  <a:cubicBezTo>
                    <a:pt x="680" y="596"/>
                    <a:pt x="676" y="596"/>
                    <a:pt x="672" y="596"/>
                  </a:cubicBezTo>
                  <a:cubicBezTo>
                    <a:pt x="670" y="595"/>
                    <a:pt x="668" y="595"/>
                    <a:pt x="666" y="595"/>
                  </a:cubicBezTo>
                  <a:cubicBezTo>
                    <a:pt x="661" y="595"/>
                    <a:pt x="656" y="594"/>
                    <a:pt x="650" y="594"/>
                  </a:cubicBezTo>
                  <a:cubicBezTo>
                    <a:pt x="649" y="593"/>
                    <a:pt x="649" y="593"/>
                    <a:pt x="648" y="593"/>
                  </a:cubicBezTo>
                  <a:cubicBezTo>
                    <a:pt x="642" y="592"/>
                    <a:pt x="636" y="591"/>
                    <a:pt x="631" y="590"/>
                  </a:cubicBezTo>
                  <a:cubicBezTo>
                    <a:pt x="630" y="590"/>
                    <a:pt x="630" y="590"/>
                    <a:pt x="629" y="590"/>
                  </a:cubicBezTo>
                  <a:cubicBezTo>
                    <a:pt x="624" y="589"/>
                    <a:pt x="619" y="587"/>
                    <a:pt x="614" y="586"/>
                  </a:cubicBezTo>
                  <a:cubicBezTo>
                    <a:pt x="613" y="586"/>
                    <a:pt x="612" y="585"/>
                    <a:pt x="611" y="585"/>
                  </a:cubicBezTo>
                  <a:cubicBezTo>
                    <a:pt x="559" y="569"/>
                    <a:pt x="513" y="537"/>
                    <a:pt x="485" y="486"/>
                  </a:cubicBezTo>
                  <a:cubicBezTo>
                    <a:pt x="485" y="485"/>
                    <a:pt x="484" y="484"/>
                    <a:pt x="483" y="483"/>
                  </a:cubicBezTo>
                  <a:cubicBezTo>
                    <a:pt x="481" y="479"/>
                    <a:pt x="480" y="475"/>
                    <a:pt x="478" y="471"/>
                  </a:cubicBezTo>
                  <a:cubicBezTo>
                    <a:pt x="477" y="469"/>
                    <a:pt x="476" y="467"/>
                    <a:pt x="475" y="464"/>
                  </a:cubicBezTo>
                  <a:cubicBezTo>
                    <a:pt x="470" y="452"/>
                    <a:pt x="466" y="438"/>
                    <a:pt x="464" y="424"/>
                  </a:cubicBezTo>
                  <a:cubicBezTo>
                    <a:pt x="462" y="415"/>
                    <a:pt x="260" y="423"/>
                    <a:pt x="187" y="290"/>
                  </a:cubicBezTo>
                  <a:cubicBezTo>
                    <a:pt x="124" y="174"/>
                    <a:pt x="160" y="89"/>
                    <a:pt x="191" y="40"/>
                  </a:cubicBezTo>
                  <a:cubicBezTo>
                    <a:pt x="199" y="28"/>
                    <a:pt x="203" y="14"/>
                    <a:pt x="205" y="0"/>
                  </a:cubicBezTo>
                  <a:cubicBezTo>
                    <a:pt x="152" y="26"/>
                    <a:pt x="152" y="26"/>
                    <a:pt x="152" y="26"/>
                  </a:cubicBezTo>
                  <a:cubicBezTo>
                    <a:pt x="17" y="91"/>
                    <a:pt x="17" y="91"/>
                    <a:pt x="17" y="91"/>
                  </a:cubicBezTo>
                  <a:cubicBezTo>
                    <a:pt x="0" y="1126"/>
                    <a:pt x="0" y="1126"/>
                    <a:pt x="0" y="1126"/>
                  </a:cubicBezTo>
                  <a:cubicBezTo>
                    <a:pt x="5" y="1125"/>
                    <a:pt x="11" y="1125"/>
                    <a:pt x="17" y="1124"/>
                  </a:cubicBezTo>
                  <a:cubicBezTo>
                    <a:pt x="21" y="1124"/>
                    <a:pt x="25" y="1124"/>
                    <a:pt x="28" y="1123"/>
                  </a:cubicBezTo>
                  <a:cubicBezTo>
                    <a:pt x="50" y="1121"/>
                    <a:pt x="82" y="1119"/>
                    <a:pt x="122" y="1115"/>
                  </a:cubicBezTo>
                  <a:cubicBezTo>
                    <a:pt x="175" y="1111"/>
                    <a:pt x="228" y="1107"/>
                    <a:pt x="282" y="1103"/>
                  </a:cubicBezTo>
                  <a:cubicBezTo>
                    <a:pt x="324" y="1100"/>
                    <a:pt x="368" y="1097"/>
                    <a:pt x="413" y="1095"/>
                  </a:cubicBezTo>
                  <a:cubicBezTo>
                    <a:pt x="417" y="1095"/>
                    <a:pt x="421" y="1094"/>
                    <a:pt x="425" y="1094"/>
                  </a:cubicBezTo>
                  <a:cubicBezTo>
                    <a:pt x="561" y="1087"/>
                    <a:pt x="716" y="1083"/>
                    <a:pt x="809" y="1081"/>
                  </a:cubicBezTo>
                  <a:cubicBezTo>
                    <a:pt x="810" y="596"/>
                    <a:pt x="810" y="596"/>
                    <a:pt x="810" y="596"/>
                  </a:cubicBezTo>
                  <a:cubicBezTo>
                    <a:pt x="810" y="564"/>
                    <a:pt x="810" y="564"/>
                    <a:pt x="810" y="564"/>
                  </a:cubicBezTo>
                  <a:close/>
                </a:path>
              </a:pathLst>
            </a:custGeom>
            <a:solidFill>
              <a:srgbClr val="FFC6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7" name="Freeform 48"/>
            <p:cNvSpPr>
              <a:spLocks/>
            </p:cNvSpPr>
            <p:nvPr userDrawn="1"/>
          </p:nvSpPr>
          <p:spPr bwMode="auto">
            <a:xfrm>
              <a:off x="12011025" y="2425700"/>
              <a:ext cx="481013" cy="57150"/>
            </a:xfrm>
            <a:custGeom>
              <a:avLst/>
              <a:gdLst>
                <a:gd name="T0" fmla="*/ 0 w 276"/>
                <a:gd name="T1" fmla="*/ 32 h 32"/>
                <a:gd name="T2" fmla="*/ 276 w 276"/>
                <a:gd name="T3" fmla="*/ 0 h 32"/>
                <a:gd name="T4" fmla="*/ 0 w 276"/>
                <a:gd name="T5" fmla="*/ 32 h 32"/>
              </a:gdLst>
              <a:ahLst/>
              <a:cxnLst>
                <a:cxn ang="0">
                  <a:pos x="T0" y="T1"/>
                </a:cxn>
                <a:cxn ang="0">
                  <a:pos x="T2" y="T3"/>
                </a:cxn>
                <a:cxn ang="0">
                  <a:pos x="T4" y="T5"/>
                </a:cxn>
              </a:cxnLst>
              <a:rect l="0" t="0" r="r" b="b"/>
              <a:pathLst>
                <a:path w="276" h="32">
                  <a:moveTo>
                    <a:pt x="0" y="32"/>
                  </a:moveTo>
                  <a:cubicBezTo>
                    <a:pt x="93" y="18"/>
                    <a:pt x="180" y="9"/>
                    <a:pt x="276" y="0"/>
                  </a:cubicBezTo>
                  <a:cubicBezTo>
                    <a:pt x="180" y="9"/>
                    <a:pt x="93" y="18"/>
                    <a:pt x="0" y="32"/>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8" name="Freeform 49"/>
            <p:cNvSpPr>
              <a:spLocks/>
            </p:cNvSpPr>
            <p:nvPr userDrawn="1"/>
          </p:nvSpPr>
          <p:spPr bwMode="auto">
            <a:xfrm>
              <a:off x="11763375" y="608013"/>
              <a:ext cx="898525" cy="1874838"/>
            </a:xfrm>
            <a:custGeom>
              <a:avLst/>
              <a:gdLst>
                <a:gd name="T0" fmla="*/ 499 w 516"/>
                <a:gd name="T1" fmla="*/ 1035 h 1075"/>
                <a:gd name="T2" fmla="*/ 516 w 516"/>
                <a:gd name="T3" fmla="*/ 0 h 1075"/>
                <a:gd name="T4" fmla="*/ 0 w 516"/>
                <a:gd name="T5" fmla="*/ 257 h 1075"/>
                <a:gd name="T6" fmla="*/ 0 w 516"/>
                <a:gd name="T7" fmla="*/ 263 h 1075"/>
                <a:gd name="T8" fmla="*/ 1 w 516"/>
                <a:gd name="T9" fmla="*/ 368 h 1075"/>
                <a:gd name="T10" fmla="*/ 141 w 516"/>
                <a:gd name="T11" fmla="*/ 367 h 1075"/>
                <a:gd name="T12" fmla="*/ 142 w 516"/>
                <a:gd name="T13" fmla="*/ 1075 h 1075"/>
                <a:gd name="T14" fmla="*/ 418 w 516"/>
                <a:gd name="T15" fmla="*/ 1043 h 1075"/>
                <a:gd name="T16" fmla="*/ 499 w 516"/>
                <a:gd name="T17" fmla="*/ 1035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6" h="1075">
                  <a:moveTo>
                    <a:pt x="499" y="1035"/>
                  </a:moveTo>
                  <a:cubicBezTo>
                    <a:pt x="516" y="0"/>
                    <a:pt x="516" y="0"/>
                    <a:pt x="516" y="0"/>
                  </a:cubicBezTo>
                  <a:cubicBezTo>
                    <a:pt x="0" y="257"/>
                    <a:pt x="0" y="257"/>
                    <a:pt x="0" y="257"/>
                  </a:cubicBezTo>
                  <a:cubicBezTo>
                    <a:pt x="0" y="263"/>
                    <a:pt x="0" y="263"/>
                    <a:pt x="0" y="263"/>
                  </a:cubicBezTo>
                  <a:cubicBezTo>
                    <a:pt x="1" y="368"/>
                    <a:pt x="1" y="368"/>
                    <a:pt x="1" y="368"/>
                  </a:cubicBezTo>
                  <a:cubicBezTo>
                    <a:pt x="141" y="367"/>
                    <a:pt x="141" y="367"/>
                    <a:pt x="141" y="367"/>
                  </a:cubicBezTo>
                  <a:cubicBezTo>
                    <a:pt x="142" y="1075"/>
                    <a:pt x="142" y="1075"/>
                    <a:pt x="142" y="1075"/>
                  </a:cubicBezTo>
                  <a:cubicBezTo>
                    <a:pt x="235" y="1061"/>
                    <a:pt x="322" y="1052"/>
                    <a:pt x="418" y="1043"/>
                  </a:cubicBezTo>
                  <a:cubicBezTo>
                    <a:pt x="444" y="1040"/>
                    <a:pt x="471" y="1038"/>
                    <a:pt x="499" y="1035"/>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49" name="Freeform 50"/>
            <p:cNvSpPr>
              <a:spLocks/>
            </p:cNvSpPr>
            <p:nvPr userDrawn="1"/>
          </p:nvSpPr>
          <p:spPr bwMode="auto">
            <a:xfrm>
              <a:off x="12849225" y="438150"/>
              <a:ext cx="1431925" cy="1050925"/>
            </a:xfrm>
            <a:custGeom>
              <a:avLst/>
              <a:gdLst>
                <a:gd name="T0" fmla="*/ 581 w 822"/>
                <a:gd name="T1" fmla="*/ 602 h 603"/>
                <a:gd name="T2" fmla="*/ 587 w 822"/>
                <a:gd name="T3" fmla="*/ 602 h 603"/>
                <a:gd name="T4" fmla="*/ 639 w 822"/>
                <a:gd name="T5" fmla="*/ 592 h 603"/>
                <a:gd name="T6" fmla="*/ 686 w 822"/>
                <a:gd name="T7" fmla="*/ 571 h 603"/>
                <a:gd name="T8" fmla="*/ 686 w 822"/>
                <a:gd name="T9" fmla="*/ 571 h 603"/>
                <a:gd name="T10" fmla="*/ 687 w 822"/>
                <a:gd name="T11" fmla="*/ 453 h 603"/>
                <a:gd name="T12" fmla="*/ 819 w 822"/>
                <a:gd name="T13" fmla="*/ 453 h 603"/>
                <a:gd name="T14" fmla="*/ 822 w 822"/>
                <a:gd name="T15" fmla="*/ 343 h 603"/>
                <a:gd name="T16" fmla="*/ 96 w 822"/>
                <a:gd name="T17" fmla="*/ 0 h 603"/>
                <a:gd name="T18" fmla="*/ 81 w 822"/>
                <a:gd name="T19" fmla="*/ 7 h 603"/>
                <a:gd name="T20" fmla="*/ 67 w 822"/>
                <a:gd name="T21" fmla="*/ 47 h 603"/>
                <a:gd name="T22" fmla="*/ 63 w 822"/>
                <a:gd name="T23" fmla="*/ 297 h 603"/>
                <a:gd name="T24" fmla="*/ 340 w 822"/>
                <a:gd name="T25" fmla="*/ 431 h 603"/>
                <a:gd name="T26" fmla="*/ 351 w 822"/>
                <a:gd name="T27" fmla="*/ 471 h 603"/>
                <a:gd name="T28" fmla="*/ 354 w 822"/>
                <a:gd name="T29" fmla="*/ 478 h 603"/>
                <a:gd name="T30" fmla="*/ 359 w 822"/>
                <a:gd name="T31" fmla="*/ 490 h 603"/>
                <a:gd name="T32" fmla="*/ 361 w 822"/>
                <a:gd name="T33" fmla="*/ 493 h 603"/>
                <a:gd name="T34" fmla="*/ 487 w 822"/>
                <a:gd name="T35" fmla="*/ 592 h 603"/>
                <a:gd name="T36" fmla="*/ 490 w 822"/>
                <a:gd name="T37" fmla="*/ 593 h 603"/>
                <a:gd name="T38" fmla="*/ 505 w 822"/>
                <a:gd name="T39" fmla="*/ 597 h 603"/>
                <a:gd name="T40" fmla="*/ 507 w 822"/>
                <a:gd name="T41" fmla="*/ 597 h 603"/>
                <a:gd name="T42" fmla="*/ 524 w 822"/>
                <a:gd name="T43" fmla="*/ 600 h 603"/>
                <a:gd name="T44" fmla="*/ 526 w 822"/>
                <a:gd name="T45" fmla="*/ 601 h 603"/>
                <a:gd name="T46" fmla="*/ 542 w 822"/>
                <a:gd name="T47" fmla="*/ 602 h 603"/>
                <a:gd name="T48" fmla="*/ 548 w 822"/>
                <a:gd name="T49" fmla="*/ 603 h 603"/>
                <a:gd name="T50" fmla="*/ 561 w 822"/>
                <a:gd name="T51" fmla="*/ 603 h 603"/>
                <a:gd name="T52" fmla="*/ 569 w 822"/>
                <a:gd name="T53" fmla="*/ 603 h 603"/>
                <a:gd name="T54" fmla="*/ 581 w 822"/>
                <a:gd name="T55" fmla="*/ 602 h 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22" h="603">
                  <a:moveTo>
                    <a:pt x="581" y="602"/>
                  </a:moveTo>
                  <a:cubicBezTo>
                    <a:pt x="583" y="602"/>
                    <a:pt x="585" y="602"/>
                    <a:pt x="587" y="602"/>
                  </a:cubicBezTo>
                  <a:cubicBezTo>
                    <a:pt x="605" y="600"/>
                    <a:pt x="623" y="597"/>
                    <a:pt x="639" y="592"/>
                  </a:cubicBezTo>
                  <a:cubicBezTo>
                    <a:pt x="656" y="586"/>
                    <a:pt x="672" y="579"/>
                    <a:pt x="686" y="571"/>
                  </a:cubicBezTo>
                  <a:cubicBezTo>
                    <a:pt x="686" y="571"/>
                    <a:pt x="686" y="571"/>
                    <a:pt x="686" y="571"/>
                  </a:cubicBezTo>
                  <a:cubicBezTo>
                    <a:pt x="687" y="453"/>
                    <a:pt x="687" y="453"/>
                    <a:pt x="687" y="453"/>
                  </a:cubicBezTo>
                  <a:cubicBezTo>
                    <a:pt x="819" y="453"/>
                    <a:pt x="819" y="453"/>
                    <a:pt x="819" y="453"/>
                  </a:cubicBezTo>
                  <a:cubicBezTo>
                    <a:pt x="822" y="343"/>
                    <a:pt x="822" y="343"/>
                    <a:pt x="822" y="343"/>
                  </a:cubicBezTo>
                  <a:cubicBezTo>
                    <a:pt x="96" y="0"/>
                    <a:pt x="96" y="0"/>
                    <a:pt x="96" y="0"/>
                  </a:cubicBezTo>
                  <a:cubicBezTo>
                    <a:pt x="81" y="7"/>
                    <a:pt x="81" y="7"/>
                    <a:pt x="81" y="7"/>
                  </a:cubicBezTo>
                  <a:cubicBezTo>
                    <a:pt x="79" y="21"/>
                    <a:pt x="75" y="35"/>
                    <a:pt x="67" y="47"/>
                  </a:cubicBezTo>
                  <a:cubicBezTo>
                    <a:pt x="36" y="96"/>
                    <a:pt x="0" y="181"/>
                    <a:pt x="63" y="297"/>
                  </a:cubicBezTo>
                  <a:cubicBezTo>
                    <a:pt x="136" y="430"/>
                    <a:pt x="338" y="422"/>
                    <a:pt x="340" y="431"/>
                  </a:cubicBezTo>
                  <a:cubicBezTo>
                    <a:pt x="342" y="445"/>
                    <a:pt x="346" y="459"/>
                    <a:pt x="351" y="471"/>
                  </a:cubicBezTo>
                  <a:cubicBezTo>
                    <a:pt x="352" y="474"/>
                    <a:pt x="353" y="476"/>
                    <a:pt x="354" y="478"/>
                  </a:cubicBezTo>
                  <a:cubicBezTo>
                    <a:pt x="356" y="482"/>
                    <a:pt x="357" y="486"/>
                    <a:pt x="359" y="490"/>
                  </a:cubicBezTo>
                  <a:cubicBezTo>
                    <a:pt x="360" y="491"/>
                    <a:pt x="361" y="492"/>
                    <a:pt x="361" y="493"/>
                  </a:cubicBezTo>
                  <a:cubicBezTo>
                    <a:pt x="389" y="544"/>
                    <a:pt x="435" y="576"/>
                    <a:pt x="487" y="592"/>
                  </a:cubicBezTo>
                  <a:cubicBezTo>
                    <a:pt x="488" y="592"/>
                    <a:pt x="489" y="593"/>
                    <a:pt x="490" y="593"/>
                  </a:cubicBezTo>
                  <a:cubicBezTo>
                    <a:pt x="495" y="594"/>
                    <a:pt x="500" y="596"/>
                    <a:pt x="505" y="597"/>
                  </a:cubicBezTo>
                  <a:cubicBezTo>
                    <a:pt x="506" y="597"/>
                    <a:pt x="506" y="597"/>
                    <a:pt x="507" y="597"/>
                  </a:cubicBezTo>
                  <a:cubicBezTo>
                    <a:pt x="512" y="598"/>
                    <a:pt x="518" y="599"/>
                    <a:pt x="524" y="600"/>
                  </a:cubicBezTo>
                  <a:cubicBezTo>
                    <a:pt x="525" y="600"/>
                    <a:pt x="525" y="600"/>
                    <a:pt x="526" y="601"/>
                  </a:cubicBezTo>
                  <a:cubicBezTo>
                    <a:pt x="532" y="601"/>
                    <a:pt x="537" y="602"/>
                    <a:pt x="542" y="602"/>
                  </a:cubicBezTo>
                  <a:cubicBezTo>
                    <a:pt x="544" y="602"/>
                    <a:pt x="546" y="602"/>
                    <a:pt x="548" y="603"/>
                  </a:cubicBezTo>
                  <a:cubicBezTo>
                    <a:pt x="552" y="603"/>
                    <a:pt x="556" y="603"/>
                    <a:pt x="561" y="603"/>
                  </a:cubicBezTo>
                  <a:cubicBezTo>
                    <a:pt x="564" y="603"/>
                    <a:pt x="566" y="603"/>
                    <a:pt x="569" y="603"/>
                  </a:cubicBezTo>
                  <a:cubicBezTo>
                    <a:pt x="573" y="603"/>
                    <a:pt x="577" y="603"/>
                    <a:pt x="581" y="602"/>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0" name="Freeform 51"/>
            <p:cNvSpPr>
              <a:spLocks/>
            </p:cNvSpPr>
            <p:nvPr userDrawn="1"/>
          </p:nvSpPr>
          <p:spPr bwMode="auto">
            <a:xfrm>
              <a:off x="13871575" y="1470025"/>
              <a:ext cx="90488" cy="17463"/>
            </a:xfrm>
            <a:custGeom>
              <a:avLst/>
              <a:gdLst>
                <a:gd name="T0" fmla="*/ 52 w 52"/>
                <a:gd name="T1" fmla="*/ 0 h 10"/>
                <a:gd name="T2" fmla="*/ 0 w 52"/>
                <a:gd name="T3" fmla="*/ 10 h 10"/>
                <a:gd name="T4" fmla="*/ 52 w 52"/>
                <a:gd name="T5" fmla="*/ 0 h 10"/>
              </a:gdLst>
              <a:ahLst/>
              <a:cxnLst>
                <a:cxn ang="0">
                  <a:pos x="T0" y="T1"/>
                </a:cxn>
                <a:cxn ang="0">
                  <a:pos x="T2" y="T3"/>
                </a:cxn>
                <a:cxn ang="0">
                  <a:pos x="T4" y="T5"/>
                </a:cxn>
              </a:cxnLst>
              <a:rect l="0" t="0" r="r" b="b"/>
              <a:pathLst>
                <a:path w="52" h="10">
                  <a:moveTo>
                    <a:pt x="52" y="0"/>
                  </a:moveTo>
                  <a:cubicBezTo>
                    <a:pt x="36" y="5"/>
                    <a:pt x="18" y="8"/>
                    <a:pt x="0" y="10"/>
                  </a:cubicBezTo>
                  <a:cubicBezTo>
                    <a:pt x="18" y="8"/>
                    <a:pt x="36" y="5"/>
                    <a:pt x="52"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1" name="Freeform 52"/>
            <p:cNvSpPr>
              <a:spLocks/>
            </p:cNvSpPr>
            <p:nvPr userDrawn="1"/>
          </p:nvSpPr>
          <p:spPr bwMode="auto">
            <a:xfrm>
              <a:off x="13839825" y="1487488"/>
              <a:ext cx="20638" cy="1588"/>
            </a:xfrm>
            <a:custGeom>
              <a:avLst/>
              <a:gdLst>
                <a:gd name="T0" fmla="*/ 12 w 12"/>
                <a:gd name="T1" fmla="*/ 0 h 1"/>
                <a:gd name="T2" fmla="*/ 0 w 12"/>
                <a:gd name="T3" fmla="*/ 1 h 1"/>
                <a:gd name="T4" fmla="*/ 12 w 12"/>
                <a:gd name="T5" fmla="*/ 0 h 1"/>
              </a:gdLst>
              <a:ahLst/>
              <a:cxnLst>
                <a:cxn ang="0">
                  <a:pos x="T0" y="T1"/>
                </a:cxn>
                <a:cxn ang="0">
                  <a:pos x="T2" y="T3"/>
                </a:cxn>
                <a:cxn ang="0">
                  <a:pos x="T4" y="T5"/>
                </a:cxn>
              </a:cxnLst>
              <a:rect l="0" t="0" r="r" b="b"/>
              <a:pathLst>
                <a:path w="12" h="1">
                  <a:moveTo>
                    <a:pt x="12" y="0"/>
                  </a:moveTo>
                  <a:cubicBezTo>
                    <a:pt x="8" y="1"/>
                    <a:pt x="4" y="1"/>
                    <a:pt x="0" y="1"/>
                  </a:cubicBezTo>
                  <a:cubicBezTo>
                    <a:pt x="4" y="1"/>
                    <a:pt x="8" y="1"/>
                    <a:pt x="12"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2" name="Freeform 53"/>
            <p:cNvSpPr>
              <a:spLocks/>
            </p:cNvSpPr>
            <p:nvPr userDrawn="1"/>
          </p:nvSpPr>
          <p:spPr bwMode="auto">
            <a:xfrm>
              <a:off x="13696950" y="1470025"/>
              <a:ext cx="6350" cy="1588"/>
            </a:xfrm>
            <a:custGeom>
              <a:avLst/>
              <a:gdLst>
                <a:gd name="T0" fmla="*/ 0 w 3"/>
                <a:gd name="T1" fmla="*/ 0 h 1"/>
                <a:gd name="T2" fmla="*/ 3 w 3"/>
                <a:gd name="T3" fmla="*/ 1 h 1"/>
                <a:gd name="T4" fmla="*/ 0 w 3"/>
                <a:gd name="T5" fmla="*/ 0 h 1"/>
              </a:gdLst>
              <a:ahLst/>
              <a:cxnLst>
                <a:cxn ang="0">
                  <a:pos x="T0" y="T1"/>
                </a:cxn>
                <a:cxn ang="0">
                  <a:pos x="T2" y="T3"/>
                </a:cxn>
                <a:cxn ang="0">
                  <a:pos x="T4" y="T5"/>
                </a:cxn>
              </a:cxnLst>
              <a:rect l="0" t="0" r="r" b="b"/>
              <a:pathLst>
                <a:path w="3" h="1">
                  <a:moveTo>
                    <a:pt x="0" y="0"/>
                  </a:moveTo>
                  <a:cubicBezTo>
                    <a:pt x="1" y="0"/>
                    <a:pt x="2" y="1"/>
                    <a:pt x="3" y="1"/>
                  </a:cubicBezTo>
                  <a:cubicBezTo>
                    <a:pt x="2" y="1"/>
                    <a:pt x="1" y="0"/>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3" name="Freeform 54"/>
            <p:cNvSpPr>
              <a:spLocks/>
            </p:cNvSpPr>
            <p:nvPr userDrawn="1"/>
          </p:nvSpPr>
          <p:spPr bwMode="auto">
            <a:xfrm>
              <a:off x="13793788" y="1487488"/>
              <a:ext cx="9525" cy="1588"/>
            </a:xfrm>
            <a:custGeom>
              <a:avLst/>
              <a:gdLst>
                <a:gd name="T0" fmla="*/ 0 w 6"/>
                <a:gd name="T1" fmla="*/ 0 h 1"/>
                <a:gd name="T2" fmla="*/ 6 w 6"/>
                <a:gd name="T3" fmla="*/ 1 h 1"/>
                <a:gd name="T4" fmla="*/ 0 w 6"/>
                <a:gd name="T5" fmla="*/ 0 h 1"/>
              </a:gdLst>
              <a:ahLst/>
              <a:cxnLst>
                <a:cxn ang="0">
                  <a:pos x="T0" y="T1"/>
                </a:cxn>
                <a:cxn ang="0">
                  <a:pos x="T2" y="T3"/>
                </a:cxn>
                <a:cxn ang="0">
                  <a:pos x="T4" y="T5"/>
                </a:cxn>
              </a:cxnLst>
              <a:rect l="0" t="0" r="r" b="b"/>
              <a:pathLst>
                <a:path w="6" h="1">
                  <a:moveTo>
                    <a:pt x="0" y="0"/>
                  </a:moveTo>
                  <a:cubicBezTo>
                    <a:pt x="2" y="0"/>
                    <a:pt x="4" y="0"/>
                    <a:pt x="6" y="1"/>
                  </a:cubicBezTo>
                  <a:cubicBezTo>
                    <a:pt x="4" y="0"/>
                    <a:pt x="2" y="0"/>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4" name="Freeform 55"/>
            <p:cNvSpPr>
              <a:spLocks/>
            </p:cNvSpPr>
            <p:nvPr userDrawn="1"/>
          </p:nvSpPr>
          <p:spPr bwMode="auto">
            <a:xfrm>
              <a:off x="13474700" y="1292225"/>
              <a:ext cx="3175" cy="4763"/>
            </a:xfrm>
            <a:custGeom>
              <a:avLst/>
              <a:gdLst>
                <a:gd name="T0" fmla="*/ 0 w 2"/>
                <a:gd name="T1" fmla="*/ 0 h 3"/>
                <a:gd name="T2" fmla="*/ 2 w 2"/>
                <a:gd name="T3" fmla="*/ 3 h 3"/>
                <a:gd name="T4" fmla="*/ 0 w 2"/>
                <a:gd name="T5" fmla="*/ 0 h 3"/>
              </a:gdLst>
              <a:ahLst/>
              <a:cxnLst>
                <a:cxn ang="0">
                  <a:pos x="T0" y="T1"/>
                </a:cxn>
                <a:cxn ang="0">
                  <a:pos x="T2" y="T3"/>
                </a:cxn>
                <a:cxn ang="0">
                  <a:pos x="T4" y="T5"/>
                </a:cxn>
              </a:cxnLst>
              <a:rect l="0" t="0" r="r" b="b"/>
              <a:pathLst>
                <a:path w="2" h="3">
                  <a:moveTo>
                    <a:pt x="0" y="0"/>
                  </a:moveTo>
                  <a:cubicBezTo>
                    <a:pt x="1" y="1"/>
                    <a:pt x="2" y="2"/>
                    <a:pt x="2" y="3"/>
                  </a:cubicBezTo>
                  <a:cubicBezTo>
                    <a:pt x="2" y="2"/>
                    <a:pt x="1" y="1"/>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5" name="Freeform 56"/>
            <p:cNvSpPr>
              <a:spLocks/>
            </p:cNvSpPr>
            <p:nvPr userDrawn="1"/>
          </p:nvSpPr>
          <p:spPr bwMode="auto">
            <a:xfrm>
              <a:off x="13762038" y="1484313"/>
              <a:ext cx="3175" cy="1588"/>
            </a:xfrm>
            <a:custGeom>
              <a:avLst/>
              <a:gdLst>
                <a:gd name="T0" fmla="*/ 0 w 2"/>
                <a:gd name="T1" fmla="*/ 0 h 1"/>
                <a:gd name="T2" fmla="*/ 2 w 2"/>
                <a:gd name="T3" fmla="*/ 1 h 1"/>
                <a:gd name="T4" fmla="*/ 0 w 2"/>
                <a:gd name="T5" fmla="*/ 0 h 1"/>
              </a:gdLst>
              <a:ahLst/>
              <a:cxnLst>
                <a:cxn ang="0">
                  <a:pos x="T0" y="T1"/>
                </a:cxn>
                <a:cxn ang="0">
                  <a:pos x="T2" y="T3"/>
                </a:cxn>
                <a:cxn ang="0">
                  <a:pos x="T4" y="T5"/>
                </a:cxn>
              </a:cxnLst>
              <a:rect l="0" t="0" r="r" b="b"/>
              <a:pathLst>
                <a:path w="2" h="1">
                  <a:moveTo>
                    <a:pt x="0" y="0"/>
                  </a:moveTo>
                  <a:cubicBezTo>
                    <a:pt x="1" y="0"/>
                    <a:pt x="1" y="0"/>
                    <a:pt x="2" y="1"/>
                  </a:cubicBezTo>
                  <a:cubicBezTo>
                    <a:pt x="1" y="0"/>
                    <a:pt x="1" y="0"/>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6" name="Freeform 57"/>
            <p:cNvSpPr>
              <a:spLocks/>
            </p:cNvSpPr>
            <p:nvPr userDrawn="1"/>
          </p:nvSpPr>
          <p:spPr bwMode="auto">
            <a:xfrm>
              <a:off x="13728700" y="1477963"/>
              <a:ext cx="3175" cy="0"/>
            </a:xfrm>
            <a:custGeom>
              <a:avLst/>
              <a:gdLst>
                <a:gd name="T0" fmla="*/ 0 w 2"/>
                <a:gd name="T1" fmla="*/ 2 w 2"/>
                <a:gd name="T2" fmla="*/ 0 w 2"/>
              </a:gdLst>
              <a:ahLst/>
              <a:cxnLst>
                <a:cxn ang="0">
                  <a:pos x="T0" y="0"/>
                </a:cxn>
                <a:cxn ang="0">
                  <a:pos x="T1" y="0"/>
                </a:cxn>
                <a:cxn ang="0">
                  <a:pos x="T2" y="0"/>
                </a:cxn>
              </a:cxnLst>
              <a:rect l="0" t="0" r="r" b="b"/>
              <a:pathLst>
                <a:path w="2">
                  <a:moveTo>
                    <a:pt x="0" y="0"/>
                  </a:moveTo>
                  <a:cubicBezTo>
                    <a:pt x="1" y="0"/>
                    <a:pt x="1" y="0"/>
                    <a:pt x="2" y="0"/>
                  </a:cubicBezTo>
                  <a:cubicBezTo>
                    <a:pt x="1" y="0"/>
                    <a:pt x="1" y="0"/>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7" name="Freeform 58"/>
            <p:cNvSpPr>
              <a:spLocks/>
            </p:cNvSpPr>
            <p:nvPr userDrawn="1"/>
          </p:nvSpPr>
          <p:spPr bwMode="auto">
            <a:xfrm>
              <a:off x="13460413" y="1258888"/>
              <a:ext cx="4763" cy="12700"/>
            </a:xfrm>
            <a:custGeom>
              <a:avLst/>
              <a:gdLst>
                <a:gd name="T0" fmla="*/ 0 w 3"/>
                <a:gd name="T1" fmla="*/ 0 h 7"/>
                <a:gd name="T2" fmla="*/ 3 w 3"/>
                <a:gd name="T3" fmla="*/ 7 h 7"/>
                <a:gd name="T4" fmla="*/ 0 w 3"/>
                <a:gd name="T5" fmla="*/ 0 h 7"/>
              </a:gdLst>
              <a:ahLst/>
              <a:cxnLst>
                <a:cxn ang="0">
                  <a:pos x="T0" y="T1"/>
                </a:cxn>
                <a:cxn ang="0">
                  <a:pos x="T2" y="T3"/>
                </a:cxn>
                <a:cxn ang="0">
                  <a:pos x="T4" y="T5"/>
                </a:cxn>
              </a:cxnLst>
              <a:rect l="0" t="0" r="r" b="b"/>
              <a:pathLst>
                <a:path w="3" h="7">
                  <a:moveTo>
                    <a:pt x="0" y="0"/>
                  </a:moveTo>
                  <a:cubicBezTo>
                    <a:pt x="1" y="3"/>
                    <a:pt x="2" y="5"/>
                    <a:pt x="3" y="7"/>
                  </a:cubicBezTo>
                  <a:cubicBezTo>
                    <a:pt x="2" y="5"/>
                    <a:pt x="1" y="3"/>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8" name="Freeform 59"/>
            <p:cNvSpPr>
              <a:spLocks/>
            </p:cNvSpPr>
            <p:nvPr userDrawn="1"/>
          </p:nvSpPr>
          <p:spPr bwMode="auto">
            <a:xfrm>
              <a:off x="10287000" y="504825"/>
              <a:ext cx="319088" cy="615950"/>
            </a:xfrm>
            <a:custGeom>
              <a:avLst/>
              <a:gdLst>
                <a:gd name="T0" fmla="*/ 0 w 201"/>
                <a:gd name="T1" fmla="*/ 5 h 388"/>
                <a:gd name="T2" fmla="*/ 4 w 201"/>
                <a:gd name="T3" fmla="*/ 388 h 388"/>
                <a:gd name="T4" fmla="*/ 200 w 201"/>
                <a:gd name="T5" fmla="*/ 387 h 388"/>
                <a:gd name="T6" fmla="*/ 201 w 201"/>
                <a:gd name="T7" fmla="*/ 0 h 388"/>
                <a:gd name="T8" fmla="*/ 0 w 201"/>
                <a:gd name="T9" fmla="*/ 5 h 388"/>
              </a:gdLst>
              <a:ahLst/>
              <a:cxnLst>
                <a:cxn ang="0">
                  <a:pos x="T0" y="T1"/>
                </a:cxn>
                <a:cxn ang="0">
                  <a:pos x="T2" y="T3"/>
                </a:cxn>
                <a:cxn ang="0">
                  <a:pos x="T4" y="T5"/>
                </a:cxn>
                <a:cxn ang="0">
                  <a:pos x="T6" y="T7"/>
                </a:cxn>
                <a:cxn ang="0">
                  <a:pos x="T8" y="T9"/>
                </a:cxn>
              </a:cxnLst>
              <a:rect l="0" t="0" r="r" b="b"/>
              <a:pathLst>
                <a:path w="201" h="388">
                  <a:moveTo>
                    <a:pt x="0" y="5"/>
                  </a:moveTo>
                  <a:lnTo>
                    <a:pt x="4" y="388"/>
                  </a:lnTo>
                  <a:lnTo>
                    <a:pt x="200" y="387"/>
                  </a:lnTo>
                  <a:lnTo>
                    <a:pt x="201" y="0"/>
                  </a:lnTo>
                  <a:lnTo>
                    <a:pt x="0" y="5"/>
                  </a:ln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59" name="Freeform 60"/>
            <p:cNvSpPr>
              <a:spLocks/>
            </p:cNvSpPr>
            <p:nvPr userDrawn="1"/>
          </p:nvSpPr>
          <p:spPr bwMode="auto">
            <a:xfrm>
              <a:off x="11068050" y="493713"/>
              <a:ext cx="352425" cy="625475"/>
            </a:xfrm>
            <a:custGeom>
              <a:avLst/>
              <a:gdLst>
                <a:gd name="T0" fmla="*/ 5 w 222"/>
                <a:gd name="T1" fmla="*/ 394 h 394"/>
                <a:gd name="T2" fmla="*/ 222 w 222"/>
                <a:gd name="T3" fmla="*/ 394 h 394"/>
                <a:gd name="T4" fmla="*/ 222 w 222"/>
                <a:gd name="T5" fmla="*/ 0 h 394"/>
                <a:gd name="T6" fmla="*/ 0 w 222"/>
                <a:gd name="T7" fmla="*/ 5 h 394"/>
                <a:gd name="T8" fmla="*/ 5 w 222"/>
                <a:gd name="T9" fmla="*/ 394 h 394"/>
              </a:gdLst>
              <a:ahLst/>
              <a:cxnLst>
                <a:cxn ang="0">
                  <a:pos x="T0" y="T1"/>
                </a:cxn>
                <a:cxn ang="0">
                  <a:pos x="T2" y="T3"/>
                </a:cxn>
                <a:cxn ang="0">
                  <a:pos x="T4" y="T5"/>
                </a:cxn>
                <a:cxn ang="0">
                  <a:pos x="T6" y="T7"/>
                </a:cxn>
                <a:cxn ang="0">
                  <a:pos x="T8" y="T9"/>
                </a:cxn>
              </a:cxnLst>
              <a:rect l="0" t="0" r="r" b="b"/>
              <a:pathLst>
                <a:path w="222" h="394">
                  <a:moveTo>
                    <a:pt x="5" y="394"/>
                  </a:moveTo>
                  <a:lnTo>
                    <a:pt x="222" y="394"/>
                  </a:lnTo>
                  <a:lnTo>
                    <a:pt x="222" y="0"/>
                  </a:lnTo>
                  <a:lnTo>
                    <a:pt x="0" y="5"/>
                  </a:lnTo>
                  <a:lnTo>
                    <a:pt x="5" y="394"/>
                  </a:ln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0" name="Freeform 61"/>
            <p:cNvSpPr>
              <a:spLocks/>
            </p:cNvSpPr>
            <p:nvPr userDrawn="1"/>
          </p:nvSpPr>
          <p:spPr bwMode="auto">
            <a:xfrm>
              <a:off x="11075988" y="493713"/>
              <a:ext cx="344488" cy="625475"/>
            </a:xfrm>
            <a:custGeom>
              <a:avLst/>
              <a:gdLst>
                <a:gd name="T0" fmla="*/ 0 w 217"/>
                <a:gd name="T1" fmla="*/ 394 h 394"/>
                <a:gd name="T2" fmla="*/ 217 w 217"/>
                <a:gd name="T3" fmla="*/ 394 h 394"/>
                <a:gd name="T4" fmla="*/ 217 w 217"/>
                <a:gd name="T5" fmla="*/ 0 h 394"/>
                <a:gd name="T6" fmla="*/ 217 w 217"/>
                <a:gd name="T7" fmla="*/ 394 h 394"/>
                <a:gd name="T8" fmla="*/ 0 w 217"/>
                <a:gd name="T9" fmla="*/ 394 h 394"/>
              </a:gdLst>
              <a:ahLst/>
              <a:cxnLst>
                <a:cxn ang="0">
                  <a:pos x="T0" y="T1"/>
                </a:cxn>
                <a:cxn ang="0">
                  <a:pos x="T2" y="T3"/>
                </a:cxn>
                <a:cxn ang="0">
                  <a:pos x="T4" y="T5"/>
                </a:cxn>
                <a:cxn ang="0">
                  <a:pos x="T6" y="T7"/>
                </a:cxn>
                <a:cxn ang="0">
                  <a:pos x="T8" y="T9"/>
                </a:cxn>
              </a:cxnLst>
              <a:rect l="0" t="0" r="r" b="b"/>
              <a:pathLst>
                <a:path w="217" h="394">
                  <a:moveTo>
                    <a:pt x="0" y="394"/>
                  </a:moveTo>
                  <a:lnTo>
                    <a:pt x="217" y="394"/>
                  </a:lnTo>
                  <a:lnTo>
                    <a:pt x="217" y="0"/>
                  </a:lnTo>
                  <a:lnTo>
                    <a:pt x="217" y="394"/>
                  </a:lnTo>
                  <a:lnTo>
                    <a:pt x="0" y="394"/>
                  </a:ln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1" name="Rectangle 62"/>
            <p:cNvSpPr>
              <a:spLocks noChangeArrowheads="1"/>
            </p:cNvSpPr>
            <p:nvPr userDrawn="1"/>
          </p:nvSpPr>
          <p:spPr bwMode="auto">
            <a:xfrm>
              <a:off x="11988800" y="3275013"/>
              <a:ext cx="265113" cy="1430338"/>
            </a:xfrm>
            <a:prstGeom prst="rect">
              <a:avLst/>
            </a:prstGeom>
            <a:solidFill>
              <a:srgbClr val="FFA4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2" name="Freeform 63"/>
            <p:cNvSpPr>
              <a:spLocks/>
            </p:cNvSpPr>
            <p:nvPr userDrawn="1"/>
          </p:nvSpPr>
          <p:spPr bwMode="auto">
            <a:xfrm>
              <a:off x="12568238" y="3246438"/>
              <a:ext cx="1103313" cy="1466850"/>
            </a:xfrm>
            <a:custGeom>
              <a:avLst/>
              <a:gdLst>
                <a:gd name="T0" fmla="*/ 309 w 633"/>
                <a:gd name="T1" fmla="*/ 699 h 841"/>
                <a:gd name="T2" fmla="*/ 115 w 633"/>
                <a:gd name="T3" fmla="*/ 605 h 841"/>
                <a:gd name="T4" fmla="*/ 0 w 633"/>
                <a:gd name="T5" fmla="*/ 699 h 841"/>
                <a:gd name="T6" fmla="*/ 309 w 633"/>
                <a:gd name="T7" fmla="*/ 841 h 841"/>
                <a:gd name="T8" fmla="*/ 633 w 633"/>
                <a:gd name="T9" fmla="*/ 589 h 841"/>
                <a:gd name="T10" fmla="*/ 401 w 633"/>
                <a:gd name="T11" fmla="*/ 356 h 841"/>
                <a:gd name="T12" fmla="*/ 196 w 633"/>
                <a:gd name="T13" fmla="*/ 231 h 841"/>
                <a:gd name="T14" fmla="*/ 330 w 633"/>
                <a:gd name="T15" fmla="*/ 142 h 841"/>
                <a:gd name="T16" fmla="*/ 493 w 633"/>
                <a:gd name="T17" fmla="*/ 221 h 841"/>
                <a:gd name="T18" fmla="*/ 612 w 633"/>
                <a:gd name="T19" fmla="*/ 132 h 841"/>
                <a:gd name="T20" fmla="*/ 338 w 633"/>
                <a:gd name="T21" fmla="*/ 0 h 841"/>
                <a:gd name="T22" fmla="*/ 34 w 633"/>
                <a:gd name="T23" fmla="*/ 247 h 841"/>
                <a:gd name="T24" fmla="*/ 279 w 633"/>
                <a:gd name="T25" fmla="*/ 475 h 841"/>
                <a:gd name="T26" fmla="*/ 471 w 633"/>
                <a:gd name="T27" fmla="*/ 598 h 841"/>
                <a:gd name="T28" fmla="*/ 309 w 633"/>
                <a:gd name="T29" fmla="*/ 699 h 8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33" h="841">
                  <a:moveTo>
                    <a:pt x="309" y="699"/>
                  </a:moveTo>
                  <a:cubicBezTo>
                    <a:pt x="222" y="699"/>
                    <a:pt x="164" y="654"/>
                    <a:pt x="115" y="605"/>
                  </a:cubicBezTo>
                  <a:cubicBezTo>
                    <a:pt x="0" y="699"/>
                    <a:pt x="0" y="699"/>
                    <a:pt x="0" y="699"/>
                  </a:cubicBezTo>
                  <a:cubicBezTo>
                    <a:pt x="80" y="807"/>
                    <a:pt x="178" y="841"/>
                    <a:pt x="309" y="841"/>
                  </a:cubicBezTo>
                  <a:cubicBezTo>
                    <a:pt x="468" y="841"/>
                    <a:pt x="633" y="770"/>
                    <a:pt x="633" y="589"/>
                  </a:cubicBezTo>
                  <a:cubicBezTo>
                    <a:pt x="633" y="439"/>
                    <a:pt x="532" y="388"/>
                    <a:pt x="401" y="356"/>
                  </a:cubicBezTo>
                  <a:cubicBezTo>
                    <a:pt x="333" y="341"/>
                    <a:pt x="196" y="328"/>
                    <a:pt x="196" y="231"/>
                  </a:cubicBezTo>
                  <a:cubicBezTo>
                    <a:pt x="196" y="174"/>
                    <a:pt x="259" y="142"/>
                    <a:pt x="330" y="142"/>
                  </a:cubicBezTo>
                  <a:cubicBezTo>
                    <a:pt x="406" y="142"/>
                    <a:pt x="458" y="177"/>
                    <a:pt x="493" y="221"/>
                  </a:cubicBezTo>
                  <a:cubicBezTo>
                    <a:pt x="612" y="132"/>
                    <a:pt x="612" y="132"/>
                    <a:pt x="612" y="132"/>
                  </a:cubicBezTo>
                  <a:cubicBezTo>
                    <a:pt x="554" y="37"/>
                    <a:pt x="444" y="0"/>
                    <a:pt x="338" y="0"/>
                  </a:cubicBezTo>
                  <a:cubicBezTo>
                    <a:pt x="188" y="0"/>
                    <a:pt x="34" y="79"/>
                    <a:pt x="34" y="247"/>
                  </a:cubicBezTo>
                  <a:cubicBezTo>
                    <a:pt x="34" y="400"/>
                    <a:pt x="149" y="442"/>
                    <a:pt x="279" y="475"/>
                  </a:cubicBezTo>
                  <a:cubicBezTo>
                    <a:pt x="345" y="490"/>
                    <a:pt x="471" y="507"/>
                    <a:pt x="471" y="598"/>
                  </a:cubicBezTo>
                  <a:cubicBezTo>
                    <a:pt x="471" y="667"/>
                    <a:pt x="387" y="699"/>
                    <a:pt x="309" y="699"/>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3" name="Freeform 64"/>
            <p:cNvSpPr>
              <a:spLocks noEditPoints="1"/>
            </p:cNvSpPr>
            <p:nvPr userDrawn="1"/>
          </p:nvSpPr>
          <p:spPr bwMode="auto">
            <a:xfrm>
              <a:off x="13909675" y="3244850"/>
              <a:ext cx="1268413" cy="1465263"/>
            </a:xfrm>
            <a:custGeom>
              <a:avLst/>
              <a:gdLst>
                <a:gd name="T0" fmla="*/ 589 w 728"/>
                <a:gd name="T1" fmla="*/ 600 h 840"/>
                <a:gd name="T2" fmla="*/ 399 w 728"/>
                <a:gd name="T3" fmla="*/ 705 h 840"/>
                <a:gd name="T4" fmla="*/ 159 w 728"/>
                <a:gd name="T5" fmla="*/ 484 h 840"/>
                <a:gd name="T6" fmla="*/ 728 w 728"/>
                <a:gd name="T7" fmla="*/ 484 h 840"/>
                <a:gd name="T8" fmla="*/ 728 w 728"/>
                <a:gd name="T9" fmla="*/ 429 h 840"/>
                <a:gd name="T10" fmla="*/ 381 w 728"/>
                <a:gd name="T11" fmla="*/ 0 h 840"/>
                <a:gd name="T12" fmla="*/ 0 w 728"/>
                <a:gd name="T13" fmla="*/ 419 h 840"/>
                <a:gd name="T14" fmla="*/ 379 w 728"/>
                <a:gd name="T15" fmla="*/ 840 h 840"/>
                <a:gd name="T16" fmla="*/ 698 w 728"/>
                <a:gd name="T17" fmla="*/ 683 h 840"/>
                <a:gd name="T18" fmla="*/ 589 w 728"/>
                <a:gd name="T19" fmla="*/ 600 h 840"/>
                <a:gd name="T20" fmla="*/ 380 w 728"/>
                <a:gd name="T21" fmla="*/ 136 h 840"/>
                <a:gd name="T22" fmla="*/ 579 w 728"/>
                <a:gd name="T23" fmla="*/ 356 h 840"/>
                <a:gd name="T24" fmla="*/ 159 w 728"/>
                <a:gd name="T25" fmla="*/ 356 h 840"/>
                <a:gd name="T26" fmla="*/ 380 w 728"/>
                <a:gd name="T27" fmla="*/ 13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8" h="840">
                  <a:moveTo>
                    <a:pt x="589" y="600"/>
                  </a:moveTo>
                  <a:cubicBezTo>
                    <a:pt x="538" y="665"/>
                    <a:pt x="487" y="705"/>
                    <a:pt x="399" y="705"/>
                  </a:cubicBezTo>
                  <a:cubicBezTo>
                    <a:pt x="259" y="705"/>
                    <a:pt x="159" y="618"/>
                    <a:pt x="159" y="484"/>
                  </a:cubicBezTo>
                  <a:cubicBezTo>
                    <a:pt x="728" y="484"/>
                    <a:pt x="728" y="484"/>
                    <a:pt x="728" y="484"/>
                  </a:cubicBezTo>
                  <a:cubicBezTo>
                    <a:pt x="728" y="429"/>
                    <a:pt x="728" y="429"/>
                    <a:pt x="728" y="429"/>
                  </a:cubicBezTo>
                  <a:cubicBezTo>
                    <a:pt x="728" y="223"/>
                    <a:pt x="663" y="0"/>
                    <a:pt x="381" y="0"/>
                  </a:cubicBezTo>
                  <a:cubicBezTo>
                    <a:pt x="141" y="0"/>
                    <a:pt x="0" y="179"/>
                    <a:pt x="0" y="419"/>
                  </a:cubicBezTo>
                  <a:cubicBezTo>
                    <a:pt x="0" y="657"/>
                    <a:pt x="125" y="840"/>
                    <a:pt x="379" y="840"/>
                  </a:cubicBezTo>
                  <a:cubicBezTo>
                    <a:pt x="529" y="840"/>
                    <a:pt x="621" y="788"/>
                    <a:pt x="698" y="683"/>
                  </a:cubicBezTo>
                  <a:lnTo>
                    <a:pt x="589" y="600"/>
                  </a:lnTo>
                  <a:close/>
                  <a:moveTo>
                    <a:pt x="380" y="136"/>
                  </a:moveTo>
                  <a:cubicBezTo>
                    <a:pt x="527" y="136"/>
                    <a:pt x="576" y="228"/>
                    <a:pt x="579" y="356"/>
                  </a:cubicBezTo>
                  <a:cubicBezTo>
                    <a:pt x="159" y="356"/>
                    <a:pt x="159" y="356"/>
                    <a:pt x="159" y="356"/>
                  </a:cubicBezTo>
                  <a:cubicBezTo>
                    <a:pt x="159" y="254"/>
                    <a:pt x="236" y="136"/>
                    <a:pt x="380" y="136"/>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4" name="Freeform 65"/>
            <p:cNvSpPr>
              <a:spLocks noEditPoints="1"/>
            </p:cNvSpPr>
            <p:nvPr userDrawn="1"/>
          </p:nvSpPr>
          <p:spPr bwMode="auto">
            <a:xfrm>
              <a:off x="10485438" y="3241675"/>
              <a:ext cx="1163638" cy="1463675"/>
            </a:xfrm>
            <a:custGeom>
              <a:avLst/>
              <a:gdLst>
                <a:gd name="T0" fmla="*/ 639 w 668"/>
                <a:gd name="T1" fmla="*/ 274 h 840"/>
                <a:gd name="T2" fmla="*/ 326 w 668"/>
                <a:gd name="T3" fmla="*/ 0 h 840"/>
                <a:gd name="T4" fmla="*/ 111 w 668"/>
                <a:gd name="T5" fmla="*/ 0 h 840"/>
                <a:gd name="T6" fmla="*/ 0 w 668"/>
                <a:gd name="T7" fmla="*/ 44 h 840"/>
                <a:gd name="T8" fmla="*/ 0 w 668"/>
                <a:gd name="T9" fmla="*/ 840 h 840"/>
                <a:gd name="T10" fmla="*/ 150 w 668"/>
                <a:gd name="T11" fmla="*/ 840 h 840"/>
                <a:gd name="T12" fmla="*/ 150 w 668"/>
                <a:gd name="T13" fmla="*/ 527 h 840"/>
                <a:gd name="T14" fmla="*/ 293 w 668"/>
                <a:gd name="T15" fmla="*/ 527 h 840"/>
                <a:gd name="T16" fmla="*/ 487 w 668"/>
                <a:gd name="T17" fmla="*/ 840 h 840"/>
                <a:gd name="T18" fmla="*/ 668 w 668"/>
                <a:gd name="T19" fmla="*/ 840 h 840"/>
                <a:gd name="T20" fmla="*/ 445 w 668"/>
                <a:gd name="T21" fmla="*/ 511 h 840"/>
                <a:gd name="T22" fmla="*/ 639 w 668"/>
                <a:gd name="T23" fmla="*/ 274 h 840"/>
                <a:gd name="T24" fmla="*/ 300 w 668"/>
                <a:gd name="T25" fmla="*/ 399 h 840"/>
                <a:gd name="T26" fmla="*/ 150 w 668"/>
                <a:gd name="T27" fmla="*/ 399 h 840"/>
                <a:gd name="T28" fmla="*/ 150 w 668"/>
                <a:gd name="T29" fmla="*/ 144 h 840"/>
                <a:gd name="T30" fmla="*/ 313 w 668"/>
                <a:gd name="T31" fmla="*/ 144 h 840"/>
                <a:gd name="T32" fmla="*/ 483 w 668"/>
                <a:gd name="T33" fmla="*/ 273 h 840"/>
                <a:gd name="T34" fmla="*/ 300 w 668"/>
                <a:gd name="T35" fmla="*/ 399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68" h="840">
                  <a:moveTo>
                    <a:pt x="639" y="274"/>
                  </a:moveTo>
                  <a:cubicBezTo>
                    <a:pt x="639" y="85"/>
                    <a:pt x="487" y="0"/>
                    <a:pt x="326" y="0"/>
                  </a:cubicBezTo>
                  <a:cubicBezTo>
                    <a:pt x="111" y="0"/>
                    <a:pt x="111" y="0"/>
                    <a:pt x="111" y="0"/>
                  </a:cubicBezTo>
                  <a:cubicBezTo>
                    <a:pt x="76" y="14"/>
                    <a:pt x="29" y="29"/>
                    <a:pt x="0" y="44"/>
                  </a:cubicBezTo>
                  <a:cubicBezTo>
                    <a:pt x="0" y="840"/>
                    <a:pt x="0" y="840"/>
                    <a:pt x="0" y="840"/>
                  </a:cubicBezTo>
                  <a:cubicBezTo>
                    <a:pt x="150" y="840"/>
                    <a:pt x="150" y="840"/>
                    <a:pt x="150" y="840"/>
                  </a:cubicBezTo>
                  <a:cubicBezTo>
                    <a:pt x="150" y="527"/>
                    <a:pt x="150" y="527"/>
                    <a:pt x="150" y="527"/>
                  </a:cubicBezTo>
                  <a:cubicBezTo>
                    <a:pt x="293" y="527"/>
                    <a:pt x="293" y="527"/>
                    <a:pt x="293" y="527"/>
                  </a:cubicBezTo>
                  <a:cubicBezTo>
                    <a:pt x="487" y="840"/>
                    <a:pt x="487" y="840"/>
                    <a:pt x="487" y="840"/>
                  </a:cubicBezTo>
                  <a:cubicBezTo>
                    <a:pt x="668" y="840"/>
                    <a:pt x="668" y="840"/>
                    <a:pt x="668" y="840"/>
                  </a:cubicBezTo>
                  <a:cubicBezTo>
                    <a:pt x="445" y="511"/>
                    <a:pt x="445" y="511"/>
                    <a:pt x="445" y="511"/>
                  </a:cubicBezTo>
                  <a:cubicBezTo>
                    <a:pt x="569" y="494"/>
                    <a:pt x="639" y="395"/>
                    <a:pt x="639" y="274"/>
                  </a:cubicBezTo>
                  <a:close/>
                  <a:moveTo>
                    <a:pt x="300" y="399"/>
                  </a:moveTo>
                  <a:cubicBezTo>
                    <a:pt x="150" y="399"/>
                    <a:pt x="150" y="399"/>
                    <a:pt x="150" y="399"/>
                  </a:cubicBezTo>
                  <a:cubicBezTo>
                    <a:pt x="150" y="144"/>
                    <a:pt x="150" y="144"/>
                    <a:pt x="150" y="144"/>
                  </a:cubicBezTo>
                  <a:cubicBezTo>
                    <a:pt x="313" y="144"/>
                    <a:pt x="313" y="144"/>
                    <a:pt x="313" y="144"/>
                  </a:cubicBezTo>
                  <a:cubicBezTo>
                    <a:pt x="390" y="144"/>
                    <a:pt x="483" y="173"/>
                    <a:pt x="483" y="273"/>
                  </a:cubicBezTo>
                  <a:cubicBezTo>
                    <a:pt x="483" y="382"/>
                    <a:pt x="384" y="399"/>
                    <a:pt x="300" y="399"/>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5" name="Freeform 66"/>
            <p:cNvSpPr>
              <a:spLocks/>
            </p:cNvSpPr>
            <p:nvPr userDrawn="1"/>
          </p:nvSpPr>
          <p:spPr bwMode="auto">
            <a:xfrm>
              <a:off x="10483850" y="5180013"/>
              <a:ext cx="101600" cy="374650"/>
            </a:xfrm>
            <a:custGeom>
              <a:avLst/>
              <a:gdLst>
                <a:gd name="T0" fmla="*/ 53 w 58"/>
                <a:gd name="T1" fmla="*/ 0 h 215"/>
                <a:gd name="T2" fmla="*/ 35 w 58"/>
                <a:gd name="T3" fmla="*/ 0 h 215"/>
                <a:gd name="T4" fmla="*/ 29 w 58"/>
                <a:gd name="T5" fmla="*/ 6 h 215"/>
                <a:gd name="T6" fmla="*/ 0 w 58"/>
                <a:gd name="T7" fmla="*/ 210 h 215"/>
                <a:gd name="T8" fmla="*/ 4 w 58"/>
                <a:gd name="T9" fmla="*/ 215 h 215"/>
                <a:gd name="T10" fmla="*/ 23 w 58"/>
                <a:gd name="T11" fmla="*/ 215 h 215"/>
                <a:gd name="T12" fmla="*/ 29 w 58"/>
                <a:gd name="T13" fmla="*/ 210 h 215"/>
                <a:gd name="T14" fmla="*/ 58 w 58"/>
                <a:gd name="T15" fmla="*/ 6 h 215"/>
                <a:gd name="T16" fmla="*/ 53 w 58"/>
                <a:gd name="T17" fmla="*/ 0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 h="215">
                  <a:moveTo>
                    <a:pt x="53" y="0"/>
                  </a:moveTo>
                  <a:cubicBezTo>
                    <a:pt x="35" y="0"/>
                    <a:pt x="35" y="0"/>
                    <a:pt x="35" y="0"/>
                  </a:cubicBezTo>
                  <a:cubicBezTo>
                    <a:pt x="32" y="0"/>
                    <a:pt x="29" y="3"/>
                    <a:pt x="29" y="6"/>
                  </a:cubicBezTo>
                  <a:cubicBezTo>
                    <a:pt x="0" y="210"/>
                    <a:pt x="0" y="210"/>
                    <a:pt x="0" y="210"/>
                  </a:cubicBezTo>
                  <a:cubicBezTo>
                    <a:pt x="0" y="213"/>
                    <a:pt x="1" y="215"/>
                    <a:pt x="4" y="215"/>
                  </a:cubicBezTo>
                  <a:cubicBezTo>
                    <a:pt x="23" y="215"/>
                    <a:pt x="23" y="215"/>
                    <a:pt x="23" y="215"/>
                  </a:cubicBezTo>
                  <a:cubicBezTo>
                    <a:pt x="26" y="215"/>
                    <a:pt x="29" y="213"/>
                    <a:pt x="29" y="210"/>
                  </a:cubicBezTo>
                  <a:cubicBezTo>
                    <a:pt x="58" y="6"/>
                    <a:pt x="58" y="6"/>
                    <a:pt x="58" y="6"/>
                  </a:cubicBezTo>
                  <a:cubicBezTo>
                    <a:pt x="58" y="3"/>
                    <a:pt x="56" y="0"/>
                    <a:pt x="53"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6" name="Freeform 67"/>
            <p:cNvSpPr>
              <a:spLocks/>
            </p:cNvSpPr>
            <p:nvPr userDrawn="1"/>
          </p:nvSpPr>
          <p:spPr bwMode="auto">
            <a:xfrm>
              <a:off x="10648950" y="5192713"/>
              <a:ext cx="61913" cy="61913"/>
            </a:xfrm>
            <a:custGeom>
              <a:avLst/>
              <a:gdLst>
                <a:gd name="T0" fmla="*/ 19 w 35"/>
                <a:gd name="T1" fmla="*/ 0 h 36"/>
                <a:gd name="T2" fmla="*/ 0 w 35"/>
                <a:gd name="T3" fmla="*/ 20 h 36"/>
                <a:gd name="T4" fmla="*/ 14 w 35"/>
                <a:gd name="T5" fmla="*/ 36 h 36"/>
                <a:gd name="T6" fmla="*/ 35 w 35"/>
                <a:gd name="T7" fmla="*/ 16 h 36"/>
                <a:gd name="T8" fmla="*/ 19 w 35"/>
                <a:gd name="T9" fmla="*/ 0 h 36"/>
              </a:gdLst>
              <a:ahLst/>
              <a:cxnLst>
                <a:cxn ang="0">
                  <a:pos x="T0" y="T1"/>
                </a:cxn>
                <a:cxn ang="0">
                  <a:pos x="T2" y="T3"/>
                </a:cxn>
                <a:cxn ang="0">
                  <a:pos x="T4" y="T5"/>
                </a:cxn>
                <a:cxn ang="0">
                  <a:pos x="T6" y="T7"/>
                </a:cxn>
                <a:cxn ang="0">
                  <a:pos x="T8" y="T9"/>
                </a:cxn>
              </a:cxnLst>
              <a:rect l="0" t="0" r="r" b="b"/>
              <a:pathLst>
                <a:path w="35" h="36">
                  <a:moveTo>
                    <a:pt x="19" y="0"/>
                  </a:moveTo>
                  <a:cubicBezTo>
                    <a:pt x="9" y="0"/>
                    <a:pt x="0" y="9"/>
                    <a:pt x="0" y="20"/>
                  </a:cubicBezTo>
                  <a:cubicBezTo>
                    <a:pt x="0" y="29"/>
                    <a:pt x="5" y="36"/>
                    <a:pt x="14" y="36"/>
                  </a:cubicBezTo>
                  <a:cubicBezTo>
                    <a:pt x="25" y="36"/>
                    <a:pt x="35" y="27"/>
                    <a:pt x="35" y="16"/>
                  </a:cubicBezTo>
                  <a:cubicBezTo>
                    <a:pt x="35" y="7"/>
                    <a:pt x="28" y="0"/>
                    <a:pt x="19"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7" name="Freeform 68"/>
            <p:cNvSpPr>
              <a:spLocks/>
            </p:cNvSpPr>
            <p:nvPr userDrawn="1"/>
          </p:nvSpPr>
          <p:spPr bwMode="auto">
            <a:xfrm>
              <a:off x="10607675" y="5341938"/>
              <a:ext cx="80963" cy="212725"/>
            </a:xfrm>
            <a:custGeom>
              <a:avLst/>
              <a:gdLst>
                <a:gd name="T0" fmla="*/ 41 w 46"/>
                <a:gd name="T1" fmla="*/ 0 h 122"/>
                <a:gd name="T2" fmla="*/ 22 w 46"/>
                <a:gd name="T3" fmla="*/ 0 h 122"/>
                <a:gd name="T4" fmla="*/ 16 w 46"/>
                <a:gd name="T5" fmla="*/ 5 h 122"/>
                <a:gd name="T6" fmla="*/ 1 w 46"/>
                <a:gd name="T7" fmla="*/ 117 h 122"/>
                <a:gd name="T8" fmla="*/ 5 w 46"/>
                <a:gd name="T9" fmla="*/ 122 h 122"/>
                <a:gd name="T10" fmla="*/ 24 w 46"/>
                <a:gd name="T11" fmla="*/ 122 h 122"/>
                <a:gd name="T12" fmla="*/ 30 w 46"/>
                <a:gd name="T13" fmla="*/ 117 h 122"/>
                <a:gd name="T14" fmla="*/ 45 w 46"/>
                <a:gd name="T15" fmla="*/ 5 h 122"/>
                <a:gd name="T16" fmla="*/ 41 w 46"/>
                <a:gd name="T1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122">
                  <a:moveTo>
                    <a:pt x="41" y="0"/>
                  </a:moveTo>
                  <a:cubicBezTo>
                    <a:pt x="22" y="0"/>
                    <a:pt x="22" y="0"/>
                    <a:pt x="22" y="0"/>
                  </a:cubicBezTo>
                  <a:cubicBezTo>
                    <a:pt x="19" y="0"/>
                    <a:pt x="16" y="2"/>
                    <a:pt x="16" y="5"/>
                  </a:cubicBezTo>
                  <a:cubicBezTo>
                    <a:pt x="1" y="117"/>
                    <a:pt x="1" y="117"/>
                    <a:pt x="1" y="117"/>
                  </a:cubicBezTo>
                  <a:cubicBezTo>
                    <a:pt x="0" y="120"/>
                    <a:pt x="2" y="122"/>
                    <a:pt x="5" y="122"/>
                  </a:cubicBezTo>
                  <a:cubicBezTo>
                    <a:pt x="24" y="122"/>
                    <a:pt x="24" y="122"/>
                    <a:pt x="24" y="122"/>
                  </a:cubicBezTo>
                  <a:cubicBezTo>
                    <a:pt x="26" y="122"/>
                    <a:pt x="29" y="120"/>
                    <a:pt x="30" y="117"/>
                  </a:cubicBezTo>
                  <a:cubicBezTo>
                    <a:pt x="45" y="5"/>
                    <a:pt x="45" y="5"/>
                    <a:pt x="45" y="5"/>
                  </a:cubicBezTo>
                  <a:cubicBezTo>
                    <a:pt x="46" y="2"/>
                    <a:pt x="44" y="0"/>
                    <a:pt x="41"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8" name="Freeform 69"/>
            <p:cNvSpPr>
              <a:spLocks/>
            </p:cNvSpPr>
            <p:nvPr userDrawn="1"/>
          </p:nvSpPr>
          <p:spPr bwMode="auto">
            <a:xfrm>
              <a:off x="10726738" y="5175250"/>
              <a:ext cx="215900" cy="539750"/>
            </a:xfrm>
            <a:custGeom>
              <a:avLst/>
              <a:gdLst>
                <a:gd name="T0" fmla="*/ 90 w 124"/>
                <a:gd name="T1" fmla="*/ 28 h 310"/>
                <a:gd name="T2" fmla="*/ 107 w 124"/>
                <a:gd name="T3" fmla="*/ 34 h 310"/>
                <a:gd name="T4" fmla="*/ 114 w 124"/>
                <a:gd name="T5" fmla="*/ 33 h 310"/>
                <a:gd name="T6" fmla="*/ 122 w 124"/>
                <a:gd name="T7" fmla="*/ 20 h 310"/>
                <a:gd name="T8" fmla="*/ 122 w 124"/>
                <a:gd name="T9" fmla="*/ 13 h 310"/>
                <a:gd name="T10" fmla="*/ 92 w 124"/>
                <a:gd name="T11" fmla="*/ 0 h 310"/>
                <a:gd name="T12" fmla="*/ 35 w 124"/>
                <a:gd name="T13" fmla="*/ 58 h 310"/>
                <a:gd name="T14" fmla="*/ 29 w 124"/>
                <a:gd name="T15" fmla="*/ 96 h 310"/>
                <a:gd name="T16" fmla="*/ 15 w 124"/>
                <a:gd name="T17" fmla="*/ 96 h 310"/>
                <a:gd name="T18" fmla="*/ 9 w 124"/>
                <a:gd name="T19" fmla="*/ 101 h 310"/>
                <a:gd name="T20" fmla="*/ 7 w 124"/>
                <a:gd name="T21" fmla="*/ 115 h 310"/>
                <a:gd name="T22" fmla="*/ 12 w 124"/>
                <a:gd name="T23" fmla="*/ 121 h 310"/>
                <a:gd name="T24" fmla="*/ 26 w 124"/>
                <a:gd name="T25" fmla="*/ 121 h 310"/>
                <a:gd name="T26" fmla="*/ 1 w 124"/>
                <a:gd name="T27" fmla="*/ 305 h 310"/>
                <a:gd name="T28" fmla="*/ 5 w 124"/>
                <a:gd name="T29" fmla="*/ 310 h 310"/>
                <a:gd name="T30" fmla="*/ 25 w 124"/>
                <a:gd name="T31" fmla="*/ 310 h 310"/>
                <a:gd name="T32" fmla="*/ 31 w 124"/>
                <a:gd name="T33" fmla="*/ 305 h 310"/>
                <a:gd name="T34" fmla="*/ 56 w 124"/>
                <a:gd name="T35" fmla="*/ 121 h 310"/>
                <a:gd name="T36" fmla="*/ 85 w 124"/>
                <a:gd name="T37" fmla="*/ 121 h 310"/>
                <a:gd name="T38" fmla="*/ 91 w 124"/>
                <a:gd name="T39" fmla="*/ 115 h 310"/>
                <a:gd name="T40" fmla="*/ 93 w 124"/>
                <a:gd name="T41" fmla="*/ 101 h 310"/>
                <a:gd name="T42" fmla="*/ 89 w 124"/>
                <a:gd name="T43" fmla="*/ 96 h 310"/>
                <a:gd name="T44" fmla="*/ 60 w 124"/>
                <a:gd name="T45" fmla="*/ 96 h 310"/>
                <a:gd name="T46" fmla="*/ 65 w 124"/>
                <a:gd name="T47" fmla="*/ 58 h 310"/>
                <a:gd name="T48" fmla="*/ 90 w 124"/>
                <a:gd name="T49" fmla="*/ 28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4" h="310">
                  <a:moveTo>
                    <a:pt x="90" y="28"/>
                  </a:moveTo>
                  <a:cubicBezTo>
                    <a:pt x="96" y="28"/>
                    <a:pt x="104" y="31"/>
                    <a:pt x="107" y="34"/>
                  </a:cubicBezTo>
                  <a:cubicBezTo>
                    <a:pt x="110" y="36"/>
                    <a:pt x="112" y="35"/>
                    <a:pt x="114" y="33"/>
                  </a:cubicBezTo>
                  <a:cubicBezTo>
                    <a:pt x="122" y="20"/>
                    <a:pt x="122" y="20"/>
                    <a:pt x="122" y="20"/>
                  </a:cubicBezTo>
                  <a:cubicBezTo>
                    <a:pt x="124" y="18"/>
                    <a:pt x="124" y="15"/>
                    <a:pt x="122" y="13"/>
                  </a:cubicBezTo>
                  <a:cubicBezTo>
                    <a:pt x="118" y="8"/>
                    <a:pt x="107" y="0"/>
                    <a:pt x="92" y="0"/>
                  </a:cubicBezTo>
                  <a:cubicBezTo>
                    <a:pt x="63" y="0"/>
                    <a:pt x="41" y="19"/>
                    <a:pt x="35" y="58"/>
                  </a:cubicBezTo>
                  <a:cubicBezTo>
                    <a:pt x="29" y="96"/>
                    <a:pt x="29" y="96"/>
                    <a:pt x="29" y="96"/>
                  </a:cubicBezTo>
                  <a:cubicBezTo>
                    <a:pt x="15" y="96"/>
                    <a:pt x="15" y="96"/>
                    <a:pt x="15" y="96"/>
                  </a:cubicBezTo>
                  <a:cubicBezTo>
                    <a:pt x="12" y="96"/>
                    <a:pt x="10" y="98"/>
                    <a:pt x="9" y="101"/>
                  </a:cubicBezTo>
                  <a:cubicBezTo>
                    <a:pt x="7" y="115"/>
                    <a:pt x="7" y="115"/>
                    <a:pt x="7" y="115"/>
                  </a:cubicBezTo>
                  <a:cubicBezTo>
                    <a:pt x="7" y="118"/>
                    <a:pt x="9" y="121"/>
                    <a:pt x="12" y="121"/>
                  </a:cubicBezTo>
                  <a:cubicBezTo>
                    <a:pt x="26" y="121"/>
                    <a:pt x="26" y="121"/>
                    <a:pt x="26" y="121"/>
                  </a:cubicBezTo>
                  <a:cubicBezTo>
                    <a:pt x="1" y="305"/>
                    <a:pt x="1" y="305"/>
                    <a:pt x="1" y="305"/>
                  </a:cubicBezTo>
                  <a:cubicBezTo>
                    <a:pt x="0" y="308"/>
                    <a:pt x="2" y="310"/>
                    <a:pt x="5" y="310"/>
                  </a:cubicBezTo>
                  <a:cubicBezTo>
                    <a:pt x="25" y="310"/>
                    <a:pt x="25" y="310"/>
                    <a:pt x="25" y="310"/>
                  </a:cubicBezTo>
                  <a:cubicBezTo>
                    <a:pt x="27" y="310"/>
                    <a:pt x="30" y="308"/>
                    <a:pt x="31" y="305"/>
                  </a:cubicBezTo>
                  <a:cubicBezTo>
                    <a:pt x="56" y="121"/>
                    <a:pt x="56" y="121"/>
                    <a:pt x="56" y="121"/>
                  </a:cubicBezTo>
                  <a:cubicBezTo>
                    <a:pt x="85" y="121"/>
                    <a:pt x="85" y="121"/>
                    <a:pt x="85" y="121"/>
                  </a:cubicBezTo>
                  <a:cubicBezTo>
                    <a:pt x="88" y="121"/>
                    <a:pt x="91" y="118"/>
                    <a:pt x="91" y="115"/>
                  </a:cubicBezTo>
                  <a:cubicBezTo>
                    <a:pt x="93" y="101"/>
                    <a:pt x="93" y="101"/>
                    <a:pt x="93" y="101"/>
                  </a:cubicBezTo>
                  <a:cubicBezTo>
                    <a:pt x="94" y="98"/>
                    <a:pt x="92" y="96"/>
                    <a:pt x="89" y="96"/>
                  </a:cubicBezTo>
                  <a:cubicBezTo>
                    <a:pt x="60" y="96"/>
                    <a:pt x="60" y="96"/>
                    <a:pt x="60" y="96"/>
                  </a:cubicBezTo>
                  <a:cubicBezTo>
                    <a:pt x="65" y="58"/>
                    <a:pt x="65" y="58"/>
                    <a:pt x="65" y="58"/>
                  </a:cubicBezTo>
                  <a:cubicBezTo>
                    <a:pt x="68" y="37"/>
                    <a:pt x="78" y="28"/>
                    <a:pt x="90" y="28"/>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69" name="Freeform 70"/>
            <p:cNvSpPr>
              <a:spLocks/>
            </p:cNvSpPr>
            <p:nvPr userDrawn="1"/>
          </p:nvSpPr>
          <p:spPr bwMode="auto">
            <a:xfrm>
              <a:off x="10912475" y="5270500"/>
              <a:ext cx="144463" cy="288925"/>
            </a:xfrm>
            <a:custGeom>
              <a:avLst/>
              <a:gdLst>
                <a:gd name="T0" fmla="*/ 78 w 83"/>
                <a:gd name="T1" fmla="*/ 41 h 166"/>
                <a:gd name="T2" fmla="*/ 51 w 83"/>
                <a:gd name="T3" fmla="*/ 41 h 166"/>
                <a:gd name="T4" fmla="*/ 56 w 83"/>
                <a:gd name="T5" fmla="*/ 6 h 166"/>
                <a:gd name="T6" fmla="*/ 52 w 83"/>
                <a:gd name="T7" fmla="*/ 0 h 166"/>
                <a:gd name="T8" fmla="*/ 33 w 83"/>
                <a:gd name="T9" fmla="*/ 1 h 166"/>
                <a:gd name="T10" fmla="*/ 27 w 83"/>
                <a:gd name="T11" fmla="*/ 7 h 166"/>
                <a:gd name="T12" fmla="*/ 23 w 83"/>
                <a:gd name="T13" fmla="*/ 41 h 166"/>
                <a:gd name="T14" fmla="*/ 9 w 83"/>
                <a:gd name="T15" fmla="*/ 41 h 166"/>
                <a:gd name="T16" fmla="*/ 3 w 83"/>
                <a:gd name="T17" fmla="*/ 46 h 166"/>
                <a:gd name="T18" fmla="*/ 1 w 83"/>
                <a:gd name="T19" fmla="*/ 60 h 166"/>
                <a:gd name="T20" fmla="*/ 5 w 83"/>
                <a:gd name="T21" fmla="*/ 66 h 166"/>
                <a:gd name="T22" fmla="*/ 19 w 83"/>
                <a:gd name="T23" fmla="*/ 66 h 166"/>
                <a:gd name="T24" fmla="*/ 10 w 83"/>
                <a:gd name="T25" fmla="*/ 130 h 166"/>
                <a:gd name="T26" fmla="*/ 34 w 83"/>
                <a:gd name="T27" fmla="*/ 166 h 166"/>
                <a:gd name="T28" fmla="*/ 68 w 83"/>
                <a:gd name="T29" fmla="*/ 157 h 166"/>
                <a:gd name="T30" fmla="*/ 72 w 83"/>
                <a:gd name="T31" fmla="*/ 150 h 166"/>
                <a:gd name="T32" fmla="*/ 68 w 83"/>
                <a:gd name="T33" fmla="*/ 136 h 166"/>
                <a:gd name="T34" fmla="*/ 62 w 83"/>
                <a:gd name="T35" fmla="*/ 133 h 166"/>
                <a:gd name="T36" fmla="*/ 47 w 83"/>
                <a:gd name="T37" fmla="*/ 139 h 166"/>
                <a:gd name="T38" fmla="*/ 39 w 83"/>
                <a:gd name="T39" fmla="*/ 127 h 166"/>
                <a:gd name="T40" fmla="*/ 48 w 83"/>
                <a:gd name="T41" fmla="*/ 66 h 166"/>
                <a:gd name="T42" fmla="*/ 74 w 83"/>
                <a:gd name="T43" fmla="*/ 66 h 166"/>
                <a:gd name="T44" fmla="*/ 80 w 83"/>
                <a:gd name="T45" fmla="*/ 60 h 166"/>
                <a:gd name="T46" fmla="*/ 83 w 83"/>
                <a:gd name="T47" fmla="*/ 46 h 166"/>
                <a:gd name="T48" fmla="*/ 78 w 83"/>
                <a:gd name="T49" fmla="*/ 41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3" h="166">
                  <a:moveTo>
                    <a:pt x="78" y="41"/>
                  </a:moveTo>
                  <a:cubicBezTo>
                    <a:pt x="51" y="41"/>
                    <a:pt x="51" y="41"/>
                    <a:pt x="51" y="41"/>
                  </a:cubicBezTo>
                  <a:cubicBezTo>
                    <a:pt x="56" y="6"/>
                    <a:pt x="56" y="6"/>
                    <a:pt x="56" y="6"/>
                  </a:cubicBezTo>
                  <a:cubicBezTo>
                    <a:pt x="57" y="3"/>
                    <a:pt x="55" y="0"/>
                    <a:pt x="52" y="0"/>
                  </a:cubicBezTo>
                  <a:cubicBezTo>
                    <a:pt x="33" y="1"/>
                    <a:pt x="33" y="1"/>
                    <a:pt x="33" y="1"/>
                  </a:cubicBezTo>
                  <a:cubicBezTo>
                    <a:pt x="31" y="1"/>
                    <a:pt x="28" y="3"/>
                    <a:pt x="27" y="7"/>
                  </a:cubicBezTo>
                  <a:cubicBezTo>
                    <a:pt x="23" y="41"/>
                    <a:pt x="23" y="41"/>
                    <a:pt x="23" y="41"/>
                  </a:cubicBezTo>
                  <a:cubicBezTo>
                    <a:pt x="9" y="41"/>
                    <a:pt x="9" y="41"/>
                    <a:pt x="9" y="41"/>
                  </a:cubicBezTo>
                  <a:cubicBezTo>
                    <a:pt x="6" y="41"/>
                    <a:pt x="4" y="43"/>
                    <a:pt x="3" y="46"/>
                  </a:cubicBezTo>
                  <a:cubicBezTo>
                    <a:pt x="1" y="60"/>
                    <a:pt x="1" y="60"/>
                    <a:pt x="1" y="60"/>
                  </a:cubicBezTo>
                  <a:cubicBezTo>
                    <a:pt x="0" y="63"/>
                    <a:pt x="2" y="66"/>
                    <a:pt x="5" y="66"/>
                  </a:cubicBezTo>
                  <a:cubicBezTo>
                    <a:pt x="19" y="66"/>
                    <a:pt x="19" y="66"/>
                    <a:pt x="19" y="66"/>
                  </a:cubicBezTo>
                  <a:cubicBezTo>
                    <a:pt x="10" y="130"/>
                    <a:pt x="10" y="130"/>
                    <a:pt x="10" y="130"/>
                  </a:cubicBezTo>
                  <a:cubicBezTo>
                    <a:pt x="7" y="152"/>
                    <a:pt x="13" y="166"/>
                    <a:pt x="34" y="166"/>
                  </a:cubicBezTo>
                  <a:cubicBezTo>
                    <a:pt x="48" y="166"/>
                    <a:pt x="66" y="159"/>
                    <a:pt x="68" y="157"/>
                  </a:cubicBezTo>
                  <a:cubicBezTo>
                    <a:pt x="71" y="155"/>
                    <a:pt x="73" y="153"/>
                    <a:pt x="72" y="150"/>
                  </a:cubicBezTo>
                  <a:cubicBezTo>
                    <a:pt x="68" y="136"/>
                    <a:pt x="68" y="136"/>
                    <a:pt x="68" y="136"/>
                  </a:cubicBezTo>
                  <a:cubicBezTo>
                    <a:pt x="68" y="133"/>
                    <a:pt x="66" y="131"/>
                    <a:pt x="62" y="133"/>
                  </a:cubicBezTo>
                  <a:cubicBezTo>
                    <a:pt x="59" y="135"/>
                    <a:pt x="52" y="139"/>
                    <a:pt x="47" y="139"/>
                  </a:cubicBezTo>
                  <a:cubicBezTo>
                    <a:pt x="42" y="139"/>
                    <a:pt x="38" y="137"/>
                    <a:pt x="39" y="127"/>
                  </a:cubicBezTo>
                  <a:cubicBezTo>
                    <a:pt x="48" y="66"/>
                    <a:pt x="48" y="66"/>
                    <a:pt x="48" y="66"/>
                  </a:cubicBezTo>
                  <a:cubicBezTo>
                    <a:pt x="74" y="66"/>
                    <a:pt x="74" y="66"/>
                    <a:pt x="74" y="66"/>
                  </a:cubicBezTo>
                  <a:cubicBezTo>
                    <a:pt x="78" y="66"/>
                    <a:pt x="80" y="63"/>
                    <a:pt x="80" y="60"/>
                  </a:cubicBezTo>
                  <a:cubicBezTo>
                    <a:pt x="83" y="46"/>
                    <a:pt x="83" y="46"/>
                    <a:pt x="83" y="46"/>
                  </a:cubicBezTo>
                  <a:cubicBezTo>
                    <a:pt x="83" y="43"/>
                    <a:pt x="81" y="41"/>
                    <a:pt x="78" y="41"/>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0" name="Freeform 71"/>
            <p:cNvSpPr>
              <a:spLocks/>
            </p:cNvSpPr>
            <p:nvPr userDrawn="1"/>
          </p:nvSpPr>
          <p:spPr bwMode="auto">
            <a:xfrm>
              <a:off x="11129963" y="5192713"/>
              <a:ext cx="61913" cy="61913"/>
            </a:xfrm>
            <a:custGeom>
              <a:avLst/>
              <a:gdLst>
                <a:gd name="T0" fmla="*/ 20 w 35"/>
                <a:gd name="T1" fmla="*/ 0 h 36"/>
                <a:gd name="T2" fmla="*/ 0 w 35"/>
                <a:gd name="T3" fmla="*/ 20 h 36"/>
                <a:gd name="T4" fmla="*/ 15 w 35"/>
                <a:gd name="T5" fmla="*/ 36 h 36"/>
                <a:gd name="T6" fmla="*/ 35 w 35"/>
                <a:gd name="T7" fmla="*/ 16 h 36"/>
                <a:gd name="T8" fmla="*/ 20 w 35"/>
                <a:gd name="T9" fmla="*/ 0 h 36"/>
              </a:gdLst>
              <a:ahLst/>
              <a:cxnLst>
                <a:cxn ang="0">
                  <a:pos x="T0" y="T1"/>
                </a:cxn>
                <a:cxn ang="0">
                  <a:pos x="T2" y="T3"/>
                </a:cxn>
                <a:cxn ang="0">
                  <a:pos x="T4" y="T5"/>
                </a:cxn>
                <a:cxn ang="0">
                  <a:pos x="T6" y="T7"/>
                </a:cxn>
                <a:cxn ang="0">
                  <a:pos x="T8" y="T9"/>
                </a:cxn>
              </a:cxnLst>
              <a:rect l="0" t="0" r="r" b="b"/>
              <a:pathLst>
                <a:path w="35" h="36">
                  <a:moveTo>
                    <a:pt x="20" y="0"/>
                  </a:moveTo>
                  <a:cubicBezTo>
                    <a:pt x="9" y="0"/>
                    <a:pt x="0" y="9"/>
                    <a:pt x="0" y="20"/>
                  </a:cubicBezTo>
                  <a:cubicBezTo>
                    <a:pt x="0" y="29"/>
                    <a:pt x="6" y="36"/>
                    <a:pt x="15" y="36"/>
                  </a:cubicBezTo>
                  <a:cubicBezTo>
                    <a:pt x="25" y="36"/>
                    <a:pt x="35" y="27"/>
                    <a:pt x="35" y="16"/>
                  </a:cubicBezTo>
                  <a:cubicBezTo>
                    <a:pt x="35" y="7"/>
                    <a:pt x="29" y="0"/>
                    <a:pt x="20"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1" name="Freeform 72"/>
            <p:cNvSpPr>
              <a:spLocks/>
            </p:cNvSpPr>
            <p:nvPr userDrawn="1"/>
          </p:nvSpPr>
          <p:spPr bwMode="auto">
            <a:xfrm>
              <a:off x="11090275" y="5341938"/>
              <a:ext cx="77788" cy="212725"/>
            </a:xfrm>
            <a:custGeom>
              <a:avLst/>
              <a:gdLst>
                <a:gd name="T0" fmla="*/ 41 w 45"/>
                <a:gd name="T1" fmla="*/ 0 h 122"/>
                <a:gd name="T2" fmla="*/ 22 w 45"/>
                <a:gd name="T3" fmla="*/ 0 h 122"/>
                <a:gd name="T4" fmla="*/ 15 w 45"/>
                <a:gd name="T5" fmla="*/ 5 h 122"/>
                <a:gd name="T6" fmla="*/ 0 w 45"/>
                <a:gd name="T7" fmla="*/ 117 h 122"/>
                <a:gd name="T8" fmla="*/ 4 w 45"/>
                <a:gd name="T9" fmla="*/ 122 h 122"/>
                <a:gd name="T10" fmla="*/ 23 w 45"/>
                <a:gd name="T11" fmla="*/ 122 h 122"/>
                <a:gd name="T12" fmla="*/ 29 w 45"/>
                <a:gd name="T13" fmla="*/ 117 h 122"/>
                <a:gd name="T14" fmla="*/ 45 w 45"/>
                <a:gd name="T15" fmla="*/ 5 h 122"/>
                <a:gd name="T16" fmla="*/ 41 w 45"/>
                <a:gd name="T1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122">
                  <a:moveTo>
                    <a:pt x="41" y="0"/>
                  </a:moveTo>
                  <a:cubicBezTo>
                    <a:pt x="22" y="0"/>
                    <a:pt x="22" y="0"/>
                    <a:pt x="22" y="0"/>
                  </a:cubicBezTo>
                  <a:cubicBezTo>
                    <a:pt x="19" y="0"/>
                    <a:pt x="16" y="2"/>
                    <a:pt x="15" y="5"/>
                  </a:cubicBezTo>
                  <a:cubicBezTo>
                    <a:pt x="0" y="117"/>
                    <a:pt x="0" y="117"/>
                    <a:pt x="0" y="117"/>
                  </a:cubicBezTo>
                  <a:cubicBezTo>
                    <a:pt x="0" y="120"/>
                    <a:pt x="2" y="122"/>
                    <a:pt x="4" y="122"/>
                  </a:cubicBezTo>
                  <a:cubicBezTo>
                    <a:pt x="23" y="122"/>
                    <a:pt x="23" y="122"/>
                    <a:pt x="23" y="122"/>
                  </a:cubicBezTo>
                  <a:cubicBezTo>
                    <a:pt x="26" y="122"/>
                    <a:pt x="29" y="120"/>
                    <a:pt x="29" y="117"/>
                  </a:cubicBezTo>
                  <a:cubicBezTo>
                    <a:pt x="45" y="5"/>
                    <a:pt x="45" y="5"/>
                    <a:pt x="45" y="5"/>
                  </a:cubicBezTo>
                  <a:cubicBezTo>
                    <a:pt x="45" y="2"/>
                    <a:pt x="43" y="0"/>
                    <a:pt x="41"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2" name="Freeform 73"/>
            <p:cNvSpPr>
              <a:spLocks/>
            </p:cNvSpPr>
            <p:nvPr userDrawn="1"/>
          </p:nvSpPr>
          <p:spPr bwMode="auto">
            <a:xfrm>
              <a:off x="11214100" y="5337175"/>
              <a:ext cx="214313" cy="217488"/>
            </a:xfrm>
            <a:custGeom>
              <a:avLst/>
              <a:gdLst>
                <a:gd name="T0" fmla="*/ 79 w 123"/>
                <a:gd name="T1" fmla="*/ 0 h 125"/>
                <a:gd name="T2" fmla="*/ 38 w 123"/>
                <a:gd name="T3" fmla="*/ 17 h 125"/>
                <a:gd name="T4" fmla="*/ 36 w 123"/>
                <a:gd name="T5" fmla="*/ 6 h 125"/>
                <a:gd name="T6" fmla="*/ 32 w 123"/>
                <a:gd name="T7" fmla="*/ 3 h 125"/>
                <a:gd name="T8" fmla="*/ 22 w 123"/>
                <a:gd name="T9" fmla="*/ 3 h 125"/>
                <a:gd name="T10" fmla="*/ 16 w 123"/>
                <a:gd name="T11" fmla="*/ 8 h 125"/>
                <a:gd name="T12" fmla="*/ 1 w 123"/>
                <a:gd name="T13" fmla="*/ 120 h 125"/>
                <a:gd name="T14" fmla="*/ 5 w 123"/>
                <a:gd name="T15" fmla="*/ 125 h 125"/>
                <a:gd name="T16" fmla="*/ 22 w 123"/>
                <a:gd name="T17" fmla="*/ 125 h 125"/>
                <a:gd name="T18" fmla="*/ 30 w 123"/>
                <a:gd name="T19" fmla="*/ 120 h 125"/>
                <a:gd name="T20" fmla="*/ 41 w 123"/>
                <a:gd name="T21" fmla="*/ 44 h 125"/>
                <a:gd name="T22" fmla="*/ 72 w 123"/>
                <a:gd name="T23" fmla="*/ 26 h 125"/>
                <a:gd name="T24" fmla="*/ 89 w 123"/>
                <a:gd name="T25" fmla="*/ 57 h 125"/>
                <a:gd name="T26" fmla="*/ 80 w 123"/>
                <a:gd name="T27" fmla="*/ 120 h 125"/>
                <a:gd name="T28" fmla="*/ 85 w 123"/>
                <a:gd name="T29" fmla="*/ 125 h 125"/>
                <a:gd name="T30" fmla="*/ 104 w 123"/>
                <a:gd name="T31" fmla="*/ 125 h 125"/>
                <a:gd name="T32" fmla="*/ 110 w 123"/>
                <a:gd name="T33" fmla="*/ 120 h 125"/>
                <a:gd name="T34" fmla="*/ 118 w 123"/>
                <a:gd name="T35" fmla="*/ 58 h 125"/>
                <a:gd name="T36" fmla="*/ 79 w 123"/>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3" h="125">
                  <a:moveTo>
                    <a:pt x="79" y="0"/>
                  </a:moveTo>
                  <a:cubicBezTo>
                    <a:pt x="57" y="0"/>
                    <a:pt x="41" y="14"/>
                    <a:pt x="38" y="17"/>
                  </a:cubicBezTo>
                  <a:cubicBezTo>
                    <a:pt x="36" y="6"/>
                    <a:pt x="36" y="6"/>
                    <a:pt x="36" y="6"/>
                  </a:cubicBezTo>
                  <a:cubicBezTo>
                    <a:pt x="35" y="4"/>
                    <a:pt x="34" y="3"/>
                    <a:pt x="32" y="3"/>
                  </a:cubicBezTo>
                  <a:cubicBezTo>
                    <a:pt x="22" y="3"/>
                    <a:pt x="22" y="3"/>
                    <a:pt x="22" y="3"/>
                  </a:cubicBezTo>
                  <a:cubicBezTo>
                    <a:pt x="19" y="3"/>
                    <a:pt x="17" y="5"/>
                    <a:pt x="16" y="8"/>
                  </a:cubicBezTo>
                  <a:cubicBezTo>
                    <a:pt x="1" y="120"/>
                    <a:pt x="1" y="120"/>
                    <a:pt x="1" y="120"/>
                  </a:cubicBezTo>
                  <a:cubicBezTo>
                    <a:pt x="0" y="123"/>
                    <a:pt x="2" y="125"/>
                    <a:pt x="5" y="125"/>
                  </a:cubicBezTo>
                  <a:cubicBezTo>
                    <a:pt x="22" y="125"/>
                    <a:pt x="22" y="125"/>
                    <a:pt x="22" y="125"/>
                  </a:cubicBezTo>
                  <a:cubicBezTo>
                    <a:pt x="28" y="125"/>
                    <a:pt x="29" y="124"/>
                    <a:pt x="30" y="120"/>
                  </a:cubicBezTo>
                  <a:cubicBezTo>
                    <a:pt x="41" y="44"/>
                    <a:pt x="41" y="44"/>
                    <a:pt x="41" y="44"/>
                  </a:cubicBezTo>
                  <a:cubicBezTo>
                    <a:pt x="43" y="40"/>
                    <a:pt x="56" y="26"/>
                    <a:pt x="72" y="26"/>
                  </a:cubicBezTo>
                  <a:cubicBezTo>
                    <a:pt x="86" y="26"/>
                    <a:pt x="92" y="37"/>
                    <a:pt x="89" y="57"/>
                  </a:cubicBezTo>
                  <a:cubicBezTo>
                    <a:pt x="80" y="120"/>
                    <a:pt x="80" y="120"/>
                    <a:pt x="80" y="120"/>
                  </a:cubicBezTo>
                  <a:cubicBezTo>
                    <a:pt x="80" y="123"/>
                    <a:pt x="82" y="125"/>
                    <a:pt x="85" y="125"/>
                  </a:cubicBezTo>
                  <a:cubicBezTo>
                    <a:pt x="104" y="125"/>
                    <a:pt x="104" y="125"/>
                    <a:pt x="104" y="125"/>
                  </a:cubicBezTo>
                  <a:cubicBezTo>
                    <a:pt x="106" y="125"/>
                    <a:pt x="109" y="123"/>
                    <a:pt x="110" y="120"/>
                  </a:cubicBezTo>
                  <a:cubicBezTo>
                    <a:pt x="118" y="58"/>
                    <a:pt x="118" y="58"/>
                    <a:pt x="118" y="58"/>
                  </a:cubicBezTo>
                  <a:cubicBezTo>
                    <a:pt x="123" y="26"/>
                    <a:pt x="113" y="0"/>
                    <a:pt x="79"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3" name="Freeform 74"/>
            <p:cNvSpPr>
              <a:spLocks noEditPoints="1"/>
            </p:cNvSpPr>
            <p:nvPr userDrawn="1"/>
          </p:nvSpPr>
          <p:spPr bwMode="auto">
            <a:xfrm>
              <a:off x="11461750" y="5337175"/>
              <a:ext cx="219075" cy="357188"/>
            </a:xfrm>
            <a:custGeom>
              <a:avLst/>
              <a:gdLst>
                <a:gd name="T0" fmla="*/ 121 w 126"/>
                <a:gd name="T1" fmla="*/ 3 h 205"/>
                <a:gd name="T2" fmla="*/ 112 w 126"/>
                <a:gd name="T3" fmla="*/ 3 h 205"/>
                <a:gd name="T4" fmla="*/ 106 w 126"/>
                <a:gd name="T5" fmla="*/ 7 h 205"/>
                <a:gd name="T6" fmla="*/ 102 w 126"/>
                <a:gd name="T7" fmla="*/ 15 h 205"/>
                <a:gd name="T8" fmla="*/ 70 w 126"/>
                <a:gd name="T9" fmla="*/ 0 h 205"/>
                <a:gd name="T10" fmla="*/ 7 w 126"/>
                <a:gd name="T11" fmla="*/ 72 h 205"/>
                <a:gd name="T12" fmla="*/ 53 w 126"/>
                <a:gd name="T13" fmla="*/ 128 h 205"/>
                <a:gd name="T14" fmla="*/ 80 w 126"/>
                <a:gd name="T15" fmla="*/ 122 h 205"/>
                <a:gd name="T16" fmla="*/ 78 w 126"/>
                <a:gd name="T17" fmla="*/ 137 h 205"/>
                <a:gd name="T18" fmla="*/ 47 w 126"/>
                <a:gd name="T19" fmla="*/ 178 h 205"/>
                <a:gd name="T20" fmla="*/ 22 w 126"/>
                <a:gd name="T21" fmla="*/ 163 h 205"/>
                <a:gd name="T22" fmla="*/ 15 w 126"/>
                <a:gd name="T23" fmla="*/ 162 h 205"/>
                <a:gd name="T24" fmla="*/ 5 w 126"/>
                <a:gd name="T25" fmla="*/ 171 h 205"/>
                <a:gd name="T26" fmla="*/ 4 w 126"/>
                <a:gd name="T27" fmla="*/ 181 h 205"/>
                <a:gd name="T28" fmla="*/ 48 w 126"/>
                <a:gd name="T29" fmla="*/ 205 h 205"/>
                <a:gd name="T30" fmla="*/ 108 w 126"/>
                <a:gd name="T31" fmla="*/ 137 h 205"/>
                <a:gd name="T32" fmla="*/ 126 w 126"/>
                <a:gd name="T33" fmla="*/ 8 h 205"/>
                <a:gd name="T34" fmla="*/ 121 w 126"/>
                <a:gd name="T35" fmla="*/ 3 h 205"/>
                <a:gd name="T36" fmla="*/ 85 w 126"/>
                <a:gd name="T37" fmla="*/ 93 h 205"/>
                <a:gd name="T38" fmla="*/ 60 w 126"/>
                <a:gd name="T39" fmla="*/ 102 h 205"/>
                <a:gd name="T40" fmla="*/ 36 w 126"/>
                <a:gd name="T41" fmla="*/ 70 h 205"/>
                <a:gd name="T42" fmla="*/ 70 w 126"/>
                <a:gd name="T43" fmla="*/ 26 h 205"/>
                <a:gd name="T44" fmla="*/ 92 w 126"/>
                <a:gd name="T45" fmla="*/ 42 h 205"/>
                <a:gd name="T46" fmla="*/ 85 w 126"/>
                <a:gd name="T47" fmla="*/ 93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126" h="205">
                  <a:moveTo>
                    <a:pt x="121" y="3"/>
                  </a:moveTo>
                  <a:cubicBezTo>
                    <a:pt x="112" y="3"/>
                    <a:pt x="112" y="3"/>
                    <a:pt x="112" y="3"/>
                  </a:cubicBezTo>
                  <a:cubicBezTo>
                    <a:pt x="110" y="3"/>
                    <a:pt x="108" y="4"/>
                    <a:pt x="106" y="7"/>
                  </a:cubicBezTo>
                  <a:cubicBezTo>
                    <a:pt x="102" y="15"/>
                    <a:pt x="102" y="15"/>
                    <a:pt x="102" y="15"/>
                  </a:cubicBezTo>
                  <a:cubicBezTo>
                    <a:pt x="100" y="12"/>
                    <a:pt x="88" y="0"/>
                    <a:pt x="70" y="0"/>
                  </a:cubicBezTo>
                  <a:cubicBezTo>
                    <a:pt x="35" y="0"/>
                    <a:pt x="7" y="34"/>
                    <a:pt x="7" y="72"/>
                  </a:cubicBezTo>
                  <a:cubicBezTo>
                    <a:pt x="7" y="102"/>
                    <a:pt x="26" y="128"/>
                    <a:pt x="53" y="128"/>
                  </a:cubicBezTo>
                  <a:cubicBezTo>
                    <a:pt x="66" y="128"/>
                    <a:pt x="77" y="124"/>
                    <a:pt x="80" y="122"/>
                  </a:cubicBezTo>
                  <a:cubicBezTo>
                    <a:pt x="78" y="137"/>
                    <a:pt x="78" y="137"/>
                    <a:pt x="78" y="137"/>
                  </a:cubicBezTo>
                  <a:cubicBezTo>
                    <a:pt x="73" y="169"/>
                    <a:pt x="65" y="178"/>
                    <a:pt x="47" y="178"/>
                  </a:cubicBezTo>
                  <a:cubicBezTo>
                    <a:pt x="34" y="178"/>
                    <a:pt x="25" y="166"/>
                    <a:pt x="22" y="163"/>
                  </a:cubicBezTo>
                  <a:cubicBezTo>
                    <a:pt x="19" y="159"/>
                    <a:pt x="16" y="161"/>
                    <a:pt x="15" y="162"/>
                  </a:cubicBezTo>
                  <a:cubicBezTo>
                    <a:pt x="5" y="171"/>
                    <a:pt x="5" y="171"/>
                    <a:pt x="5" y="171"/>
                  </a:cubicBezTo>
                  <a:cubicBezTo>
                    <a:pt x="0" y="175"/>
                    <a:pt x="2" y="179"/>
                    <a:pt x="4" y="181"/>
                  </a:cubicBezTo>
                  <a:cubicBezTo>
                    <a:pt x="5" y="184"/>
                    <a:pt x="18" y="205"/>
                    <a:pt x="48" y="205"/>
                  </a:cubicBezTo>
                  <a:cubicBezTo>
                    <a:pt x="77" y="205"/>
                    <a:pt x="101" y="189"/>
                    <a:pt x="108" y="137"/>
                  </a:cubicBezTo>
                  <a:cubicBezTo>
                    <a:pt x="126" y="8"/>
                    <a:pt x="126" y="8"/>
                    <a:pt x="126" y="8"/>
                  </a:cubicBezTo>
                  <a:cubicBezTo>
                    <a:pt x="126" y="5"/>
                    <a:pt x="124" y="3"/>
                    <a:pt x="121" y="3"/>
                  </a:cubicBezTo>
                  <a:close/>
                  <a:moveTo>
                    <a:pt x="85" y="93"/>
                  </a:moveTo>
                  <a:cubicBezTo>
                    <a:pt x="85" y="93"/>
                    <a:pt x="74" y="102"/>
                    <a:pt x="60" y="102"/>
                  </a:cubicBezTo>
                  <a:cubicBezTo>
                    <a:pt x="45" y="102"/>
                    <a:pt x="36" y="88"/>
                    <a:pt x="36" y="70"/>
                  </a:cubicBezTo>
                  <a:cubicBezTo>
                    <a:pt x="36" y="47"/>
                    <a:pt x="50" y="26"/>
                    <a:pt x="70" y="26"/>
                  </a:cubicBezTo>
                  <a:cubicBezTo>
                    <a:pt x="85" y="26"/>
                    <a:pt x="91" y="40"/>
                    <a:pt x="92" y="42"/>
                  </a:cubicBezTo>
                  <a:lnTo>
                    <a:pt x="85" y="93"/>
                  </a:ln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4" name="Freeform 75"/>
            <p:cNvSpPr>
              <a:spLocks noEditPoints="1"/>
            </p:cNvSpPr>
            <p:nvPr userDrawn="1"/>
          </p:nvSpPr>
          <p:spPr bwMode="auto">
            <a:xfrm>
              <a:off x="11852275" y="5337175"/>
              <a:ext cx="198438" cy="222250"/>
            </a:xfrm>
            <a:custGeom>
              <a:avLst/>
              <a:gdLst>
                <a:gd name="T0" fmla="*/ 66 w 114"/>
                <a:gd name="T1" fmla="*/ 0 h 128"/>
                <a:gd name="T2" fmla="*/ 0 w 114"/>
                <a:gd name="T3" fmla="*/ 72 h 128"/>
                <a:gd name="T4" fmla="*/ 48 w 114"/>
                <a:gd name="T5" fmla="*/ 128 h 128"/>
                <a:gd name="T6" fmla="*/ 114 w 114"/>
                <a:gd name="T7" fmla="*/ 55 h 128"/>
                <a:gd name="T8" fmla="*/ 66 w 114"/>
                <a:gd name="T9" fmla="*/ 0 h 128"/>
                <a:gd name="T10" fmla="*/ 52 w 114"/>
                <a:gd name="T11" fmla="*/ 102 h 128"/>
                <a:gd name="T12" fmla="*/ 28 w 114"/>
                <a:gd name="T13" fmla="*/ 70 h 128"/>
                <a:gd name="T14" fmla="*/ 62 w 114"/>
                <a:gd name="T15" fmla="*/ 26 h 128"/>
                <a:gd name="T16" fmla="*/ 86 w 114"/>
                <a:gd name="T17" fmla="*/ 58 h 128"/>
                <a:gd name="T18" fmla="*/ 52 w 114"/>
                <a:gd name="T19" fmla="*/ 10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28">
                  <a:moveTo>
                    <a:pt x="66" y="0"/>
                  </a:moveTo>
                  <a:cubicBezTo>
                    <a:pt x="29" y="0"/>
                    <a:pt x="0" y="33"/>
                    <a:pt x="0" y="72"/>
                  </a:cubicBezTo>
                  <a:cubicBezTo>
                    <a:pt x="0" y="103"/>
                    <a:pt x="21" y="128"/>
                    <a:pt x="48" y="128"/>
                  </a:cubicBezTo>
                  <a:cubicBezTo>
                    <a:pt x="85" y="128"/>
                    <a:pt x="114" y="95"/>
                    <a:pt x="114" y="55"/>
                  </a:cubicBezTo>
                  <a:cubicBezTo>
                    <a:pt x="114" y="25"/>
                    <a:pt x="94" y="0"/>
                    <a:pt x="66" y="0"/>
                  </a:cubicBezTo>
                  <a:close/>
                  <a:moveTo>
                    <a:pt x="52" y="102"/>
                  </a:moveTo>
                  <a:cubicBezTo>
                    <a:pt x="37" y="102"/>
                    <a:pt x="28" y="87"/>
                    <a:pt x="28" y="70"/>
                  </a:cubicBezTo>
                  <a:cubicBezTo>
                    <a:pt x="28" y="46"/>
                    <a:pt x="44" y="26"/>
                    <a:pt x="62" y="26"/>
                  </a:cubicBezTo>
                  <a:cubicBezTo>
                    <a:pt x="77" y="26"/>
                    <a:pt x="86" y="41"/>
                    <a:pt x="86" y="58"/>
                  </a:cubicBezTo>
                  <a:cubicBezTo>
                    <a:pt x="86" y="82"/>
                    <a:pt x="70" y="102"/>
                    <a:pt x="52" y="102"/>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5" name="Freeform 76"/>
            <p:cNvSpPr>
              <a:spLocks/>
            </p:cNvSpPr>
            <p:nvPr userDrawn="1"/>
          </p:nvSpPr>
          <p:spPr bwMode="auto">
            <a:xfrm>
              <a:off x="12098338" y="5341938"/>
              <a:ext cx="203200" cy="217488"/>
            </a:xfrm>
            <a:custGeom>
              <a:avLst/>
              <a:gdLst>
                <a:gd name="T0" fmla="*/ 113 w 117"/>
                <a:gd name="T1" fmla="*/ 0 h 125"/>
                <a:gd name="T2" fmla="*/ 96 w 117"/>
                <a:gd name="T3" fmla="*/ 0 h 125"/>
                <a:gd name="T4" fmla="*/ 89 w 117"/>
                <a:gd name="T5" fmla="*/ 5 h 125"/>
                <a:gd name="T6" fmla="*/ 78 w 117"/>
                <a:gd name="T7" fmla="*/ 80 h 125"/>
                <a:gd name="T8" fmla="*/ 51 w 117"/>
                <a:gd name="T9" fmla="*/ 99 h 125"/>
                <a:gd name="T10" fmla="*/ 33 w 117"/>
                <a:gd name="T11" fmla="*/ 68 h 125"/>
                <a:gd name="T12" fmla="*/ 42 w 117"/>
                <a:gd name="T13" fmla="*/ 5 h 125"/>
                <a:gd name="T14" fmla="*/ 37 w 117"/>
                <a:gd name="T15" fmla="*/ 0 h 125"/>
                <a:gd name="T16" fmla="*/ 19 w 117"/>
                <a:gd name="T17" fmla="*/ 0 h 125"/>
                <a:gd name="T18" fmla="*/ 12 w 117"/>
                <a:gd name="T19" fmla="*/ 5 h 125"/>
                <a:gd name="T20" fmla="*/ 4 w 117"/>
                <a:gd name="T21" fmla="*/ 67 h 125"/>
                <a:gd name="T22" fmla="*/ 41 w 117"/>
                <a:gd name="T23" fmla="*/ 125 h 125"/>
                <a:gd name="T24" fmla="*/ 80 w 117"/>
                <a:gd name="T25" fmla="*/ 109 h 125"/>
                <a:gd name="T26" fmla="*/ 82 w 117"/>
                <a:gd name="T27" fmla="*/ 117 h 125"/>
                <a:gd name="T28" fmla="*/ 86 w 117"/>
                <a:gd name="T29" fmla="*/ 122 h 125"/>
                <a:gd name="T30" fmla="*/ 95 w 117"/>
                <a:gd name="T31" fmla="*/ 122 h 125"/>
                <a:gd name="T32" fmla="*/ 102 w 117"/>
                <a:gd name="T33" fmla="*/ 117 h 125"/>
                <a:gd name="T34" fmla="*/ 117 w 117"/>
                <a:gd name="T35" fmla="*/ 5 h 125"/>
                <a:gd name="T36" fmla="*/ 113 w 11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7" h="125">
                  <a:moveTo>
                    <a:pt x="113" y="0"/>
                  </a:moveTo>
                  <a:cubicBezTo>
                    <a:pt x="96" y="0"/>
                    <a:pt x="96" y="0"/>
                    <a:pt x="96" y="0"/>
                  </a:cubicBezTo>
                  <a:cubicBezTo>
                    <a:pt x="91" y="0"/>
                    <a:pt x="89" y="0"/>
                    <a:pt x="89" y="5"/>
                  </a:cubicBezTo>
                  <a:cubicBezTo>
                    <a:pt x="78" y="80"/>
                    <a:pt x="78" y="80"/>
                    <a:pt x="78" y="80"/>
                  </a:cubicBezTo>
                  <a:cubicBezTo>
                    <a:pt x="77" y="83"/>
                    <a:pt x="65" y="99"/>
                    <a:pt x="51" y="99"/>
                  </a:cubicBezTo>
                  <a:cubicBezTo>
                    <a:pt x="37" y="99"/>
                    <a:pt x="30" y="88"/>
                    <a:pt x="33" y="68"/>
                  </a:cubicBezTo>
                  <a:cubicBezTo>
                    <a:pt x="42" y="5"/>
                    <a:pt x="42" y="5"/>
                    <a:pt x="42" y="5"/>
                  </a:cubicBezTo>
                  <a:cubicBezTo>
                    <a:pt x="42" y="2"/>
                    <a:pt x="40" y="0"/>
                    <a:pt x="37" y="0"/>
                  </a:cubicBezTo>
                  <a:cubicBezTo>
                    <a:pt x="19" y="0"/>
                    <a:pt x="19" y="0"/>
                    <a:pt x="19" y="0"/>
                  </a:cubicBezTo>
                  <a:cubicBezTo>
                    <a:pt x="16" y="0"/>
                    <a:pt x="13" y="2"/>
                    <a:pt x="12" y="5"/>
                  </a:cubicBezTo>
                  <a:cubicBezTo>
                    <a:pt x="4" y="67"/>
                    <a:pt x="4" y="67"/>
                    <a:pt x="4" y="67"/>
                  </a:cubicBezTo>
                  <a:cubicBezTo>
                    <a:pt x="0" y="99"/>
                    <a:pt x="8" y="125"/>
                    <a:pt x="41" y="125"/>
                  </a:cubicBezTo>
                  <a:cubicBezTo>
                    <a:pt x="63" y="125"/>
                    <a:pt x="77" y="112"/>
                    <a:pt x="80" y="109"/>
                  </a:cubicBezTo>
                  <a:cubicBezTo>
                    <a:pt x="82" y="117"/>
                    <a:pt x="82" y="117"/>
                    <a:pt x="82" y="117"/>
                  </a:cubicBezTo>
                  <a:cubicBezTo>
                    <a:pt x="83" y="120"/>
                    <a:pt x="84" y="122"/>
                    <a:pt x="86" y="122"/>
                  </a:cubicBezTo>
                  <a:cubicBezTo>
                    <a:pt x="95" y="122"/>
                    <a:pt x="95" y="122"/>
                    <a:pt x="95" y="122"/>
                  </a:cubicBezTo>
                  <a:cubicBezTo>
                    <a:pt x="98" y="122"/>
                    <a:pt x="101" y="120"/>
                    <a:pt x="102" y="117"/>
                  </a:cubicBezTo>
                  <a:cubicBezTo>
                    <a:pt x="117" y="5"/>
                    <a:pt x="117" y="5"/>
                    <a:pt x="117" y="5"/>
                  </a:cubicBezTo>
                  <a:cubicBezTo>
                    <a:pt x="117" y="2"/>
                    <a:pt x="115" y="0"/>
                    <a:pt x="113"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6" name="Freeform 77"/>
            <p:cNvSpPr>
              <a:spLocks/>
            </p:cNvSpPr>
            <p:nvPr userDrawn="1"/>
          </p:nvSpPr>
          <p:spPr bwMode="auto">
            <a:xfrm>
              <a:off x="12349163" y="5337175"/>
              <a:ext cx="157163" cy="217488"/>
            </a:xfrm>
            <a:custGeom>
              <a:avLst/>
              <a:gdLst>
                <a:gd name="T0" fmla="*/ 71 w 91"/>
                <a:gd name="T1" fmla="*/ 0 h 125"/>
                <a:gd name="T2" fmla="*/ 37 w 91"/>
                <a:gd name="T3" fmla="*/ 17 h 125"/>
                <a:gd name="T4" fmla="*/ 35 w 91"/>
                <a:gd name="T5" fmla="*/ 7 h 125"/>
                <a:gd name="T6" fmla="*/ 31 w 91"/>
                <a:gd name="T7" fmla="*/ 3 h 125"/>
                <a:gd name="T8" fmla="*/ 21 w 91"/>
                <a:gd name="T9" fmla="*/ 3 h 125"/>
                <a:gd name="T10" fmla="*/ 16 w 91"/>
                <a:gd name="T11" fmla="*/ 8 h 125"/>
                <a:gd name="T12" fmla="*/ 0 w 91"/>
                <a:gd name="T13" fmla="*/ 120 h 125"/>
                <a:gd name="T14" fmla="*/ 4 w 91"/>
                <a:gd name="T15" fmla="*/ 125 h 125"/>
                <a:gd name="T16" fmla="*/ 20 w 91"/>
                <a:gd name="T17" fmla="*/ 125 h 125"/>
                <a:gd name="T18" fmla="*/ 29 w 91"/>
                <a:gd name="T19" fmla="*/ 120 h 125"/>
                <a:gd name="T20" fmla="*/ 40 w 91"/>
                <a:gd name="T21" fmla="*/ 42 h 125"/>
                <a:gd name="T22" fmla="*/ 64 w 91"/>
                <a:gd name="T23" fmla="*/ 27 h 125"/>
                <a:gd name="T24" fmla="*/ 74 w 91"/>
                <a:gd name="T25" fmla="*/ 28 h 125"/>
                <a:gd name="T26" fmla="*/ 81 w 91"/>
                <a:gd name="T27" fmla="*/ 26 h 125"/>
                <a:gd name="T28" fmla="*/ 90 w 91"/>
                <a:gd name="T29" fmla="*/ 11 h 125"/>
                <a:gd name="T30" fmla="*/ 89 w 91"/>
                <a:gd name="T31" fmla="*/ 3 h 125"/>
                <a:gd name="T32" fmla="*/ 71 w 91"/>
                <a:gd name="T33"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1" h="125">
                  <a:moveTo>
                    <a:pt x="71" y="0"/>
                  </a:moveTo>
                  <a:cubicBezTo>
                    <a:pt x="52" y="0"/>
                    <a:pt x="40" y="14"/>
                    <a:pt x="37" y="17"/>
                  </a:cubicBezTo>
                  <a:cubicBezTo>
                    <a:pt x="35" y="7"/>
                    <a:pt x="35" y="7"/>
                    <a:pt x="35" y="7"/>
                  </a:cubicBezTo>
                  <a:cubicBezTo>
                    <a:pt x="34" y="4"/>
                    <a:pt x="32" y="3"/>
                    <a:pt x="31" y="3"/>
                  </a:cubicBezTo>
                  <a:cubicBezTo>
                    <a:pt x="21" y="3"/>
                    <a:pt x="21" y="3"/>
                    <a:pt x="21" y="3"/>
                  </a:cubicBezTo>
                  <a:cubicBezTo>
                    <a:pt x="18" y="3"/>
                    <a:pt x="16" y="5"/>
                    <a:pt x="16" y="8"/>
                  </a:cubicBezTo>
                  <a:cubicBezTo>
                    <a:pt x="0" y="120"/>
                    <a:pt x="0" y="120"/>
                    <a:pt x="0" y="120"/>
                  </a:cubicBezTo>
                  <a:cubicBezTo>
                    <a:pt x="0" y="123"/>
                    <a:pt x="2" y="125"/>
                    <a:pt x="4" y="125"/>
                  </a:cubicBezTo>
                  <a:cubicBezTo>
                    <a:pt x="20" y="125"/>
                    <a:pt x="20" y="125"/>
                    <a:pt x="20" y="125"/>
                  </a:cubicBezTo>
                  <a:cubicBezTo>
                    <a:pt x="25" y="125"/>
                    <a:pt x="28" y="125"/>
                    <a:pt x="29" y="120"/>
                  </a:cubicBezTo>
                  <a:cubicBezTo>
                    <a:pt x="40" y="42"/>
                    <a:pt x="40" y="42"/>
                    <a:pt x="40" y="42"/>
                  </a:cubicBezTo>
                  <a:cubicBezTo>
                    <a:pt x="42" y="39"/>
                    <a:pt x="51" y="27"/>
                    <a:pt x="64" y="27"/>
                  </a:cubicBezTo>
                  <a:cubicBezTo>
                    <a:pt x="68" y="27"/>
                    <a:pt x="73" y="28"/>
                    <a:pt x="74" y="28"/>
                  </a:cubicBezTo>
                  <a:cubicBezTo>
                    <a:pt x="76" y="29"/>
                    <a:pt x="79" y="29"/>
                    <a:pt x="81" y="26"/>
                  </a:cubicBezTo>
                  <a:cubicBezTo>
                    <a:pt x="90" y="11"/>
                    <a:pt x="90" y="11"/>
                    <a:pt x="90" y="11"/>
                  </a:cubicBezTo>
                  <a:cubicBezTo>
                    <a:pt x="91" y="8"/>
                    <a:pt x="91" y="5"/>
                    <a:pt x="89" y="3"/>
                  </a:cubicBezTo>
                  <a:cubicBezTo>
                    <a:pt x="85" y="1"/>
                    <a:pt x="79" y="0"/>
                    <a:pt x="71"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7" name="Freeform 78"/>
            <p:cNvSpPr>
              <a:spLocks/>
            </p:cNvSpPr>
            <p:nvPr userDrawn="1"/>
          </p:nvSpPr>
          <p:spPr bwMode="auto">
            <a:xfrm>
              <a:off x="12633325" y="5337175"/>
              <a:ext cx="185738" cy="222250"/>
            </a:xfrm>
            <a:custGeom>
              <a:avLst/>
              <a:gdLst>
                <a:gd name="T0" fmla="*/ 68 w 107"/>
                <a:gd name="T1" fmla="*/ 0 h 128"/>
                <a:gd name="T2" fmla="*/ 0 w 107"/>
                <a:gd name="T3" fmla="*/ 73 h 128"/>
                <a:gd name="T4" fmla="*/ 50 w 107"/>
                <a:gd name="T5" fmla="*/ 128 h 128"/>
                <a:gd name="T6" fmla="*/ 97 w 107"/>
                <a:gd name="T7" fmla="*/ 103 h 128"/>
                <a:gd name="T8" fmla="*/ 96 w 107"/>
                <a:gd name="T9" fmla="*/ 94 h 128"/>
                <a:gd name="T10" fmla="*/ 85 w 107"/>
                <a:gd name="T11" fmla="*/ 85 h 128"/>
                <a:gd name="T12" fmla="*/ 78 w 107"/>
                <a:gd name="T13" fmla="*/ 86 h 128"/>
                <a:gd name="T14" fmla="*/ 53 w 107"/>
                <a:gd name="T15" fmla="*/ 102 h 128"/>
                <a:gd name="T16" fmla="*/ 29 w 107"/>
                <a:gd name="T17" fmla="*/ 71 h 128"/>
                <a:gd name="T18" fmla="*/ 66 w 107"/>
                <a:gd name="T19" fmla="*/ 26 h 128"/>
                <a:gd name="T20" fmla="*/ 85 w 107"/>
                <a:gd name="T21" fmla="*/ 36 h 128"/>
                <a:gd name="T22" fmla="*/ 92 w 107"/>
                <a:gd name="T23" fmla="*/ 38 h 128"/>
                <a:gd name="T24" fmla="*/ 103 w 107"/>
                <a:gd name="T25" fmla="*/ 30 h 128"/>
                <a:gd name="T26" fmla="*/ 106 w 107"/>
                <a:gd name="T27" fmla="*/ 21 h 128"/>
                <a:gd name="T28" fmla="*/ 68 w 107"/>
                <a:gd name="T29"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7" h="128">
                  <a:moveTo>
                    <a:pt x="68" y="0"/>
                  </a:moveTo>
                  <a:cubicBezTo>
                    <a:pt x="32" y="0"/>
                    <a:pt x="0" y="32"/>
                    <a:pt x="0" y="73"/>
                  </a:cubicBezTo>
                  <a:cubicBezTo>
                    <a:pt x="0" y="105"/>
                    <a:pt x="22" y="128"/>
                    <a:pt x="50" y="128"/>
                  </a:cubicBezTo>
                  <a:cubicBezTo>
                    <a:pt x="69" y="128"/>
                    <a:pt x="85" y="118"/>
                    <a:pt x="97" y="103"/>
                  </a:cubicBezTo>
                  <a:cubicBezTo>
                    <a:pt x="99" y="100"/>
                    <a:pt x="99" y="96"/>
                    <a:pt x="96" y="94"/>
                  </a:cubicBezTo>
                  <a:cubicBezTo>
                    <a:pt x="85" y="85"/>
                    <a:pt x="85" y="85"/>
                    <a:pt x="85" y="85"/>
                  </a:cubicBezTo>
                  <a:cubicBezTo>
                    <a:pt x="83" y="84"/>
                    <a:pt x="80" y="83"/>
                    <a:pt x="78" y="86"/>
                  </a:cubicBezTo>
                  <a:cubicBezTo>
                    <a:pt x="73" y="93"/>
                    <a:pt x="66" y="102"/>
                    <a:pt x="53" y="102"/>
                  </a:cubicBezTo>
                  <a:cubicBezTo>
                    <a:pt x="38" y="102"/>
                    <a:pt x="29" y="89"/>
                    <a:pt x="29" y="71"/>
                  </a:cubicBezTo>
                  <a:cubicBezTo>
                    <a:pt x="29" y="47"/>
                    <a:pt x="48" y="26"/>
                    <a:pt x="66" y="26"/>
                  </a:cubicBezTo>
                  <a:cubicBezTo>
                    <a:pt x="75" y="26"/>
                    <a:pt x="81" y="31"/>
                    <a:pt x="85" y="36"/>
                  </a:cubicBezTo>
                  <a:cubicBezTo>
                    <a:pt x="87" y="38"/>
                    <a:pt x="89" y="40"/>
                    <a:pt x="92" y="38"/>
                  </a:cubicBezTo>
                  <a:cubicBezTo>
                    <a:pt x="103" y="30"/>
                    <a:pt x="103" y="30"/>
                    <a:pt x="103" y="30"/>
                  </a:cubicBezTo>
                  <a:cubicBezTo>
                    <a:pt x="106" y="28"/>
                    <a:pt x="107" y="24"/>
                    <a:pt x="106" y="21"/>
                  </a:cubicBezTo>
                  <a:cubicBezTo>
                    <a:pt x="99" y="9"/>
                    <a:pt x="85" y="0"/>
                    <a:pt x="68"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8" name="Freeform 79"/>
            <p:cNvSpPr>
              <a:spLocks noEditPoints="1"/>
            </p:cNvSpPr>
            <p:nvPr userDrawn="1"/>
          </p:nvSpPr>
          <p:spPr bwMode="auto">
            <a:xfrm>
              <a:off x="12853988" y="5337175"/>
              <a:ext cx="198438" cy="222250"/>
            </a:xfrm>
            <a:custGeom>
              <a:avLst/>
              <a:gdLst>
                <a:gd name="T0" fmla="*/ 66 w 114"/>
                <a:gd name="T1" fmla="*/ 0 h 128"/>
                <a:gd name="T2" fmla="*/ 0 w 114"/>
                <a:gd name="T3" fmla="*/ 72 h 128"/>
                <a:gd name="T4" fmla="*/ 48 w 114"/>
                <a:gd name="T5" fmla="*/ 128 h 128"/>
                <a:gd name="T6" fmla="*/ 114 w 114"/>
                <a:gd name="T7" fmla="*/ 55 h 128"/>
                <a:gd name="T8" fmla="*/ 66 w 114"/>
                <a:gd name="T9" fmla="*/ 0 h 128"/>
                <a:gd name="T10" fmla="*/ 51 w 114"/>
                <a:gd name="T11" fmla="*/ 102 h 128"/>
                <a:gd name="T12" fmla="*/ 27 w 114"/>
                <a:gd name="T13" fmla="*/ 70 h 128"/>
                <a:gd name="T14" fmla="*/ 62 w 114"/>
                <a:gd name="T15" fmla="*/ 26 h 128"/>
                <a:gd name="T16" fmla="*/ 86 w 114"/>
                <a:gd name="T17" fmla="*/ 58 h 128"/>
                <a:gd name="T18" fmla="*/ 51 w 114"/>
                <a:gd name="T19" fmla="*/ 102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14" h="128">
                  <a:moveTo>
                    <a:pt x="66" y="0"/>
                  </a:moveTo>
                  <a:cubicBezTo>
                    <a:pt x="29" y="0"/>
                    <a:pt x="0" y="33"/>
                    <a:pt x="0" y="72"/>
                  </a:cubicBezTo>
                  <a:cubicBezTo>
                    <a:pt x="0" y="103"/>
                    <a:pt x="21" y="128"/>
                    <a:pt x="48" y="128"/>
                  </a:cubicBezTo>
                  <a:cubicBezTo>
                    <a:pt x="85" y="128"/>
                    <a:pt x="114" y="95"/>
                    <a:pt x="114" y="55"/>
                  </a:cubicBezTo>
                  <a:cubicBezTo>
                    <a:pt x="114" y="25"/>
                    <a:pt x="93" y="0"/>
                    <a:pt x="66" y="0"/>
                  </a:cubicBezTo>
                  <a:close/>
                  <a:moveTo>
                    <a:pt x="51" y="102"/>
                  </a:moveTo>
                  <a:cubicBezTo>
                    <a:pt x="37" y="102"/>
                    <a:pt x="27" y="87"/>
                    <a:pt x="27" y="70"/>
                  </a:cubicBezTo>
                  <a:cubicBezTo>
                    <a:pt x="27" y="46"/>
                    <a:pt x="44" y="26"/>
                    <a:pt x="62" y="26"/>
                  </a:cubicBezTo>
                  <a:cubicBezTo>
                    <a:pt x="77" y="26"/>
                    <a:pt x="86" y="41"/>
                    <a:pt x="86" y="58"/>
                  </a:cubicBezTo>
                  <a:cubicBezTo>
                    <a:pt x="86" y="82"/>
                    <a:pt x="69" y="102"/>
                    <a:pt x="51" y="102"/>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79" name="Freeform 80"/>
            <p:cNvSpPr>
              <a:spLocks/>
            </p:cNvSpPr>
            <p:nvPr userDrawn="1"/>
          </p:nvSpPr>
          <p:spPr bwMode="auto">
            <a:xfrm>
              <a:off x="13096875" y="5337175"/>
              <a:ext cx="338138" cy="217488"/>
            </a:xfrm>
            <a:custGeom>
              <a:avLst/>
              <a:gdLst>
                <a:gd name="T0" fmla="*/ 151 w 194"/>
                <a:gd name="T1" fmla="*/ 0 h 125"/>
                <a:gd name="T2" fmla="*/ 109 w 194"/>
                <a:gd name="T3" fmla="*/ 19 h 125"/>
                <a:gd name="T4" fmla="*/ 76 w 194"/>
                <a:gd name="T5" fmla="*/ 0 h 125"/>
                <a:gd name="T6" fmla="*/ 37 w 194"/>
                <a:gd name="T7" fmla="*/ 17 h 125"/>
                <a:gd name="T8" fmla="*/ 35 w 194"/>
                <a:gd name="T9" fmla="*/ 6 h 125"/>
                <a:gd name="T10" fmla="*/ 31 w 194"/>
                <a:gd name="T11" fmla="*/ 3 h 125"/>
                <a:gd name="T12" fmla="*/ 22 w 194"/>
                <a:gd name="T13" fmla="*/ 3 h 125"/>
                <a:gd name="T14" fmla="*/ 16 w 194"/>
                <a:gd name="T15" fmla="*/ 8 h 125"/>
                <a:gd name="T16" fmla="*/ 0 w 194"/>
                <a:gd name="T17" fmla="*/ 120 h 125"/>
                <a:gd name="T18" fmla="*/ 5 w 194"/>
                <a:gd name="T19" fmla="*/ 125 h 125"/>
                <a:gd name="T20" fmla="*/ 23 w 194"/>
                <a:gd name="T21" fmla="*/ 125 h 125"/>
                <a:gd name="T22" fmla="*/ 29 w 194"/>
                <a:gd name="T23" fmla="*/ 120 h 125"/>
                <a:gd name="T24" fmla="*/ 40 w 194"/>
                <a:gd name="T25" fmla="*/ 44 h 125"/>
                <a:gd name="T26" fmla="*/ 68 w 194"/>
                <a:gd name="T27" fmla="*/ 26 h 125"/>
                <a:gd name="T28" fmla="*/ 86 w 194"/>
                <a:gd name="T29" fmla="*/ 57 h 125"/>
                <a:gd name="T30" fmla="*/ 77 w 194"/>
                <a:gd name="T31" fmla="*/ 120 h 125"/>
                <a:gd name="T32" fmla="*/ 81 w 194"/>
                <a:gd name="T33" fmla="*/ 125 h 125"/>
                <a:gd name="T34" fmla="*/ 99 w 194"/>
                <a:gd name="T35" fmla="*/ 125 h 125"/>
                <a:gd name="T36" fmla="*/ 105 w 194"/>
                <a:gd name="T37" fmla="*/ 120 h 125"/>
                <a:gd name="T38" fmla="*/ 113 w 194"/>
                <a:gd name="T39" fmla="*/ 56 h 125"/>
                <a:gd name="T40" fmla="*/ 115 w 194"/>
                <a:gd name="T41" fmla="*/ 42 h 125"/>
                <a:gd name="T42" fmla="*/ 144 w 194"/>
                <a:gd name="T43" fmla="*/ 26 h 125"/>
                <a:gd name="T44" fmla="*/ 161 w 194"/>
                <a:gd name="T45" fmla="*/ 57 h 125"/>
                <a:gd name="T46" fmla="*/ 152 w 194"/>
                <a:gd name="T47" fmla="*/ 120 h 125"/>
                <a:gd name="T48" fmla="*/ 157 w 194"/>
                <a:gd name="T49" fmla="*/ 125 h 125"/>
                <a:gd name="T50" fmla="*/ 175 w 194"/>
                <a:gd name="T51" fmla="*/ 125 h 125"/>
                <a:gd name="T52" fmla="*/ 181 w 194"/>
                <a:gd name="T53" fmla="*/ 120 h 125"/>
                <a:gd name="T54" fmla="*/ 190 w 194"/>
                <a:gd name="T55" fmla="*/ 58 h 125"/>
                <a:gd name="T56" fmla="*/ 151 w 194"/>
                <a:gd name="T5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4" h="125">
                  <a:moveTo>
                    <a:pt x="151" y="0"/>
                  </a:moveTo>
                  <a:cubicBezTo>
                    <a:pt x="131" y="0"/>
                    <a:pt x="113" y="16"/>
                    <a:pt x="109" y="19"/>
                  </a:cubicBezTo>
                  <a:cubicBezTo>
                    <a:pt x="102" y="6"/>
                    <a:pt x="92" y="0"/>
                    <a:pt x="76" y="0"/>
                  </a:cubicBezTo>
                  <a:cubicBezTo>
                    <a:pt x="55" y="0"/>
                    <a:pt x="41" y="13"/>
                    <a:pt x="37" y="17"/>
                  </a:cubicBezTo>
                  <a:cubicBezTo>
                    <a:pt x="35" y="6"/>
                    <a:pt x="35" y="6"/>
                    <a:pt x="35" y="6"/>
                  </a:cubicBezTo>
                  <a:cubicBezTo>
                    <a:pt x="35" y="4"/>
                    <a:pt x="33" y="3"/>
                    <a:pt x="31" y="3"/>
                  </a:cubicBezTo>
                  <a:cubicBezTo>
                    <a:pt x="22" y="3"/>
                    <a:pt x="22" y="3"/>
                    <a:pt x="22" y="3"/>
                  </a:cubicBezTo>
                  <a:cubicBezTo>
                    <a:pt x="18" y="3"/>
                    <a:pt x="16" y="5"/>
                    <a:pt x="16" y="8"/>
                  </a:cubicBezTo>
                  <a:cubicBezTo>
                    <a:pt x="0" y="120"/>
                    <a:pt x="0" y="120"/>
                    <a:pt x="0" y="120"/>
                  </a:cubicBezTo>
                  <a:cubicBezTo>
                    <a:pt x="0" y="123"/>
                    <a:pt x="2" y="125"/>
                    <a:pt x="5" y="125"/>
                  </a:cubicBezTo>
                  <a:cubicBezTo>
                    <a:pt x="23" y="125"/>
                    <a:pt x="23" y="125"/>
                    <a:pt x="23" y="125"/>
                  </a:cubicBezTo>
                  <a:cubicBezTo>
                    <a:pt x="26" y="125"/>
                    <a:pt x="29" y="123"/>
                    <a:pt x="29" y="120"/>
                  </a:cubicBezTo>
                  <a:cubicBezTo>
                    <a:pt x="40" y="44"/>
                    <a:pt x="40" y="44"/>
                    <a:pt x="40" y="44"/>
                  </a:cubicBezTo>
                  <a:cubicBezTo>
                    <a:pt x="42" y="40"/>
                    <a:pt x="53" y="26"/>
                    <a:pt x="68" y="26"/>
                  </a:cubicBezTo>
                  <a:cubicBezTo>
                    <a:pt x="83" y="26"/>
                    <a:pt x="89" y="37"/>
                    <a:pt x="86" y="57"/>
                  </a:cubicBezTo>
                  <a:cubicBezTo>
                    <a:pt x="77" y="120"/>
                    <a:pt x="77" y="120"/>
                    <a:pt x="77" y="120"/>
                  </a:cubicBezTo>
                  <a:cubicBezTo>
                    <a:pt x="77" y="123"/>
                    <a:pt x="78" y="125"/>
                    <a:pt x="81" y="125"/>
                  </a:cubicBezTo>
                  <a:cubicBezTo>
                    <a:pt x="99" y="125"/>
                    <a:pt x="99" y="125"/>
                    <a:pt x="99" y="125"/>
                  </a:cubicBezTo>
                  <a:cubicBezTo>
                    <a:pt x="101" y="125"/>
                    <a:pt x="104" y="123"/>
                    <a:pt x="105" y="120"/>
                  </a:cubicBezTo>
                  <a:cubicBezTo>
                    <a:pt x="113" y="56"/>
                    <a:pt x="113" y="56"/>
                    <a:pt x="113" y="56"/>
                  </a:cubicBezTo>
                  <a:cubicBezTo>
                    <a:pt x="114" y="50"/>
                    <a:pt x="115" y="44"/>
                    <a:pt x="115" y="42"/>
                  </a:cubicBezTo>
                  <a:cubicBezTo>
                    <a:pt x="116" y="40"/>
                    <a:pt x="128" y="26"/>
                    <a:pt x="144" y="26"/>
                  </a:cubicBezTo>
                  <a:cubicBezTo>
                    <a:pt x="158" y="26"/>
                    <a:pt x="164" y="38"/>
                    <a:pt x="161" y="57"/>
                  </a:cubicBezTo>
                  <a:cubicBezTo>
                    <a:pt x="152" y="120"/>
                    <a:pt x="152" y="120"/>
                    <a:pt x="152" y="120"/>
                  </a:cubicBezTo>
                  <a:cubicBezTo>
                    <a:pt x="152" y="123"/>
                    <a:pt x="154" y="125"/>
                    <a:pt x="157" y="125"/>
                  </a:cubicBezTo>
                  <a:cubicBezTo>
                    <a:pt x="175" y="125"/>
                    <a:pt x="175" y="125"/>
                    <a:pt x="175" y="125"/>
                  </a:cubicBezTo>
                  <a:cubicBezTo>
                    <a:pt x="178" y="125"/>
                    <a:pt x="181" y="123"/>
                    <a:pt x="181" y="120"/>
                  </a:cubicBezTo>
                  <a:cubicBezTo>
                    <a:pt x="190" y="58"/>
                    <a:pt x="190" y="58"/>
                    <a:pt x="190" y="58"/>
                  </a:cubicBezTo>
                  <a:cubicBezTo>
                    <a:pt x="194" y="26"/>
                    <a:pt x="186" y="0"/>
                    <a:pt x="151"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0" name="Freeform 81"/>
            <p:cNvSpPr>
              <a:spLocks/>
            </p:cNvSpPr>
            <p:nvPr userDrawn="1"/>
          </p:nvSpPr>
          <p:spPr bwMode="auto">
            <a:xfrm>
              <a:off x="13482638" y="5337175"/>
              <a:ext cx="338138" cy="217488"/>
            </a:xfrm>
            <a:custGeom>
              <a:avLst/>
              <a:gdLst>
                <a:gd name="T0" fmla="*/ 151 w 194"/>
                <a:gd name="T1" fmla="*/ 0 h 125"/>
                <a:gd name="T2" fmla="*/ 109 w 194"/>
                <a:gd name="T3" fmla="*/ 19 h 125"/>
                <a:gd name="T4" fmla="*/ 76 w 194"/>
                <a:gd name="T5" fmla="*/ 0 h 125"/>
                <a:gd name="T6" fmla="*/ 37 w 194"/>
                <a:gd name="T7" fmla="*/ 17 h 125"/>
                <a:gd name="T8" fmla="*/ 35 w 194"/>
                <a:gd name="T9" fmla="*/ 6 h 125"/>
                <a:gd name="T10" fmla="*/ 31 w 194"/>
                <a:gd name="T11" fmla="*/ 3 h 125"/>
                <a:gd name="T12" fmla="*/ 22 w 194"/>
                <a:gd name="T13" fmla="*/ 3 h 125"/>
                <a:gd name="T14" fmla="*/ 15 w 194"/>
                <a:gd name="T15" fmla="*/ 8 h 125"/>
                <a:gd name="T16" fmla="*/ 0 w 194"/>
                <a:gd name="T17" fmla="*/ 120 h 125"/>
                <a:gd name="T18" fmla="*/ 4 w 194"/>
                <a:gd name="T19" fmla="*/ 125 h 125"/>
                <a:gd name="T20" fmla="*/ 23 w 194"/>
                <a:gd name="T21" fmla="*/ 125 h 125"/>
                <a:gd name="T22" fmla="*/ 29 w 194"/>
                <a:gd name="T23" fmla="*/ 120 h 125"/>
                <a:gd name="T24" fmla="*/ 40 w 194"/>
                <a:gd name="T25" fmla="*/ 44 h 125"/>
                <a:gd name="T26" fmla="*/ 68 w 194"/>
                <a:gd name="T27" fmla="*/ 26 h 125"/>
                <a:gd name="T28" fmla="*/ 85 w 194"/>
                <a:gd name="T29" fmla="*/ 57 h 125"/>
                <a:gd name="T30" fmla="*/ 77 w 194"/>
                <a:gd name="T31" fmla="*/ 120 h 125"/>
                <a:gd name="T32" fmla="*/ 81 w 194"/>
                <a:gd name="T33" fmla="*/ 125 h 125"/>
                <a:gd name="T34" fmla="*/ 98 w 194"/>
                <a:gd name="T35" fmla="*/ 125 h 125"/>
                <a:gd name="T36" fmla="*/ 104 w 194"/>
                <a:gd name="T37" fmla="*/ 120 h 125"/>
                <a:gd name="T38" fmla="*/ 113 w 194"/>
                <a:gd name="T39" fmla="*/ 56 h 125"/>
                <a:gd name="T40" fmla="*/ 114 w 194"/>
                <a:gd name="T41" fmla="*/ 42 h 125"/>
                <a:gd name="T42" fmla="*/ 143 w 194"/>
                <a:gd name="T43" fmla="*/ 26 h 125"/>
                <a:gd name="T44" fmla="*/ 161 w 194"/>
                <a:gd name="T45" fmla="*/ 57 h 125"/>
                <a:gd name="T46" fmla="*/ 152 w 194"/>
                <a:gd name="T47" fmla="*/ 120 h 125"/>
                <a:gd name="T48" fmla="*/ 157 w 194"/>
                <a:gd name="T49" fmla="*/ 125 h 125"/>
                <a:gd name="T50" fmla="*/ 175 w 194"/>
                <a:gd name="T51" fmla="*/ 125 h 125"/>
                <a:gd name="T52" fmla="*/ 181 w 194"/>
                <a:gd name="T53" fmla="*/ 120 h 125"/>
                <a:gd name="T54" fmla="*/ 190 w 194"/>
                <a:gd name="T55" fmla="*/ 58 h 125"/>
                <a:gd name="T56" fmla="*/ 151 w 194"/>
                <a:gd name="T5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94" h="125">
                  <a:moveTo>
                    <a:pt x="151" y="0"/>
                  </a:moveTo>
                  <a:cubicBezTo>
                    <a:pt x="131" y="0"/>
                    <a:pt x="113" y="16"/>
                    <a:pt x="109" y="19"/>
                  </a:cubicBezTo>
                  <a:cubicBezTo>
                    <a:pt x="102" y="6"/>
                    <a:pt x="92" y="0"/>
                    <a:pt x="76" y="0"/>
                  </a:cubicBezTo>
                  <a:cubicBezTo>
                    <a:pt x="55" y="0"/>
                    <a:pt x="41" y="13"/>
                    <a:pt x="37" y="17"/>
                  </a:cubicBezTo>
                  <a:cubicBezTo>
                    <a:pt x="35" y="6"/>
                    <a:pt x="35" y="6"/>
                    <a:pt x="35" y="6"/>
                  </a:cubicBezTo>
                  <a:cubicBezTo>
                    <a:pt x="34" y="4"/>
                    <a:pt x="33" y="3"/>
                    <a:pt x="31" y="3"/>
                  </a:cubicBezTo>
                  <a:cubicBezTo>
                    <a:pt x="22" y="3"/>
                    <a:pt x="22" y="3"/>
                    <a:pt x="22" y="3"/>
                  </a:cubicBezTo>
                  <a:cubicBezTo>
                    <a:pt x="18" y="3"/>
                    <a:pt x="16" y="5"/>
                    <a:pt x="15" y="8"/>
                  </a:cubicBezTo>
                  <a:cubicBezTo>
                    <a:pt x="0" y="120"/>
                    <a:pt x="0" y="120"/>
                    <a:pt x="0" y="120"/>
                  </a:cubicBezTo>
                  <a:cubicBezTo>
                    <a:pt x="0" y="123"/>
                    <a:pt x="2" y="125"/>
                    <a:pt x="4" y="125"/>
                  </a:cubicBezTo>
                  <a:cubicBezTo>
                    <a:pt x="23" y="125"/>
                    <a:pt x="23" y="125"/>
                    <a:pt x="23" y="125"/>
                  </a:cubicBezTo>
                  <a:cubicBezTo>
                    <a:pt x="26" y="125"/>
                    <a:pt x="28" y="123"/>
                    <a:pt x="29" y="120"/>
                  </a:cubicBezTo>
                  <a:cubicBezTo>
                    <a:pt x="40" y="44"/>
                    <a:pt x="40" y="44"/>
                    <a:pt x="40" y="44"/>
                  </a:cubicBezTo>
                  <a:cubicBezTo>
                    <a:pt x="42" y="40"/>
                    <a:pt x="53" y="26"/>
                    <a:pt x="68" y="26"/>
                  </a:cubicBezTo>
                  <a:cubicBezTo>
                    <a:pt x="83" y="26"/>
                    <a:pt x="88" y="37"/>
                    <a:pt x="85" y="57"/>
                  </a:cubicBezTo>
                  <a:cubicBezTo>
                    <a:pt x="77" y="120"/>
                    <a:pt x="77" y="120"/>
                    <a:pt x="77" y="120"/>
                  </a:cubicBezTo>
                  <a:cubicBezTo>
                    <a:pt x="76" y="123"/>
                    <a:pt x="78" y="125"/>
                    <a:pt x="81" y="125"/>
                  </a:cubicBezTo>
                  <a:cubicBezTo>
                    <a:pt x="98" y="125"/>
                    <a:pt x="98" y="125"/>
                    <a:pt x="98" y="125"/>
                  </a:cubicBezTo>
                  <a:cubicBezTo>
                    <a:pt x="101" y="125"/>
                    <a:pt x="104" y="123"/>
                    <a:pt x="104" y="120"/>
                  </a:cubicBezTo>
                  <a:cubicBezTo>
                    <a:pt x="113" y="56"/>
                    <a:pt x="113" y="56"/>
                    <a:pt x="113" y="56"/>
                  </a:cubicBezTo>
                  <a:cubicBezTo>
                    <a:pt x="114" y="50"/>
                    <a:pt x="114" y="44"/>
                    <a:pt x="114" y="42"/>
                  </a:cubicBezTo>
                  <a:cubicBezTo>
                    <a:pt x="116" y="40"/>
                    <a:pt x="127" y="26"/>
                    <a:pt x="143" y="26"/>
                  </a:cubicBezTo>
                  <a:cubicBezTo>
                    <a:pt x="158" y="26"/>
                    <a:pt x="163" y="38"/>
                    <a:pt x="161" y="57"/>
                  </a:cubicBezTo>
                  <a:cubicBezTo>
                    <a:pt x="152" y="120"/>
                    <a:pt x="152" y="120"/>
                    <a:pt x="152" y="120"/>
                  </a:cubicBezTo>
                  <a:cubicBezTo>
                    <a:pt x="152" y="123"/>
                    <a:pt x="153" y="125"/>
                    <a:pt x="157" y="125"/>
                  </a:cubicBezTo>
                  <a:cubicBezTo>
                    <a:pt x="175" y="125"/>
                    <a:pt x="175" y="125"/>
                    <a:pt x="175" y="125"/>
                  </a:cubicBezTo>
                  <a:cubicBezTo>
                    <a:pt x="178" y="125"/>
                    <a:pt x="181" y="123"/>
                    <a:pt x="181" y="120"/>
                  </a:cubicBezTo>
                  <a:cubicBezTo>
                    <a:pt x="190" y="58"/>
                    <a:pt x="190" y="58"/>
                    <a:pt x="190" y="58"/>
                  </a:cubicBezTo>
                  <a:cubicBezTo>
                    <a:pt x="194" y="26"/>
                    <a:pt x="186" y="0"/>
                    <a:pt x="151"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1" name="Freeform 82"/>
            <p:cNvSpPr>
              <a:spLocks/>
            </p:cNvSpPr>
            <p:nvPr userDrawn="1"/>
          </p:nvSpPr>
          <p:spPr bwMode="auto">
            <a:xfrm>
              <a:off x="13871575" y="5341938"/>
              <a:ext cx="203200" cy="217488"/>
            </a:xfrm>
            <a:custGeom>
              <a:avLst/>
              <a:gdLst>
                <a:gd name="T0" fmla="*/ 113 w 117"/>
                <a:gd name="T1" fmla="*/ 0 h 125"/>
                <a:gd name="T2" fmla="*/ 96 w 117"/>
                <a:gd name="T3" fmla="*/ 0 h 125"/>
                <a:gd name="T4" fmla="*/ 89 w 117"/>
                <a:gd name="T5" fmla="*/ 5 h 125"/>
                <a:gd name="T6" fmla="*/ 79 w 117"/>
                <a:gd name="T7" fmla="*/ 80 h 125"/>
                <a:gd name="T8" fmla="*/ 51 w 117"/>
                <a:gd name="T9" fmla="*/ 99 h 125"/>
                <a:gd name="T10" fmla="*/ 33 w 117"/>
                <a:gd name="T11" fmla="*/ 68 h 125"/>
                <a:gd name="T12" fmla="*/ 42 w 117"/>
                <a:gd name="T13" fmla="*/ 5 h 125"/>
                <a:gd name="T14" fmla="*/ 37 w 117"/>
                <a:gd name="T15" fmla="*/ 0 h 125"/>
                <a:gd name="T16" fmla="*/ 19 w 117"/>
                <a:gd name="T17" fmla="*/ 0 h 125"/>
                <a:gd name="T18" fmla="*/ 13 w 117"/>
                <a:gd name="T19" fmla="*/ 5 h 125"/>
                <a:gd name="T20" fmla="*/ 4 w 117"/>
                <a:gd name="T21" fmla="*/ 67 h 125"/>
                <a:gd name="T22" fmla="*/ 41 w 117"/>
                <a:gd name="T23" fmla="*/ 125 h 125"/>
                <a:gd name="T24" fmla="*/ 80 w 117"/>
                <a:gd name="T25" fmla="*/ 109 h 125"/>
                <a:gd name="T26" fmla="*/ 82 w 117"/>
                <a:gd name="T27" fmla="*/ 117 h 125"/>
                <a:gd name="T28" fmla="*/ 87 w 117"/>
                <a:gd name="T29" fmla="*/ 122 h 125"/>
                <a:gd name="T30" fmla="*/ 95 w 117"/>
                <a:gd name="T31" fmla="*/ 122 h 125"/>
                <a:gd name="T32" fmla="*/ 101 w 117"/>
                <a:gd name="T33" fmla="*/ 117 h 125"/>
                <a:gd name="T34" fmla="*/ 117 w 117"/>
                <a:gd name="T35" fmla="*/ 5 h 125"/>
                <a:gd name="T36" fmla="*/ 113 w 117"/>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17" h="125">
                  <a:moveTo>
                    <a:pt x="113" y="0"/>
                  </a:moveTo>
                  <a:cubicBezTo>
                    <a:pt x="96" y="0"/>
                    <a:pt x="96" y="0"/>
                    <a:pt x="96" y="0"/>
                  </a:cubicBezTo>
                  <a:cubicBezTo>
                    <a:pt x="91" y="0"/>
                    <a:pt x="89" y="1"/>
                    <a:pt x="89" y="5"/>
                  </a:cubicBezTo>
                  <a:cubicBezTo>
                    <a:pt x="79" y="80"/>
                    <a:pt x="79" y="80"/>
                    <a:pt x="79" y="80"/>
                  </a:cubicBezTo>
                  <a:cubicBezTo>
                    <a:pt x="77" y="83"/>
                    <a:pt x="65" y="99"/>
                    <a:pt x="51" y="99"/>
                  </a:cubicBezTo>
                  <a:cubicBezTo>
                    <a:pt x="37" y="99"/>
                    <a:pt x="30" y="88"/>
                    <a:pt x="33" y="68"/>
                  </a:cubicBezTo>
                  <a:cubicBezTo>
                    <a:pt x="42" y="5"/>
                    <a:pt x="42" y="5"/>
                    <a:pt x="42" y="5"/>
                  </a:cubicBezTo>
                  <a:cubicBezTo>
                    <a:pt x="42" y="2"/>
                    <a:pt x="40" y="0"/>
                    <a:pt x="37" y="0"/>
                  </a:cubicBezTo>
                  <a:cubicBezTo>
                    <a:pt x="19" y="0"/>
                    <a:pt x="19" y="0"/>
                    <a:pt x="19" y="0"/>
                  </a:cubicBezTo>
                  <a:cubicBezTo>
                    <a:pt x="16" y="0"/>
                    <a:pt x="13" y="2"/>
                    <a:pt x="13" y="5"/>
                  </a:cubicBezTo>
                  <a:cubicBezTo>
                    <a:pt x="4" y="67"/>
                    <a:pt x="4" y="67"/>
                    <a:pt x="4" y="67"/>
                  </a:cubicBezTo>
                  <a:cubicBezTo>
                    <a:pt x="0" y="99"/>
                    <a:pt x="8" y="125"/>
                    <a:pt x="41" y="125"/>
                  </a:cubicBezTo>
                  <a:cubicBezTo>
                    <a:pt x="64" y="125"/>
                    <a:pt x="77" y="112"/>
                    <a:pt x="80" y="109"/>
                  </a:cubicBezTo>
                  <a:cubicBezTo>
                    <a:pt x="82" y="117"/>
                    <a:pt x="82" y="117"/>
                    <a:pt x="82" y="117"/>
                  </a:cubicBezTo>
                  <a:cubicBezTo>
                    <a:pt x="83" y="120"/>
                    <a:pt x="84" y="122"/>
                    <a:pt x="87" y="122"/>
                  </a:cubicBezTo>
                  <a:cubicBezTo>
                    <a:pt x="95" y="122"/>
                    <a:pt x="95" y="122"/>
                    <a:pt x="95" y="122"/>
                  </a:cubicBezTo>
                  <a:cubicBezTo>
                    <a:pt x="98" y="122"/>
                    <a:pt x="101" y="120"/>
                    <a:pt x="101" y="117"/>
                  </a:cubicBezTo>
                  <a:cubicBezTo>
                    <a:pt x="117" y="5"/>
                    <a:pt x="117" y="5"/>
                    <a:pt x="117" y="5"/>
                  </a:cubicBezTo>
                  <a:cubicBezTo>
                    <a:pt x="117" y="2"/>
                    <a:pt x="115" y="0"/>
                    <a:pt x="113"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2" name="Freeform 83"/>
            <p:cNvSpPr>
              <a:spLocks/>
            </p:cNvSpPr>
            <p:nvPr userDrawn="1"/>
          </p:nvSpPr>
          <p:spPr bwMode="auto">
            <a:xfrm>
              <a:off x="14122400" y="5337175"/>
              <a:ext cx="212725" cy="217488"/>
            </a:xfrm>
            <a:custGeom>
              <a:avLst/>
              <a:gdLst>
                <a:gd name="T0" fmla="*/ 78 w 122"/>
                <a:gd name="T1" fmla="*/ 0 h 125"/>
                <a:gd name="T2" fmla="*/ 37 w 122"/>
                <a:gd name="T3" fmla="*/ 17 h 125"/>
                <a:gd name="T4" fmla="*/ 35 w 122"/>
                <a:gd name="T5" fmla="*/ 6 h 125"/>
                <a:gd name="T6" fmla="*/ 31 w 122"/>
                <a:gd name="T7" fmla="*/ 3 h 125"/>
                <a:gd name="T8" fmla="*/ 22 w 122"/>
                <a:gd name="T9" fmla="*/ 3 h 125"/>
                <a:gd name="T10" fmla="*/ 16 w 122"/>
                <a:gd name="T11" fmla="*/ 8 h 125"/>
                <a:gd name="T12" fmla="*/ 0 w 122"/>
                <a:gd name="T13" fmla="*/ 120 h 125"/>
                <a:gd name="T14" fmla="*/ 5 w 122"/>
                <a:gd name="T15" fmla="*/ 125 h 125"/>
                <a:gd name="T16" fmla="*/ 21 w 122"/>
                <a:gd name="T17" fmla="*/ 125 h 125"/>
                <a:gd name="T18" fmla="*/ 29 w 122"/>
                <a:gd name="T19" fmla="*/ 120 h 125"/>
                <a:gd name="T20" fmla="*/ 40 w 122"/>
                <a:gd name="T21" fmla="*/ 44 h 125"/>
                <a:gd name="T22" fmla="*/ 71 w 122"/>
                <a:gd name="T23" fmla="*/ 26 h 125"/>
                <a:gd name="T24" fmla="*/ 88 w 122"/>
                <a:gd name="T25" fmla="*/ 57 h 125"/>
                <a:gd name="T26" fmla="*/ 80 w 122"/>
                <a:gd name="T27" fmla="*/ 120 h 125"/>
                <a:gd name="T28" fmla="*/ 84 w 122"/>
                <a:gd name="T29" fmla="*/ 125 h 125"/>
                <a:gd name="T30" fmla="*/ 103 w 122"/>
                <a:gd name="T31" fmla="*/ 125 h 125"/>
                <a:gd name="T32" fmla="*/ 109 w 122"/>
                <a:gd name="T33" fmla="*/ 120 h 125"/>
                <a:gd name="T34" fmla="*/ 118 w 122"/>
                <a:gd name="T35" fmla="*/ 58 h 125"/>
                <a:gd name="T36" fmla="*/ 78 w 122"/>
                <a:gd name="T37" fmla="*/ 0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22" h="125">
                  <a:moveTo>
                    <a:pt x="78" y="0"/>
                  </a:moveTo>
                  <a:cubicBezTo>
                    <a:pt x="56" y="0"/>
                    <a:pt x="40" y="14"/>
                    <a:pt x="37" y="17"/>
                  </a:cubicBezTo>
                  <a:cubicBezTo>
                    <a:pt x="35" y="6"/>
                    <a:pt x="35" y="6"/>
                    <a:pt x="35" y="6"/>
                  </a:cubicBezTo>
                  <a:cubicBezTo>
                    <a:pt x="35" y="4"/>
                    <a:pt x="33" y="3"/>
                    <a:pt x="31" y="3"/>
                  </a:cubicBezTo>
                  <a:cubicBezTo>
                    <a:pt x="22" y="3"/>
                    <a:pt x="22" y="3"/>
                    <a:pt x="22" y="3"/>
                  </a:cubicBezTo>
                  <a:cubicBezTo>
                    <a:pt x="18" y="3"/>
                    <a:pt x="16" y="5"/>
                    <a:pt x="16" y="8"/>
                  </a:cubicBezTo>
                  <a:cubicBezTo>
                    <a:pt x="0" y="120"/>
                    <a:pt x="0" y="120"/>
                    <a:pt x="0" y="120"/>
                  </a:cubicBezTo>
                  <a:cubicBezTo>
                    <a:pt x="0" y="123"/>
                    <a:pt x="2" y="125"/>
                    <a:pt x="5" y="125"/>
                  </a:cubicBezTo>
                  <a:cubicBezTo>
                    <a:pt x="21" y="125"/>
                    <a:pt x="21" y="125"/>
                    <a:pt x="21" y="125"/>
                  </a:cubicBezTo>
                  <a:cubicBezTo>
                    <a:pt x="27" y="125"/>
                    <a:pt x="28" y="124"/>
                    <a:pt x="29" y="120"/>
                  </a:cubicBezTo>
                  <a:cubicBezTo>
                    <a:pt x="40" y="44"/>
                    <a:pt x="40" y="44"/>
                    <a:pt x="40" y="44"/>
                  </a:cubicBezTo>
                  <a:cubicBezTo>
                    <a:pt x="42" y="40"/>
                    <a:pt x="55" y="26"/>
                    <a:pt x="71" y="26"/>
                  </a:cubicBezTo>
                  <a:cubicBezTo>
                    <a:pt x="85" y="26"/>
                    <a:pt x="91" y="37"/>
                    <a:pt x="88" y="57"/>
                  </a:cubicBezTo>
                  <a:cubicBezTo>
                    <a:pt x="80" y="120"/>
                    <a:pt x="80" y="120"/>
                    <a:pt x="80" y="120"/>
                  </a:cubicBezTo>
                  <a:cubicBezTo>
                    <a:pt x="79" y="123"/>
                    <a:pt x="81" y="125"/>
                    <a:pt x="84" y="125"/>
                  </a:cubicBezTo>
                  <a:cubicBezTo>
                    <a:pt x="103" y="125"/>
                    <a:pt x="103" y="125"/>
                    <a:pt x="103" y="125"/>
                  </a:cubicBezTo>
                  <a:cubicBezTo>
                    <a:pt x="106" y="125"/>
                    <a:pt x="109" y="123"/>
                    <a:pt x="109" y="120"/>
                  </a:cubicBezTo>
                  <a:cubicBezTo>
                    <a:pt x="118" y="58"/>
                    <a:pt x="118" y="58"/>
                    <a:pt x="118" y="58"/>
                  </a:cubicBezTo>
                  <a:cubicBezTo>
                    <a:pt x="122" y="26"/>
                    <a:pt x="113" y="0"/>
                    <a:pt x="78"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3" name="Freeform 84"/>
            <p:cNvSpPr>
              <a:spLocks/>
            </p:cNvSpPr>
            <p:nvPr userDrawn="1"/>
          </p:nvSpPr>
          <p:spPr bwMode="auto">
            <a:xfrm>
              <a:off x="14424025" y="5192713"/>
              <a:ext cx="60325" cy="61913"/>
            </a:xfrm>
            <a:custGeom>
              <a:avLst/>
              <a:gdLst>
                <a:gd name="T0" fmla="*/ 20 w 35"/>
                <a:gd name="T1" fmla="*/ 0 h 36"/>
                <a:gd name="T2" fmla="*/ 0 w 35"/>
                <a:gd name="T3" fmla="*/ 20 h 36"/>
                <a:gd name="T4" fmla="*/ 15 w 35"/>
                <a:gd name="T5" fmla="*/ 36 h 36"/>
                <a:gd name="T6" fmla="*/ 35 w 35"/>
                <a:gd name="T7" fmla="*/ 16 h 36"/>
                <a:gd name="T8" fmla="*/ 20 w 35"/>
                <a:gd name="T9" fmla="*/ 0 h 36"/>
              </a:gdLst>
              <a:ahLst/>
              <a:cxnLst>
                <a:cxn ang="0">
                  <a:pos x="T0" y="T1"/>
                </a:cxn>
                <a:cxn ang="0">
                  <a:pos x="T2" y="T3"/>
                </a:cxn>
                <a:cxn ang="0">
                  <a:pos x="T4" y="T5"/>
                </a:cxn>
                <a:cxn ang="0">
                  <a:pos x="T6" y="T7"/>
                </a:cxn>
                <a:cxn ang="0">
                  <a:pos x="T8" y="T9"/>
                </a:cxn>
              </a:cxnLst>
              <a:rect l="0" t="0" r="r" b="b"/>
              <a:pathLst>
                <a:path w="35" h="36">
                  <a:moveTo>
                    <a:pt x="20" y="0"/>
                  </a:moveTo>
                  <a:cubicBezTo>
                    <a:pt x="9" y="0"/>
                    <a:pt x="0" y="9"/>
                    <a:pt x="0" y="20"/>
                  </a:cubicBezTo>
                  <a:cubicBezTo>
                    <a:pt x="0" y="29"/>
                    <a:pt x="6" y="36"/>
                    <a:pt x="15" y="36"/>
                  </a:cubicBezTo>
                  <a:cubicBezTo>
                    <a:pt x="25" y="36"/>
                    <a:pt x="35" y="27"/>
                    <a:pt x="35" y="16"/>
                  </a:cubicBezTo>
                  <a:cubicBezTo>
                    <a:pt x="35" y="7"/>
                    <a:pt x="29" y="0"/>
                    <a:pt x="20"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4" name="Freeform 85"/>
            <p:cNvSpPr>
              <a:spLocks/>
            </p:cNvSpPr>
            <p:nvPr userDrawn="1"/>
          </p:nvSpPr>
          <p:spPr bwMode="auto">
            <a:xfrm>
              <a:off x="14384338" y="5341938"/>
              <a:ext cx="77788" cy="212725"/>
            </a:xfrm>
            <a:custGeom>
              <a:avLst/>
              <a:gdLst>
                <a:gd name="T0" fmla="*/ 41 w 45"/>
                <a:gd name="T1" fmla="*/ 0 h 122"/>
                <a:gd name="T2" fmla="*/ 21 w 45"/>
                <a:gd name="T3" fmla="*/ 0 h 122"/>
                <a:gd name="T4" fmla="*/ 15 w 45"/>
                <a:gd name="T5" fmla="*/ 5 h 122"/>
                <a:gd name="T6" fmla="*/ 0 w 45"/>
                <a:gd name="T7" fmla="*/ 117 h 122"/>
                <a:gd name="T8" fmla="*/ 4 w 45"/>
                <a:gd name="T9" fmla="*/ 122 h 122"/>
                <a:gd name="T10" fmla="*/ 23 w 45"/>
                <a:gd name="T11" fmla="*/ 122 h 122"/>
                <a:gd name="T12" fmla="*/ 29 w 45"/>
                <a:gd name="T13" fmla="*/ 117 h 122"/>
                <a:gd name="T14" fmla="*/ 45 w 45"/>
                <a:gd name="T15" fmla="*/ 5 h 122"/>
                <a:gd name="T16" fmla="*/ 41 w 45"/>
                <a:gd name="T1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 h="122">
                  <a:moveTo>
                    <a:pt x="41" y="0"/>
                  </a:moveTo>
                  <a:cubicBezTo>
                    <a:pt x="21" y="0"/>
                    <a:pt x="21" y="0"/>
                    <a:pt x="21" y="0"/>
                  </a:cubicBezTo>
                  <a:cubicBezTo>
                    <a:pt x="19" y="0"/>
                    <a:pt x="16" y="2"/>
                    <a:pt x="15" y="5"/>
                  </a:cubicBezTo>
                  <a:cubicBezTo>
                    <a:pt x="0" y="117"/>
                    <a:pt x="0" y="117"/>
                    <a:pt x="0" y="117"/>
                  </a:cubicBezTo>
                  <a:cubicBezTo>
                    <a:pt x="0" y="120"/>
                    <a:pt x="2" y="122"/>
                    <a:pt x="4" y="122"/>
                  </a:cubicBezTo>
                  <a:cubicBezTo>
                    <a:pt x="23" y="122"/>
                    <a:pt x="23" y="122"/>
                    <a:pt x="23" y="122"/>
                  </a:cubicBezTo>
                  <a:cubicBezTo>
                    <a:pt x="26" y="122"/>
                    <a:pt x="29" y="120"/>
                    <a:pt x="29" y="117"/>
                  </a:cubicBezTo>
                  <a:cubicBezTo>
                    <a:pt x="45" y="5"/>
                    <a:pt x="45" y="5"/>
                    <a:pt x="45" y="5"/>
                  </a:cubicBezTo>
                  <a:cubicBezTo>
                    <a:pt x="45" y="2"/>
                    <a:pt x="43" y="0"/>
                    <a:pt x="41"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5" name="Freeform 86"/>
            <p:cNvSpPr>
              <a:spLocks/>
            </p:cNvSpPr>
            <p:nvPr userDrawn="1"/>
          </p:nvSpPr>
          <p:spPr bwMode="auto">
            <a:xfrm>
              <a:off x="14511338" y="5270500"/>
              <a:ext cx="144463" cy="288925"/>
            </a:xfrm>
            <a:custGeom>
              <a:avLst/>
              <a:gdLst>
                <a:gd name="T0" fmla="*/ 78 w 83"/>
                <a:gd name="T1" fmla="*/ 41 h 166"/>
                <a:gd name="T2" fmla="*/ 52 w 83"/>
                <a:gd name="T3" fmla="*/ 41 h 166"/>
                <a:gd name="T4" fmla="*/ 57 w 83"/>
                <a:gd name="T5" fmla="*/ 6 h 166"/>
                <a:gd name="T6" fmla="*/ 52 w 83"/>
                <a:gd name="T7" fmla="*/ 0 h 166"/>
                <a:gd name="T8" fmla="*/ 34 w 83"/>
                <a:gd name="T9" fmla="*/ 1 h 166"/>
                <a:gd name="T10" fmla="*/ 27 w 83"/>
                <a:gd name="T11" fmla="*/ 7 h 166"/>
                <a:gd name="T12" fmla="*/ 23 w 83"/>
                <a:gd name="T13" fmla="*/ 41 h 166"/>
                <a:gd name="T14" fmla="*/ 9 w 83"/>
                <a:gd name="T15" fmla="*/ 41 h 166"/>
                <a:gd name="T16" fmla="*/ 3 w 83"/>
                <a:gd name="T17" fmla="*/ 46 h 166"/>
                <a:gd name="T18" fmla="*/ 1 w 83"/>
                <a:gd name="T19" fmla="*/ 60 h 166"/>
                <a:gd name="T20" fmla="*/ 6 w 83"/>
                <a:gd name="T21" fmla="*/ 66 h 166"/>
                <a:gd name="T22" fmla="*/ 19 w 83"/>
                <a:gd name="T23" fmla="*/ 66 h 166"/>
                <a:gd name="T24" fmla="*/ 10 w 83"/>
                <a:gd name="T25" fmla="*/ 130 h 166"/>
                <a:gd name="T26" fmla="*/ 35 w 83"/>
                <a:gd name="T27" fmla="*/ 166 h 166"/>
                <a:gd name="T28" fmla="*/ 68 w 83"/>
                <a:gd name="T29" fmla="*/ 157 h 166"/>
                <a:gd name="T30" fmla="*/ 72 w 83"/>
                <a:gd name="T31" fmla="*/ 150 h 166"/>
                <a:gd name="T32" fmla="*/ 69 w 83"/>
                <a:gd name="T33" fmla="*/ 136 h 166"/>
                <a:gd name="T34" fmla="*/ 63 w 83"/>
                <a:gd name="T35" fmla="*/ 133 h 166"/>
                <a:gd name="T36" fmla="*/ 47 w 83"/>
                <a:gd name="T37" fmla="*/ 139 h 166"/>
                <a:gd name="T38" fmla="*/ 40 w 83"/>
                <a:gd name="T39" fmla="*/ 127 h 166"/>
                <a:gd name="T40" fmla="*/ 48 w 83"/>
                <a:gd name="T41" fmla="*/ 66 h 166"/>
                <a:gd name="T42" fmla="*/ 75 w 83"/>
                <a:gd name="T43" fmla="*/ 66 h 166"/>
                <a:gd name="T44" fmla="*/ 81 w 83"/>
                <a:gd name="T45" fmla="*/ 60 h 166"/>
                <a:gd name="T46" fmla="*/ 83 w 83"/>
                <a:gd name="T47" fmla="*/ 46 h 166"/>
                <a:gd name="T48" fmla="*/ 78 w 83"/>
                <a:gd name="T49" fmla="*/ 41 h 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3" h="166">
                  <a:moveTo>
                    <a:pt x="78" y="41"/>
                  </a:moveTo>
                  <a:cubicBezTo>
                    <a:pt x="52" y="41"/>
                    <a:pt x="52" y="41"/>
                    <a:pt x="52" y="41"/>
                  </a:cubicBezTo>
                  <a:cubicBezTo>
                    <a:pt x="57" y="6"/>
                    <a:pt x="57" y="6"/>
                    <a:pt x="57" y="6"/>
                  </a:cubicBezTo>
                  <a:cubicBezTo>
                    <a:pt x="57" y="3"/>
                    <a:pt x="55" y="0"/>
                    <a:pt x="52" y="0"/>
                  </a:cubicBezTo>
                  <a:cubicBezTo>
                    <a:pt x="34" y="1"/>
                    <a:pt x="34" y="1"/>
                    <a:pt x="34" y="1"/>
                  </a:cubicBezTo>
                  <a:cubicBezTo>
                    <a:pt x="31" y="1"/>
                    <a:pt x="28" y="3"/>
                    <a:pt x="27" y="7"/>
                  </a:cubicBezTo>
                  <a:cubicBezTo>
                    <a:pt x="23" y="41"/>
                    <a:pt x="23" y="41"/>
                    <a:pt x="23" y="41"/>
                  </a:cubicBezTo>
                  <a:cubicBezTo>
                    <a:pt x="9" y="41"/>
                    <a:pt x="9" y="41"/>
                    <a:pt x="9" y="41"/>
                  </a:cubicBezTo>
                  <a:cubicBezTo>
                    <a:pt x="6" y="41"/>
                    <a:pt x="4" y="43"/>
                    <a:pt x="3" y="46"/>
                  </a:cubicBezTo>
                  <a:cubicBezTo>
                    <a:pt x="1" y="60"/>
                    <a:pt x="1" y="60"/>
                    <a:pt x="1" y="60"/>
                  </a:cubicBezTo>
                  <a:cubicBezTo>
                    <a:pt x="0" y="63"/>
                    <a:pt x="3" y="66"/>
                    <a:pt x="6" y="66"/>
                  </a:cubicBezTo>
                  <a:cubicBezTo>
                    <a:pt x="19" y="66"/>
                    <a:pt x="19" y="66"/>
                    <a:pt x="19" y="66"/>
                  </a:cubicBezTo>
                  <a:cubicBezTo>
                    <a:pt x="10" y="130"/>
                    <a:pt x="10" y="130"/>
                    <a:pt x="10" y="130"/>
                  </a:cubicBezTo>
                  <a:cubicBezTo>
                    <a:pt x="7" y="152"/>
                    <a:pt x="13" y="166"/>
                    <a:pt x="35" y="166"/>
                  </a:cubicBezTo>
                  <a:cubicBezTo>
                    <a:pt x="48" y="166"/>
                    <a:pt x="66" y="159"/>
                    <a:pt x="68" y="157"/>
                  </a:cubicBezTo>
                  <a:cubicBezTo>
                    <a:pt x="71" y="155"/>
                    <a:pt x="73" y="153"/>
                    <a:pt x="72" y="150"/>
                  </a:cubicBezTo>
                  <a:cubicBezTo>
                    <a:pt x="69" y="136"/>
                    <a:pt x="69" y="136"/>
                    <a:pt x="69" y="136"/>
                  </a:cubicBezTo>
                  <a:cubicBezTo>
                    <a:pt x="68" y="133"/>
                    <a:pt x="66" y="131"/>
                    <a:pt x="63" y="133"/>
                  </a:cubicBezTo>
                  <a:cubicBezTo>
                    <a:pt x="59" y="135"/>
                    <a:pt x="52" y="139"/>
                    <a:pt x="47" y="139"/>
                  </a:cubicBezTo>
                  <a:cubicBezTo>
                    <a:pt x="42" y="139"/>
                    <a:pt x="38" y="137"/>
                    <a:pt x="40" y="127"/>
                  </a:cubicBezTo>
                  <a:cubicBezTo>
                    <a:pt x="48" y="66"/>
                    <a:pt x="48" y="66"/>
                    <a:pt x="48" y="66"/>
                  </a:cubicBezTo>
                  <a:cubicBezTo>
                    <a:pt x="75" y="66"/>
                    <a:pt x="75" y="66"/>
                    <a:pt x="75" y="66"/>
                  </a:cubicBezTo>
                  <a:cubicBezTo>
                    <a:pt x="78" y="66"/>
                    <a:pt x="80" y="63"/>
                    <a:pt x="81" y="60"/>
                  </a:cubicBezTo>
                  <a:cubicBezTo>
                    <a:pt x="83" y="46"/>
                    <a:pt x="83" y="46"/>
                    <a:pt x="83" y="46"/>
                  </a:cubicBezTo>
                  <a:cubicBezTo>
                    <a:pt x="83" y="43"/>
                    <a:pt x="81" y="41"/>
                    <a:pt x="78" y="41"/>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6" name="Freeform 87"/>
            <p:cNvSpPr>
              <a:spLocks/>
            </p:cNvSpPr>
            <p:nvPr userDrawn="1"/>
          </p:nvSpPr>
          <p:spPr bwMode="auto">
            <a:xfrm>
              <a:off x="14728825" y="5192713"/>
              <a:ext cx="61913" cy="61913"/>
            </a:xfrm>
            <a:custGeom>
              <a:avLst/>
              <a:gdLst>
                <a:gd name="T0" fmla="*/ 20 w 35"/>
                <a:gd name="T1" fmla="*/ 0 h 36"/>
                <a:gd name="T2" fmla="*/ 0 w 35"/>
                <a:gd name="T3" fmla="*/ 20 h 36"/>
                <a:gd name="T4" fmla="*/ 15 w 35"/>
                <a:gd name="T5" fmla="*/ 36 h 36"/>
                <a:gd name="T6" fmla="*/ 35 w 35"/>
                <a:gd name="T7" fmla="*/ 16 h 36"/>
                <a:gd name="T8" fmla="*/ 20 w 35"/>
                <a:gd name="T9" fmla="*/ 0 h 36"/>
              </a:gdLst>
              <a:ahLst/>
              <a:cxnLst>
                <a:cxn ang="0">
                  <a:pos x="T0" y="T1"/>
                </a:cxn>
                <a:cxn ang="0">
                  <a:pos x="T2" y="T3"/>
                </a:cxn>
                <a:cxn ang="0">
                  <a:pos x="T4" y="T5"/>
                </a:cxn>
                <a:cxn ang="0">
                  <a:pos x="T6" y="T7"/>
                </a:cxn>
                <a:cxn ang="0">
                  <a:pos x="T8" y="T9"/>
                </a:cxn>
              </a:cxnLst>
              <a:rect l="0" t="0" r="r" b="b"/>
              <a:pathLst>
                <a:path w="35" h="36">
                  <a:moveTo>
                    <a:pt x="20" y="0"/>
                  </a:moveTo>
                  <a:cubicBezTo>
                    <a:pt x="10" y="0"/>
                    <a:pt x="0" y="9"/>
                    <a:pt x="0" y="20"/>
                  </a:cubicBezTo>
                  <a:cubicBezTo>
                    <a:pt x="0" y="29"/>
                    <a:pt x="6" y="36"/>
                    <a:pt x="15" y="36"/>
                  </a:cubicBezTo>
                  <a:cubicBezTo>
                    <a:pt x="26" y="36"/>
                    <a:pt x="35" y="27"/>
                    <a:pt x="35" y="16"/>
                  </a:cubicBezTo>
                  <a:cubicBezTo>
                    <a:pt x="35" y="7"/>
                    <a:pt x="29" y="0"/>
                    <a:pt x="20"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7" name="Freeform 88"/>
            <p:cNvSpPr>
              <a:spLocks/>
            </p:cNvSpPr>
            <p:nvPr userDrawn="1"/>
          </p:nvSpPr>
          <p:spPr bwMode="auto">
            <a:xfrm>
              <a:off x="14689138" y="5341938"/>
              <a:ext cx="79375" cy="212725"/>
            </a:xfrm>
            <a:custGeom>
              <a:avLst/>
              <a:gdLst>
                <a:gd name="T0" fmla="*/ 41 w 46"/>
                <a:gd name="T1" fmla="*/ 0 h 122"/>
                <a:gd name="T2" fmla="*/ 22 w 46"/>
                <a:gd name="T3" fmla="*/ 0 h 122"/>
                <a:gd name="T4" fmla="*/ 16 w 46"/>
                <a:gd name="T5" fmla="*/ 5 h 122"/>
                <a:gd name="T6" fmla="*/ 0 w 46"/>
                <a:gd name="T7" fmla="*/ 117 h 122"/>
                <a:gd name="T8" fmla="*/ 5 w 46"/>
                <a:gd name="T9" fmla="*/ 122 h 122"/>
                <a:gd name="T10" fmla="*/ 23 w 46"/>
                <a:gd name="T11" fmla="*/ 122 h 122"/>
                <a:gd name="T12" fmla="*/ 30 w 46"/>
                <a:gd name="T13" fmla="*/ 117 h 122"/>
                <a:gd name="T14" fmla="*/ 45 w 46"/>
                <a:gd name="T15" fmla="*/ 5 h 122"/>
                <a:gd name="T16" fmla="*/ 41 w 46"/>
                <a:gd name="T17" fmla="*/ 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 h="122">
                  <a:moveTo>
                    <a:pt x="41" y="0"/>
                  </a:moveTo>
                  <a:cubicBezTo>
                    <a:pt x="22" y="0"/>
                    <a:pt x="22" y="0"/>
                    <a:pt x="22" y="0"/>
                  </a:cubicBezTo>
                  <a:cubicBezTo>
                    <a:pt x="19" y="0"/>
                    <a:pt x="16" y="2"/>
                    <a:pt x="16" y="5"/>
                  </a:cubicBezTo>
                  <a:cubicBezTo>
                    <a:pt x="0" y="117"/>
                    <a:pt x="0" y="117"/>
                    <a:pt x="0" y="117"/>
                  </a:cubicBezTo>
                  <a:cubicBezTo>
                    <a:pt x="0" y="120"/>
                    <a:pt x="2" y="122"/>
                    <a:pt x="5" y="122"/>
                  </a:cubicBezTo>
                  <a:cubicBezTo>
                    <a:pt x="23" y="122"/>
                    <a:pt x="23" y="122"/>
                    <a:pt x="23" y="122"/>
                  </a:cubicBezTo>
                  <a:cubicBezTo>
                    <a:pt x="26" y="122"/>
                    <a:pt x="29" y="120"/>
                    <a:pt x="30" y="117"/>
                  </a:cubicBezTo>
                  <a:cubicBezTo>
                    <a:pt x="45" y="5"/>
                    <a:pt x="45" y="5"/>
                    <a:pt x="45" y="5"/>
                  </a:cubicBezTo>
                  <a:cubicBezTo>
                    <a:pt x="46" y="2"/>
                    <a:pt x="44" y="0"/>
                    <a:pt x="41"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8" name="Freeform 89"/>
            <p:cNvSpPr>
              <a:spLocks noEditPoints="1"/>
            </p:cNvSpPr>
            <p:nvPr userDrawn="1"/>
          </p:nvSpPr>
          <p:spPr bwMode="auto">
            <a:xfrm>
              <a:off x="14812963" y="5337175"/>
              <a:ext cx="192088" cy="222250"/>
            </a:xfrm>
            <a:custGeom>
              <a:avLst/>
              <a:gdLst>
                <a:gd name="T0" fmla="*/ 68 w 110"/>
                <a:gd name="T1" fmla="*/ 0 h 128"/>
                <a:gd name="T2" fmla="*/ 0 w 110"/>
                <a:gd name="T3" fmla="*/ 74 h 128"/>
                <a:gd name="T4" fmla="*/ 48 w 110"/>
                <a:gd name="T5" fmla="*/ 128 h 128"/>
                <a:gd name="T6" fmla="*/ 91 w 110"/>
                <a:gd name="T7" fmla="*/ 113 h 128"/>
                <a:gd name="T8" fmla="*/ 93 w 110"/>
                <a:gd name="T9" fmla="*/ 105 h 128"/>
                <a:gd name="T10" fmla="*/ 84 w 110"/>
                <a:gd name="T11" fmla="*/ 94 h 128"/>
                <a:gd name="T12" fmla="*/ 77 w 110"/>
                <a:gd name="T13" fmla="*/ 94 h 128"/>
                <a:gd name="T14" fmla="*/ 52 w 110"/>
                <a:gd name="T15" fmla="*/ 103 h 128"/>
                <a:gd name="T16" fmla="*/ 28 w 110"/>
                <a:gd name="T17" fmla="*/ 71 h 128"/>
                <a:gd name="T18" fmla="*/ 110 w 110"/>
                <a:gd name="T19" fmla="*/ 35 h 128"/>
                <a:gd name="T20" fmla="*/ 68 w 110"/>
                <a:gd name="T21" fmla="*/ 0 h 128"/>
                <a:gd name="T22" fmla="*/ 33 w 110"/>
                <a:gd name="T23" fmla="*/ 50 h 128"/>
                <a:gd name="T24" fmla="*/ 65 w 110"/>
                <a:gd name="T25" fmla="*/ 23 h 128"/>
                <a:gd name="T26" fmla="*/ 82 w 110"/>
                <a:gd name="T27" fmla="*/ 36 h 128"/>
                <a:gd name="T28" fmla="*/ 33 w 110"/>
                <a:gd name="T29" fmla="*/ 5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10" h="128">
                  <a:moveTo>
                    <a:pt x="68" y="0"/>
                  </a:moveTo>
                  <a:cubicBezTo>
                    <a:pt x="27" y="0"/>
                    <a:pt x="0" y="35"/>
                    <a:pt x="0" y="74"/>
                  </a:cubicBezTo>
                  <a:cubicBezTo>
                    <a:pt x="0" y="104"/>
                    <a:pt x="18" y="128"/>
                    <a:pt x="48" y="128"/>
                  </a:cubicBezTo>
                  <a:cubicBezTo>
                    <a:pt x="66" y="128"/>
                    <a:pt x="82" y="121"/>
                    <a:pt x="91" y="113"/>
                  </a:cubicBezTo>
                  <a:cubicBezTo>
                    <a:pt x="95" y="110"/>
                    <a:pt x="95" y="108"/>
                    <a:pt x="93" y="105"/>
                  </a:cubicBezTo>
                  <a:cubicBezTo>
                    <a:pt x="84" y="94"/>
                    <a:pt x="84" y="94"/>
                    <a:pt x="84" y="94"/>
                  </a:cubicBezTo>
                  <a:cubicBezTo>
                    <a:pt x="82" y="91"/>
                    <a:pt x="80" y="92"/>
                    <a:pt x="77" y="94"/>
                  </a:cubicBezTo>
                  <a:cubicBezTo>
                    <a:pt x="71" y="98"/>
                    <a:pt x="61" y="103"/>
                    <a:pt x="52" y="103"/>
                  </a:cubicBezTo>
                  <a:cubicBezTo>
                    <a:pt x="35" y="103"/>
                    <a:pt x="27" y="88"/>
                    <a:pt x="28" y="71"/>
                  </a:cubicBezTo>
                  <a:cubicBezTo>
                    <a:pt x="60" y="75"/>
                    <a:pt x="110" y="70"/>
                    <a:pt x="110" y="35"/>
                  </a:cubicBezTo>
                  <a:cubicBezTo>
                    <a:pt x="110" y="12"/>
                    <a:pt x="91" y="0"/>
                    <a:pt x="68" y="0"/>
                  </a:cubicBezTo>
                  <a:close/>
                  <a:moveTo>
                    <a:pt x="33" y="50"/>
                  </a:moveTo>
                  <a:cubicBezTo>
                    <a:pt x="37" y="35"/>
                    <a:pt x="48" y="23"/>
                    <a:pt x="65" y="23"/>
                  </a:cubicBezTo>
                  <a:cubicBezTo>
                    <a:pt x="74" y="23"/>
                    <a:pt x="82" y="28"/>
                    <a:pt x="82" y="36"/>
                  </a:cubicBezTo>
                  <a:cubicBezTo>
                    <a:pt x="82" y="54"/>
                    <a:pt x="50" y="52"/>
                    <a:pt x="33" y="5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089" name="Freeform 90"/>
            <p:cNvSpPr>
              <a:spLocks/>
            </p:cNvSpPr>
            <p:nvPr userDrawn="1"/>
          </p:nvSpPr>
          <p:spPr bwMode="auto">
            <a:xfrm>
              <a:off x="15028863" y="5337175"/>
              <a:ext cx="158750" cy="222250"/>
            </a:xfrm>
            <a:custGeom>
              <a:avLst/>
              <a:gdLst>
                <a:gd name="T0" fmla="*/ 55 w 91"/>
                <a:gd name="T1" fmla="*/ 0 h 128"/>
                <a:gd name="T2" fmla="*/ 11 w 91"/>
                <a:gd name="T3" fmla="*/ 37 h 128"/>
                <a:gd name="T4" fmla="*/ 38 w 91"/>
                <a:gd name="T5" fmla="*/ 73 h 128"/>
                <a:gd name="T6" fmla="*/ 55 w 91"/>
                <a:gd name="T7" fmla="*/ 91 h 128"/>
                <a:gd name="T8" fmla="*/ 40 w 91"/>
                <a:gd name="T9" fmla="*/ 104 h 128"/>
                <a:gd name="T10" fmla="*/ 16 w 91"/>
                <a:gd name="T11" fmla="*/ 96 h 128"/>
                <a:gd name="T12" fmla="*/ 9 w 91"/>
                <a:gd name="T13" fmla="*/ 98 h 128"/>
                <a:gd name="T14" fmla="*/ 2 w 91"/>
                <a:gd name="T15" fmla="*/ 109 h 128"/>
                <a:gd name="T16" fmla="*/ 2 w 91"/>
                <a:gd name="T17" fmla="*/ 116 h 128"/>
                <a:gd name="T18" fmla="*/ 38 w 91"/>
                <a:gd name="T19" fmla="*/ 128 h 128"/>
                <a:gd name="T20" fmla="*/ 85 w 91"/>
                <a:gd name="T21" fmla="*/ 89 h 128"/>
                <a:gd name="T22" fmla="*/ 54 w 91"/>
                <a:gd name="T23" fmla="*/ 51 h 128"/>
                <a:gd name="T24" fmla="*/ 39 w 91"/>
                <a:gd name="T25" fmla="*/ 35 h 128"/>
                <a:gd name="T26" fmla="*/ 53 w 91"/>
                <a:gd name="T27" fmla="*/ 25 h 128"/>
                <a:gd name="T28" fmla="*/ 76 w 91"/>
                <a:gd name="T29" fmla="*/ 31 h 128"/>
                <a:gd name="T30" fmla="*/ 83 w 91"/>
                <a:gd name="T31" fmla="*/ 28 h 128"/>
                <a:gd name="T32" fmla="*/ 89 w 91"/>
                <a:gd name="T33" fmla="*/ 18 h 128"/>
                <a:gd name="T34" fmla="*/ 88 w 91"/>
                <a:gd name="T35" fmla="*/ 9 h 128"/>
                <a:gd name="T36" fmla="*/ 55 w 91"/>
                <a:gd name="T37" fmla="*/ 0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91" h="128">
                  <a:moveTo>
                    <a:pt x="55" y="0"/>
                  </a:moveTo>
                  <a:cubicBezTo>
                    <a:pt x="23" y="0"/>
                    <a:pt x="11" y="19"/>
                    <a:pt x="11" y="37"/>
                  </a:cubicBezTo>
                  <a:cubicBezTo>
                    <a:pt x="11" y="54"/>
                    <a:pt x="23" y="64"/>
                    <a:pt x="38" y="73"/>
                  </a:cubicBezTo>
                  <a:cubicBezTo>
                    <a:pt x="50" y="80"/>
                    <a:pt x="55" y="85"/>
                    <a:pt x="55" y="91"/>
                  </a:cubicBezTo>
                  <a:cubicBezTo>
                    <a:pt x="55" y="99"/>
                    <a:pt x="47" y="104"/>
                    <a:pt x="40" y="104"/>
                  </a:cubicBezTo>
                  <a:cubicBezTo>
                    <a:pt x="26" y="104"/>
                    <a:pt x="19" y="98"/>
                    <a:pt x="16" y="96"/>
                  </a:cubicBezTo>
                  <a:cubicBezTo>
                    <a:pt x="13" y="94"/>
                    <a:pt x="10" y="96"/>
                    <a:pt x="9" y="98"/>
                  </a:cubicBezTo>
                  <a:cubicBezTo>
                    <a:pt x="2" y="109"/>
                    <a:pt x="2" y="109"/>
                    <a:pt x="2" y="109"/>
                  </a:cubicBezTo>
                  <a:cubicBezTo>
                    <a:pt x="0" y="112"/>
                    <a:pt x="1" y="115"/>
                    <a:pt x="2" y="116"/>
                  </a:cubicBezTo>
                  <a:cubicBezTo>
                    <a:pt x="8" y="121"/>
                    <a:pt x="21" y="128"/>
                    <a:pt x="38" y="128"/>
                  </a:cubicBezTo>
                  <a:cubicBezTo>
                    <a:pt x="69" y="128"/>
                    <a:pt x="85" y="111"/>
                    <a:pt x="85" y="89"/>
                  </a:cubicBezTo>
                  <a:cubicBezTo>
                    <a:pt x="85" y="70"/>
                    <a:pt x="71" y="61"/>
                    <a:pt x="54" y="51"/>
                  </a:cubicBezTo>
                  <a:cubicBezTo>
                    <a:pt x="45" y="46"/>
                    <a:pt x="39" y="42"/>
                    <a:pt x="39" y="35"/>
                  </a:cubicBezTo>
                  <a:cubicBezTo>
                    <a:pt x="39" y="30"/>
                    <a:pt x="44" y="25"/>
                    <a:pt x="53" y="25"/>
                  </a:cubicBezTo>
                  <a:cubicBezTo>
                    <a:pt x="65" y="25"/>
                    <a:pt x="73" y="30"/>
                    <a:pt x="76" y="31"/>
                  </a:cubicBezTo>
                  <a:cubicBezTo>
                    <a:pt x="78" y="32"/>
                    <a:pt x="81" y="31"/>
                    <a:pt x="83" y="28"/>
                  </a:cubicBezTo>
                  <a:cubicBezTo>
                    <a:pt x="89" y="18"/>
                    <a:pt x="89" y="18"/>
                    <a:pt x="89" y="18"/>
                  </a:cubicBezTo>
                  <a:cubicBezTo>
                    <a:pt x="91" y="15"/>
                    <a:pt x="91" y="12"/>
                    <a:pt x="88" y="9"/>
                  </a:cubicBezTo>
                  <a:cubicBezTo>
                    <a:pt x="82" y="5"/>
                    <a:pt x="71" y="0"/>
                    <a:pt x="55"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spTree>
    <p:extLst>
      <p:ext uri="{BB962C8B-B14F-4D97-AF65-F5344CB8AC3E}">
        <p14:creationId xmlns:p14="http://schemas.microsoft.com/office/powerpoint/2010/main" val="4292680873"/>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472" y="275772"/>
            <a:ext cx="9260109" cy="838200"/>
          </a:xfrm>
        </p:spPr>
        <p:txBody>
          <a:bodyPr/>
          <a:lstStyle/>
          <a:p>
            <a:r>
              <a:rPr lang="en-US" dirty="0"/>
              <a:t>CLICK TO EDIT MASTER TITLE STYLE</a:t>
            </a:r>
          </a:p>
        </p:txBody>
      </p:sp>
      <p:sp>
        <p:nvSpPr>
          <p:cNvPr id="3" name="Content Placeholder 2"/>
          <p:cNvSpPr>
            <a:spLocks noGrp="1"/>
          </p:cNvSpPr>
          <p:nvPr>
            <p:ph idx="1"/>
          </p:nvPr>
        </p:nvSpPr>
        <p:spPr>
          <a:xfrm>
            <a:off x="1161142" y="1353463"/>
            <a:ext cx="9753601" cy="4525963"/>
          </a:xfrm>
        </p:spPr>
        <p:txBody>
          <a:bodyPr lIns="0"/>
          <a:lstStyle>
            <a:lvl1pPr marL="0" indent="0">
              <a:spcBef>
                <a:spcPts val="1200"/>
              </a:spcBef>
              <a:buNone/>
              <a:defRPr sz="2000">
                <a:solidFill>
                  <a:schemeClr val="bg1">
                    <a:lumMod val="50000"/>
                  </a:schemeClr>
                </a:solidFill>
              </a:defRPr>
            </a:lvl1pPr>
            <a:lvl2pPr marL="176212" indent="0">
              <a:spcBef>
                <a:spcPts val="1200"/>
              </a:spcBef>
              <a:buNone/>
              <a:defRPr>
                <a:solidFill>
                  <a:schemeClr val="bg1">
                    <a:lumMod val="50000"/>
                  </a:schemeClr>
                </a:solidFill>
              </a:defRPr>
            </a:lvl2pPr>
            <a:lvl3pPr marL="346075" indent="0">
              <a:spcBef>
                <a:spcPts val="1200"/>
              </a:spcBef>
              <a:buNone/>
              <a:defRPr>
                <a:solidFill>
                  <a:schemeClr val="bg1">
                    <a:lumMod val="50000"/>
                  </a:schemeClr>
                </a:solidFill>
              </a:defRPr>
            </a:lvl3pPr>
            <a:lvl4pPr marL="574675" indent="0">
              <a:spcBef>
                <a:spcPts val="1200"/>
              </a:spcBef>
              <a:buNone/>
              <a:defRPr>
                <a:solidFill>
                  <a:schemeClr val="bg1">
                    <a:lumMod val="50000"/>
                  </a:schemeClr>
                </a:solidFill>
              </a:defRPr>
            </a:lvl4pPr>
            <a:lvl5pPr marL="744537" indent="0">
              <a:spcBef>
                <a:spcPts val="1200"/>
              </a:spcBef>
              <a:buNone/>
              <a:defRPr>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a:xfrm>
            <a:off x="9047239" y="6264276"/>
            <a:ext cx="2844800" cy="365125"/>
          </a:xfrm>
        </p:spPr>
        <p:txBody>
          <a:bodyPr/>
          <a:lstStyle>
            <a:lvl1pPr>
              <a:defRPr>
                <a:solidFill>
                  <a:schemeClr val="bg1">
                    <a:lumMod val="50000"/>
                  </a:schemeClr>
                </a:solidFill>
              </a:defRPr>
            </a:lvl1pPr>
          </a:lstStyle>
          <a:p>
            <a:fld id="{86E0D300-583F-4356-ADC6-F76AF3F8DAF8}" type="slidenum">
              <a:rPr lang="en-US" smtClean="0"/>
              <a:pPr/>
              <a:t>‹#›</a:t>
            </a:fld>
            <a:endParaRPr lang="en-US" dirty="0"/>
          </a:p>
        </p:txBody>
      </p:sp>
      <p:grpSp>
        <p:nvGrpSpPr>
          <p:cNvPr id="2056" name="Group 2055"/>
          <p:cNvGrpSpPr/>
          <p:nvPr userDrawn="1"/>
        </p:nvGrpSpPr>
        <p:grpSpPr>
          <a:xfrm>
            <a:off x="1" y="381000"/>
            <a:ext cx="929921" cy="6477000"/>
            <a:chOff x="-2667000" y="-985838"/>
            <a:chExt cx="830262" cy="7710488"/>
          </a:xfrm>
        </p:grpSpPr>
        <p:sp>
          <p:nvSpPr>
            <p:cNvPr id="2051" name="Rectangle 6"/>
            <p:cNvSpPr>
              <a:spLocks noChangeArrowheads="1"/>
            </p:cNvSpPr>
            <p:nvPr userDrawn="1"/>
          </p:nvSpPr>
          <p:spPr bwMode="auto">
            <a:xfrm>
              <a:off x="-2667000" y="-985838"/>
              <a:ext cx="690562" cy="7710488"/>
            </a:xfrm>
            <a:prstGeom prst="rect">
              <a:avLst/>
            </a:prstGeom>
            <a:solidFill>
              <a:schemeClr val="bg2"/>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2052" name="Freeform 7"/>
            <p:cNvSpPr>
              <a:spLocks/>
            </p:cNvSpPr>
            <p:nvPr userDrawn="1"/>
          </p:nvSpPr>
          <p:spPr bwMode="auto">
            <a:xfrm>
              <a:off x="-2667000" y="-514350"/>
              <a:ext cx="134937" cy="263525"/>
            </a:xfrm>
            <a:custGeom>
              <a:avLst/>
              <a:gdLst>
                <a:gd name="T0" fmla="*/ 2 w 85"/>
                <a:gd name="T1" fmla="*/ 166 h 166"/>
                <a:gd name="T2" fmla="*/ 85 w 85"/>
                <a:gd name="T3" fmla="*/ 163 h 166"/>
                <a:gd name="T4" fmla="*/ 85 w 85"/>
                <a:gd name="T5" fmla="*/ 0 h 166"/>
                <a:gd name="T6" fmla="*/ 0 w 85"/>
                <a:gd name="T7" fmla="*/ 3 h 166"/>
                <a:gd name="T8" fmla="*/ 2 w 85"/>
                <a:gd name="T9" fmla="*/ 166 h 166"/>
              </a:gdLst>
              <a:ahLst/>
              <a:cxnLst>
                <a:cxn ang="0">
                  <a:pos x="T0" y="T1"/>
                </a:cxn>
                <a:cxn ang="0">
                  <a:pos x="T2" y="T3"/>
                </a:cxn>
                <a:cxn ang="0">
                  <a:pos x="T4" y="T5"/>
                </a:cxn>
                <a:cxn ang="0">
                  <a:pos x="T6" y="T7"/>
                </a:cxn>
                <a:cxn ang="0">
                  <a:pos x="T8" y="T9"/>
                </a:cxn>
              </a:cxnLst>
              <a:rect l="0" t="0" r="r" b="b"/>
              <a:pathLst>
                <a:path w="85" h="166">
                  <a:moveTo>
                    <a:pt x="2" y="166"/>
                  </a:moveTo>
                  <a:lnTo>
                    <a:pt x="85" y="163"/>
                  </a:lnTo>
                  <a:lnTo>
                    <a:pt x="85" y="0"/>
                  </a:lnTo>
                  <a:lnTo>
                    <a:pt x="0" y="3"/>
                  </a:lnTo>
                  <a:lnTo>
                    <a:pt x="2" y="166"/>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2053" name="Freeform 8"/>
            <p:cNvSpPr>
              <a:spLocks/>
            </p:cNvSpPr>
            <p:nvPr userDrawn="1"/>
          </p:nvSpPr>
          <p:spPr bwMode="auto">
            <a:xfrm>
              <a:off x="-2336800" y="-517525"/>
              <a:ext cx="150812" cy="261938"/>
            </a:xfrm>
            <a:custGeom>
              <a:avLst/>
              <a:gdLst>
                <a:gd name="T0" fmla="*/ 95 w 95"/>
                <a:gd name="T1" fmla="*/ 0 h 165"/>
                <a:gd name="T2" fmla="*/ 0 w 95"/>
                <a:gd name="T3" fmla="*/ 2 h 165"/>
                <a:gd name="T4" fmla="*/ 2 w 95"/>
                <a:gd name="T5" fmla="*/ 165 h 165"/>
                <a:gd name="T6" fmla="*/ 95 w 95"/>
                <a:gd name="T7" fmla="*/ 165 h 165"/>
                <a:gd name="T8" fmla="*/ 95 w 95"/>
                <a:gd name="T9" fmla="*/ 0 h 165"/>
              </a:gdLst>
              <a:ahLst/>
              <a:cxnLst>
                <a:cxn ang="0">
                  <a:pos x="T0" y="T1"/>
                </a:cxn>
                <a:cxn ang="0">
                  <a:pos x="T2" y="T3"/>
                </a:cxn>
                <a:cxn ang="0">
                  <a:pos x="T4" y="T5"/>
                </a:cxn>
                <a:cxn ang="0">
                  <a:pos x="T6" y="T7"/>
                </a:cxn>
                <a:cxn ang="0">
                  <a:pos x="T8" y="T9"/>
                </a:cxn>
              </a:cxnLst>
              <a:rect l="0" t="0" r="r" b="b"/>
              <a:pathLst>
                <a:path w="95" h="165">
                  <a:moveTo>
                    <a:pt x="95" y="0"/>
                  </a:moveTo>
                  <a:lnTo>
                    <a:pt x="0" y="2"/>
                  </a:lnTo>
                  <a:lnTo>
                    <a:pt x="2" y="165"/>
                  </a:lnTo>
                  <a:lnTo>
                    <a:pt x="95" y="165"/>
                  </a:lnTo>
                  <a:lnTo>
                    <a:pt x="95" y="0"/>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2054" name="Freeform 9"/>
            <p:cNvSpPr>
              <a:spLocks/>
            </p:cNvSpPr>
            <p:nvPr userDrawn="1"/>
          </p:nvSpPr>
          <p:spPr bwMode="auto">
            <a:xfrm>
              <a:off x="-2336800" y="-517525"/>
              <a:ext cx="150812" cy="261938"/>
            </a:xfrm>
            <a:custGeom>
              <a:avLst/>
              <a:gdLst>
                <a:gd name="T0" fmla="*/ 95 w 95"/>
                <a:gd name="T1" fmla="*/ 0 h 165"/>
                <a:gd name="T2" fmla="*/ 0 w 95"/>
                <a:gd name="T3" fmla="*/ 2 h 165"/>
                <a:gd name="T4" fmla="*/ 2 w 95"/>
                <a:gd name="T5" fmla="*/ 165 h 165"/>
                <a:gd name="T6" fmla="*/ 95 w 95"/>
                <a:gd name="T7" fmla="*/ 165 h 165"/>
              </a:gdLst>
              <a:ahLst/>
              <a:cxnLst>
                <a:cxn ang="0">
                  <a:pos x="T0" y="T1"/>
                </a:cxn>
                <a:cxn ang="0">
                  <a:pos x="T2" y="T3"/>
                </a:cxn>
                <a:cxn ang="0">
                  <a:pos x="T4" y="T5"/>
                </a:cxn>
                <a:cxn ang="0">
                  <a:pos x="T6" y="T7"/>
                </a:cxn>
              </a:cxnLst>
              <a:rect l="0" t="0" r="r" b="b"/>
              <a:pathLst>
                <a:path w="95" h="165">
                  <a:moveTo>
                    <a:pt x="95" y="0"/>
                  </a:moveTo>
                  <a:lnTo>
                    <a:pt x="0" y="2"/>
                  </a:lnTo>
                  <a:lnTo>
                    <a:pt x="2" y="165"/>
                  </a:lnTo>
                  <a:lnTo>
                    <a:pt x="95" y="165"/>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055" name="Rectangle 10"/>
            <p:cNvSpPr>
              <a:spLocks noChangeArrowheads="1"/>
            </p:cNvSpPr>
            <p:nvPr userDrawn="1"/>
          </p:nvSpPr>
          <p:spPr bwMode="auto">
            <a:xfrm>
              <a:off x="-1976438" y="-985838"/>
              <a:ext cx="139700" cy="157163"/>
            </a:xfrm>
            <a:prstGeom prst="rect">
              <a:avLst/>
            </a:prstGeom>
            <a:solidFill>
              <a:schemeClr val="bg2"/>
            </a:solidFill>
            <a:ln>
              <a:noFill/>
            </a:ln>
          </p:spPr>
          <p:txBody>
            <a:bodyPr vert="horz" wrap="square" lIns="91440" tIns="45720" rIns="91440" bIns="45720" numCol="1" anchor="t" anchorCtr="0" compatLnSpc="1">
              <a:prstTxWarp prst="textNoShape">
                <a:avLst/>
              </a:prstTxWarp>
            </a:bodyPr>
            <a:lstStyle/>
            <a:p>
              <a:endParaRPr lang="en-US" sz="1800"/>
            </a:p>
          </p:txBody>
        </p:sp>
      </p:grpSp>
    </p:spTree>
    <p:extLst>
      <p:ext uri="{BB962C8B-B14F-4D97-AF65-F5344CB8AC3E}">
        <p14:creationId xmlns:p14="http://schemas.microsoft.com/office/powerpoint/2010/main" val="62141001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3" name="Rectangle 22"/>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2293258" y="2184408"/>
            <a:ext cx="7305524" cy="1524000"/>
          </a:xfrm>
        </p:spPr>
        <p:txBody>
          <a:bodyPr anchor="b">
            <a:normAutofit/>
          </a:bodyPr>
          <a:lstStyle>
            <a:lvl1pPr algn="l">
              <a:defRPr sz="3000" b="1" cap="all">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2293257" y="3795493"/>
            <a:ext cx="7305524" cy="747486"/>
          </a:xfrm>
        </p:spPr>
        <p:txBody>
          <a:bodyPr lIns="0" rIns="0" anchor="t"/>
          <a:lstStyle>
            <a:lvl1pPr marL="0" indent="0">
              <a:buNone/>
              <a:defRPr sz="2000" i="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grpSp>
        <p:nvGrpSpPr>
          <p:cNvPr id="24" name="Group 23"/>
          <p:cNvGrpSpPr/>
          <p:nvPr userDrawn="1"/>
        </p:nvGrpSpPr>
        <p:grpSpPr>
          <a:xfrm>
            <a:off x="1077383" y="2391659"/>
            <a:ext cx="1700000" cy="4466341"/>
            <a:chOff x="-4881563" y="-125413"/>
            <a:chExt cx="2270125" cy="5805488"/>
          </a:xfrm>
        </p:grpSpPr>
        <p:sp>
          <p:nvSpPr>
            <p:cNvPr id="12" name="Freeform 8"/>
            <p:cNvSpPr>
              <a:spLocks/>
            </p:cNvSpPr>
            <p:nvPr userDrawn="1"/>
          </p:nvSpPr>
          <p:spPr bwMode="auto">
            <a:xfrm>
              <a:off x="-3332163" y="3238500"/>
              <a:ext cx="153988" cy="2425700"/>
            </a:xfrm>
            <a:custGeom>
              <a:avLst/>
              <a:gdLst>
                <a:gd name="T0" fmla="*/ 9 w 97"/>
                <a:gd name="T1" fmla="*/ 1528 h 1528"/>
                <a:gd name="T2" fmla="*/ 9 w 97"/>
                <a:gd name="T3" fmla="*/ 38 h 1528"/>
                <a:gd name="T4" fmla="*/ 9 w 97"/>
                <a:gd name="T5" fmla="*/ 38 h 1528"/>
                <a:gd name="T6" fmla="*/ 9 w 97"/>
                <a:gd name="T7" fmla="*/ 38 h 1528"/>
                <a:gd name="T8" fmla="*/ 9 w 97"/>
                <a:gd name="T9" fmla="*/ 31 h 1528"/>
                <a:gd name="T10" fmla="*/ 0 w 97"/>
                <a:gd name="T11" fmla="*/ 31 h 1528"/>
                <a:gd name="T12" fmla="*/ 0 w 97"/>
                <a:gd name="T13" fmla="*/ 23 h 1528"/>
                <a:gd name="T14" fmla="*/ 50 w 97"/>
                <a:gd name="T15" fmla="*/ 0 h 1528"/>
                <a:gd name="T16" fmla="*/ 50 w 97"/>
                <a:gd name="T17" fmla="*/ 0 h 1528"/>
                <a:gd name="T18" fmla="*/ 64 w 97"/>
                <a:gd name="T19" fmla="*/ 7 h 1528"/>
                <a:gd name="T20" fmla="*/ 97 w 97"/>
                <a:gd name="T21" fmla="*/ 23 h 1528"/>
                <a:gd name="T22" fmla="*/ 97 w 97"/>
                <a:gd name="T23" fmla="*/ 31 h 1528"/>
                <a:gd name="T24" fmla="*/ 87 w 97"/>
                <a:gd name="T25" fmla="*/ 31 h 1528"/>
                <a:gd name="T26" fmla="*/ 87 w 97"/>
                <a:gd name="T27" fmla="*/ 1528 h 1528"/>
                <a:gd name="T28" fmla="*/ 9 w 97"/>
                <a:gd name="T29" fmla="*/ 1528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97" h="1528">
                  <a:moveTo>
                    <a:pt x="9" y="1528"/>
                  </a:moveTo>
                  <a:lnTo>
                    <a:pt x="9" y="38"/>
                  </a:lnTo>
                  <a:lnTo>
                    <a:pt x="9" y="38"/>
                  </a:lnTo>
                  <a:lnTo>
                    <a:pt x="9" y="38"/>
                  </a:lnTo>
                  <a:lnTo>
                    <a:pt x="9" y="31"/>
                  </a:lnTo>
                  <a:lnTo>
                    <a:pt x="0" y="31"/>
                  </a:lnTo>
                  <a:lnTo>
                    <a:pt x="0" y="23"/>
                  </a:lnTo>
                  <a:lnTo>
                    <a:pt x="50" y="0"/>
                  </a:lnTo>
                  <a:lnTo>
                    <a:pt x="50" y="0"/>
                  </a:lnTo>
                  <a:lnTo>
                    <a:pt x="64" y="7"/>
                  </a:lnTo>
                  <a:lnTo>
                    <a:pt x="97" y="23"/>
                  </a:lnTo>
                  <a:lnTo>
                    <a:pt x="97" y="31"/>
                  </a:lnTo>
                  <a:lnTo>
                    <a:pt x="87" y="31"/>
                  </a:lnTo>
                  <a:lnTo>
                    <a:pt x="87" y="1528"/>
                  </a:lnTo>
                  <a:lnTo>
                    <a:pt x="9" y="1528"/>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 name="Freeform 9"/>
            <p:cNvSpPr>
              <a:spLocks/>
            </p:cNvSpPr>
            <p:nvPr userDrawn="1"/>
          </p:nvSpPr>
          <p:spPr bwMode="auto">
            <a:xfrm>
              <a:off x="-3332163" y="3238500"/>
              <a:ext cx="153988" cy="2425700"/>
            </a:xfrm>
            <a:custGeom>
              <a:avLst/>
              <a:gdLst>
                <a:gd name="T0" fmla="*/ 9 w 97"/>
                <a:gd name="T1" fmla="*/ 1528 h 1528"/>
                <a:gd name="T2" fmla="*/ 9 w 97"/>
                <a:gd name="T3" fmla="*/ 38 h 1528"/>
                <a:gd name="T4" fmla="*/ 9 w 97"/>
                <a:gd name="T5" fmla="*/ 38 h 1528"/>
                <a:gd name="T6" fmla="*/ 9 w 97"/>
                <a:gd name="T7" fmla="*/ 38 h 1528"/>
                <a:gd name="T8" fmla="*/ 9 w 97"/>
                <a:gd name="T9" fmla="*/ 31 h 1528"/>
                <a:gd name="T10" fmla="*/ 0 w 97"/>
                <a:gd name="T11" fmla="*/ 31 h 1528"/>
                <a:gd name="T12" fmla="*/ 0 w 97"/>
                <a:gd name="T13" fmla="*/ 23 h 1528"/>
                <a:gd name="T14" fmla="*/ 50 w 97"/>
                <a:gd name="T15" fmla="*/ 0 h 1528"/>
                <a:gd name="T16" fmla="*/ 50 w 97"/>
                <a:gd name="T17" fmla="*/ 0 h 1528"/>
                <a:gd name="T18" fmla="*/ 64 w 97"/>
                <a:gd name="T19" fmla="*/ 7 h 1528"/>
                <a:gd name="T20" fmla="*/ 97 w 97"/>
                <a:gd name="T21" fmla="*/ 23 h 1528"/>
                <a:gd name="T22" fmla="*/ 97 w 97"/>
                <a:gd name="T23" fmla="*/ 31 h 1528"/>
                <a:gd name="T24" fmla="*/ 87 w 97"/>
                <a:gd name="T25" fmla="*/ 31 h 1528"/>
                <a:gd name="T26" fmla="*/ 87 w 97"/>
                <a:gd name="T27" fmla="*/ 1528 h 1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7" h="1528">
                  <a:moveTo>
                    <a:pt x="9" y="1528"/>
                  </a:moveTo>
                  <a:lnTo>
                    <a:pt x="9" y="38"/>
                  </a:lnTo>
                  <a:lnTo>
                    <a:pt x="9" y="38"/>
                  </a:lnTo>
                  <a:lnTo>
                    <a:pt x="9" y="38"/>
                  </a:lnTo>
                  <a:lnTo>
                    <a:pt x="9" y="31"/>
                  </a:lnTo>
                  <a:lnTo>
                    <a:pt x="0" y="31"/>
                  </a:lnTo>
                  <a:lnTo>
                    <a:pt x="0" y="23"/>
                  </a:lnTo>
                  <a:lnTo>
                    <a:pt x="50" y="0"/>
                  </a:lnTo>
                  <a:lnTo>
                    <a:pt x="50" y="0"/>
                  </a:lnTo>
                  <a:lnTo>
                    <a:pt x="64" y="7"/>
                  </a:lnTo>
                  <a:lnTo>
                    <a:pt x="97" y="23"/>
                  </a:lnTo>
                  <a:lnTo>
                    <a:pt x="97" y="31"/>
                  </a:lnTo>
                  <a:lnTo>
                    <a:pt x="87" y="31"/>
                  </a:lnTo>
                  <a:lnTo>
                    <a:pt x="87" y="1528"/>
                  </a:ln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5" name="Freeform 10"/>
            <p:cNvSpPr>
              <a:spLocks/>
            </p:cNvSpPr>
            <p:nvPr userDrawn="1"/>
          </p:nvSpPr>
          <p:spPr bwMode="auto">
            <a:xfrm>
              <a:off x="-3598863" y="5375275"/>
              <a:ext cx="327025" cy="304800"/>
            </a:xfrm>
            <a:custGeom>
              <a:avLst/>
              <a:gdLst>
                <a:gd name="T0" fmla="*/ 21 w 206"/>
                <a:gd name="T1" fmla="*/ 192 h 192"/>
                <a:gd name="T2" fmla="*/ 21 w 206"/>
                <a:gd name="T3" fmla="*/ 81 h 192"/>
                <a:gd name="T4" fmla="*/ 21 w 206"/>
                <a:gd name="T5" fmla="*/ 81 h 192"/>
                <a:gd name="T6" fmla="*/ 21 w 206"/>
                <a:gd name="T7" fmla="*/ 81 h 192"/>
                <a:gd name="T8" fmla="*/ 19 w 206"/>
                <a:gd name="T9" fmla="*/ 64 h 192"/>
                <a:gd name="T10" fmla="*/ 3 w 206"/>
                <a:gd name="T11" fmla="*/ 64 h 192"/>
                <a:gd name="T12" fmla="*/ 0 w 206"/>
                <a:gd name="T13" fmla="*/ 48 h 192"/>
                <a:gd name="T14" fmla="*/ 104 w 206"/>
                <a:gd name="T15" fmla="*/ 0 h 192"/>
                <a:gd name="T16" fmla="*/ 106 w 206"/>
                <a:gd name="T17" fmla="*/ 0 h 192"/>
                <a:gd name="T18" fmla="*/ 132 w 206"/>
                <a:gd name="T19" fmla="*/ 15 h 192"/>
                <a:gd name="T20" fmla="*/ 206 w 206"/>
                <a:gd name="T21" fmla="*/ 50 h 192"/>
                <a:gd name="T22" fmla="*/ 206 w 206"/>
                <a:gd name="T23" fmla="*/ 67 h 192"/>
                <a:gd name="T24" fmla="*/ 187 w 206"/>
                <a:gd name="T25" fmla="*/ 67 h 192"/>
                <a:gd name="T26" fmla="*/ 187 w 206"/>
                <a:gd name="T27" fmla="*/ 192 h 192"/>
                <a:gd name="T28" fmla="*/ 21 w 206"/>
                <a:gd name="T29"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06" h="192">
                  <a:moveTo>
                    <a:pt x="21" y="192"/>
                  </a:moveTo>
                  <a:lnTo>
                    <a:pt x="21" y="81"/>
                  </a:lnTo>
                  <a:lnTo>
                    <a:pt x="21" y="81"/>
                  </a:lnTo>
                  <a:lnTo>
                    <a:pt x="21" y="81"/>
                  </a:lnTo>
                  <a:lnTo>
                    <a:pt x="19" y="64"/>
                  </a:lnTo>
                  <a:lnTo>
                    <a:pt x="3" y="64"/>
                  </a:lnTo>
                  <a:lnTo>
                    <a:pt x="0" y="48"/>
                  </a:lnTo>
                  <a:lnTo>
                    <a:pt x="104" y="0"/>
                  </a:lnTo>
                  <a:lnTo>
                    <a:pt x="106" y="0"/>
                  </a:lnTo>
                  <a:lnTo>
                    <a:pt x="132" y="15"/>
                  </a:lnTo>
                  <a:lnTo>
                    <a:pt x="206" y="50"/>
                  </a:lnTo>
                  <a:lnTo>
                    <a:pt x="206" y="67"/>
                  </a:lnTo>
                  <a:lnTo>
                    <a:pt x="187" y="67"/>
                  </a:lnTo>
                  <a:lnTo>
                    <a:pt x="187" y="192"/>
                  </a:lnTo>
                  <a:lnTo>
                    <a:pt x="21" y="192"/>
                  </a:lnTo>
                  <a:close/>
                </a:path>
              </a:pathLst>
            </a:custGeom>
            <a:solidFill>
              <a:srgbClr val="B2E0E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 name="Freeform 11"/>
            <p:cNvSpPr>
              <a:spLocks/>
            </p:cNvSpPr>
            <p:nvPr userDrawn="1"/>
          </p:nvSpPr>
          <p:spPr bwMode="auto">
            <a:xfrm>
              <a:off x="-3598863" y="5375275"/>
              <a:ext cx="327025" cy="304800"/>
            </a:xfrm>
            <a:custGeom>
              <a:avLst/>
              <a:gdLst>
                <a:gd name="T0" fmla="*/ 21 w 206"/>
                <a:gd name="T1" fmla="*/ 192 h 192"/>
                <a:gd name="T2" fmla="*/ 21 w 206"/>
                <a:gd name="T3" fmla="*/ 81 h 192"/>
                <a:gd name="T4" fmla="*/ 21 w 206"/>
                <a:gd name="T5" fmla="*/ 81 h 192"/>
                <a:gd name="T6" fmla="*/ 21 w 206"/>
                <a:gd name="T7" fmla="*/ 81 h 192"/>
                <a:gd name="T8" fmla="*/ 19 w 206"/>
                <a:gd name="T9" fmla="*/ 64 h 192"/>
                <a:gd name="T10" fmla="*/ 3 w 206"/>
                <a:gd name="T11" fmla="*/ 64 h 192"/>
                <a:gd name="T12" fmla="*/ 0 w 206"/>
                <a:gd name="T13" fmla="*/ 48 h 192"/>
                <a:gd name="T14" fmla="*/ 104 w 206"/>
                <a:gd name="T15" fmla="*/ 0 h 192"/>
                <a:gd name="T16" fmla="*/ 106 w 206"/>
                <a:gd name="T17" fmla="*/ 0 h 192"/>
                <a:gd name="T18" fmla="*/ 132 w 206"/>
                <a:gd name="T19" fmla="*/ 15 h 192"/>
                <a:gd name="T20" fmla="*/ 206 w 206"/>
                <a:gd name="T21" fmla="*/ 50 h 192"/>
                <a:gd name="T22" fmla="*/ 206 w 206"/>
                <a:gd name="T23" fmla="*/ 67 h 192"/>
                <a:gd name="T24" fmla="*/ 187 w 206"/>
                <a:gd name="T25" fmla="*/ 67 h 192"/>
                <a:gd name="T26" fmla="*/ 187 w 206"/>
                <a:gd name="T27" fmla="*/ 192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6" h="192">
                  <a:moveTo>
                    <a:pt x="21" y="192"/>
                  </a:moveTo>
                  <a:lnTo>
                    <a:pt x="21" y="81"/>
                  </a:lnTo>
                  <a:lnTo>
                    <a:pt x="21" y="81"/>
                  </a:lnTo>
                  <a:lnTo>
                    <a:pt x="21" y="81"/>
                  </a:lnTo>
                  <a:lnTo>
                    <a:pt x="19" y="64"/>
                  </a:lnTo>
                  <a:lnTo>
                    <a:pt x="3" y="64"/>
                  </a:lnTo>
                  <a:lnTo>
                    <a:pt x="0" y="48"/>
                  </a:lnTo>
                  <a:lnTo>
                    <a:pt x="104" y="0"/>
                  </a:lnTo>
                  <a:lnTo>
                    <a:pt x="106" y="0"/>
                  </a:lnTo>
                  <a:lnTo>
                    <a:pt x="132" y="15"/>
                  </a:lnTo>
                  <a:lnTo>
                    <a:pt x="206" y="50"/>
                  </a:lnTo>
                  <a:lnTo>
                    <a:pt x="206" y="67"/>
                  </a:lnTo>
                  <a:lnTo>
                    <a:pt x="187" y="67"/>
                  </a:lnTo>
                  <a:lnTo>
                    <a:pt x="187" y="192"/>
                  </a:ln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7" name="Freeform 12"/>
            <p:cNvSpPr>
              <a:spLocks/>
            </p:cNvSpPr>
            <p:nvPr userDrawn="1"/>
          </p:nvSpPr>
          <p:spPr bwMode="auto">
            <a:xfrm>
              <a:off x="-4251326" y="-125413"/>
              <a:ext cx="300038" cy="5789613"/>
            </a:xfrm>
            <a:custGeom>
              <a:avLst/>
              <a:gdLst>
                <a:gd name="T0" fmla="*/ 17 w 189"/>
                <a:gd name="T1" fmla="*/ 3647 h 3647"/>
                <a:gd name="T2" fmla="*/ 17 w 189"/>
                <a:gd name="T3" fmla="*/ 75 h 3647"/>
                <a:gd name="T4" fmla="*/ 17 w 189"/>
                <a:gd name="T5" fmla="*/ 75 h 3647"/>
                <a:gd name="T6" fmla="*/ 17 w 189"/>
                <a:gd name="T7" fmla="*/ 75 h 3647"/>
                <a:gd name="T8" fmla="*/ 17 w 189"/>
                <a:gd name="T9" fmla="*/ 59 h 3647"/>
                <a:gd name="T10" fmla="*/ 0 w 189"/>
                <a:gd name="T11" fmla="*/ 59 h 3647"/>
                <a:gd name="T12" fmla="*/ 0 w 189"/>
                <a:gd name="T13" fmla="*/ 45 h 3647"/>
                <a:gd name="T14" fmla="*/ 95 w 189"/>
                <a:gd name="T15" fmla="*/ 0 h 3647"/>
                <a:gd name="T16" fmla="*/ 97 w 189"/>
                <a:gd name="T17" fmla="*/ 2 h 3647"/>
                <a:gd name="T18" fmla="*/ 121 w 189"/>
                <a:gd name="T19" fmla="*/ 14 h 3647"/>
                <a:gd name="T20" fmla="*/ 189 w 189"/>
                <a:gd name="T21" fmla="*/ 47 h 3647"/>
                <a:gd name="T22" fmla="*/ 189 w 189"/>
                <a:gd name="T23" fmla="*/ 61 h 3647"/>
                <a:gd name="T24" fmla="*/ 170 w 189"/>
                <a:gd name="T25" fmla="*/ 61 h 3647"/>
                <a:gd name="T26" fmla="*/ 170 w 189"/>
                <a:gd name="T27" fmla="*/ 3647 h 3647"/>
                <a:gd name="T28" fmla="*/ 17 w 189"/>
                <a:gd name="T29" fmla="*/ 3647 h 3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89" h="3647">
                  <a:moveTo>
                    <a:pt x="17" y="3647"/>
                  </a:moveTo>
                  <a:lnTo>
                    <a:pt x="17" y="75"/>
                  </a:lnTo>
                  <a:lnTo>
                    <a:pt x="17" y="75"/>
                  </a:lnTo>
                  <a:lnTo>
                    <a:pt x="17" y="75"/>
                  </a:lnTo>
                  <a:lnTo>
                    <a:pt x="17" y="59"/>
                  </a:lnTo>
                  <a:lnTo>
                    <a:pt x="0" y="59"/>
                  </a:lnTo>
                  <a:lnTo>
                    <a:pt x="0" y="45"/>
                  </a:lnTo>
                  <a:lnTo>
                    <a:pt x="95" y="0"/>
                  </a:lnTo>
                  <a:lnTo>
                    <a:pt x="97" y="2"/>
                  </a:lnTo>
                  <a:lnTo>
                    <a:pt x="121" y="14"/>
                  </a:lnTo>
                  <a:lnTo>
                    <a:pt x="189" y="47"/>
                  </a:lnTo>
                  <a:lnTo>
                    <a:pt x="189" y="61"/>
                  </a:lnTo>
                  <a:lnTo>
                    <a:pt x="170" y="61"/>
                  </a:lnTo>
                  <a:lnTo>
                    <a:pt x="170" y="3647"/>
                  </a:lnTo>
                  <a:lnTo>
                    <a:pt x="17" y="3647"/>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18" name="Freeform 13"/>
            <p:cNvSpPr>
              <a:spLocks/>
            </p:cNvSpPr>
            <p:nvPr userDrawn="1"/>
          </p:nvSpPr>
          <p:spPr bwMode="auto">
            <a:xfrm>
              <a:off x="-4251326" y="-125413"/>
              <a:ext cx="300038" cy="5789613"/>
            </a:xfrm>
            <a:custGeom>
              <a:avLst/>
              <a:gdLst>
                <a:gd name="T0" fmla="*/ 17 w 189"/>
                <a:gd name="T1" fmla="*/ 3647 h 3647"/>
                <a:gd name="T2" fmla="*/ 17 w 189"/>
                <a:gd name="T3" fmla="*/ 75 h 3647"/>
                <a:gd name="T4" fmla="*/ 17 w 189"/>
                <a:gd name="T5" fmla="*/ 75 h 3647"/>
                <a:gd name="T6" fmla="*/ 17 w 189"/>
                <a:gd name="T7" fmla="*/ 75 h 3647"/>
                <a:gd name="T8" fmla="*/ 17 w 189"/>
                <a:gd name="T9" fmla="*/ 59 h 3647"/>
                <a:gd name="T10" fmla="*/ 0 w 189"/>
                <a:gd name="T11" fmla="*/ 59 h 3647"/>
                <a:gd name="T12" fmla="*/ 0 w 189"/>
                <a:gd name="T13" fmla="*/ 45 h 3647"/>
                <a:gd name="T14" fmla="*/ 95 w 189"/>
                <a:gd name="T15" fmla="*/ 0 h 3647"/>
                <a:gd name="T16" fmla="*/ 97 w 189"/>
                <a:gd name="T17" fmla="*/ 2 h 3647"/>
                <a:gd name="T18" fmla="*/ 121 w 189"/>
                <a:gd name="T19" fmla="*/ 14 h 3647"/>
                <a:gd name="T20" fmla="*/ 189 w 189"/>
                <a:gd name="T21" fmla="*/ 47 h 3647"/>
                <a:gd name="T22" fmla="*/ 189 w 189"/>
                <a:gd name="T23" fmla="*/ 61 h 3647"/>
                <a:gd name="T24" fmla="*/ 170 w 189"/>
                <a:gd name="T25" fmla="*/ 61 h 3647"/>
                <a:gd name="T26" fmla="*/ 170 w 189"/>
                <a:gd name="T27" fmla="*/ 3647 h 36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89" h="3647">
                  <a:moveTo>
                    <a:pt x="17" y="3647"/>
                  </a:moveTo>
                  <a:lnTo>
                    <a:pt x="17" y="75"/>
                  </a:lnTo>
                  <a:lnTo>
                    <a:pt x="17" y="75"/>
                  </a:lnTo>
                  <a:lnTo>
                    <a:pt x="17" y="75"/>
                  </a:lnTo>
                  <a:lnTo>
                    <a:pt x="17" y="59"/>
                  </a:lnTo>
                  <a:lnTo>
                    <a:pt x="0" y="59"/>
                  </a:lnTo>
                  <a:lnTo>
                    <a:pt x="0" y="45"/>
                  </a:lnTo>
                  <a:lnTo>
                    <a:pt x="95" y="0"/>
                  </a:lnTo>
                  <a:lnTo>
                    <a:pt x="97" y="2"/>
                  </a:lnTo>
                  <a:lnTo>
                    <a:pt x="121" y="14"/>
                  </a:lnTo>
                  <a:lnTo>
                    <a:pt x="189" y="47"/>
                  </a:lnTo>
                  <a:lnTo>
                    <a:pt x="189" y="61"/>
                  </a:lnTo>
                  <a:lnTo>
                    <a:pt x="170" y="61"/>
                  </a:lnTo>
                  <a:lnTo>
                    <a:pt x="170" y="364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 name="Freeform 14"/>
            <p:cNvSpPr>
              <a:spLocks/>
            </p:cNvSpPr>
            <p:nvPr userDrawn="1"/>
          </p:nvSpPr>
          <p:spPr bwMode="auto">
            <a:xfrm>
              <a:off x="-3051176" y="4438650"/>
              <a:ext cx="439738" cy="1233488"/>
            </a:xfrm>
            <a:custGeom>
              <a:avLst/>
              <a:gdLst>
                <a:gd name="T0" fmla="*/ 26 w 277"/>
                <a:gd name="T1" fmla="*/ 777 h 777"/>
                <a:gd name="T2" fmla="*/ 26 w 277"/>
                <a:gd name="T3" fmla="*/ 108 h 777"/>
                <a:gd name="T4" fmla="*/ 26 w 277"/>
                <a:gd name="T5" fmla="*/ 108 h 777"/>
                <a:gd name="T6" fmla="*/ 26 w 277"/>
                <a:gd name="T7" fmla="*/ 108 h 777"/>
                <a:gd name="T8" fmla="*/ 26 w 277"/>
                <a:gd name="T9" fmla="*/ 85 h 777"/>
                <a:gd name="T10" fmla="*/ 0 w 277"/>
                <a:gd name="T11" fmla="*/ 85 h 777"/>
                <a:gd name="T12" fmla="*/ 0 w 277"/>
                <a:gd name="T13" fmla="*/ 66 h 777"/>
                <a:gd name="T14" fmla="*/ 140 w 277"/>
                <a:gd name="T15" fmla="*/ 0 h 777"/>
                <a:gd name="T16" fmla="*/ 142 w 277"/>
                <a:gd name="T17" fmla="*/ 0 h 777"/>
                <a:gd name="T18" fmla="*/ 177 w 277"/>
                <a:gd name="T19" fmla="*/ 19 h 777"/>
                <a:gd name="T20" fmla="*/ 277 w 277"/>
                <a:gd name="T21" fmla="*/ 68 h 777"/>
                <a:gd name="T22" fmla="*/ 277 w 277"/>
                <a:gd name="T23" fmla="*/ 87 h 777"/>
                <a:gd name="T24" fmla="*/ 248 w 277"/>
                <a:gd name="T25" fmla="*/ 87 h 777"/>
                <a:gd name="T26" fmla="*/ 248 w 277"/>
                <a:gd name="T27" fmla="*/ 777 h 777"/>
                <a:gd name="T28" fmla="*/ 26 w 277"/>
                <a:gd name="T29" fmla="*/ 777 h 7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77" h="777">
                  <a:moveTo>
                    <a:pt x="26" y="777"/>
                  </a:moveTo>
                  <a:lnTo>
                    <a:pt x="26" y="108"/>
                  </a:lnTo>
                  <a:lnTo>
                    <a:pt x="26" y="108"/>
                  </a:lnTo>
                  <a:lnTo>
                    <a:pt x="26" y="108"/>
                  </a:lnTo>
                  <a:lnTo>
                    <a:pt x="26" y="85"/>
                  </a:lnTo>
                  <a:lnTo>
                    <a:pt x="0" y="85"/>
                  </a:lnTo>
                  <a:lnTo>
                    <a:pt x="0" y="66"/>
                  </a:lnTo>
                  <a:lnTo>
                    <a:pt x="140" y="0"/>
                  </a:lnTo>
                  <a:lnTo>
                    <a:pt x="142" y="0"/>
                  </a:lnTo>
                  <a:lnTo>
                    <a:pt x="177" y="19"/>
                  </a:lnTo>
                  <a:lnTo>
                    <a:pt x="277" y="68"/>
                  </a:lnTo>
                  <a:lnTo>
                    <a:pt x="277" y="87"/>
                  </a:lnTo>
                  <a:lnTo>
                    <a:pt x="248" y="87"/>
                  </a:lnTo>
                  <a:lnTo>
                    <a:pt x="248" y="777"/>
                  </a:lnTo>
                  <a:lnTo>
                    <a:pt x="26" y="777"/>
                  </a:ln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20" name="Freeform 15"/>
            <p:cNvSpPr>
              <a:spLocks/>
            </p:cNvSpPr>
            <p:nvPr userDrawn="1"/>
          </p:nvSpPr>
          <p:spPr bwMode="auto">
            <a:xfrm>
              <a:off x="-3051176" y="4438650"/>
              <a:ext cx="439738" cy="1233488"/>
            </a:xfrm>
            <a:custGeom>
              <a:avLst/>
              <a:gdLst>
                <a:gd name="T0" fmla="*/ 26 w 277"/>
                <a:gd name="T1" fmla="*/ 777 h 777"/>
                <a:gd name="T2" fmla="*/ 26 w 277"/>
                <a:gd name="T3" fmla="*/ 108 h 777"/>
                <a:gd name="T4" fmla="*/ 26 w 277"/>
                <a:gd name="T5" fmla="*/ 108 h 777"/>
                <a:gd name="T6" fmla="*/ 26 w 277"/>
                <a:gd name="T7" fmla="*/ 108 h 777"/>
                <a:gd name="T8" fmla="*/ 26 w 277"/>
                <a:gd name="T9" fmla="*/ 85 h 777"/>
                <a:gd name="T10" fmla="*/ 0 w 277"/>
                <a:gd name="T11" fmla="*/ 85 h 777"/>
                <a:gd name="T12" fmla="*/ 0 w 277"/>
                <a:gd name="T13" fmla="*/ 66 h 777"/>
                <a:gd name="T14" fmla="*/ 140 w 277"/>
                <a:gd name="T15" fmla="*/ 0 h 777"/>
                <a:gd name="T16" fmla="*/ 142 w 277"/>
                <a:gd name="T17" fmla="*/ 0 h 777"/>
                <a:gd name="T18" fmla="*/ 177 w 277"/>
                <a:gd name="T19" fmla="*/ 19 h 777"/>
                <a:gd name="T20" fmla="*/ 277 w 277"/>
                <a:gd name="T21" fmla="*/ 68 h 777"/>
                <a:gd name="T22" fmla="*/ 277 w 277"/>
                <a:gd name="T23" fmla="*/ 87 h 777"/>
                <a:gd name="T24" fmla="*/ 248 w 277"/>
                <a:gd name="T25" fmla="*/ 87 h 777"/>
                <a:gd name="T26" fmla="*/ 248 w 277"/>
                <a:gd name="T27" fmla="*/ 777 h 7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7" h="777">
                  <a:moveTo>
                    <a:pt x="26" y="777"/>
                  </a:moveTo>
                  <a:lnTo>
                    <a:pt x="26" y="108"/>
                  </a:lnTo>
                  <a:lnTo>
                    <a:pt x="26" y="108"/>
                  </a:lnTo>
                  <a:lnTo>
                    <a:pt x="26" y="108"/>
                  </a:lnTo>
                  <a:lnTo>
                    <a:pt x="26" y="85"/>
                  </a:lnTo>
                  <a:lnTo>
                    <a:pt x="0" y="85"/>
                  </a:lnTo>
                  <a:lnTo>
                    <a:pt x="0" y="66"/>
                  </a:lnTo>
                  <a:lnTo>
                    <a:pt x="140" y="0"/>
                  </a:lnTo>
                  <a:lnTo>
                    <a:pt x="142" y="0"/>
                  </a:lnTo>
                  <a:lnTo>
                    <a:pt x="177" y="19"/>
                  </a:lnTo>
                  <a:lnTo>
                    <a:pt x="277" y="68"/>
                  </a:lnTo>
                  <a:lnTo>
                    <a:pt x="277" y="87"/>
                  </a:lnTo>
                  <a:lnTo>
                    <a:pt x="248" y="87"/>
                  </a:lnTo>
                  <a:lnTo>
                    <a:pt x="248" y="777"/>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1" name="Freeform 16"/>
            <p:cNvSpPr>
              <a:spLocks/>
            </p:cNvSpPr>
            <p:nvPr userDrawn="1"/>
          </p:nvSpPr>
          <p:spPr bwMode="auto">
            <a:xfrm>
              <a:off x="-4881563" y="3673475"/>
              <a:ext cx="781050" cy="2006600"/>
            </a:xfrm>
            <a:custGeom>
              <a:avLst/>
              <a:gdLst>
                <a:gd name="T0" fmla="*/ 45 w 492"/>
                <a:gd name="T1" fmla="*/ 1264 h 1264"/>
                <a:gd name="T2" fmla="*/ 45 w 492"/>
                <a:gd name="T3" fmla="*/ 196 h 1264"/>
                <a:gd name="T4" fmla="*/ 45 w 492"/>
                <a:gd name="T5" fmla="*/ 196 h 1264"/>
                <a:gd name="T6" fmla="*/ 45 w 492"/>
                <a:gd name="T7" fmla="*/ 196 h 1264"/>
                <a:gd name="T8" fmla="*/ 45 w 492"/>
                <a:gd name="T9" fmla="*/ 156 h 1264"/>
                <a:gd name="T10" fmla="*/ 0 w 492"/>
                <a:gd name="T11" fmla="*/ 156 h 1264"/>
                <a:gd name="T12" fmla="*/ 0 w 492"/>
                <a:gd name="T13" fmla="*/ 118 h 1264"/>
                <a:gd name="T14" fmla="*/ 246 w 492"/>
                <a:gd name="T15" fmla="*/ 0 h 1264"/>
                <a:gd name="T16" fmla="*/ 251 w 492"/>
                <a:gd name="T17" fmla="*/ 2 h 1264"/>
                <a:gd name="T18" fmla="*/ 314 w 492"/>
                <a:gd name="T19" fmla="*/ 33 h 1264"/>
                <a:gd name="T20" fmla="*/ 492 w 492"/>
                <a:gd name="T21" fmla="*/ 123 h 1264"/>
                <a:gd name="T22" fmla="*/ 492 w 492"/>
                <a:gd name="T23" fmla="*/ 161 h 1264"/>
                <a:gd name="T24" fmla="*/ 442 w 492"/>
                <a:gd name="T25" fmla="*/ 158 h 1264"/>
                <a:gd name="T26" fmla="*/ 442 w 492"/>
                <a:gd name="T27" fmla="*/ 1264 h 1264"/>
                <a:gd name="T28" fmla="*/ 45 w 492"/>
                <a:gd name="T29"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92" h="1264">
                  <a:moveTo>
                    <a:pt x="45" y="1264"/>
                  </a:moveTo>
                  <a:lnTo>
                    <a:pt x="45" y="196"/>
                  </a:lnTo>
                  <a:lnTo>
                    <a:pt x="45" y="196"/>
                  </a:lnTo>
                  <a:lnTo>
                    <a:pt x="45" y="196"/>
                  </a:lnTo>
                  <a:lnTo>
                    <a:pt x="45" y="156"/>
                  </a:lnTo>
                  <a:lnTo>
                    <a:pt x="0" y="156"/>
                  </a:lnTo>
                  <a:lnTo>
                    <a:pt x="0" y="118"/>
                  </a:lnTo>
                  <a:lnTo>
                    <a:pt x="246" y="0"/>
                  </a:lnTo>
                  <a:lnTo>
                    <a:pt x="251" y="2"/>
                  </a:lnTo>
                  <a:lnTo>
                    <a:pt x="314" y="33"/>
                  </a:lnTo>
                  <a:lnTo>
                    <a:pt x="492" y="123"/>
                  </a:lnTo>
                  <a:lnTo>
                    <a:pt x="492" y="161"/>
                  </a:lnTo>
                  <a:lnTo>
                    <a:pt x="442" y="158"/>
                  </a:lnTo>
                  <a:lnTo>
                    <a:pt x="442" y="1264"/>
                  </a:lnTo>
                  <a:lnTo>
                    <a:pt x="45" y="126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sz="1800"/>
            </a:p>
          </p:txBody>
        </p:sp>
        <p:sp>
          <p:nvSpPr>
            <p:cNvPr id="22" name="Freeform 17"/>
            <p:cNvSpPr>
              <a:spLocks/>
            </p:cNvSpPr>
            <p:nvPr userDrawn="1"/>
          </p:nvSpPr>
          <p:spPr bwMode="auto">
            <a:xfrm>
              <a:off x="-4881563" y="3673475"/>
              <a:ext cx="781050" cy="2006600"/>
            </a:xfrm>
            <a:custGeom>
              <a:avLst/>
              <a:gdLst>
                <a:gd name="T0" fmla="*/ 45 w 492"/>
                <a:gd name="T1" fmla="*/ 1264 h 1264"/>
                <a:gd name="T2" fmla="*/ 45 w 492"/>
                <a:gd name="T3" fmla="*/ 196 h 1264"/>
                <a:gd name="T4" fmla="*/ 45 w 492"/>
                <a:gd name="T5" fmla="*/ 196 h 1264"/>
                <a:gd name="T6" fmla="*/ 45 w 492"/>
                <a:gd name="T7" fmla="*/ 196 h 1264"/>
                <a:gd name="T8" fmla="*/ 45 w 492"/>
                <a:gd name="T9" fmla="*/ 156 h 1264"/>
                <a:gd name="T10" fmla="*/ 0 w 492"/>
                <a:gd name="T11" fmla="*/ 156 h 1264"/>
                <a:gd name="T12" fmla="*/ 0 w 492"/>
                <a:gd name="T13" fmla="*/ 118 h 1264"/>
                <a:gd name="T14" fmla="*/ 246 w 492"/>
                <a:gd name="T15" fmla="*/ 0 h 1264"/>
                <a:gd name="T16" fmla="*/ 251 w 492"/>
                <a:gd name="T17" fmla="*/ 2 h 1264"/>
                <a:gd name="T18" fmla="*/ 314 w 492"/>
                <a:gd name="T19" fmla="*/ 33 h 1264"/>
                <a:gd name="T20" fmla="*/ 492 w 492"/>
                <a:gd name="T21" fmla="*/ 123 h 1264"/>
                <a:gd name="T22" fmla="*/ 492 w 492"/>
                <a:gd name="T23" fmla="*/ 161 h 1264"/>
                <a:gd name="T24" fmla="*/ 442 w 492"/>
                <a:gd name="T25" fmla="*/ 158 h 1264"/>
                <a:gd name="T26" fmla="*/ 442 w 492"/>
                <a:gd name="T2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92" h="1264">
                  <a:moveTo>
                    <a:pt x="45" y="1264"/>
                  </a:moveTo>
                  <a:lnTo>
                    <a:pt x="45" y="196"/>
                  </a:lnTo>
                  <a:lnTo>
                    <a:pt x="45" y="196"/>
                  </a:lnTo>
                  <a:lnTo>
                    <a:pt x="45" y="196"/>
                  </a:lnTo>
                  <a:lnTo>
                    <a:pt x="45" y="156"/>
                  </a:lnTo>
                  <a:lnTo>
                    <a:pt x="0" y="156"/>
                  </a:lnTo>
                  <a:lnTo>
                    <a:pt x="0" y="118"/>
                  </a:lnTo>
                  <a:lnTo>
                    <a:pt x="246" y="0"/>
                  </a:lnTo>
                  <a:lnTo>
                    <a:pt x="251" y="2"/>
                  </a:lnTo>
                  <a:lnTo>
                    <a:pt x="314" y="33"/>
                  </a:lnTo>
                  <a:lnTo>
                    <a:pt x="492" y="123"/>
                  </a:lnTo>
                  <a:lnTo>
                    <a:pt x="492" y="161"/>
                  </a:lnTo>
                  <a:lnTo>
                    <a:pt x="442" y="158"/>
                  </a:lnTo>
                  <a:lnTo>
                    <a:pt x="442" y="1264"/>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spTree>
    <p:extLst>
      <p:ext uri="{BB962C8B-B14F-4D97-AF65-F5344CB8AC3E}">
        <p14:creationId xmlns:p14="http://schemas.microsoft.com/office/powerpoint/2010/main" val="2158777150"/>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22440" y="274638"/>
            <a:ext cx="9656837" cy="1020762"/>
          </a:xfrm>
          <a:prstGeom prst="rect">
            <a:avLst/>
          </a:prstGeom>
        </p:spPr>
        <p:txBody>
          <a:bodyPr vert="horz" lIns="0" tIns="45720" rIns="0" bIns="45720" rtlCol="0" anchor="b">
            <a:normAutofit/>
          </a:bodyPr>
          <a:lstStyle/>
          <a:p>
            <a:r>
              <a:rPr lang="en-US" dirty="0"/>
              <a:t>CLICK TO EDIT MASTER TITLE STYLE</a:t>
            </a:r>
          </a:p>
        </p:txBody>
      </p:sp>
      <p:sp>
        <p:nvSpPr>
          <p:cNvPr id="3" name="Text Placeholder 2"/>
          <p:cNvSpPr>
            <a:spLocks noGrp="1"/>
          </p:cNvSpPr>
          <p:nvPr>
            <p:ph type="body" idx="1"/>
          </p:nvPr>
        </p:nvSpPr>
        <p:spPr>
          <a:xfrm>
            <a:off x="1141790" y="1407886"/>
            <a:ext cx="9656839" cy="4457025"/>
          </a:xfrm>
          <a:prstGeom prst="rect">
            <a:avLst/>
          </a:prstGeom>
        </p:spPr>
        <p:txBody>
          <a:bodyPr vert="horz" lIns="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737600" y="6264276"/>
            <a:ext cx="2844800" cy="365125"/>
          </a:xfrm>
          <a:prstGeom prst="rect">
            <a:avLst/>
          </a:prstGeom>
        </p:spPr>
        <p:txBody>
          <a:bodyPr vert="horz" lIns="91440" tIns="45720" rIns="0" bIns="45720" rtlCol="0" anchor="b"/>
          <a:lstStyle>
            <a:lvl1pPr algn="r">
              <a:defRPr sz="1000">
                <a:solidFill>
                  <a:schemeClr val="tx1"/>
                </a:solidFill>
                <a:latin typeface="Verdana" pitchFamily="34" charset="0"/>
                <a:ea typeface="Verdana" pitchFamily="34" charset="0"/>
                <a:cs typeface="Verdana" pitchFamily="34" charset="0"/>
              </a:defRPr>
            </a:lvl1pPr>
          </a:lstStyle>
          <a:p>
            <a:fld id="{86E0D300-583F-4356-ADC6-F76AF3F8DAF8}" type="slidenum">
              <a:rPr lang="en-US" smtClean="0"/>
              <a:pPr/>
              <a:t>‹#›</a:t>
            </a:fld>
            <a:endParaRPr lang="en-US" dirty="0"/>
          </a:p>
        </p:txBody>
      </p:sp>
      <p:grpSp>
        <p:nvGrpSpPr>
          <p:cNvPr id="10" name="Group 9"/>
          <p:cNvGrpSpPr/>
          <p:nvPr userDrawn="1"/>
        </p:nvGrpSpPr>
        <p:grpSpPr>
          <a:xfrm>
            <a:off x="11263356" y="486235"/>
            <a:ext cx="662547" cy="726779"/>
            <a:chOff x="9525000" y="381000"/>
            <a:chExt cx="1503222" cy="1593044"/>
          </a:xfrm>
        </p:grpSpPr>
        <p:sp>
          <p:nvSpPr>
            <p:cNvPr id="11" name="Freeform 11"/>
            <p:cNvSpPr>
              <a:spLocks/>
            </p:cNvSpPr>
            <p:nvPr userDrawn="1"/>
          </p:nvSpPr>
          <p:spPr bwMode="auto">
            <a:xfrm>
              <a:off x="9830740" y="1421293"/>
              <a:ext cx="23319" cy="5614"/>
            </a:xfrm>
            <a:custGeom>
              <a:avLst/>
              <a:gdLst>
                <a:gd name="T0" fmla="*/ 49 w 49"/>
                <a:gd name="T1" fmla="*/ 0 h 12"/>
                <a:gd name="T2" fmla="*/ 0 w 49"/>
                <a:gd name="T3" fmla="*/ 12 h 12"/>
                <a:gd name="T4" fmla="*/ 49 w 49"/>
                <a:gd name="T5" fmla="*/ 0 h 12"/>
              </a:gdLst>
              <a:ahLst/>
              <a:cxnLst>
                <a:cxn ang="0">
                  <a:pos x="T0" y="T1"/>
                </a:cxn>
                <a:cxn ang="0">
                  <a:pos x="T2" y="T3"/>
                </a:cxn>
                <a:cxn ang="0">
                  <a:pos x="T4" y="T5"/>
                </a:cxn>
              </a:cxnLst>
              <a:rect l="0" t="0" r="r" b="b"/>
              <a:pathLst>
                <a:path w="49" h="12">
                  <a:moveTo>
                    <a:pt x="49" y="0"/>
                  </a:moveTo>
                  <a:cubicBezTo>
                    <a:pt x="32" y="4"/>
                    <a:pt x="16" y="8"/>
                    <a:pt x="0" y="12"/>
                  </a:cubicBezTo>
                  <a:cubicBezTo>
                    <a:pt x="16" y="8"/>
                    <a:pt x="32" y="4"/>
                    <a:pt x="49"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2" name="Freeform 12"/>
            <p:cNvSpPr>
              <a:spLocks/>
            </p:cNvSpPr>
            <p:nvPr userDrawn="1"/>
          </p:nvSpPr>
          <p:spPr bwMode="auto">
            <a:xfrm>
              <a:off x="9575957" y="1432521"/>
              <a:ext cx="233624" cy="82481"/>
            </a:xfrm>
            <a:custGeom>
              <a:avLst/>
              <a:gdLst>
                <a:gd name="T0" fmla="*/ 493 w 493"/>
                <a:gd name="T1" fmla="*/ 0 h 174"/>
                <a:gd name="T2" fmla="*/ 0 w 493"/>
                <a:gd name="T3" fmla="*/ 174 h 174"/>
                <a:gd name="T4" fmla="*/ 0 w 493"/>
                <a:gd name="T5" fmla="*/ 174 h 174"/>
                <a:gd name="T6" fmla="*/ 493 w 493"/>
                <a:gd name="T7" fmla="*/ 0 h 174"/>
              </a:gdLst>
              <a:ahLst/>
              <a:cxnLst>
                <a:cxn ang="0">
                  <a:pos x="T0" y="T1"/>
                </a:cxn>
                <a:cxn ang="0">
                  <a:pos x="T2" y="T3"/>
                </a:cxn>
                <a:cxn ang="0">
                  <a:pos x="T4" y="T5"/>
                </a:cxn>
                <a:cxn ang="0">
                  <a:pos x="T6" y="T7"/>
                </a:cxn>
              </a:cxnLst>
              <a:rect l="0" t="0" r="r" b="b"/>
              <a:pathLst>
                <a:path w="493" h="174">
                  <a:moveTo>
                    <a:pt x="493" y="0"/>
                  </a:moveTo>
                  <a:cubicBezTo>
                    <a:pt x="283" y="54"/>
                    <a:pt x="115" y="114"/>
                    <a:pt x="0" y="174"/>
                  </a:cubicBezTo>
                  <a:cubicBezTo>
                    <a:pt x="0" y="174"/>
                    <a:pt x="0" y="174"/>
                    <a:pt x="0" y="174"/>
                  </a:cubicBezTo>
                  <a:cubicBezTo>
                    <a:pt x="115" y="114"/>
                    <a:pt x="283" y="54"/>
                    <a:pt x="49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4" name="Freeform 13"/>
            <p:cNvSpPr>
              <a:spLocks/>
            </p:cNvSpPr>
            <p:nvPr userDrawn="1"/>
          </p:nvSpPr>
          <p:spPr bwMode="auto">
            <a:xfrm>
              <a:off x="10255235" y="632760"/>
              <a:ext cx="26342" cy="61753"/>
            </a:xfrm>
            <a:custGeom>
              <a:avLst/>
              <a:gdLst>
                <a:gd name="T0" fmla="*/ 56 w 56"/>
                <a:gd name="T1" fmla="*/ 0 h 130"/>
                <a:gd name="T2" fmla="*/ 0 w 56"/>
                <a:gd name="T3" fmla="*/ 130 h 130"/>
                <a:gd name="T4" fmla="*/ 0 w 56"/>
                <a:gd name="T5" fmla="*/ 130 h 130"/>
                <a:gd name="T6" fmla="*/ 56 w 56"/>
                <a:gd name="T7" fmla="*/ 0 h 130"/>
              </a:gdLst>
              <a:ahLst/>
              <a:cxnLst>
                <a:cxn ang="0">
                  <a:pos x="T0" y="T1"/>
                </a:cxn>
                <a:cxn ang="0">
                  <a:pos x="T2" y="T3"/>
                </a:cxn>
                <a:cxn ang="0">
                  <a:pos x="T4" y="T5"/>
                </a:cxn>
                <a:cxn ang="0">
                  <a:pos x="T6" y="T7"/>
                </a:cxn>
              </a:cxnLst>
              <a:rect l="0" t="0" r="r" b="b"/>
              <a:pathLst>
                <a:path w="56" h="130">
                  <a:moveTo>
                    <a:pt x="56" y="0"/>
                  </a:moveTo>
                  <a:cubicBezTo>
                    <a:pt x="34" y="44"/>
                    <a:pt x="15" y="87"/>
                    <a:pt x="0" y="130"/>
                  </a:cubicBezTo>
                  <a:cubicBezTo>
                    <a:pt x="0" y="130"/>
                    <a:pt x="0" y="130"/>
                    <a:pt x="0" y="130"/>
                  </a:cubicBezTo>
                  <a:cubicBezTo>
                    <a:pt x="15" y="87"/>
                    <a:pt x="34" y="44"/>
                    <a:pt x="5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6" name="Freeform 14"/>
            <p:cNvSpPr>
              <a:spLocks/>
            </p:cNvSpPr>
            <p:nvPr userDrawn="1"/>
          </p:nvSpPr>
          <p:spPr bwMode="auto">
            <a:xfrm>
              <a:off x="9882560" y="826223"/>
              <a:ext cx="95868" cy="170143"/>
            </a:xfrm>
            <a:custGeom>
              <a:avLst/>
              <a:gdLst>
                <a:gd name="T0" fmla="*/ 0 w 222"/>
                <a:gd name="T1" fmla="*/ 5 h 394"/>
                <a:gd name="T2" fmla="*/ 222 w 222"/>
                <a:gd name="T3" fmla="*/ 0 h 394"/>
                <a:gd name="T4" fmla="*/ 0 w 222"/>
                <a:gd name="T5" fmla="*/ 5 h 394"/>
                <a:gd name="T6" fmla="*/ 5 w 222"/>
                <a:gd name="T7" fmla="*/ 394 h 394"/>
                <a:gd name="T8" fmla="*/ 0 w 222"/>
                <a:gd name="T9" fmla="*/ 5 h 394"/>
              </a:gdLst>
              <a:ahLst/>
              <a:cxnLst>
                <a:cxn ang="0">
                  <a:pos x="T0" y="T1"/>
                </a:cxn>
                <a:cxn ang="0">
                  <a:pos x="T2" y="T3"/>
                </a:cxn>
                <a:cxn ang="0">
                  <a:pos x="T4" y="T5"/>
                </a:cxn>
                <a:cxn ang="0">
                  <a:pos x="T6" y="T7"/>
                </a:cxn>
                <a:cxn ang="0">
                  <a:pos x="T8" y="T9"/>
                </a:cxn>
              </a:cxnLst>
              <a:rect l="0" t="0" r="r" b="b"/>
              <a:pathLst>
                <a:path w="222" h="394">
                  <a:moveTo>
                    <a:pt x="0" y="5"/>
                  </a:moveTo>
                  <a:lnTo>
                    <a:pt x="222" y="0"/>
                  </a:lnTo>
                  <a:lnTo>
                    <a:pt x="0" y="5"/>
                  </a:lnTo>
                  <a:lnTo>
                    <a:pt x="5" y="394"/>
                  </a:lnTo>
                  <a:lnTo>
                    <a:pt x="0" y="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7" name="Freeform 15"/>
            <p:cNvSpPr>
              <a:spLocks/>
            </p:cNvSpPr>
            <p:nvPr userDrawn="1"/>
          </p:nvSpPr>
          <p:spPr bwMode="auto">
            <a:xfrm>
              <a:off x="10794598" y="430229"/>
              <a:ext cx="233192" cy="884832"/>
            </a:xfrm>
            <a:custGeom>
              <a:avLst/>
              <a:gdLst>
                <a:gd name="T0" fmla="*/ 492 w 492"/>
                <a:gd name="T1" fmla="*/ 1866 h 1866"/>
                <a:gd name="T2" fmla="*/ 0 w 492"/>
                <a:gd name="T3" fmla="*/ 0 h 1866"/>
                <a:gd name="T4" fmla="*/ 492 w 492"/>
                <a:gd name="T5" fmla="*/ 1866 h 1866"/>
              </a:gdLst>
              <a:ahLst/>
              <a:cxnLst>
                <a:cxn ang="0">
                  <a:pos x="T0" y="T1"/>
                </a:cxn>
                <a:cxn ang="0">
                  <a:pos x="T2" y="T3"/>
                </a:cxn>
                <a:cxn ang="0">
                  <a:pos x="T4" y="T5"/>
                </a:cxn>
              </a:cxnLst>
              <a:rect l="0" t="0" r="r" b="b"/>
              <a:pathLst>
                <a:path w="492" h="1866">
                  <a:moveTo>
                    <a:pt x="492" y="1866"/>
                  </a:moveTo>
                  <a:cubicBezTo>
                    <a:pt x="488" y="1189"/>
                    <a:pt x="428" y="300"/>
                    <a:pt x="0" y="0"/>
                  </a:cubicBezTo>
                  <a:cubicBezTo>
                    <a:pt x="428" y="300"/>
                    <a:pt x="488" y="1189"/>
                    <a:pt x="492" y="186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8" name="Freeform 16"/>
            <p:cNvSpPr>
              <a:spLocks/>
            </p:cNvSpPr>
            <p:nvPr userDrawn="1"/>
          </p:nvSpPr>
          <p:spPr bwMode="auto">
            <a:xfrm>
              <a:off x="10365785" y="1337085"/>
              <a:ext cx="76003" cy="6046"/>
            </a:xfrm>
            <a:custGeom>
              <a:avLst/>
              <a:gdLst>
                <a:gd name="T0" fmla="*/ 160 w 160"/>
                <a:gd name="T1" fmla="*/ 0 h 12"/>
                <a:gd name="T2" fmla="*/ 0 w 160"/>
                <a:gd name="T3" fmla="*/ 12 h 12"/>
                <a:gd name="T4" fmla="*/ 160 w 160"/>
                <a:gd name="T5" fmla="*/ 0 h 12"/>
              </a:gdLst>
              <a:ahLst/>
              <a:cxnLst>
                <a:cxn ang="0">
                  <a:pos x="T0" y="T1"/>
                </a:cxn>
                <a:cxn ang="0">
                  <a:pos x="T2" y="T3"/>
                </a:cxn>
                <a:cxn ang="0">
                  <a:pos x="T4" y="T5"/>
                </a:cxn>
              </a:cxnLst>
              <a:rect l="0" t="0" r="r" b="b"/>
              <a:pathLst>
                <a:path w="160" h="12">
                  <a:moveTo>
                    <a:pt x="160" y="0"/>
                  </a:moveTo>
                  <a:cubicBezTo>
                    <a:pt x="106" y="4"/>
                    <a:pt x="53" y="8"/>
                    <a:pt x="0" y="12"/>
                  </a:cubicBezTo>
                  <a:cubicBezTo>
                    <a:pt x="45" y="9"/>
                    <a:pt x="101" y="4"/>
                    <a:pt x="16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19" name="Freeform 17"/>
            <p:cNvSpPr>
              <a:spLocks/>
            </p:cNvSpPr>
            <p:nvPr userDrawn="1"/>
          </p:nvSpPr>
          <p:spPr bwMode="auto">
            <a:xfrm>
              <a:off x="10316124" y="1346586"/>
              <a:ext cx="5182" cy="432"/>
            </a:xfrm>
            <a:custGeom>
              <a:avLst/>
              <a:gdLst>
                <a:gd name="T0" fmla="*/ 0 w 11"/>
                <a:gd name="T1" fmla="*/ 1 h 1"/>
                <a:gd name="T2" fmla="*/ 11 w 11"/>
                <a:gd name="T3" fmla="*/ 0 h 1"/>
                <a:gd name="T4" fmla="*/ 0 w 11"/>
                <a:gd name="T5" fmla="*/ 1 h 1"/>
              </a:gdLst>
              <a:ahLst/>
              <a:cxnLst>
                <a:cxn ang="0">
                  <a:pos x="T0" y="T1"/>
                </a:cxn>
                <a:cxn ang="0">
                  <a:pos x="T2" y="T3"/>
                </a:cxn>
                <a:cxn ang="0">
                  <a:pos x="T4" y="T5"/>
                </a:cxn>
              </a:cxnLst>
              <a:rect l="0" t="0" r="r" b="b"/>
              <a:pathLst>
                <a:path w="11" h="1">
                  <a:moveTo>
                    <a:pt x="0" y="1"/>
                  </a:moveTo>
                  <a:cubicBezTo>
                    <a:pt x="3" y="1"/>
                    <a:pt x="7" y="1"/>
                    <a:pt x="11" y="0"/>
                  </a:cubicBezTo>
                  <a:cubicBezTo>
                    <a:pt x="8" y="1"/>
                    <a:pt x="4" y="1"/>
                    <a:pt x="0" y="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0" name="Freeform 18"/>
            <p:cNvSpPr>
              <a:spLocks/>
            </p:cNvSpPr>
            <p:nvPr userDrawn="1"/>
          </p:nvSpPr>
          <p:spPr bwMode="auto">
            <a:xfrm>
              <a:off x="10269918" y="1347018"/>
              <a:ext cx="46207" cy="4750"/>
            </a:xfrm>
            <a:custGeom>
              <a:avLst/>
              <a:gdLst>
                <a:gd name="T0" fmla="*/ 81 w 98"/>
                <a:gd name="T1" fmla="*/ 2 h 10"/>
                <a:gd name="T2" fmla="*/ 0 w 98"/>
                <a:gd name="T3" fmla="*/ 10 h 10"/>
                <a:gd name="T4" fmla="*/ 81 w 98"/>
                <a:gd name="T5" fmla="*/ 2 h 10"/>
                <a:gd name="T6" fmla="*/ 98 w 98"/>
                <a:gd name="T7" fmla="*/ 0 h 10"/>
                <a:gd name="T8" fmla="*/ 98 w 98"/>
                <a:gd name="T9" fmla="*/ 0 h 10"/>
                <a:gd name="T10" fmla="*/ 81 w 98"/>
                <a:gd name="T11" fmla="*/ 2 h 10"/>
              </a:gdLst>
              <a:ahLst/>
              <a:cxnLst>
                <a:cxn ang="0">
                  <a:pos x="T0" y="T1"/>
                </a:cxn>
                <a:cxn ang="0">
                  <a:pos x="T2" y="T3"/>
                </a:cxn>
                <a:cxn ang="0">
                  <a:pos x="T4" y="T5"/>
                </a:cxn>
                <a:cxn ang="0">
                  <a:pos x="T6" y="T7"/>
                </a:cxn>
                <a:cxn ang="0">
                  <a:pos x="T8" y="T9"/>
                </a:cxn>
                <a:cxn ang="0">
                  <a:pos x="T10" y="T11"/>
                </a:cxn>
              </a:cxnLst>
              <a:rect l="0" t="0" r="r" b="b"/>
              <a:pathLst>
                <a:path w="98" h="10">
                  <a:moveTo>
                    <a:pt x="81" y="2"/>
                  </a:moveTo>
                  <a:cubicBezTo>
                    <a:pt x="53" y="5"/>
                    <a:pt x="26" y="7"/>
                    <a:pt x="0" y="10"/>
                  </a:cubicBezTo>
                  <a:cubicBezTo>
                    <a:pt x="26" y="7"/>
                    <a:pt x="53" y="5"/>
                    <a:pt x="81" y="2"/>
                  </a:cubicBezTo>
                  <a:cubicBezTo>
                    <a:pt x="81" y="2"/>
                    <a:pt x="87" y="1"/>
                    <a:pt x="98" y="0"/>
                  </a:cubicBezTo>
                  <a:cubicBezTo>
                    <a:pt x="98" y="0"/>
                    <a:pt x="98" y="0"/>
                    <a:pt x="98" y="0"/>
                  </a:cubicBezTo>
                  <a:cubicBezTo>
                    <a:pt x="92" y="1"/>
                    <a:pt x="86" y="1"/>
                    <a:pt x="81" y="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1" name="Freeform 19"/>
            <p:cNvSpPr>
              <a:spLocks/>
            </p:cNvSpPr>
            <p:nvPr userDrawn="1"/>
          </p:nvSpPr>
          <p:spPr bwMode="auto">
            <a:xfrm>
              <a:off x="10308351" y="857315"/>
              <a:ext cx="7773" cy="490998"/>
            </a:xfrm>
            <a:custGeom>
              <a:avLst/>
              <a:gdLst>
                <a:gd name="T0" fmla="*/ 0 w 18"/>
                <a:gd name="T1" fmla="*/ 1137 h 1137"/>
                <a:gd name="T2" fmla="*/ 18 w 18"/>
                <a:gd name="T3" fmla="*/ 0 h 1137"/>
                <a:gd name="T4" fmla="*/ 18 w 18"/>
                <a:gd name="T5" fmla="*/ 0 h 1137"/>
                <a:gd name="T6" fmla="*/ 0 w 18"/>
                <a:gd name="T7" fmla="*/ 1137 h 1137"/>
              </a:gdLst>
              <a:ahLst/>
              <a:cxnLst>
                <a:cxn ang="0">
                  <a:pos x="T0" y="T1"/>
                </a:cxn>
                <a:cxn ang="0">
                  <a:pos x="T2" y="T3"/>
                </a:cxn>
                <a:cxn ang="0">
                  <a:pos x="T4" y="T5"/>
                </a:cxn>
                <a:cxn ang="0">
                  <a:pos x="T6" y="T7"/>
                </a:cxn>
              </a:cxnLst>
              <a:rect l="0" t="0" r="r" b="b"/>
              <a:pathLst>
                <a:path w="18" h="1137">
                  <a:moveTo>
                    <a:pt x="0" y="1137"/>
                  </a:moveTo>
                  <a:lnTo>
                    <a:pt x="18" y="0"/>
                  </a:lnTo>
                  <a:lnTo>
                    <a:pt x="18" y="0"/>
                  </a:lnTo>
                  <a:lnTo>
                    <a:pt x="0" y="113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2" name="Freeform 20"/>
            <p:cNvSpPr>
              <a:spLocks/>
            </p:cNvSpPr>
            <p:nvPr userDrawn="1"/>
          </p:nvSpPr>
          <p:spPr bwMode="auto">
            <a:xfrm>
              <a:off x="10304896" y="694081"/>
              <a:ext cx="49229" cy="35411"/>
            </a:xfrm>
            <a:custGeom>
              <a:avLst/>
              <a:gdLst>
                <a:gd name="T0" fmla="*/ 0 w 114"/>
                <a:gd name="T1" fmla="*/ 1 h 82"/>
                <a:gd name="T2" fmla="*/ 114 w 114"/>
                <a:gd name="T3" fmla="*/ 0 h 82"/>
                <a:gd name="T4" fmla="*/ 114 w 114"/>
                <a:gd name="T5" fmla="*/ 82 h 82"/>
                <a:gd name="T6" fmla="*/ 114 w 114"/>
                <a:gd name="T7" fmla="*/ 0 h 82"/>
                <a:gd name="T8" fmla="*/ 0 w 114"/>
                <a:gd name="T9" fmla="*/ 1 h 82"/>
              </a:gdLst>
              <a:ahLst/>
              <a:cxnLst>
                <a:cxn ang="0">
                  <a:pos x="T0" y="T1"/>
                </a:cxn>
                <a:cxn ang="0">
                  <a:pos x="T2" y="T3"/>
                </a:cxn>
                <a:cxn ang="0">
                  <a:pos x="T4" y="T5"/>
                </a:cxn>
                <a:cxn ang="0">
                  <a:pos x="T6" y="T7"/>
                </a:cxn>
                <a:cxn ang="0">
                  <a:pos x="T8" y="T9"/>
                </a:cxn>
              </a:cxnLst>
              <a:rect l="0" t="0" r="r" b="b"/>
              <a:pathLst>
                <a:path w="114" h="82">
                  <a:moveTo>
                    <a:pt x="0" y="1"/>
                  </a:moveTo>
                  <a:lnTo>
                    <a:pt x="114" y="0"/>
                  </a:lnTo>
                  <a:lnTo>
                    <a:pt x="114" y="82"/>
                  </a:lnTo>
                  <a:lnTo>
                    <a:pt x="114" y="0"/>
                  </a:lnTo>
                  <a:lnTo>
                    <a:pt x="0" y="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3" name="Freeform 21"/>
            <p:cNvSpPr>
              <a:spLocks/>
            </p:cNvSpPr>
            <p:nvPr userDrawn="1"/>
          </p:nvSpPr>
          <p:spPr bwMode="auto">
            <a:xfrm>
              <a:off x="10025498" y="764470"/>
              <a:ext cx="772987" cy="609753"/>
            </a:xfrm>
            <a:custGeom>
              <a:avLst/>
              <a:gdLst>
                <a:gd name="T0" fmla="*/ 1542 w 1630"/>
                <a:gd name="T1" fmla="*/ 335 h 1286"/>
                <a:gd name="T2" fmla="*/ 1028 w 1630"/>
                <a:gd name="T3" fmla="*/ 98 h 1286"/>
                <a:gd name="T4" fmla="*/ 815 w 1630"/>
                <a:gd name="T5" fmla="*/ 0 h 1286"/>
                <a:gd name="T6" fmla="*/ 794 w 1630"/>
                <a:gd name="T7" fmla="*/ 10 h 1286"/>
                <a:gd name="T8" fmla="*/ 614 w 1630"/>
                <a:gd name="T9" fmla="*/ 96 h 1286"/>
                <a:gd name="T10" fmla="*/ 614 w 1630"/>
                <a:gd name="T11" fmla="*/ 96 h 1286"/>
                <a:gd name="T12" fmla="*/ 456 w 1630"/>
                <a:gd name="T13" fmla="*/ 172 h 1286"/>
                <a:gd name="T14" fmla="*/ 421 w 1630"/>
                <a:gd name="T15" fmla="*/ 189 h 1286"/>
                <a:gd name="T16" fmla="*/ 422 w 1630"/>
                <a:gd name="T17" fmla="*/ 125 h 1286"/>
                <a:gd name="T18" fmla="*/ 215 w 1630"/>
                <a:gd name="T19" fmla="*/ 128 h 1286"/>
                <a:gd name="T20" fmla="*/ 215 w 1630"/>
                <a:gd name="T21" fmla="*/ 196 h 1286"/>
                <a:gd name="T22" fmla="*/ 215 w 1630"/>
                <a:gd name="T23" fmla="*/ 289 h 1286"/>
                <a:gd name="T24" fmla="*/ 97 w 1630"/>
                <a:gd name="T25" fmla="*/ 345 h 1286"/>
                <a:gd name="T26" fmla="*/ 1 w 1630"/>
                <a:gd name="T27" fmla="*/ 392 h 1286"/>
                <a:gd name="T28" fmla="*/ 0 w 1630"/>
                <a:gd name="T29" fmla="*/ 646 h 1286"/>
                <a:gd name="T30" fmla="*/ 97 w 1630"/>
                <a:gd name="T31" fmla="*/ 648 h 1286"/>
                <a:gd name="T32" fmla="*/ 150 w 1630"/>
                <a:gd name="T33" fmla="*/ 649 h 1286"/>
                <a:gd name="T34" fmla="*/ 152 w 1630"/>
                <a:gd name="T35" fmla="*/ 1271 h 1286"/>
                <a:gd name="T36" fmla="*/ 152 w 1630"/>
                <a:gd name="T37" fmla="*/ 1286 h 1286"/>
                <a:gd name="T38" fmla="*/ 239 w 1630"/>
                <a:gd name="T39" fmla="*/ 1271 h 1286"/>
                <a:gd name="T40" fmla="*/ 238 w 1630"/>
                <a:gd name="T41" fmla="*/ 563 h 1286"/>
                <a:gd name="T42" fmla="*/ 98 w 1630"/>
                <a:gd name="T43" fmla="*/ 564 h 1286"/>
                <a:gd name="T44" fmla="*/ 97 w 1630"/>
                <a:gd name="T45" fmla="*/ 459 h 1286"/>
                <a:gd name="T46" fmla="*/ 97 w 1630"/>
                <a:gd name="T47" fmla="*/ 453 h 1286"/>
                <a:gd name="T48" fmla="*/ 613 w 1630"/>
                <a:gd name="T49" fmla="*/ 196 h 1286"/>
                <a:gd name="T50" fmla="*/ 613 w 1630"/>
                <a:gd name="T51" fmla="*/ 196 h 1286"/>
                <a:gd name="T52" fmla="*/ 748 w 1630"/>
                <a:gd name="T53" fmla="*/ 131 h 1286"/>
                <a:gd name="T54" fmla="*/ 801 w 1630"/>
                <a:gd name="T55" fmla="*/ 105 h 1286"/>
                <a:gd name="T56" fmla="*/ 816 w 1630"/>
                <a:gd name="T57" fmla="*/ 98 h 1286"/>
                <a:gd name="T58" fmla="*/ 1542 w 1630"/>
                <a:gd name="T59" fmla="*/ 441 h 1286"/>
                <a:gd name="T60" fmla="*/ 1539 w 1630"/>
                <a:gd name="T61" fmla="*/ 551 h 1286"/>
                <a:gd name="T62" fmla="*/ 1407 w 1630"/>
                <a:gd name="T63" fmla="*/ 551 h 1286"/>
                <a:gd name="T64" fmla="*/ 1406 w 1630"/>
                <a:gd name="T65" fmla="*/ 669 h 1286"/>
                <a:gd name="T66" fmla="*/ 1406 w 1630"/>
                <a:gd name="T67" fmla="*/ 701 h 1286"/>
                <a:gd name="T68" fmla="*/ 1405 w 1630"/>
                <a:gd name="T69" fmla="*/ 1186 h 1286"/>
                <a:gd name="T70" fmla="*/ 1488 w 1630"/>
                <a:gd name="T71" fmla="*/ 1184 h 1286"/>
                <a:gd name="T72" fmla="*/ 1491 w 1630"/>
                <a:gd name="T73" fmla="*/ 701 h 1286"/>
                <a:gd name="T74" fmla="*/ 1491 w 1630"/>
                <a:gd name="T75" fmla="*/ 625 h 1286"/>
                <a:gd name="T76" fmla="*/ 1542 w 1630"/>
                <a:gd name="T77" fmla="*/ 625 h 1286"/>
                <a:gd name="T78" fmla="*/ 1625 w 1630"/>
                <a:gd name="T79" fmla="*/ 625 h 1286"/>
                <a:gd name="T80" fmla="*/ 1626 w 1630"/>
                <a:gd name="T81" fmla="*/ 551 h 1286"/>
                <a:gd name="T82" fmla="*/ 1630 w 1630"/>
                <a:gd name="T83" fmla="*/ 375 h 1286"/>
                <a:gd name="T84" fmla="*/ 1542 w 1630"/>
                <a:gd name="T85" fmla="*/ 335 h 1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630" h="1286">
                  <a:moveTo>
                    <a:pt x="1542" y="335"/>
                  </a:moveTo>
                  <a:cubicBezTo>
                    <a:pt x="1028" y="98"/>
                    <a:pt x="1028" y="98"/>
                    <a:pt x="1028" y="98"/>
                  </a:cubicBezTo>
                  <a:cubicBezTo>
                    <a:pt x="815" y="0"/>
                    <a:pt x="815" y="0"/>
                    <a:pt x="815" y="0"/>
                  </a:cubicBezTo>
                  <a:cubicBezTo>
                    <a:pt x="794" y="10"/>
                    <a:pt x="794" y="10"/>
                    <a:pt x="794" y="10"/>
                  </a:cubicBezTo>
                  <a:cubicBezTo>
                    <a:pt x="614" y="96"/>
                    <a:pt x="614" y="96"/>
                    <a:pt x="614" y="96"/>
                  </a:cubicBezTo>
                  <a:cubicBezTo>
                    <a:pt x="614" y="96"/>
                    <a:pt x="614" y="96"/>
                    <a:pt x="614" y="96"/>
                  </a:cubicBezTo>
                  <a:cubicBezTo>
                    <a:pt x="456" y="172"/>
                    <a:pt x="456" y="172"/>
                    <a:pt x="456" y="172"/>
                  </a:cubicBezTo>
                  <a:cubicBezTo>
                    <a:pt x="421" y="189"/>
                    <a:pt x="421" y="189"/>
                    <a:pt x="421" y="189"/>
                  </a:cubicBezTo>
                  <a:cubicBezTo>
                    <a:pt x="422" y="125"/>
                    <a:pt x="422" y="125"/>
                    <a:pt x="422" y="125"/>
                  </a:cubicBezTo>
                  <a:cubicBezTo>
                    <a:pt x="215" y="128"/>
                    <a:pt x="215" y="128"/>
                    <a:pt x="215" y="128"/>
                  </a:cubicBezTo>
                  <a:cubicBezTo>
                    <a:pt x="215" y="196"/>
                    <a:pt x="215" y="196"/>
                    <a:pt x="215" y="196"/>
                  </a:cubicBezTo>
                  <a:cubicBezTo>
                    <a:pt x="215" y="289"/>
                    <a:pt x="215" y="289"/>
                    <a:pt x="215" y="289"/>
                  </a:cubicBezTo>
                  <a:cubicBezTo>
                    <a:pt x="97" y="345"/>
                    <a:pt x="97" y="345"/>
                    <a:pt x="97" y="345"/>
                  </a:cubicBezTo>
                  <a:cubicBezTo>
                    <a:pt x="1" y="392"/>
                    <a:pt x="1" y="392"/>
                    <a:pt x="1" y="392"/>
                  </a:cubicBezTo>
                  <a:cubicBezTo>
                    <a:pt x="0" y="646"/>
                    <a:pt x="0" y="646"/>
                    <a:pt x="0" y="646"/>
                  </a:cubicBezTo>
                  <a:cubicBezTo>
                    <a:pt x="97" y="648"/>
                    <a:pt x="97" y="648"/>
                    <a:pt x="97" y="648"/>
                  </a:cubicBezTo>
                  <a:cubicBezTo>
                    <a:pt x="150" y="649"/>
                    <a:pt x="150" y="649"/>
                    <a:pt x="150" y="649"/>
                  </a:cubicBezTo>
                  <a:cubicBezTo>
                    <a:pt x="152" y="1271"/>
                    <a:pt x="152" y="1271"/>
                    <a:pt x="152" y="1271"/>
                  </a:cubicBezTo>
                  <a:cubicBezTo>
                    <a:pt x="152" y="1286"/>
                    <a:pt x="152" y="1286"/>
                    <a:pt x="152" y="1286"/>
                  </a:cubicBezTo>
                  <a:cubicBezTo>
                    <a:pt x="239" y="1271"/>
                    <a:pt x="239" y="1271"/>
                    <a:pt x="239" y="1271"/>
                  </a:cubicBezTo>
                  <a:cubicBezTo>
                    <a:pt x="238" y="563"/>
                    <a:pt x="238" y="563"/>
                    <a:pt x="238" y="563"/>
                  </a:cubicBezTo>
                  <a:cubicBezTo>
                    <a:pt x="98" y="564"/>
                    <a:pt x="98" y="564"/>
                    <a:pt x="98" y="564"/>
                  </a:cubicBezTo>
                  <a:cubicBezTo>
                    <a:pt x="97" y="459"/>
                    <a:pt x="97" y="459"/>
                    <a:pt x="97" y="459"/>
                  </a:cubicBezTo>
                  <a:cubicBezTo>
                    <a:pt x="97" y="453"/>
                    <a:pt x="97" y="453"/>
                    <a:pt x="97" y="453"/>
                  </a:cubicBezTo>
                  <a:cubicBezTo>
                    <a:pt x="613" y="196"/>
                    <a:pt x="613" y="196"/>
                    <a:pt x="613" y="196"/>
                  </a:cubicBezTo>
                  <a:cubicBezTo>
                    <a:pt x="613" y="196"/>
                    <a:pt x="613" y="196"/>
                    <a:pt x="613" y="196"/>
                  </a:cubicBezTo>
                  <a:cubicBezTo>
                    <a:pt x="748" y="131"/>
                    <a:pt x="748" y="131"/>
                    <a:pt x="748" y="131"/>
                  </a:cubicBezTo>
                  <a:cubicBezTo>
                    <a:pt x="801" y="105"/>
                    <a:pt x="801" y="105"/>
                    <a:pt x="801" y="105"/>
                  </a:cubicBezTo>
                  <a:cubicBezTo>
                    <a:pt x="816" y="98"/>
                    <a:pt x="816" y="98"/>
                    <a:pt x="816" y="98"/>
                  </a:cubicBezTo>
                  <a:cubicBezTo>
                    <a:pt x="1542" y="441"/>
                    <a:pt x="1542" y="441"/>
                    <a:pt x="1542" y="441"/>
                  </a:cubicBezTo>
                  <a:cubicBezTo>
                    <a:pt x="1539" y="551"/>
                    <a:pt x="1539" y="551"/>
                    <a:pt x="1539" y="551"/>
                  </a:cubicBezTo>
                  <a:cubicBezTo>
                    <a:pt x="1407" y="551"/>
                    <a:pt x="1407" y="551"/>
                    <a:pt x="1407" y="551"/>
                  </a:cubicBezTo>
                  <a:cubicBezTo>
                    <a:pt x="1406" y="669"/>
                    <a:pt x="1406" y="669"/>
                    <a:pt x="1406" y="669"/>
                  </a:cubicBezTo>
                  <a:cubicBezTo>
                    <a:pt x="1406" y="701"/>
                    <a:pt x="1406" y="701"/>
                    <a:pt x="1406" y="701"/>
                  </a:cubicBezTo>
                  <a:cubicBezTo>
                    <a:pt x="1405" y="1186"/>
                    <a:pt x="1405" y="1186"/>
                    <a:pt x="1405" y="1186"/>
                  </a:cubicBezTo>
                  <a:cubicBezTo>
                    <a:pt x="1456" y="1185"/>
                    <a:pt x="1488" y="1184"/>
                    <a:pt x="1488" y="1184"/>
                  </a:cubicBezTo>
                  <a:cubicBezTo>
                    <a:pt x="1491" y="701"/>
                    <a:pt x="1491" y="701"/>
                    <a:pt x="1491" y="701"/>
                  </a:cubicBezTo>
                  <a:cubicBezTo>
                    <a:pt x="1491" y="625"/>
                    <a:pt x="1491" y="625"/>
                    <a:pt x="1491" y="625"/>
                  </a:cubicBezTo>
                  <a:cubicBezTo>
                    <a:pt x="1542" y="625"/>
                    <a:pt x="1542" y="625"/>
                    <a:pt x="1542" y="625"/>
                  </a:cubicBezTo>
                  <a:cubicBezTo>
                    <a:pt x="1625" y="625"/>
                    <a:pt x="1625" y="625"/>
                    <a:pt x="1625" y="625"/>
                  </a:cubicBezTo>
                  <a:cubicBezTo>
                    <a:pt x="1626" y="551"/>
                    <a:pt x="1626" y="551"/>
                    <a:pt x="1626" y="551"/>
                  </a:cubicBezTo>
                  <a:cubicBezTo>
                    <a:pt x="1630" y="375"/>
                    <a:pt x="1630" y="375"/>
                    <a:pt x="1630" y="375"/>
                  </a:cubicBezTo>
                  <a:lnTo>
                    <a:pt x="1542" y="33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4" name="Freeform 22"/>
            <p:cNvSpPr>
              <a:spLocks/>
            </p:cNvSpPr>
            <p:nvPr userDrawn="1"/>
          </p:nvSpPr>
          <p:spPr bwMode="auto">
            <a:xfrm>
              <a:off x="10534633" y="1037823"/>
              <a:ext cx="2591" cy="5614"/>
            </a:xfrm>
            <a:custGeom>
              <a:avLst/>
              <a:gdLst>
                <a:gd name="T0" fmla="*/ 0 w 5"/>
                <a:gd name="T1" fmla="*/ 0 h 12"/>
                <a:gd name="T2" fmla="*/ 5 w 5"/>
                <a:gd name="T3" fmla="*/ 12 h 12"/>
                <a:gd name="T4" fmla="*/ 0 w 5"/>
                <a:gd name="T5" fmla="*/ 0 h 12"/>
              </a:gdLst>
              <a:ahLst/>
              <a:cxnLst>
                <a:cxn ang="0">
                  <a:pos x="T0" y="T1"/>
                </a:cxn>
                <a:cxn ang="0">
                  <a:pos x="T2" y="T3"/>
                </a:cxn>
                <a:cxn ang="0">
                  <a:pos x="T4" y="T5"/>
                </a:cxn>
              </a:cxnLst>
              <a:rect l="0" t="0" r="r" b="b"/>
              <a:pathLst>
                <a:path w="5" h="12">
                  <a:moveTo>
                    <a:pt x="0" y="0"/>
                  </a:moveTo>
                  <a:cubicBezTo>
                    <a:pt x="2" y="4"/>
                    <a:pt x="3" y="8"/>
                    <a:pt x="5" y="12"/>
                  </a:cubicBezTo>
                  <a:cubicBezTo>
                    <a:pt x="3" y="8"/>
                    <a:pt x="2" y="4"/>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5" name="Freeform 23"/>
            <p:cNvSpPr>
              <a:spLocks/>
            </p:cNvSpPr>
            <p:nvPr userDrawn="1"/>
          </p:nvSpPr>
          <p:spPr bwMode="auto">
            <a:xfrm>
              <a:off x="10528156" y="1015367"/>
              <a:ext cx="5182" cy="19001"/>
            </a:xfrm>
            <a:custGeom>
              <a:avLst/>
              <a:gdLst>
                <a:gd name="T0" fmla="*/ 0 w 11"/>
                <a:gd name="T1" fmla="*/ 0 h 40"/>
                <a:gd name="T2" fmla="*/ 11 w 11"/>
                <a:gd name="T3" fmla="*/ 40 h 40"/>
                <a:gd name="T4" fmla="*/ 0 w 11"/>
                <a:gd name="T5" fmla="*/ 0 h 40"/>
              </a:gdLst>
              <a:ahLst/>
              <a:cxnLst>
                <a:cxn ang="0">
                  <a:pos x="T0" y="T1"/>
                </a:cxn>
                <a:cxn ang="0">
                  <a:pos x="T2" y="T3"/>
                </a:cxn>
                <a:cxn ang="0">
                  <a:pos x="T4" y="T5"/>
                </a:cxn>
              </a:cxnLst>
              <a:rect l="0" t="0" r="r" b="b"/>
              <a:pathLst>
                <a:path w="11" h="40">
                  <a:moveTo>
                    <a:pt x="0" y="0"/>
                  </a:moveTo>
                  <a:cubicBezTo>
                    <a:pt x="2" y="14"/>
                    <a:pt x="6" y="28"/>
                    <a:pt x="11" y="40"/>
                  </a:cubicBezTo>
                  <a:cubicBezTo>
                    <a:pt x="6" y="28"/>
                    <a:pt x="2" y="14"/>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6" name="Freeform 24"/>
            <p:cNvSpPr>
              <a:spLocks/>
            </p:cNvSpPr>
            <p:nvPr userDrawn="1"/>
          </p:nvSpPr>
          <p:spPr bwMode="auto">
            <a:xfrm>
              <a:off x="10599409" y="1092234"/>
              <a:ext cx="6909" cy="1727"/>
            </a:xfrm>
            <a:custGeom>
              <a:avLst/>
              <a:gdLst>
                <a:gd name="T0" fmla="*/ 0 w 15"/>
                <a:gd name="T1" fmla="*/ 0 h 4"/>
                <a:gd name="T2" fmla="*/ 15 w 15"/>
                <a:gd name="T3" fmla="*/ 4 h 4"/>
                <a:gd name="T4" fmla="*/ 0 w 15"/>
                <a:gd name="T5" fmla="*/ 0 h 4"/>
              </a:gdLst>
              <a:ahLst/>
              <a:cxnLst>
                <a:cxn ang="0">
                  <a:pos x="T0" y="T1"/>
                </a:cxn>
                <a:cxn ang="0">
                  <a:pos x="T2" y="T3"/>
                </a:cxn>
                <a:cxn ang="0">
                  <a:pos x="T4" y="T5"/>
                </a:cxn>
              </a:cxnLst>
              <a:rect l="0" t="0" r="r" b="b"/>
              <a:pathLst>
                <a:path w="15" h="4">
                  <a:moveTo>
                    <a:pt x="0" y="0"/>
                  </a:moveTo>
                  <a:cubicBezTo>
                    <a:pt x="5" y="1"/>
                    <a:pt x="10" y="3"/>
                    <a:pt x="15" y="4"/>
                  </a:cubicBezTo>
                  <a:cubicBezTo>
                    <a:pt x="10" y="3"/>
                    <a:pt x="5" y="1"/>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7" name="Freeform 25"/>
            <p:cNvSpPr>
              <a:spLocks/>
            </p:cNvSpPr>
            <p:nvPr userDrawn="1"/>
          </p:nvSpPr>
          <p:spPr bwMode="auto">
            <a:xfrm>
              <a:off x="10607182" y="1093962"/>
              <a:ext cx="8205" cy="1727"/>
            </a:xfrm>
            <a:custGeom>
              <a:avLst/>
              <a:gdLst>
                <a:gd name="T0" fmla="*/ 0 w 17"/>
                <a:gd name="T1" fmla="*/ 0 h 3"/>
                <a:gd name="T2" fmla="*/ 17 w 17"/>
                <a:gd name="T3" fmla="*/ 3 h 3"/>
                <a:gd name="T4" fmla="*/ 0 w 17"/>
                <a:gd name="T5" fmla="*/ 0 h 3"/>
              </a:gdLst>
              <a:ahLst/>
              <a:cxnLst>
                <a:cxn ang="0">
                  <a:pos x="T0" y="T1"/>
                </a:cxn>
                <a:cxn ang="0">
                  <a:pos x="T2" y="T3"/>
                </a:cxn>
                <a:cxn ang="0">
                  <a:pos x="T4" y="T5"/>
                </a:cxn>
              </a:cxnLst>
              <a:rect l="0" t="0" r="r" b="b"/>
              <a:pathLst>
                <a:path w="17" h="3">
                  <a:moveTo>
                    <a:pt x="0" y="0"/>
                  </a:moveTo>
                  <a:cubicBezTo>
                    <a:pt x="5" y="1"/>
                    <a:pt x="11" y="2"/>
                    <a:pt x="17" y="3"/>
                  </a:cubicBezTo>
                  <a:cubicBezTo>
                    <a:pt x="11" y="2"/>
                    <a:pt x="5" y="1"/>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8" name="Freeform 26"/>
            <p:cNvSpPr>
              <a:spLocks/>
            </p:cNvSpPr>
            <p:nvPr userDrawn="1"/>
          </p:nvSpPr>
          <p:spPr bwMode="auto">
            <a:xfrm>
              <a:off x="10538088" y="1044732"/>
              <a:ext cx="59593" cy="47070"/>
            </a:xfrm>
            <a:custGeom>
              <a:avLst/>
              <a:gdLst>
                <a:gd name="T0" fmla="*/ 126 w 126"/>
                <a:gd name="T1" fmla="*/ 99 h 99"/>
                <a:gd name="T2" fmla="*/ 0 w 126"/>
                <a:gd name="T3" fmla="*/ 0 h 99"/>
                <a:gd name="T4" fmla="*/ 126 w 126"/>
                <a:gd name="T5" fmla="*/ 99 h 99"/>
              </a:gdLst>
              <a:ahLst/>
              <a:cxnLst>
                <a:cxn ang="0">
                  <a:pos x="T0" y="T1"/>
                </a:cxn>
                <a:cxn ang="0">
                  <a:pos x="T2" y="T3"/>
                </a:cxn>
                <a:cxn ang="0">
                  <a:pos x="T4" y="T5"/>
                </a:cxn>
              </a:cxnLst>
              <a:rect l="0" t="0" r="r" b="b"/>
              <a:pathLst>
                <a:path w="126" h="99">
                  <a:moveTo>
                    <a:pt x="126" y="99"/>
                  </a:moveTo>
                  <a:cubicBezTo>
                    <a:pt x="74" y="83"/>
                    <a:pt x="28" y="51"/>
                    <a:pt x="0" y="0"/>
                  </a:cubicBezTo>
                  <a:cubicBezTo>
                    <a:pt x="28" y="51"/>
                    <a:pt x="74" y="83"/>
                    <a:pt x="126" y="9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29" name="Freeform 27"/>
            <p:cNvSpPr>
              <a:spLocks/>
            </p:cNvSpPr>
            <p:nvPr userDrawn="1"/>
          </p:nvSpPr>
          <p:spPr bwMode="auto">
            <a:xfrm>
              <a:off x="10616250" y="1096121"/>
              <a:ext cx="7773" cy="432"/>
            </a:xfrm>
            <a:custGeom>
              <a:avLst/>
              <a:gdLst>
                <a:gd name="T0" fmla="*/ 0 w 16"/>
                <a:gd name="T1" fmla="*/ 0 h 1"/>
                <a:gd name="T2" fmla="*/ 16 w 16"/>
                <a:gd name="T3" fmla="*/ 1 h 1"/>
                <a:gd name="T4" fmla="*/ 0 w 16"/>
                <a:gd name="T5" fmla="*/ 0 h 1"/>
              </a:gdLst>
              <a:ahLst/>
              <a:cxnLst>
                <a:cxn ang="0">
                  <a:pos x="T0" y="T1"/>
                </a:cxn>
                <a:cxn ang="0">
                  <a:pos x="T2" y="T3"/>
                </a:cxn>
                <a:cxn ang="0">
                  <a:pos x="T4" y="T5"/>
                </a:cxn>
              </a:cxnLst>
              <a:rect l="0" t="0" r="r" b="b"/>
              <a:pathLst>
                <a:path w="16" h="1">
                  <a:moveTo>
                    <a:pt x="0" y="0"/>
                  </a:moveTo>
                  <a:cubicBezTo>
                    <a:pt x="6" y="0"/>
                    <a:pt x="11" y="1"/>
                    <a:pt x="16" y="1"/>
                  </a:cubicBezTo>
                  <a:cubicBezTo>
                    <a:pt x="11" y="1"/>
                    <a:pt x="6"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0" name="Freeform 28"/>
            <p:cNvSpPr>
              <a:spLocks/>
            </p:cNvSpPr>
            <p:nvPr userDrawn="1"/>
          </p:nvSpPr>
          <p:spPr bwMode="auto">
            <a:xfrm>
              <a:off x="10626614" y="1096984"/>
              <a:ext cx="6478"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cubicBezTo>
                    <a:pt x="13" y="0"/>
                    <a:pt x="13" y="0"/>
                    <a:pt x="13" y="0"/>
                  </a:cubicBezTo>
                  <a:cubicBezTo>
                    <a:pt x="8" y="0"/>
                    <a:pt x="4" y="0"/>
                    <a:pt x="0" y="0"/>
                  </a:cubicBezTo>
                  <a:cubicBezTo>
                    <a:pt x="4" y="0"/>
                    <a:pt x="8" y="0"/>
                    <a:pt x="13"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1" name="Freeform 29"/>
            <p:cNvSpPr>
              <a:spLocks/>
            </p:cNvSpPr>
            <p:nvPr userDrawn="1"/>
          </p:nvSpPr>
          <p:spPr bwMode="auto">
            <a:xfrm>
              <a:off x="10642160" y="1096553"/>
              <a:ext cx="3023" cy="0"/>
            </a:xfrm>
            <a:custGeom>
              <a:avLst/>
              <a:gdLst>
                <a:gd name="T0" fmla="*/ 6 w 6"/>
                <a:gd name="T1" fmla="*/ 0 w 6"/>
                <a:gd name="T2" fmla="*/ 6 w 6"/>
              </a:gdLst>
              <a:ahLst/>
              <a:cxnLst>
                <a:cxn ang="0">
                  <a:pos x="T0" y="0"/>
                </a:cxn>
                <a:cxn ang="0">
                  <a:pos x="T1" y="0"/>
                </a:cxn>
                <a:cxn ang="0">
                  <a:pos x="T2" y="0"/>
                </a:cxn>
              </a:cxnLst>
              <a:rect l="0" t="0" r="r" b="b"/>
              <a:pathLst>
                <a:path w="6">
                  <a:moveTo>
                    <a:pt x="6" y="0"/>
                  </a:moveTo>
                  <a:cubicBezTo>
                    <a:pt x="4" y="0"/>
                    <a:pt x="2" y="0"/>
                    <a:pt x="0" y="0"/>
                  </a:cubicBezTo>
                  <a:cubicBezTo>
                    <a:pt x="2" y="0"/>
                    <a:pt x="4" y="0"/>
                    <a:pt x="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2" name="Freeform 30"/>
            <p:cNvSpPr>
              <a:spLocks/>
            </p:cNvSpPr>
            <p:nvPr userDrawn="1"/>
          </p:nvSpPr>
          <p:spPr bwMode="auto">
            <a:xfrm>
              <a:off x="10633092" y="1096984"/>
              <a:ext cx="3455" cy="0"/>
            </a:xfrm>
            <a:custGeom>
              <a:avLst/>
              <a:gdLst>
                <a:gd name="T0" fmla="*/ 0 w 8"/>
                <a:gd name="T1" fmla="*/ 0 w 8"/>
                <a:gd name="T2" fmla="*/ 8 w 8"/>
                <a:gd name="T3" fmla="*/ 0 w 8"/>
              </a:gdLst>
              <a:ahLst/>
              <a:cxnLst>
                <a:cxn ang="0">
                  <a:pos x="T0" y="0"/>
                </a:cxn>
                <a:cxn ang="0">
                  <a:pos x="T1" y="0"/>
                </a:cxn>
                <a:cxn ang="0">
                  <a:pos x="T2" y="0"/>
                </a:cxn>
                <a:cxn ang="0">
                  <a:pos x="T3" y="0"/>
                </a:cxn>
              </a:cxnLst>
              <a:rect l="0" t="0" r="r" b="b"/>
              <a:pathLst>
                <a:path w="8">
                  <a:moveTo>
                    <a:pt x="0" y="0"/>
                  </a:moveTo>
                  <a:cubicBezTo>
                    <a:pt x="0" y="0"/>
                    <a:pt x="0" y="0"/>
                    <a:pt x="0" y="0"/>
                  </a:cubicBezTo>
                  <a:cubicBezTo>
                    <a:pt x="3" y="0"/>
                    <a:pt x="6" y="0"/>
                    <a:pt x="8" y="0"/>
                  </a:cubicBezTo>
                  <a:cubicBezTo>
                    <a:pt x="5" y="0"/>
                    <a:pt x="3"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3" name="Freeform 31"/>
            <p:cNvSpPr>
              <a:spLocks/>
            </p:cNvSpPr>
            <p:nvPr userDrawn="1"/>
          </p:nvSpPr>
          <p:spPr bwMode="auto">
            <a:xfrm>
              <a:off x="9670097" y="831405"/>
              <a:ext cx="86367" cy="165393"/>
            </a:xfrm>
            <a:custGeom>
              <a:avLst/>
              <a:gdLst>
                <a:gd name="T0" fmla="*/ 0 w 200"/>
                <a:gd name="T1" fmla="*/ 0 h 383"/>
                <a:gd name="T2" fmla="*/ 4 w 200"/>
                <a:gd name="T3" fmla="*/ 383 h 383"/>
                <a:gd name="T4" fmla="*/ 200 w 200"/>
                <a:gd name="T5" fmla="*/ 382 h 383"/>
                <a:gd name="T6" fmla="*/ 4 w 200"/>
                <a:gd name="T7" fmla="*/ 383 h 383"/>
                <a:gd name="T8" fmla="*/ 0 w 200"/>
                <a:gd name="T9" fmla="*/ 0 h 383"/>
              </a:gdLst>
              <a:ahLst/>
              <a:cxnLst>
                <a:cxn ang="0">
                  <a:pos x="T0" y="T1"/>
                </a:cxn>
                <a:cxn ang="0">
                  <a:pos x="T2" y="T3"/>
                </a:cxn>
                <a:cxn ang="0">
                  <a:pos x="T4" y="T5"/>
                </a:cxn>
                <a:cxn ang="0">
                  <a:pos x="T6" y="T7"/>
                </a:cxn>
                <a:cxn ang="0">
                  <a:pos x="T8" y="T9"/>
                </a:cxn>
              </a:cxnLst>
              <a:rect l="0" t="0" r="r" b="b"/>
              <a:pathLst>
                <a:path w="200" h="383">
                  <a:moveTo>
                    <a:pt x="0" y="0"/>
                  </a:moveTo>
                  <a:lnTo>
                    <a:pt x="4" y="383"/>
                  </a:lnTo>
                  <a:lnTo>
                    <a:pt x="200" y="382"/>
                  </a:lnTo>
                  <a:lnTo>
                    <a:pt x="4" y="383"/>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4" name="Freeform 32"/>
            <p:cNvSpPr>
              <a:spLocks/>
            </p:cNvSpPr>
            <p:nvPr userDrawn="1"/>
          </p:nvSpPr>
          <p:spPr bwMode="auto">
            <a:xfrm>
              <a:off x="10309215" y="388341"/>
              <a:ext cx="255215" cy="195190"/>
            </a:xfrm>
            <a:custGeom>
              <a:avLst/>
              <a:gdLst>
                <a:gd name="T0" fmla="*/ 539 w 539"/>
                <a:gd name="T1" fmla="*/ 0 h 412"/>
                <a:gd name="T2" fmla="*/ 0 w 539"/>
                <a:gd name="T3" fmla="*/ 412 h 412"/>
                <a:gd name="T4" fmla="*/ 539 w 539"/>
                <a:gd name="T5" fmla="*/ 0 h 412"/>
              </a:gdLst>
              <a:ahLst/>
              <a:cxnLst>
                <a:cxn ang="0">
                  <a:pos x="T0" y="T1"/>
                </a:cxn>
                <a:cxn ang="0">
                  <a:pos x="T2" y="T3"/>
                </a:cxn>
                <a:cxn ang="0">
                  <a:pos x="T4" y="T5"/>
                </a:cxn>
              </a:cxnLst>
              <a:rect l="0" t="0" r="r" b="b"/>
              <a:pathLst>
                <a:path w="539" h="412">
                  <a:moveTo>
                    <a:pt x="539" y="0"/>
                  </a:moveTo>
                  <a:cubicBezTo>
                    <a:pt x="309" y="51"/>
                    <a:pt x="122" y="221"/>
                    <a:pt x="0" y="412"/>
                  </a:cubicBezTo>
                  <a:cubicBezTo>
                    <a:pt x="122" y="221"/>
                    <a:pt x="309" y="51"/>
                    <a:pt x="539" y="0"/>
                  </a:cubicBez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5" name="Freeform 33"/>
            <p:cNvSpPr>
              <a:spLocks/>
            </p:cNvSpPr>
            <p:nvPr userDrawn="1"/>
          </p:nvSpPr>
          <p:spPr bwMode="auto">
            <a:xfrm>
              <a:off x="10731119" y="1325857"/>
              <a:ext cx="28501" cy="0"/>
            </a:xfrm>
            <a:custGeom>
              <a:avLst/>
              <a:gdLst>
                <a:gd name="T0" fmla="*/ 0 w 60"/>
                <a:gd name="T1" fmla="*/ 60 w 60"/>
                <a:gd name="T2" fmla="*/ 0 w 60"/>
              </a:gdLst>
              <a:ahLst/>
              <a:cxnLst>
                <a:cxn ang="0">
                  <a:pos x="T0" y="0"/>
                </a:cxn>
                <a:cxn ang="0">
                  <a:pos x="T1" y="0"/>
                </a:cxn>
                <a:cxn ang="0">
                  <a:pos x="T2" y="0"/>
                </a:cxn>
              </a:cxnLst>
              <a:rect l="0" t="0" r="r" b="b"/>
              <a:pathLst>
                <a:path w="60">
                  <a:moveTo>
                    <a:pt x="0" y="0"/>
                  </a:moveTo>
                  <a:cubicBezTo>
                    <a:pt x="22" y="0"/>
                    <a:pt x="39" y="0"/>
                    <a:pt x="60" y="0"/>
                  </a:cubicBezTo>
                  <a:cubicBezTo>
                    <a:pt x="39" y="0"/>
                    <a:pt x="22" y="0"/>
                    <a:pt x="0" y="0"/>
                  </a:cubicBez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6" name="Freeform 34"/>
            <p:cNvSpPr>
              <a:spLocks/>
            </p:cNvSpPr>
            <p:nvPr userDrawn="1"/>
          </p:nvSpPr>
          <p:spPr bwMode="auto">
            <a:xfrm>
              <a:off x="10759620" y="1325857"/>
              <a:ext cx="268602" cy="8205"/>
            </a:xfrm>
            <a:custGeom>
              <a:avLst/>
              <a:gdLst>
                <a:gd name="T0" fmla="*/ 567 w 567"/>
                <a:gd name="T1" fmla="*/ 17 h 17"/>
                <a:gd name="T2" fmla="*/ 0 w 567"/>
                <a:gd name="T3" fmla="*/ 0 h 17"/>
                <a:gd name="T4" fmla="*/ 567 w 567"/>
                <a:gd name="T5" fmla="*/ 17 h 17"/>
              </a:gdLst>
              <a:ahLst/>
              <a:cxnLst>
                <a:cxn ang="0">
                  <a:pos x="T0" y="T1"/>
                </a:cxn>
                <a:cxn ang="0">
                  <a:pos x="T2" y="T3"/>
                </a:cxn>
                <a:cxn ang="0">
                  <a:pos x="T4" y="T5"/>
                </a:cxn>
              </a:cxnLst>
              <a:rect l="0" t="0" r="r" b="b"/>
              <a:pathLst>
                <a:path w="567" h="17">
                  <a:moveTo>
                    <a:pt x="567" y="17"/>
                  </a:moveTo>
                  <a:cubicBezTo>
                    <a:pt x="384" y="6"/>
                    <a:pt x="195" y="0"/>
                    <a:pt x="0" y="0"/>
                  </a:cubicBezTo>
                  <a:cubicBezTo>
                    <a:pt x="195" y="0"/>
                    <a:pt x="384" y="6"/>
                    <a:pt x="567" y="17"/>
                  </a:cubicBez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7" name="Freeform 35"/>
            <p:cNvSpPr>
              <a:spLocks/>
            </p:cNvSpPr>
            <p:nvPr userDrawn="1"/>
          </p:nvSpPr>
          <p:spPr bwMode="auto">
            <a:xfrm>
              <a:off x="10255235" y="381000"/>
              <a:ext cx="772987" cy="953062"/>
            </a:xfrm>
            <a:custGeom>
              <a:avLst/>
              <a:gdLst>
                <a:gd name="T0" fmla="*/ 1630 w 1631"/>
                <a:gd name="T1" fmla="*/ 1970 h 2010"/>
                <a:gd name="T2" fmla="*/ 1138 w 1631"/>
                <a:gd name="T3" fmla="*/ 104 h 2010"/>
                <a:gd name="T4" fmla="*/ 1048 w 1631"/>
                <a:gd name="T5" fmla="*/ 52 h 2010"/>
                <a:gd name="T6" fmla="*/ 960 w 1631"/>
                <a:gd name="T7" fmla="*/ 20 h 2010"/>
                <a:gd name="T8" fmla="*/ 796 w 1631"/>
                <a:gd name="T9" fmla="*/ 0 h 2010"/>
                <a:gd name="T10" fmla="*/ 723 w 1631"/>
                <a:gd name="T11" fmla="*/ 4 h 2010"/>
                <a:gd name="T12" fmla="*/ 653 w 1631"/>
                <a:gd name="T13" fmla="*/ 15 h 2010"/>
                <a:gd name="T14" fmla="*/ 114 w 1631"/>
                <a:gd name="T15" fmla="*/ 427 h 2010"/>
                <a:gd name="T16" fmla="*/ 56 w 1631"/>
                <a:gd name="T17" fmla="*/ 531 h 2010"/>
                <a:gd name="T18" fmla="*/ 0 w 1631"/>
                <a:gd name="T19" fmla="*/ 661 h 2010"/>
                <a:gd name="T20" fmla="*/ 105 w 1631"/>
                <a:gd name="T21" fmla="*/ 661 h 2010"/>
                <a:gd name="T22" fmla="*/ 209 w 1631"/>
                <a:gd name="T23" fmla="*/ 660 h 2010"/>
                <a:gd name="T24" fmla="*/ 209 w 1631"/>
                <a:gd name="T25" fmla="*/ 735 h 2010"/>
                <a:gd name="T26" fmla="*/ 134 w 1631"/>
                <a:gd name="T27" fmla="*/ 735 h 2010"/>
                <a:gd name="T28" fmla="*/ 132 w 1631"/>
                <a:gd name="T29" fmla="*/ 820 h 2010"/>
                <a:gd name="T30" fmla="*/ 130 w 1631"/>
                <a:gd name="T31" fmla="*/ 905 h 2010"/>
                <a:gd name="T32" fmla="*/ 310 w 1631"/>
                <a:gd name="T33" fmla="*/ 819 h 2010"/>
                <a:gd name="T34" fmla="*/ 299 w 1631"/>
                <a:gd name="T35" fmla="*/ 700 h 2010"/>
                <a:gd name="T36" fmla="*/ 572 w 1631"/>
                <a:gd name="T37" fmla="*/ 523 h 2010"/>
                <a:gd name="T38" fmla="*/ 1022 w 1631"/>
                <a:gd name="T39" fmla="*/ 440 h 2010"/>
                <a:gd name="T40" fmla="*/ 1042 w 1631"/>
                <a:gd name="T41" fmla="*/ 464 h 2010"/>
                <a:gd name="T42" fmla="*/ 1145 w 1631"/>
                <a:gd name="T43" fmla="*/ 665 h 2010"/>
                <a:gd name="T44" fmla="*/ 1272 w 1631"/>
                <a:gd name="T45" fmla="*/ 823 h 2010"/>
                <a:gd name="T46" fmla="*/ 1268 w 1631"/>
                <a:gd name="T47" fmla="*/ 1277 h 2010"/>
                <a:gd name="T48" fmla="*/ 1142 w 1631"/>
                <a:gd name="T49" fmla="*/ 1360 h 2010"/>
                <a:gd name="T50" fmla="*/ 1141 w 1631"/>
                <a:gd name="T51" fmla="*/ 1434 h 2010"/>
                <a:gd name="T52" fmla="*/ 1058 w 1631"/>
                <a:gd name="T53" fmla="*/ 1434 h 2010"/>
                <a:gd name="T54" fmla="*/ 1007 w 1631"/>
                <a:gd name="T55" fmla="*/ 1434 h 2010"/>
                <a:gd name="T56" fmla="*/ 1007 w 1631"/>
                <a:gd name="T57" fmla="*/ 1510 h 2010"/>
                <a:gd name="T58" fmla="*/ 1004 w 1631"/>
                <a:gd name="T59" fmla="*/ 1993 h 2010"/>
                <a:gd name="T60" fmla="*/ 1064 w 1631"/>
                <a:gd name="T61" fmla="*/ 1993 h 2010"/>
                <a:gd name="T62" fmla="*/ 1631 w 1631"/>
                <a:gd name="T63" fmla="*/ 2010 h 2010"/>
                <a:gd name="T64" fmla="*/ 1630 w 1631"/>
                <a:gd name="T65" fmla="*/ 1970 h 20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631" h="2010">
                  <a:moveTo>
                    <a:pt x="1630" y="1970"/>
                  </a:moveTo>
                  <a:cubicBezTo>
                    <a:pt x="1626" y="1293"/>
                    <a:pt x="1566" y="404"/>
                    <a:pt x="1138" y="104"/>
                  </a:cubicBezTo>
                  <a:cubicBezTo>
                    <a:pt x="1110" y="84"/>
                    <a:pt x="1080" y="66"/>
                    <a:pt x="1048" y="52"/>
                  </a:cubicBezTo>
                  <a:cubicBezTo>
                    <a:pt x="1020" y="39"/>
                    <a:pt x="991" y="29"/>
                    <a:pt x="960" y="20"/>
                  </a:cubicBezTo>
                  <a:cubicBezTo>
                    <a:pt x="910" y="7"/>
                    <a:pt x="855" y="0"/>
                    <a:pt x="796" y="0"/>
                  </a:cubicBezTo>
                  <a:cubicBezTo>
                    <a:pt x="771" y="0"/>
                    <a:pt x="747" y="1"/>
                    <a:pt x="723" y="4"/>
                  </a:cubicBezTo>
                  <a:cubicBezTo>
                    <a:pt x="699" y="6"/>
                    <a:pt x="676" y="10"/>
                    <a:pt x="653" y="15"/>
                  </a:cubicBezTo>
                  <a:cubicBezTo>
                    <a:pt x="423" y="66"/>
                    <a:pt x="236" y="236"/>
                    <a:pt x="114" y="427"/>
                  </a:cubicBezTo>
                  <a:cubicBezTo>
                    <a:pt x="93" y="461"/>
                    <a:pt x="73" y="496"/>
                    <a:pt x="56" y="531"/>
                  </a:cubicBezTo>
                  <a:cubicBezTo>
                    <a:pt x="34" y="575"/>
                    <a:pt x="15" y="618"/>
                    <a:pt x="0" y="661"/>
                  </a:cubicBezTo>
                  <a:cubicBezTo>
                    <a:pt x="105" y="661"/>
                    <a:pt x="105" y="661"/>
                    <a:pt x="105" y="661"/>
                  </a:cubicBezTo>
                  <a:cubicBezTo>
                    <a:pt x="209" y="660"/>
                    <a:pt x="209" y="660"/>
                    <a:pt x="209" y="660"/>
                  </a:cubicBezTo>
                  <a:cubicBezTo>
                    <a:pt x="209" y="735"/>
                    <a:pt x="209" y="735"/>
                    <a:pt x="209" y="735"/>
                  </a:cubicBezTo>
                  <a:cubicBezTo>
                    <a:pt x="134" y="735"/>
                    <a:pt x="134" y="735"/>
                    <a:pt x="134" y="735"/>
                  </a:cubicBezTo>
                  <a:cubicBezTo>
                    <a:pt x="132" y="820"/>
                    <a:pt x="132" y="820"/>
                    <a:pt x="132" y="820"/>
                  </a:cubicBezTo>
                  <a:cubicBezTo>
                    <a:pt x="130" y="905"/>
                    <a:pt x="130" y="905"/>
                    <a:pt x="130" y="905"/>
                  </a:cubicBezTo>
                  <a:cubicBezTo>
                    <a:pt x="310" y="819"/>
                    <a:pt x="310" y="819"/>
                    <a:pt x="310" y="819"/>
                  </a:cubicBezTo>
                  <a:cubicBezTo>
                    <a:pt x="300" y="774"/>
                    <a:pt x="287" y="746"/>
                    <a:pt x="299" y="700"/>
                  </a:cubicBezTo>
                  <a:cubicBezTo>
                    <a:pt x="333" y="560"/>
                    <a:pt x="489" y="514"/>
                    <a:pt x="572" y="523"/>
                  </a:cubicBezTo>
                  <a:cubicBezTo>
                    <a:pt x="634" y="311"/>
                    <a:pt x="885" y="291"/>
                    <a:pt x="1022" y="440"/>
                  </a:cubicBezTo>
                  <a:cubicBezTo>
                    <a:pt x="1029" y="448"/>
                    <a:pt x="1035" y="456"/>
                    <a:pt x="1042" y="464"/>
                  </a:cubicBezTo>
                  <a:cubicBezTo>
                    <a:pt x="1087" y="522"/>
                    <a:pt x="1124" y="598"/>
                    <a:pt x="1145" y="665"/>
                  </a:cubicBezTo>
                  <a:cubicBezTo>
                    <a:pt x="1178" y="765"/>
                    <a:pt x="1214" y="736"/>
                    <a:pt x="1272" y="823"/>
                  </a:cubicBezTo>
                  <a:cubicBezTo>
                    <a:pt x="1351" y="940"/>
                    <a:pt x="1344" y="1162"/>
                    <a:pt x="1268" y="1277"/>
                  </a:cubicBezTo>
                  <a:cubicBezTo>
                    <a:pt x="1240" y="1319"/>
                    <a:pt x="1192" y="1347"/>
                    <a:pt x="1142" y="1360"/>
                  </a:cubicBezTo>
                  <a:cubicBezTo>
                    <a:pt x="1141" y="1434"/>
                    <a:pt x="1141" y="1434"/>
                    <a:pt x="1141" y="1434"/>
                  </a:cubicBezTo>
                  <a:cubicBezTo>
                    <a:pt x="1058" y="1434"/>
                    <a:pt x="1058" y="1434"/>
                    <a:pt x="1058" y="1434"/>
                  </a:cubicBezTo>
                  <a:cubicBezTo>
                    <a:pt x="1007" y="1434"/>
                    <a:pt x="1007" y="1434"/>
                    <a:pt x="1007" y="1434"/>
                  </a:cubicBezTo>
                  <a:cubicBezTo>
                    <a:pt x="1007" y="1510"/>
                    <a:pt x="1007" y="1510"/>
                    <a:pt x="1007" y="1510"/>
                  </a:cubicBezTo>
                  <a:cubicBezTo>
                    <a:pt x="1004" y="1993"/>
                    <a:pt x="1004" y="1993"/>
                    <a:pt x="1004" y="1993"/>
                  </a:cubicBezTo>
                  <a:cubicBezTo>
                    <a:pt x="1026" y="1993"/>
                    <a:pt x="1043" y="1993"/>
                    <a:pt x="1064" y="1993"/>
                  </a:cubicBezTo>
                  <a:cubicBezTo>
                    <a:pt x="1259" y="1993"/>
                    <a:pt x="1448" y="1999"/>
                    <a:pt x="1631" y="2010"/>
                  </a:cubicBezTo>
                  <a:cubicBezTo>
                    <a:pt x="1630" y="1997"/>
                    <a:pt x="1630" y="1984"/>
                    <a:pt x="1630" y="1970"/>
                  </a:cubicBez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8" name="Freeform 36"/>
            <p:cNvSpPr>
              <a:spLocks/>
            </p:cNvSpPr>
            <p:nvPr userDrawn="1"/>
          </p:nvSpPr>
          <p:spPr bwMode="auto">
            <a:xfrm>
              <a:off x="10281577" y="583531"/>
              <a:ext cx="27638" cy="49229"/>
            </a:xfrm>
            <a:custGeom>
              <a:avLst/>
              <a:gdLst>
                <a:gd name="T0" fmla="*/ 0 w 58"/>
                <a:gd name="T1" fmla="*/ 104 h 104"/>
                <a:gd name="T2" fmla="*/ 58 w 58"/>
                <a:gd name="T3" fmla="*/ 0 h 104"/>
                <a:gd name="T4" fmla="*/ 0 w 58"/>
                <a:gd name="T5" fmla="*/ 104 h 104"/>
              </a:gdLst>
              <a:ahLst/>
              <a:cxnLst>
                <a:cxn ang="0">
                  <a:pos x="T0" y="T1"/>
                </a:cxn>
                <a:cxn ang="0">
                  <a:pos x="T2" y="T3"/>
                </a:cxn>
                <a:cxn ang="0">
                  <a:pos x="T4" y="T5"/>
                </a:cxn>
              </a:cxnLst>
              <a:rect l="0" t="0" r="r" b="b"/>
              <a:pathLst>
                <a:path w="58" h="104">
                  <a:moveTo>
                    <a:pt x="0" y="104"/>
                  </a:moveTo>
                  <a:cubicBezTo>
                    <a:pt x="17" y="69"/>
                    <a:pt x="37" y="34"/>
                    <a:pt x="58" y="0"/>
                  </a:cubicBezTo>
                  <a:cubicBezTo>
                    <a:pt x="37" y="34"/>
                    <a:pt x="17" y="69"/>
                    <a:pt x="0" y="104"/>
                  </a:cubicBez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39" name="Freeform 37"/>
            <p:cNvSpPr>
              <a:spLocks/>
            </p:cNvSpPr>
            <p:nvPr userDrawn="1"/>
          </p:nvSpPr>
          <p:spPr bwMode="auto">
            <a:xfrm>
              <a:off x="9560411" y="735969"/>
              <a:ext cx="15546" cy="779032"/>
            </a:xfrm>
            <a:custGeom>
              <a:avLst/>
              <a:gdLst>
                <a:gd name="T0" fmla="*/ 32 w 32"/>
                <a:gd name="T1" fmla="*/ 1643 h 1643"/>
                <a:gd name="T2" fmla="*/ 32 w 32"/>
                <a:gd name="T3" fmla="*/ 1643 h 1643"/>
                <a:gd name="T4" fmla="*/ 0 w 32"/>
                <a:gd name="T5" fmla="*/ 0 h 1643"/>
                <a:gd name="T6" fmla="*/ 32 w 32"/>
                <a:gd name="T7" fmla="*/ 1643 h 1643"/>
              </a:gdLst>
              <a:ahLst/>
              <a:cxnLst>
                <a:cxn ang="0">
                  <a:pos x="T0" y="T1"/>
                </a:cxn>
                <a:cxn ang="0">
                  <a:pos x="T2" y="T3"/>
                </a:cxn>
                <a:cxn ang="0">
                  <a:pos x="T4" y="T5"/>
                </a:cxn>
                <a:cxn ang="0">
                  <a:pos x="T6" y="T7"/>
                </a:cxn>
              </a:cxnLst>
              <a:rect l="0" t="0" r="r" b="b"/>
              <a:pathLst>
                <a:path w="32" h="1643">
                  <a:moveTo>
                    <a:pt x="32" y="1643"/>
                  </a:moveTo>
                  <a:cubicBezTo>
                    <a:pt x="32" y="1643"/>
                    <a:pt x="32" y="1643"/>
                    <a:pt x="32" y="1643"/>
                  </a:cubicBezTo>
                  <a:cubicBezTo>
                    <a:pt x="0" y="0"/>
                    <a:pt x="0" y="0"/>
                    <a:pt x="0" y="0"/>
                  </a:cubicBezTo>
                  <a:lnTo>
                    <a:pt x="32" y="1643"/>
                  </a:ln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0" name="Freeform 38"/>
            <p:cNvSpPr>
              <a:spLocks noEditPoints="1"/>
            </p:cNvSpPr>
            <p:nvPr userDrawn="1"/>
          </p:nvSpPr>
          <p:spPr bwMode="auto">
            <a:xfrm>
              <a:off x="9525000" y="694081"/>
              <a:ext cx="829126" cy="820921"/>
            </a:xfrm>
            <a:custGeom>
              <a:avLst/>
              <a:gdLst>
                <a:gd name="T0" fmla="*/ 1749 w 1749"/>
                <a:gd name="T1" fmla="*/ 0 h 1732"/>
                <a:gd name="T2" fmla="*/ 1645 w 1749"/>
                <a:gd name="T3" fmla="*/ 1 h 1732"/>
                <a:gd name="T4" fmla="*/ 1540 w 1749"/>
                <a:gd name="T5" fmla="*/ 1 h 1732"/>
                <a:gd name="T6" fmla="*/ 1540 w 1749"/>
                <a:gd name="T7" fmla="*/ 1 h 1732"/>
                <a:gd name="T8" fmla="*/ 1540 w 1749"/>
                <a:gd name="T9" fmla="*/ 1 h 1732"/>
                <a:gd name="T10" fmla="*/ 0 w 1749"/>
                <a:gd name="T11" fmla="*/ 14 h 1732"/>
                <a:gd name="T12" fmla="*/ 0 w 1749"/>
                <a:gd name="T13" fmla="*/ 89 h 1732"/>
                <a:gd name="T14" fmla="*/ 75 w 1749"/>
                <a:gd name="T15" fmla="*/ 89 h 1732"/>
                <a:gd name="T16" fmla="*/ 107 w 1749"/>
                <a:gd name="T17" fmla="*/ 1732 h 1732"/>
                <a:gd name="T18" fmla="*/ 600 w 1749"/>
                <a:gd name="T19" fmla="*/ 1558 h 1732"/>
                <a:gd name="T20" fmla="*/ 645 w 1749"/>
                <a:gd name="T21" fmla="*/ 1546 h 1732"/>
                <a:gd name="T22" fmla="*/ 694 w 1749"/>
                <a:gd name="T23" fmla="*/ 1534 h 1732"/>
                <a:gd name="T24" fmla="*/ 939 w 1749"/>
                <a:gd name="T25" fmla="*/ 1482 h 1732"/>
                <a:gd name="T26" fmla="*/ 1208 w 1749"/>
                <a:gd name="T27" fmla="*/ 1435 h 1732"/>
                <a:gd name="T28" fmla="*/ 1208 w 1749"/>
                <a:gd name="T29" fmla="*/ 1420 h 1732"/>
                <a:gd name="T30" fmla="*/ 1206 w 1749"/>
                <a:gd name="T31" fmla="*/ 798 h 1732"/>
                <a:gd name="T32" fmla="*/ 1153 w 1749"/>
                <a:gd name="T33" fmla="*/ 797 h 1732"/>
                <a:gd name="T34" fmla="*/ 1056 w 1749"/>
                <a:gd name="T35" fmla="*/ 795 h 1732"/>
                <a:gd name="T36" fmla="*/ 1057 w 1749"/>
                <a:gd name="T37" fmla="*/ 541 h 1732"/>
                <a:gd name="T38" fmla="*/ 1153 w 1749"/>
                <a:gd name="T39" fmla="*/ 494 h 1732"/>
                <a:gd name="T40" fmla="*/ 1271 w 1749"/>
                <a:gd name="T41" fmla="*/ 438 h 1732"/>
                <a:gd name="T42" fmla="*/ 1271 w 1749"/>
                <a:gd name="T43" fmla="*/ 345 h 1732"/>
                <a:gd name="T44" fmla="*/ 1271 w 1749"/>
                <a:gd name="T45" fmla="*/ 277 h 1732"/>
                <a:gd name="T46" fmla="*/ 1478 w 1749"/>
                <a:gd name="T47" fmla="*/ 274 h 1732"/>
                <a:gd name="T48" fmla="*/ 1477 w 1749"/>
                <a:gd name="T49" fmla="*/ 338 h 1732"/>
                <a:gd name="T50" fmla="*/ 1512 w 1749"/>
                <a:gd name="T51" fmla="*/ 321 h 1732"/>
                <a:gd name="T52" fmla="*/ 1670 w 1749"/>
                <a:gd name="T53" fmla="*/ 245 h 1732"/>
                <a:gd name="T54" fmla="*/ 1672 w 1749"/>
                <a:gd name="T55" fmla="*/ 160 h 1732"/>
                <a:gd name="T56" fmla="*/ 1674 w 1749"/>
                <a:gd name="T57" fmla="*/ 75 h 1732"/>
                <a:gd name="T58" fmla="*/ 1749 w 1749"/>
                <a:gd name="T59" fmla="*/ 75 h 1732"/>
                <a:gd name="T60" fmla="*/ 1749 w 1749"/>
                <a:gd name="T61" fmla="*/ 0 h 1732"/>
                <a:gd name="T62" fmla="*/ 488 w 1749"/>
                <a:gd name="T63" fmla="*/ 638 h 1732"/>
                <a:gd name="T64" fmla="*/ 310 w 1749"/>
                <a:gd name="T65" fmla="*/ 639 h 1732"/>
                <a:gd name="T66" fmla="*/ 306 w 1749"/>
                <a:gd name="T67" fmla="*/ 290 h 1732"/>
                <a:gd name="T68" fmla="*/ 489 w 1749"/>
                <a:gd name="T69" fmla="*/ 285 h 1732"/>
                <a:gd name="T70" fmla="*/ 488 w 1749"/>
                <a:gd name="T71" fmla="*/ 638 h 1732"/>
                <a:gd name="T72" fmla="*/ 956 w 1749"/>
                <a:gd name="T73" fmla="*/ 638 h 1732"/>
                <a:gd name="T74" fmla="*/ 759 w 1749"/>
                <a:gd name="T75" fmla="*/ 638 h 1732"/>
                <a:gd name="T76" fmla="*/ 754 w 1749"/>
                <a:gd name="T77" fmla="*/ 284 h 1732"/>
                <a:gd name="T78" fmla="*/ 956 w 1749"/>
                <a:gd name="T79" fmla="*/ 279 h 1732"/>
                <a:gd name="T80" fmla="*/ 956 w 1749"/>
                <a:gd name="T81" fmla="*/ 638 h 17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749" h="1732">
                  <a:moveTo>
                    <a:pt x="1749" y="0"/>
                  </a:moveTo>
                  <a:cubicBezTo>
                    <a:pt x="1645" y="1"/>
                    <a:pt x="1645" y="1"/>
                    <a:pt x="1645" y="1"/>
                  </a:cubicBezTo>
                  <a:cubicBezTo>
                    <a:pt x="1540" y="1"/>
                    <a:pt x="1540" y="1"/>
                    <a:pt x="1540" y="1"/>
                  </a:cubicBezTo>
                  <a:cubicBezTo>
                    <a:pt x="1540" y="1"/>
                    <a:pt x="1540" y="1"/>
                    <a:pt x="1540" y="1"/>
                  </a:cubicBezTo>
                  <a:cubicBezTo>
                    <a:pt x="1540" y="1"/>
                    <a:pt x="1540" y="1"/>
                    <a:pt x="1540" y="1"/>
                  </a:cubicBezTo>
                  <a:cubicBezTo>
                    <a:pt x="0" y="14"/>
                    <a:pt x="0" y="14"/>
                    <a:pt x="0" y="14"/>
                  </a:cubicBezTo>
                  <a:cubicBezTo>
                    <a:pt x="0" y="89"/>
                    <a:pt x="0" y="89"/>
                    <a:pt x="0" y="89"/>
                  </a:cubicBezTo>
                  <a:cubicBezTo>
                    <a:pt x="75" y="89"/>
                    <a:pt x="75" y="89"/>
                    <a:pt x="75" y="89"/>
                  </a:cubicBezTo>
                  <a:cubicBezTo>
                    <a:pt x="107" y="1732"/>
                    <a:pt x="107" y="1732"/>
                    <a:pt x="107" y="1732"/>
                  </a:cubicBezTo>
                  <a:cubicBezTo>
                    <a:pt x="222" y="1672"/>
                    <a:pt x="390" y="1612"/>
                    <a:pt x="600" y="1558"/>
                  </a:cubicBezTo>
                  <a:cubicBezTo>
                    <a:pt x="615" y="1554"/>
                    <a:pt x="630" y="1550"/>
                    <a:pt x="645" y="1546"/>
                  </a:cubicBezTo>
                  <a:cubicBezTo>
                    <a:pt x="661" y="1542"/>
                    <a:pt x="677" y="1538"/>
                    <a:pt x="694" y="1534"/>
                  </a:cubicBezTo>
                  <a:cubicBezTo>
                    <a:pt x="771" y="1516"/>
                    <a:pt x="853" y="1498"/>
                    <a:pt x="939" y="1482"/>
                  </a:cubicBezTo>
                  <a:cubicBezTo>
                    <a:pt x="1025" y="1465"/>
                    <a:pt x="1115" y="1450"/>
                    <a:pt x="1208" y="1435"/>
                  </a:cubicBezTo>
                  <a:cubicBezTo>
                    <a:pt x="1208" y="1420"/>
                    <a:pt x="1208" y="1420"/>
                    <a:pt x="1208" y="1420"/>
                  </a:cubicBezTo>
                  <a:cubicBezTo>
                    <a:pt x="1206" y="798"/>
                    <a:pt x="1206" y="798"/>
                    <a:pt x="1206" y="798"/>
                  </a:cubicBezTo>
                  <a:cubicBezTo>
                    <a:pt x="1153" y="797"/>
                    <a:pt x="1153" y="797"/>
                    <a:pt x="1153" y="797"/>
                  </a:cubicBezTo>
                  <a:cubicBezTo>
                    <a:pt x="1056" y="795"/>
                    <a:pt x="1056" y="795"/>
                    <a:pt x="1056" y="795"/>
                  </a:cubicBezTo>
                  <a:cubicBezTo>
                    <a:pt x="1057" y="541"/>
                    <a:pt x="1057" y="541"/>
                    <a:pt x="1057" y="541"/>
                  </a:cubicBezTo>
                  <a:cubicBezTo>
                    <a:pt x="1153" y="494"/>
                    <a:pt x="1153" y="494"/>
                    <a:pt x="1153" y="494"/>
                  </a:cubicBezTo>
                  <a:cubicBezTo>
                    <a:pt x="1271" y="438"/>
                    <a:pt x="1271" y="438"/>
                    <a:pt x="1271" y="438"/>
                  </a:cubicBezTo>
                  <a:cubicBezTo>
                    <a:pt x="1271" y="345"/>
                    <a:pt x="1271" y="345"/>
                    <a:pt x="1271" y="345"/>
                  </a:cubicBezTo>
                  <a:cubicBezTo>
                    <a:pt x="1271" y="277"/>
                    <a:pt x="1271" y="277"/>
                    <a:pt x="1271" y="277"/>
                  </a:cubicBezTo>
                  <a:cubicBezTo>
                    <a:pt x="1478" y="274"/>
                    <a:pt x="1478" y="274"/>
                    <a:pt x="1478" y="274"/>
                  </a:cubicBezTo>
                  <a:cubicBezTo>
                    <a:pt x="1477" y="338"/>
                    <a:pt x="1477" y="338"/>
                    <a:pt x="1477" y="338"/>
                  </a:cubicBezTo>
                  <a:cubicBezTo>
                    <a:pt x="1512" y="321"/>
                    <a:pt x="1512" y="321"/>
                    <a:pt x="1512" y="321"/>
                  </a:cubicBezTo>
                  <a:cubicBezTo>
                    <a:pt x="1670" y="245"/>
                    <a:pt x="1670" y="245"/>
                    <a:pt x="1670" y="245"/>
                  </a:cubicBezTo>
                  <a:cubicBezTo>
                    <a:pt x="1672" y="160"/>
                    <a:pt x="1672" y="160"/>
                    <a:pt x="1672" y="160"/>
                  </a:cubicBezTo>
                  <a:cubicBezTo>
                    <a:pt x="1674" y="75"/>
                    <a:pt x="1674" y="75"/>
                    <a:pt x="1674" y="75"/>
                  </a:cubicBezTo>
                  <a:cubicBezTo>
                    <a:pt x="1749" y="75"/>
                    <a:pt x="1749" y="75"/>
                    <a:pt x="1749" y="75"/>
                  </a:cubicBezTo>
                  <a:lnTo>
                    <a:pt x="1749" y="0"/>
                  </a:lnTo>
                  <a:close/>
                  <a:moveTo>
                    <a:pt x="488" y="638"/>
                  </a:moveTo>
                  <a:cubicBezTo>
                    <a:pt x="310" y="639"/>
                    <a:pt x="310" y="639"/>
                    <a:pt x="310" y="639"/>
                  </a:cubicBezTo>
                  <a:cubicBezTo>
                    <a:pt x="306" y="290"/>
                    <a:pt x="306" y="290"/>
                    <a:pt x="306" y="290"/>
                  </a:cubicBezTo>
                  <a:cubicBezTo>
                    <a:pt x="489" y="285"/>
                    <a:pt x="489" y="285"/>
                    <a:pt x="489" y="285"/>
                  </a:cubicBezTo>
                  <a:lnTo>
                    <a:pt x="488" y="638"/>
                  </a:lnTo>
                  <a:close/>
                  <a:moveTo>
                    <a:pt x="956" y="638"/>
                  </a:moveTo>
                  <a:cubicBezTo>
                    <a:pt x="759" y="638"/>
                    <a:pt x="759" y="638"/>
                    <a:pt x="759" y="638"/>
                  </a:cubicBezTo>
                  <a:cubicBezTo>
                    <a:pt x="754" y="284"/>
                    <a:pt x="754" y="284"/>
                    <a:pt x="754" y="284"/>
                  </a:cubicBezTo>
                  <a:cubicBezTo>
                    <a:pt x="956" y="279"/>
                    <a:pt x="956" y="279"/>
                    <a:pt x="956" y="279"/>
                  </a:cubicBezTo>
                  <a:lnTo>
                    <a:pt x="956" y="638"/>
                  </a:ln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1" name="Freeform 39"/>
            <p:cNvSpPr>
              <a:spLocks/>
            </p:cNvSpPr>
            <p:nvPr userDrawn="1"/>
          </p:nvSpPr>
          <p:spPr bwMode="auto">
            <a:xfrm>
              <a:off x="9854059" y="1396679"/>
              <a:ext cx="116164" cy="24615"/>
            </a:xfrm>
            <a:custGeom>
              <a:avLst/>
              <a:gdLst>
                <a:gd name="T0" fmla="*/ 245 w 245"/>
                <a:gd name="T1" fmla="*/ 0 h 52"/>
                <a:gd name="T2" fmla="*/ 0 w 245"/>
                <a:gd name="T3" fmla="*/ 52 h 52"/>
                <a:gd name="T4" fmla="*/ 245 w 245"/>
                <a:gd name="T5" fmla="*/ 0 h 52"/>
              </a:gdLst>
              <a:ahLst/>
              <a:cxnLst>
                <a:cxn ang="0">
                  <a:pos x="T0" y="T1"/>
                </a:cxn>
                <a:cxn ang="0">
                  <a:pos x="T2" y="T3"/>
                </a:cxn>
                <a:cxn ang="0">
                  <a:pos x="T4" y="T5"/>
                </a:cxn>
              </a:cxnLst>
              <a:rect l="0" t="0" r="r" b="b"/>
              <a:pathLst>
                <a:path w="245" h="52">
                  <a:moveTo>
                    <a:pt x="245" y="0"/>
                  </a:moveTo>
                  <a:cubicBezTo>
                    <a:pt x="159" y="16"/>
                    <a:pt x="77" y="34"/>
                    <a:pt x="0" y="52"/>
                  </a:cubicBezTo>
                  <a:cubicBezTo>
                    <a:pt x="77" y="34"/>
                    <a:pt x="159" y="16"/>
                    <a:pt x="245"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2" name="Freeform 40"/>
            <p:cNvSpPr>
              <a:spLocks/>
            </p:cNvSpPr>
            <p:nvPr userDrawn="1"/>
          </p:nvSpPr>
          <p:spPr bwMode="auto">
            <a:xfrm>
              <a:off x="9809580" y="1426907"/>
              <a:ext cx="21160" cy="5614"/>
            </a:xfrm>
            <a:custGeom>
              <a:avLst/>
              <a:gdLst>
                <a:gd name="T0" fmla="*/ 45 w 45"/>
                <a:gd name="T1" fmla="*/ 0 h 12"/>
                <a:gd name="T2" fmla="*/ 0 w 45"/>
                <a:gd name="T3" fmla="*/ 12 h 12"/>
                <a:gd name="T4" fmla="*/ 45 w 45"/>
                <a:gd name="T5" fmla="*/ 0 h 12"/>
              </a:gdLst>
              <a:ahLst/>
              <a:cxnLst>
                <a:cxn ang="0">
                  <a:pos x="T0" y="T1"/>
                </a:cxn>
                <a:cxn ang="0">
                  <a:pos x="T2" y="T3"/>
                </a:cxn>
                <a:cxn ang="0">
                  <a:pos x="T4" y="T5"/>
                </a:cxn>
              </a:cxnLst>
              <a:rect l="0" t="0" r="r" b="b"/>
              <a:pathLst>
                <a:path w="45" h="12">
                  <a:moveTo>
                    <a:pt x="45" y="0"/>
                  </a:moveTo>
                  <a:cubicBezTo>
                    <a:pt x="30" y="4"/>
                    <a:pt x="15" y="8"/>
                    <a:pt x="0" y="12"/>
                  </a:cubicBezTo>
                  <a:cubicBezTo>
                    <a:pt x="15" y="8"/>
                    <a:pt x="30" y="4"/>
                    <a:pt x="45"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3" name="Freeform 41"/>
            <p:cNvSpPr>
              <a:spLocks/>
            </p:cNvSpPr>
            <p:nvPr userDrawn="1"/>
          </p:nvSpPr>
          <p:spPr bwMode="auto">
            <a:xfrm>
              <a:off x="10317420" y="729492"/>
              <a:ext cx="36706" cy="40161"/>
            </a:xfrm>
            <a:custGeom>
              <a:avLst/>
              <a:gdLst>
                <a:gd name="T0" fmla="*/ 85 w 85"/>
                <a:gd name="T1" fmla="*/ 0 h 93"/>
                <a:gd name="T2" fmla="*/ 3 w 85"/>
                <a:gd name="T3" fmla="*/ 0 h 93"/>
                <a:gd name="T4" fmla="*/ 0 w 85"/>
                <a:gd name="T5" fmla="*/ 93 h 93"/>
                <a:gd name="T6" fmla="*/ 3 w 85"/>
                <a:gd name="T7" fmla="*/ 0 h 93"/>
                <a:gd name="T8" fmla="*/ 85 w 85"/>
                <a:gd name="T9" fmla="*/ 0 h 93"/>
              </a:gdLst>
              <a:ahLst/>
              <a:cxnLst>
                <a:cxn ang="0">
                  <a:pos x="T0" y="T1"/>
                </a:cxn>
                <a:cxn ang="0">
                  <a:pos x="T2" y="T3"/>
                </a:cxn>
                <a:cxn ang="0">
                  <a:pos x="T4" y="T5"/>
                </a:cxn>
                <a:cxn ang="0">
                  <a:pos x="T6" y="T7"/>
                </a:cxn>
                <a:cxn ang="0">
                  <a:pos x="T8" y="T9"/>
                </a:cxn>
              </a:cxnLst>
              <a:rect l="0" t="0" r="r" b="b"/>
              <a:pathLst>
                <a:path w="85" h="93">
                  <a:moveTo>
                    <a:pt x="85" y="0"/>
                  </a:moveTo>
                  <a:lnTo>
                    <a:pt x="3" y="0"/>
                  </a:lnTo>
                  <a:lnTo>
                    <a:pt x="0" y="93"/>
                  </a:lnTo>
                  <a:lnTo>
                    <a:pt x="3" y="0"/>
                  </a:lnTo>
                  <a:lnTo>
                    <a:pt x="85" y="0"/>
                  </a:ln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4" name="Freeform 42"/>
            <p:cNvSpPr>
              <a:spLocks/>
            </p:cNvSpPr>
            <p:nvPr userDrawn="1"/>
          </p:nvSpPr>
          <p:spPr bwMode="auto">
            <a:xfrm>
              <a:off x="10255235" y="694513"/>
              <a:ext cx="49661" cy="0"/>
            </a:xfrm>
            <a:custGeom>
              <a:avLst/>
              <a:gdLst>
                <a:gd name="T0" fmla="*/ 0 w 105"/>
                <a:gd name="T1" fmla="*/ 105 w 105"/>
                <a:gd name="T2" fmla="*/ 0 w 105"/>
                <a:gd name="T3" fmla="*/ 0 w 105"/>
              </a:gdLst>
              <a:ahLst/>
              <a:cxnLst>
                <a:cxn ang="0">
                  <a:pos x="T0" y="0"/>
                </a:cxn>
                <a:cxn ang="0">
                  <a:pos x="T1" y="0"/>
                </a:cxn>
                <a:cxn ang="0">
                  <a:pos x="T2" y="0"/>
                </a:cxn>
                <a:cxn ang="0">
                  <a:pos x="T3" y="0"/>
                </a:cxn>
              </a:cxnLst>
              <a:rect l="0" t="0" r="r" b="b"/>
              <a:pathLst>
                <a:path w="105">
                  <a:moveTo>
                    <a:pt x="0" y="0"/>
                  </a:moveTo>
                  <a:cubicBezTo>
                    <a:pt x="105" y="0"/>
                    <a:pt x="105" y="0"/>
                    <a:pt x="105" y="0"/>
                  </a:cubicBezTo>
                  <a:cubicBezTo>
                    <a:pt x="0" y="0"/>
                    <a:pt x="0" y="0"/>
                    <a:pt x="0" y="0"/>
                  </a:cubicBezTo>
                  <a:cubicBezTo>
                    <a:pt x="0" y="0"/>
                    <a:pt x="0" y="0"/>
                    <a:pt x="0" y="0"/>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5" name="Freeform 43"/>
            <p:cNvSpPr>
              <a:spLocks/>
            </p:cNvSpPr>
            <p:nvPr userDrawn="1"/>
          </p:nvSpPr>
          <p:spPr bwMode="auto">
            <a:xfrm>
              <a:off x="10391263" y="519188"/>
              <a:ext cx="504385" cy="506544"/>
            </a:xfrm>
            <a:custGeom>
              <a:avLst/>
              <a:gdLst>
                <a:gd name="T0" fmla="*/ 985 w 1064"/>
                <a:gd name="T1" fmla="*/ 532 h 1069"/>
                <a:gd name="T2" fmla="*/ 858 w 1064"/>
                <a:gd name="T3" fmla="*/ 374 h 1069"/>
                <a:gd name="T4" fmla="*/ 755 w 1064"/>
                <a:gd name="T5" fmla="*/ 173 h 1069"/>
                <a:gd name="T6" fmla="*/ 735 w 1064"/>
                <a:gd name="T7" fmla="*/ 149 h 1069"/>
                <a:gd name="T8" fmla="*/ 285 w 1064"/>
                <a:gd name="T9" fmla="*/ 232 h 1069"/>
                <a:gd name="T10" fmla="*/ 12 w 1064"/>
                <a:gd name="T11" fmla="*/ 409 h 1069"/>
                <a:gd name="T12" fmla="*/ 23 w 1064"/>
                <a:gd name="T13" fmla="*/ 528 h 1069"/>
                <a:gd name="T14" fmla="*/ 44 w 1064"/>
                <a:gd name="T15" fmla="*/ 518 h 1069"/>
                <a:gd name="T16" fmla="*/ 257 w 1064"/>
                <a:gd name="T17" fmla="*/ 616 h 1069"/>
                <a:gd name="T18" fmla="*/ 771 w 1064"/>
                <a:gd name="T19" fmla="*/ 853 h 1069"/>
                <a:gd name="T20" fmla="*/ 859 w 1064"/>
                <a:gd name="T21" fmla="*/ 893 h 1069"/>
                <a:gd name="T22" fmla="*/ 855 w 1064"/>
                <a:gd name="T23" fmla="*/ 1069 h 1069"/>
                <a:gd name="T24" fmla="*/ 981 w 1064"/>
                <a:gd name="T25" fmla="*/ 986 h 1069"/>
                <a:gd name="T26" fmla="*/ 985 w 1064"/>
                <a:gd name="T27" fmla="*/ 532 h 10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64" h="1069">
                  <a:moveTo>
                    <a:pt x="985" y="532"/>
                  </a:moveTo>
                  <a:cubicBezTo>
                    <a:pt x="927" y="445"/>
                    <a:pt x="891" y="474"/>
                    <a:pt x="858" y="374"/>
                  </a:cubicBezTo>
                  <a:cubicBezTo>
                    <a:pt x="837" y="307"/>
                    <a:pt x="800" y="231"/>
                    <a:pt x="755" y="173"/>
                  </a:cubicBezTo>
                  <a:cubicBezTo>
                    <a:pt x="748" y="165"/>
                    <a:pt x="742" y="157"/>
                    <a:pt x="735" y="149"/>
                  </a:cubicBezTo>
                  <a:cubicBezTo>
                    <a:pt x="598" y="0"/>
                    <a:pt x="347" y="20"/>
                    <a:pt x="285" y="232"/>
                  </a:cubicBezTo>
                  <a:cubicBezTo>
                    <a:pt x="202" y="223"/>
                    <a:pt x="46" y="269"/>
                    <a:pt x="12" y="409"/>
                  </a:cubicBezTo>
                  <a:cubicBezTo>
                    <a:pt x="0" y="455"/>
                    <a:pt x="13" y="483"/>
                    <a:pt x="23" y="528"/>
                  </a:cubicBezTo>
                  <a:cubicBezTo>
                    <a:pt x="44" y="518"/>
                    <a:pt x="44" y="518"/>
                    <a:pt x="44" y="518"/>
                  </a:cubicBezTo>
                  <a:cubicBezTo>
                    <a:pt x="257" y="616"/>
                    <a:pt x="257" y="616"/>
                    <a:pt x="257" y="616"/>
                  </a:cubicBezTo>
                  <a:cubicBezTo>
                    <a:pt x="771" y="853"/>
                    <a:pt x="771" y="853"/>
                    <a:pt x="771" y="853"/>
                  </a:cubicBezTo>
                  <a:cubicBezTo>
                    <a:pt x="859" y="893"/>
                    <a:pt x="859" y="893"/>
                    <a:pt x="859" y="893"/>
                  </a:cubicBezTo>
                  <a:cubicBezTo>
                    <a:pt x="855" y="1069"/>
                    <a:pt x="855" y="1069"/>
                    <a:pt x="855" y="1069"/>
                  </a:cubicBezTo>
                  <a:cubicBezTo>
                    <a:pt x="905" y="1056"/>
                    <a:pt x="953" y="1028"/>
                    <a:pt x="981" y="986"/>
                  </a:cubicBezTo>
                  <a:cubicBezTo>
                    <a:pt x="1057" y="871"/>
                    <a:pt x="1064" y="649"/>
                    <a:pt x="985" y="532"/>
                  </a:cubicBezTo>
                  <a:close/>
                </a:path>
              </a:pathLst>
            </a:custGeom>
            <a:solidFill>
              <a:srgbClr val="26CAD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6" name="Freeform 44"/>
            <p:cNvSpPr>
              <a:spLocks/>
            </p:cNvSpPr>
            <p:nvPr userDrawn="1"/>
          </p:nvSpPr>
          <p:spPr bwMode="auto">
            <a:xfrm>
              <a:off x="10503973" y="1326721"/>
              <a:ext cx="187849" cy="6909"/>
            </a:xfrm>
            <a:custGeom>
              <a:avLst/>
              <a:gdLst>
                <a:gd name="T0" fmla="*/ 0 w 396"/>
                <a:gd name="T1" fmla="*/ 14 h 14"/>
                <a:gd name="T2" fmla="*/ 396 w 396"/>
                <a:gd name="T3" fmla="*/ 1 h 14"/>
                <a:gd name="T4" fmla="*/ 396 w 396"/>
                <a:gd name="T5" fmla="*/ 0 h 14"/>
                <a:gd name="T6" fmla="*/ 12 w 396"/>
                <a:gd name="T7" fmla="*/ 13 h 14"/>
                <a:gd name="T8" fmla="*/ 0 w 396"/>
                <a:gd name="T9" fmla="*/ 14 h 14"/>
              </a:gdLst>
              <a:ahLst/>
              <a:cxnLst>
                <a:cxn ang="0">
                  <a:pos x="T0" y="T1"/>
                </a:cxn>
                <a:cxn ang="0">
                  <a:pos x="T2" y="T3"/>
                </a:cxn>
                <a:cxn ang="0">
                  <a:pos x="T4" y="T5"/>
                </a:cxn>
                <a:cxn ang="0">
                  <a:pos x="T6" y="T7"/>
                </a:cxn>
                <a:cxn ang="0">
                  <a:pos x="T8" y="T9"/>
                </a:cxn>
              </a:cxnLst>
              <a:rect l="0" t="0" r="r" b="b"/>
              <a:pathLst>
                <a:path w="396" h="14">
                  <a:moveTo>
                    <a:pt x="0" y="14"/>
                  </a:moveTo>
                  <a:cubicBezTo>
                    <a:pt x="128" y="7"/>
                    <a:pt x="259" y="3"/>
                    <a:pt x="396" y="1"/>
                  </a:cubicBezTo>
                  <a:cubicBezTo>
                    <a:pt x="396" y="0"/>
                    <a:pt x="396" y="0"/>
                    <a:pt x="396" y="0"/>
                  </a:cubicBezTo>
                  <a:cubicBezTo>
                    <a:pt x="303" y="2"/>
                    <a:pt x="148" y="6"/>
                    <a:pt x="12" y="13"/>
                  </a:cubicBezTo>
                  <a:cubicBezTo>
                    <a:pt x="8" y="13"/>
                    <a:pt x="4" y="14"/>
                    <a:pt x="0" y="14"/>
                  </a:cubicBezTo>
                  <a:close/>
                </a:path>
              </a:pathLst>
            </a:custGeom>
            <a:solidFill>
              <a:srgbClr val="FFC6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7" name="Freeform 45"/>
            <p:cNvSpPr>
              <a:spLocks/>
            </p:cNvSpPr>
            <p:nvPr userDrawn="1"/>
          </p:nvSpPr>
          <p:spPr bwMode="auto">
            <a:xfrm>
              <a:off x="10321306" y="1343131"/>
              <a:ext cx="44479" cy="3455"/>
            </a:xfrm>
            <a:custGeom>
              <a:avLst/>
              <a:gdLst>
                <a:gd name="T0" fmla="*/ 94 w 94"/>
                <a:gd name="T1" fmla="*/ 0 h 8"/>
                <a:gd name="T2" fmla="*/ 0 w 94"/>
                <a:gd name="T3" fmla="*/ 8 h 8"/>
                <a:gd name="T4" fmla="*/ 94 w 94"/>
                <a:gd name="T5" fmla="*/ 0 h 8"/>
              </a:gdLst>
              <a:ahLst/>
              <a:cxnLst>
                <a:cxn ang="0">
                  <a:pos x="T0" y="T1"/>
                </a:cxn>
                <a:cxn ang="0">
                  <a:pos x="T2" y="T3"/>
                </a:cxn>
                <a:cxn ang="0">
                  <a:pos x="T4" y="T5"/>
                </a:cxn>
              </a:cxnLst>
              <a:rect l="0" t="0" r="r" b="b"/>
              <a:pathLst>
                <a:path w="94" h="8">
                  <a:moveTo>
                    <a:pt x="94" y="0"/>
                  </a:moveTo>
                  <a:cubicBezTo>
                    <a:pt x="54" y="4"/>
                    <a:pt x="22" y="6"/>
                    <a:pt x="0" y="8"/>
                  </a:cubicBezTo>
                  <a:cubicBezTo>
                    <a:pt x="31" y="5"/>
                    <a:pt x="63" y="3"/>
                    <a:pt x="94" y="0"/>
                  </a:cubicBezTo>
                  <a:close/>
                </a:path>
              </a:pathLst>
            </a:custGeom>
            <a:solidFill>
              <a:srgbClr val="FFC6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8" name="Freeform 46"/>
            <p:cNvSpPr>
              <a:spLocks/>
            </p:cNvSpPr>
            <p:nvPr userDrawn="1"/>
          </p:nvSpPr>
          <p:spPr bwMode="auto">
            <a:xfrm>
              <a:off x="10441788" y="1333630"/>
              <a:ext cx="62184" cy="3455"/>
            </a:xfrm>
            <a:custGeom>
              <a:avLst/>
              <a:gdLst>
                <a:gd name="T0" fmla="*/ 131 w 131"/>
                <a:gd name="T1" fmla="*/ 0 h 8"/>
                <a:gd name="T2" fmla="*/ 0 w 131"/>
                <a:gd name="T3" fmla="*/ 8 h 8"/>
                <a:gd name="T4" fmla="*/ 131 w 131"/>
                <a:gd name="T5" fmla="*/ 0 h 8"/>
              </a:gdLst>
              <a:ahLst/>
              <a:cxnLst>
                <a:cxn ang="0">
                  <a:pos x="T0" y="T1"/>
                </a:cxn>
                <a:cxn ang="0">
                  <a:pos x="T2" y="T3"/>
                </a:cxn>
                <a:cxn ang="0">
                  <a:pos x="T4" y="T5"/>
                </a:cxn>
              </a:cxnLst>
              <a:rect l="0" t="0" r="r" b="b"/>
              <a:pathLst>
                <a:path w="131" h="8">
                  <a:moveTo>
                    <a:pt x="131" y="0"/>
                  </a:moveTo>
                  <a:cubicBezTo>
                    <a:pt x="86" y="2"/>
                    <a:pt x="42" y="5"/>
                    <a:pt x="0" y="8"/>
                  </a:cubicBezTo>
                  <a:cubicBezTo>
                    <a:pt x="43" y="5"/>
                    <a:pt x="86" y="2"/>
                    <a:pt x="131" y="0"/>
                  </a:cubicBezTo>
                  <a:close/>
                </a:path>
              </a:pathLst>
            </a:custGeom>
            <a:solidFill>
              <a:srgbClr val="FFC6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49" name="Freeform 47"/>
            <p:cNvSpPr>
              <a:spLocks/>
            </p:cNvSpPr>
            <p:nvPr userDrawn="1"/>
          </p:nvSpPr>
          <p:spPr bwMode="auto">
            <a:xfrm>
              <a:off x="10308351" y="814563"/>
              <a:ext cx="383903" cy="533749"/>
            </a:xfrm>
            <a:custGeom>
              <a:avLst/>
              <a:gdLst>
                <a:gd name="T0" fmla="*/ 810 w 810"/>
                <a:gd name="T1" fmla="*/ 564 h 1126"/>
                <a:gd name="T2" fmla="*/ 763 w 810"/>
                <a:gd name="T3" fmla="*/ 585 h 1126"/>
                <a:gd name="T4" fmla="*/ 711 w 810"/>
                <a:gd name="T5" fmla="*/ 595 h 1126"/>
                <a:gd name="T6" fmla="*/ 705 w 810"/>
                <a:gd name="T7" fmla="*/ 595 h 1126"/>
                <a:gd name="T8" fmla="*/ 693 w 810"/>
                <a:gd name="T9" fmla="*/ 596 h 1126"/>
                <a:gd name="T10" fmla="*/ 685 w 810"/>
                <a:gd name="T11" fmla="*/ 596 h 1126"/>
                <a:gd name="T12" fmla="*/ 685 w 810"/>
                <a:gd name="T13" fmla="*/ 596 h 1126"/>
                <a:gd name="T14" fmla="*/ 685 w 810"/>
                <a:gd name="T15" fmla="*/ 596 h 1126"/>
                <a:gd name="T16" fmla="*/ 672 w 810"/>
                <a:gd name="T17" fmla="*/ 596 h 1126"/>
                <a:gd name="T18" fmla="*/ 666 w 810"/>
                <a:gd name="T19" fmla="*/ 595 h 1126"/>
                <a:gd name="T20" fmla="*/ 650 w 810"/>
                <a:gd name="T21" fmla="*/ 594 h 1126"/>
                <a:gd name="T22" fmla="*/ 648 w 810"/>
                <a:gd name="T23" fmla="*/ 593 h 1126"/>
                <a:gd name="T24" fmla="*/ 631 w 810"/>
                <a:gd name="T25" fmla="*/ 590 h 1126"/>
                <a:gd name="T26" fmla="*/ 629 w 810"/>
                <a:gd name="T27" fmla="*/ 590 h 1126"/>
                <a:gd name="T28" fmla="*/ 614 w 810"/>
                <a:gd name="T29" fmla="*/ 586 h 1126"/>
                <a:gd name="T30" fmla="*/ 611 w 810"/>
                <a:gd name="T31" fmla="*/ 585 h 1126"/>
                <a:gd name="T32" fmla="*/ 485 w 810"/>
                <a:gd name="T33" fmla="*/ 486 h 1126"/>
                <a:gd name="T34" fmla="*/ 483 w 810"/>
                <a:gd name="T35" fmla="*/ 483 h 1126"/>
                <a:gd name="T36" fmla="*/ 478 w 810"/>
                <a:gd name="T37" fmla="*/ 471 h 1126"/>
                <a:gd name="T38" fmla="*/ 475 w 810"/>
                <a:gd name="T39" fmla="*/ 464 h 1126"/>
                <a:gd name="T40" fmla="*/ 464 w 810"/>
                <a:gd name="T41" fmla="*/ 424 h 1126"/>
                <a:gd name="T42" fmla="*/ 187 w 810"/>
                <a:gd name="T43" fmla="*/ 290 h 1126"/>
                <a:gd name="T44" fmla="*/ 191 w 810"/>
                <a:gd name="T45" fmla="*/ 40 h 1126"/>
                <a:gd name="T46" fmla="*/ 205 w 810"/>
                <a:gd name="T47" fmla="*/ 0 h 1126"/>
                <a:gd name="T48" fmla="*/ 152 w 810"/>
                <a:gd name="T49" fmla="*/ 26 h 1126"/>
                <a:gd name="T50" fmla="*/ 17 w 810"/>
                <a:gd name="T51" fmla="*/ 91 h 1126"/>
                <a:gd name="T52" fmla="*/ 0 w 810"/>
                <a:gd name="T53" fmla="*/ 1126 h 1126"/>
                <a:gd name="T54" fmla="*/ 17 w 810"/>
                <a:gd name="T55" fmla="*/ 1124 h 1126"/>
                <a:gd name="T56" fmla="*/ 28 w 810"/>
                <a:gd name="T57" fmla="*/ 1123 h 1126"/>
                <a:gd name="T58" fmla="*/ 122 w 810"/>
                <a:gd name="T59" fmla="*/ 1115 h 1126"/>
                <a:gd name="T60" fmla="*/ 282 w 810"/>
                <a:gd name="T61" fmla="*/ 1103 h 1126"/>
                <a:gd name="T62" fmla="*/ 413 w 810"/>
                <a:gd name="T63" fmla="*/ 1095 h 1126"/>
                <a:gd name="T64" fmla="*/ 425 w 810"/>
                <a:gd name="T65" fmla="*/ 1094 h 1126"/>
                <a:gd name="T66" fmla="*/ 809 w 810"/>
                <a:gd name="T67" fmla="*/ 1081 h 1126"/>
                <a:gd name="T68" fmla="*/ 810 w 810"/>
                <a:gd name="T69" fmla="*/ 596 h 1126"/>
                <a:gd name="T70" fmla="*/ 810 w 810"/>
                <a:gd name="T71" fmla="*/ 564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810" h="1126">
                  <a:moveTo>
                    <a:pt x="810" y="564"/>
                  </a:moveTo>
                  <a:cubicBezTo>
                    <a:pt x="796" y="572"/>
                    <a:pt x="780" y="579"/>
                    <a:pt x="763" y="585"/>
                  </a:cubicBezTo>
                  <a:cubicBezTo>
                    <a:pt x="747" y="590"/>
                    <a:pt x="729" y="593"/>
                    <a:pt x="711" y="595"/>
                  </a:cubicBezTo>
                  <a:cubicBezTo>
                    <a:pt x="709" y="595"/>
                    <a:pt x="707" y="595"/>
                    <a:pt x="705" y="595"/>
                  </a:cubicBezTo>
                  <a:cubicBezTo>
                    <a:pt x="701" y="596"/>
                    <a:pt x="697" y="596"/>
                    <a:pt x="693" y="596"/>
                  </a:cubicBezTo>
                  <a:cubicBezTo>
                    <a:pt x="691" y="596"/>
                    <a:pt x="688" y="596"/>
                    <a:pt x="685" y="596"/>
                  </a:cubicBezTo>
                  <a:cubicBezTo>
                    <a:pt x="685" y="596"/>
                    <a:pt x="685" y="596"/>
                    <a:pt x="685" y="596"/>
                  </a:cubicBezTo>
                  <a:cubicBezTo>
                    <a:pt x="685" y="596"/>
                    <a:pt x="685" y="596"/>
                    <a:pt x="685" y="596"/>
                  </a:cubicBezTo>
                  <a:cubicBezTo>
                    <a:pt x="680" y="596"/>
                    <a:pt x="676" y="596"/>
                    <a:pt x="672" y="596"/>
                  </a:cubicBezTo>
                  <a:cubicBezTo>
                    <a:pt x="670" y="595"/>
                    <a:pt x="668" y="595"/>
                    <a:pt x="666" y="595"/>
                  </a:cubicBezTo>
                  <a:cubicBezTo>
                    <a:pt x="661" y="595"/>
                    <a:pt x="656" y="594"/>
                    <a:pt x="650" y="594"/>
                  </a:cubicBezTo>
                  <a:cubicBezTo>
                    <a:pt x="649" y="593"/>
                    <a:pt x="649" y="593"/>
                    <a:pt x="648" y="593"/>
                  </a:cubicBezTo>
                  <a:cubicBezTo>
                    <a:pt x="642" y="592"/>
                    <a:pt x="636" y="591"/>
                    <a:pt x="631" y="590"/>
                  </a:cubicBezTo>
                  <a:cubicBezTo>
                    <a:pt x="630" y="590"/>
                    <a:pt x="630" y="590"/>
                    <a:pt x="629" y="590"/>
                  </a:cubicBezTo>
                  <a:cubicBezTo>
                    <a:pt x="624" y="589"/>
                    <a:pt x="619" y="587"/>
                    <a:pt x="614" y="586"/>
                  </a:cubicBezTo>
                  <a:cubicBezTo>
                    <a:pt x="613" y="586"/>
                    <a:pt x="612" y="585"/>
                    <a:pt x="611" y="585"/>
                  </a:cubicBezTo>
                  <a:cubicBezTo>
                    <a:pt x="559" y="569"/>
                    <a:pt x="513" y="537"/>
                    <a:pt x="485" y="486"/>
                  </a:cubicBezTo>
                  <a:cubicBezTo>
                    <a:pt x="485" y="485"/>
                    <a:pt x="484" y="484"/>
                    <a:pt x="483" y="483"/>
                  </a:cubicBezTo>
                  <a:cubicBezTo>
                    <a:pt x="481" y="479"/>
                    <a:pt x="480" y="475"/>
                    <a:pt x="478" y="471"/>
                  </a:cubicBezTo>
                  <a:cubicBezTo>
                    <a:pt x="477" y="469"/>
                    <a:pt x="476" y="467"/>
                    <a:pt x="475" y="464"/>
                  </a:cubicBezTo>
                  <a:cubicBezTo>
                    <a:pt x="470" y="452"/>
                    <a:pt x="466" y="438"/>
                    <a:pt x="464" y="424"/>
                  </a:cubicBezTo>
                  <a:cubicBezTo>
                    <a:pt x="462" y="415"/>
                    <a:pt x="260" y="423"/>
                    <a:pt x="187" y="290"/>
                  </a:cubicBezTo>
                  <a:cubicBezTo>
                    <a:pt x="124" y="174"/>
                    <a:pt x="160" y="89"/>
                    <a:pt x="191" y="40"/>
                  </a:cubicBezTo>
                  <a:cubicBezTo>
                    <a:pt x="199" y="28"/>
                    <a:pt x="203" y="14"/>
                    <a:pt x="205" y="0"/>
                  </a:cubicBezTo>
                  <a:cubicBezTo>
                    <a:pt x="152" y="26"/>
                    <a:pt x="152" y="26"/>
                    <a:pt x="152" y="26"/>
                  </a:cubicBezTo>
                  <a:cubicBezTo>
                    <a:pt x="17" y="91"/>
                    <a:pt x="17" y="91"/>
                    <a:pt x="17" y="91"/>
                  </a:cubicBezTo>
                  <a:cubicBezTo>
                    <a:pt x="0" y="1126"/>
                    <a:pt x="0" y="1126"/>
                    <a:pt x="0" y="1126"/>
                  </a:cubicBezTo>
                  <a:cubicBezTo>
                    <a:pt x="5" y="1125"/>
                    <a:pt x="11" y="1125"/>
                    <a:pt x="17" y="1124"/>
                  </a:cubicBezTo>
                  <a:cubicBezTo>
                    <a:pt x="21" y="1124"/>
                    <a:pt x="25" y="1124"/>
                    <a:pt x="28" y="1123"/>
                  </a:cubicBezTo>
                  <a:cubicBezTo>
                    <a:pt x="50" y="1121"/>
                    <a:pt x="82" y="1119"/>
                    <a:pt x="122" y="1115"/>
                  </a:cubicBezTo>
                  <a:cubicBezTo>
                    <a:pt x="175" y="1111"/>
                    <a:pt x="228" y="1107"/>
                    <a:pt x="282" y="1103"/>
                  </a:cubicBezTo>
                  <a:cubicBezTo>
                    <a:pt x="324" y="1100"/>
                    <a:pt x="368" y="1097"/>
                    <a:pt x="413" y="1095"/>
                  </a:cubicBezTo>
                  <a:cubicBezTo>
                    <a:pt x="417" y="1095"/>
                    <a:pt x="421" y="1094"/>
                    <a:pt x="425" y="1094"/>
                  </a:cubicBezTo>
                  <a:cubicBezTo>
                    <a:pt x="561" y="1087"/>
                    <a:pt x="716" y="1083"/>
                    <a:pt x="809" y="1081"/>
                  </a:cubicBezTo>
                  <a:cubicBezTo>
                    <a:pt x="810" y="596"/>
                    <a:pt x="810" y="596"/>
                    <a:pt x="810" y="596"/>
                  </a:cubicBezTo>
                  <a:cubicBezTo>
                    <a:pt x="810" y="564"/>
                    <a:pt x="810" y="564"/>
                    <a:pt x="810" y="564"/>
                  </a:cubicBezTo>
                  <a:close/>
                </a:path>
              </a:pathLst>
            </a:custGeom>
            <a:solidFill>
              <a:srgbClr val="FFC62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0" name="Freeform 48"/>
            <p:cNvSpPr>
              <a:spLocks/>
            </p:cNvSpPr>
            <p:nvPr userDrawn="1"/>
          </p:nvSpPr>
          <p:spPr bwMode="auto">
            <a:xfrm>
              <a:off x="10139071" y="1351768"/>
              <a:ext cx="130847" cy="15546"/>
            </a:xfrm>
            <a:custGeom>
              <a:avLst/>
              <a:gdLst>
                <a:gd name="T0" fmla="*/ 0 w 276"/>
                <a:gd name="T1" fmla="*/ 32 h 32"/>
                <a:gd name="T2" fmla="*/ 276 w 276"/>
                <a:gd name="T3" fmla="*/ 0 h 32"/>
                <a:gd name="T4" fmla="*/ 0 w 276"/>
                <a:gd name="T5" fmla="*/ 32 h 32"/>
              </a:gdLst>
              <a:ahLst/>
              <a:cxnLst>
                <a:cxn ang="0">
                  <a:pos x="T0" y="T1"/>
                </a:cxn>
                <a:cxn ang="0">
                  <a:pos x="T2" y="T3"/>
                </a:cxn>
                <a:cxn ang="0">
                  <a:pos x="T4" y="T5"/>
                </a:cxn>
              </a:cxnLst>
              <a:rect l="0" t="0" r="r" b="b"/>
              <a:pathLst>
                <a:path w="276" h="32">
                  <a:moveTo>
                    <a:pt x="0" y="32"/>
                  </a:moveTo>
                  <a:cubicBezTo>
                    <a:pt x="93" y="18"/>
                    <a:pt x="180" y="9"/>
                    <a:pt x="276" y="0"/>
                  </a:cubicBezTo>
                  <a:cubicBezTo>
                    <a:pt x="180" y="9"/>
                    <a:pt x="93" y="18"/>
                    <a:pt x="0" y="32"/>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1" name="Freeform 49"/>
            <p:cNvSpPr>
              <a:spLocks/>
            </p:cNvSpPr>
            <p:nvPr userDrawn="1"/>
          </p:nvSpPr>
          <p:spPr bwMode="auto">
            <a:xfrm>
              <a:off x="10071705" y="857315"/>
              <a:ext cx="244419" cy="509999"/>
            </a:xfrm>
            <a:custGeom>
              <a:avLst/>
              <a:gdLst>
                <a:gd name="T0" fmla="*/ 499 w 516"/>
                <a:gd name="T1" fmla="*/ 1035 h 1075"/>
                <a:gd name="T2" fmla="*/ 516 w 516"/>
                <a:gd name="T3" fmla="*/ 0 h 1075"/>
                <a:gd name="T4" fmla="*/ 0 w 516"/>
                <a:gd name="T5" fmla="*/ 257 h 1075"/>
                <a:gd name="T6" fmla="*/ 0 w 516"/>
                <a:gd name="T7" fmla="*/ 263 h 1075"/>
                <a:gd name="T8" fmla="*/ 1 w 516"/>
                <a:gd name="T9" fmla="*/ 368 h 1075"/>
                <a:gd name="T10" fmla="*/ 141 w 516"/>
                <a:gd name="T11" fmla="*/ 367 h 1075"/>
                <a:gd name="T12" fmla="*/ 142 w 516"/>
                <a:gd name="T13" fmla="*/ 1075 h 1075"/>
                <a:gd name="T14" fmla="*/ 418 w 516"/>
                <a:gd name="T15" fmla="*/ 1043 h 1075"/>
                <a:gd name="T16" fmla="*/ 499 w 516"/>
                <a:gd name="T17" fmla="*/ 1035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16" h="1075">
                  <a:moveTo>
                    <a:pt x="499" y="1035"/>
                  </a:moveTo>
                  <a:cubicBezTo>
                    <a:pt x="516" y="0"/>
                    <a:pt x="516" y="0"/>
                    <a:pt x="516" y="0"/>
                  </a:cubicBezTo>
                  <a:cubicBezTo>
                    <a:pt x="0" y="257"/>
                    <a:pt x="0" y="257"/>
                    <a:pt x="0" y="257"/>
                  </a:cubicBezTo>
                  <a:cubicBezTo>
                    <a:pt x="0" y="263"/>
                    <a:pt x="0" y="263"/>
                    <a:pt x="0" y="263"/>
                  </a:cubicBezTo>
                  <a:cubicBezTo>
                    <a:pt x="1" y="368"/>
                    <a:pt x="1" y="368"/>
                    <a:pt x="1" y="368"/>
                  </a:cubicBezTo>
                  <a:cubicBezTo>
                    <a:pt x="141" y="367"/>
                    <a:pt x="141" y="367"/>
                    <a:pt x="141" y="367"/>
                  </a:cubicBezTo>
                  <a:cubicBezTo>
                    <a:pt x="142" y="1075"/>
                    <a:pt x="142" y="1075"/>
                    <a:pt x="142" y="1075"/>
                  </a:cubicBezTo>
                  <a:cubicBezTo>
                    <a:pt x="235" y="1061"/>
                    <a:pt x="322" y="1052"/>
                    <a:pt x="418" y="1043"/>
                  </a:cubicBezTo>
                  <a:cubicBezTo>
                    <a:pt x="444" y="1040"/>
                    <a:pt x="471" y="1038"/>
                    <a:pt x="499" y="1035"/>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2" name="Freeform 50"/>
            <p:cNvSpPr>
              <a:spLocks/>
            </p:cNvSpPr>
            <p:nvPr userDrawn="1"/>
          </p:nvSpPr>
          <p:spPr bwMode="auto">
            <a:xfrm>
              <a:off x="10367081" y="811109"/>
              <a:ext cx="389516" cy="285876"/>
            </a:xfrm>
            <a:custGeom>
              <a:avLst/>
              <a:gdLst>
                <a:gd name="T0" fmla="*/ 581 w 822"/>
                <a:gd name="T1" fmla="*/ 602 h 603"/>
                <a:gd name="T2" fmla="*/ 587 w 822"/>
                <a:gd name="T3" fmla="*/ 602 h 603"/>
                <a:gd name="T4" fmla="*/ 639 w 822"/>
                <a:gd name="T5" fmla="*/ 592 h 603"/>
                <a:gd name="T6" fmla="*/ 686 w 822"/>
                <a:gd name="T7" fmla="*/ 571 h 603"/>
                <a:gd name="T8" fmla="*/ 686 w 822"/>
                <a:gd name="T9" fmla="*/ 571 h 603"/>
                <a:gd name="T10" fmla="*/ 687 w 822"/>
                <a:gd name="T11" fmla="*/ 453 h 603"/>
                <a:gd name="T12" fmla="*/ 819 w 822"/>
                <a:gd name="T13" fmla="*/ 453 h 603"/>
                <a:gd name="T14" fmla="*/ 822 w 822"/>
                <a:gd name="T15" fmla="*/ 343 h 603"/>
                <a:gd name="T16" fmla="*/ 96 w 822"/>
                <a:gd name="T17" fmla="*/ 0 h 603"/>
                <a:gd name="T18" fmla="*/ 81 w 822"/>
                <a:gd name="T19" fmla="*/ 7 h 603"/>
                <a:gd name="T20" fmla="*/ 67 w 822"/>
                <a:gd name="T21" fmla="*/ 47 h 603"/>
                <a:gd name="T22" fmla="*/ 63 w 822"/>
                <a:gd name="T23" fmla="*/ 297 h 603"/>
                <a:gd name="T24" fmla="*/ 340 w 822"/>
                <a:gd name="T25" fmla="*/ 431 h 603"/>
                <a:gd name="T26" fmla="*/ 351 w 822"/>
                <a:gd name="T27" fmla="*/ 471 h 603"/>
                <a:gd name="T28" fmla="*/ 354 w 822"/>
                <a:gd name="T29" fmla="*/ 478 h 603"/>
                <a:gd name="T30" fmla="*/ 359 w 822"/>
                <a:gd name="T31" fmla="*/ 490 h 603"/>
                <a:gd name="T32" fmla="*/ 361 w 822"/>
                <a:gd name="T33" fmla="*/ 493 h 603"/>
                <a:gd name="T34" fmla="*/ 487 w 822"/>
                <a:gd name="T35" fmla="*/ 592 h 603"/>
                <a:gd name="T36" fmla="*/ 490 w 822"/>
                <a:gd name="T37" fmla="*/ 593 h 603"/>
                <a:gd name="T38" fmla="*/ 505 w 822"/>
                <a:gd name="T39" fmla="*/ 597 h 603"/>
                <a:gd name="T40" fmla="*/ 507 w 822"/>
                <a:gd name="T41" fmla="*/ 597 h 603"/>
                <a:gd name="T42" fmla="*/ 524 w 822"/>
                <a:gd name="T43" fmla="*/ 600 h 603"/>
                <a:gd name="T44" fmla="*/ 526 w 822"/>
                <a:gd name="T45" fmla="*/ 601 h 603"/>
                <a:gd name="T46" fmla="*/ 542 w 822"/>
                <a:gd name="T47" fmla="*/ 602 h 603"/>
                <a:gd name="T48" fmla="*/ 548 w 822"/>
                <a:gd name="T49" fmla="*/ 603 h 603"/>
                <a:gd name="T50" fmla="*/ 561 w 822"/>
                <a:gd name="T51" fmla="*/ 603 h 603"/>
                <a:gd name="T52" fmla="*/ 569 w 822"/>
                <a:gd name="T53" fmla="*/ 603 h 603"/>
                <a:gd name="T54" fmla="*/ 581 w 822"/>
                <a:gd name="T55" fmla="*/ 602 h 6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822" h="603">
                  <a:moveTo>
                    <a:pt x="581" y="602"/>
                  </a:moveTo>
                  <a:cubicBezTo>
                    <a:pt x="583" y="602"/>
                    <a:pt x="585" y="602"/>
                    <a:pt x="587" y="602"/>
                  </a:cubicBezTo>
                  <a:cubicBezTo>
                    <a:pt x="605" y="600"/>
                    <a:pt x="623" y="597"/>
                    <a:pt x="639" y="592"/>
                  </a:cubicBezTo>
                  <a:cubicBezTo>
                    <a:pt x="656" y="586"/>
                    <a:pt x="672" y="579"/>
                    <a:pt x="686" y="571"/>
                  </a:cubicBezTo>
                  <a:cubicBezTo>
                    <a:pt x="686" y="571"/>
                    <a:pt x="686" y="571"/>
                    <a:pt x="686" y="571"/>
                  </a:cubicBezTo>
                  <a:cubicBezTo>
                    <a:pt x="687" y="453"/>
                    <a:pt x="687" y="453"/>
                    <a:pt x="687" y="453"/>
                  </a:cubicBezTo>
                  <a:cubicBezTo>
                    <a:pt x="819" y="453"/>
                    <a:pt x="819" y="453"/>
                    <a:pt x="819" y="453"/>
                  </a:cubicBezTo>
                  <a:cubicBezTo>
                    <a:pt x="822" y="343"/>
                    <a:pt x="822" y="343"/>
                    <a:pt x="822" y="343"/>
                  </a:cubicBezTo>
                  <a:cubicBezTo>
                    <a:pt x="96" y="0"/>
                    <a:pt x="96" y="0"/>
                    <a:pt x="96" y="0"/>
                  </a:cubicBezTo>
                  <a:cubicBezTo>
                    <a:pt x="81" y="7"/>
                    <a:pt x="81" y="7"/>
                    <a:pt x="81" y="7"/>
                  </a:cubicBezTo>
                  <a:cubicBezTo>
                    <a:pt x="79" y="21"/>
                    <a:pt x="75" y="35"/>
                    <a:pt x="67" y="47"/>
                  </a:cubicBezTo>
                  <a:cubicBezTo>
                    <a:pt x="36" y="96"/>
                    <a:pt x="0" y="181"/>
                    <a:pt x="63" y="297"/>
                  </a:cubicBezTo>
                  <a:cubicBezTo>
                    <a:pt x="136" y="430"/>
                    <a:pt x="338" y="422"/>
                    <a:pt x="340" y="431"/>
                  </a:cubicBezTo>
                  <a:cubicBezTo>
                    <a:pt x="342" y="445"/>
                    <a:pt x="346" y="459"/>
                    <a:pt x="351" y="471"/>
                  </a:cubicBezTo>
                  <a:cubicBezTo>
                    <a:pt x="352" y="474"/>
                    <a:pt x="353" y="476"/>
                    <a:pt x="354" y="478"/>
                  </a:cubicBezTo>
                  <a:cubicBezTo>
                    <a:pt x="356" y="482"/>
                    <a:pt x="357" y="486"/>
                    <a:pt x="359" y="490"/>
                  </a:cubicBezTo>
                  <a:cubicBezTo>
                    <a:pt x="360" y="491"/>
                    <a:pt x="361" y="492"/>
                    <a:pt x="361" y="493"/>
                  </a:cubicBezTo>
                  <a:cubicBezTo>
                    <a:pt x="389" y="544"/>
                    <a:pt x="435" y="576"/>
                    <a:pt x="487" y="592"/>
                  </a:cubicBezTo>
                  <a:cubicBezTo>
                    <a:pt x="488" y="592"/>
                    <a:pt x="489" y="593"/>
                    <a:pt x="490" y="593"/>
                  </a:cubicBezTo>
                  <a:cubicBezTo>
                    <a:pt x="495" y="594"/>
                    <a:pt x="500" y="596"/>
                    <a:pt x="505" y="597"/>
                  </a:cubicBezTo>
                  <a:cubicBezTo>
                    <a:pt x="506" y="597"/>
                    <a:pt x="506" y="597"/>
                    <a:pt x="507" y="597"/>
                  </a:cubicBezTo>
                  <a:cubicBezTo>
                    <a:pt x="512" y="598"/>
                    <a:pt x="518" y="599"/>
                    <a:pt x="524" y="600"/>
                  </a:cubicBezTo>
                  <a:cubicBezTo>
                    <a:pt x="525" y="600"/>
                    <a:pt x="525" y="600"/>
                    <a:pt x="526" y="601"/>
                  </a:cubicBezTo>
                  <a:cubicBezTo>
                    <a:pt x="532" y="601"/>
                    <a:pt x="537" y="602"/>
                    <a:pt x="542" y="602"/>
                  </a:cubicBezTo>
                  <a:cubicBezTo>
                    <a:pt x="544" y="602"/>
                    <a:pt x="546" y="602"/>
                    <a:pt x="548" y="603"/>
                  </a:cubicBezTo>
                  <a:cubicBezTo>
                    <a:pt x="552" y="603"/>
                    <a:pt x="556" y="603"/>
                    <a:pt x="561" y="603"/>
                  </a:cubicBezTo>
                  <a:cubicBezTo>
                    <a:pt x="564" y="603"/>
                    <a:pt x="566" y="603"/>
                    <a:pt x="569" y="603"/>
                  </a:cubicBezTo>
                  <a:cubicBezTo>
                    <a:pt x="573" y="603"/>
                    <a:pt x="577" y="603"/>
                    <a:pt x="581" y="602"/>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3" name="Freeform 51"/>
            <p:cNvSpPr>
              <a:spLocks/>
            </p:cNvSpPr>
            <p:nvPr userDrawn="1"/>
          </p:nvSpPr>
          <p:spPr bwMode="auto">
            <a:xfrm>
              <a:off x="10645183" y="1091802"/>
              <a:ext cx="24615" cy="4750"/>
            </a:xfrm>
            <a:custGeom>
              <a:avLst/>
              <a:gdLst>
                <a:gd name="T0" fmla="*/ 52 w 52"/>
                <a:gd name="T1" fmla="*/ 0 h 10"/>
                <a:gd name="T2" fmla="*/ 0 w 52"/>
                <a:gd name="T3" fmla="*/ 10 h 10"/>
                <a:gd name="T4" fmla="*/ 52 w 52"/>
                <a:gd name="T5" fmla="*/ 0 h 10"/>
              </a:gdLst>
              <a:ahLst/>
              <a:cxnLst>
                <a:cxn ang="0">
                  <a:pos x="T0" y="T1"/>
                </a:cxn>
                <a:cxn ang="0">
                  <a:pos x="T2" y="T3"/>
                </a:cxn>
                <a:cxn ang="0">
                  <a:pos x="T4" y="T5"/>
                </a:cxn>
              </a:cxnLst>
              <a:rect l="0" t="0" r="r" b="b"/>
              <a:pathLst>
                <a:path w="52" h="10">
                  <a:moveTo>
                    <a:pt x="52" y="0"/>
                  </a:moveTo>
                  <a:cubicBezTo>
                    <a:pt x="36" y="5"/>
                    <a:pt x="18" y="8"/>
                    <a:pt x="0" y="10"/>
                  </a:cubicBezTo>
                  <a:cubicBezTo>
                    <a:pt x="18" y="8"/>
                    <a:pt x="36" y="5"/>
                    <a:pt x="52"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4" name="Freeform 52"/>
            <p:cNvSpPr>
              <a:spLocks/>
            </p:cNvSpPr>
            <p:nvPr userDrawn="1"/>
          </p:nvSpPr>
          <p:spPr bwMode="auto">
            <a:xfrm>
              <a:off x="10636546" y="1096553"/>
              <a:ext cx="5614" cy="432"/>
            </a:xfrm>
            <a:custGeom>
              <a:avLst/>
              <a:gdLst>
                <a:gd name="T0" fmla="*/ 12 w 12"/>
                <a:gd name="T1" fmla="*/ 0 h 1"/>
                <a:gd name="T2" fmla="*/ 0 w 12"/>
                <a:gd name="T3" fmla="*/ 1 h 1"/>
                <a:gd name="T4" fmla="*/ 12 w 12"/>
                <a:gd name="T5" fmla="*/ 0 h 1"/>
              </a:gdLst>
              <a:ahLst/>
              <a:cxnLst>
                <a:cxn ang="0">
                  <a:pos x="T0" y="T1"/>
                </a:cxn>
                <a:cxn ang="0">
                  <a:pos x="T2" y="T3"/>
                </a:cxn>
                <a:cxn ang="0">
                  <a:pos x="T4" y="T5"/>
                </a:cxn>
              </a:cxnLst>
              <a:rect l="0" t="0" r="r" b="b"/>
              <a:pathLst>
                <a:path w="12" h="1">
                  <a:moveTo>
                    <a:pt x="12" y="0"/>
                  </a:moveTo>
                  <a:cubicBezTo>
                    <a:pt x="8" y="1"/>
                    <a:pt x="4" y="1"/>
                    <a:pt x="0" y="1"/>
                  </a:cubicBezTo>
                  <a:cubicBezTo>
                    <a:pt x="4" y="1"/>
                    <a:pt x="8" y="1"/>
                    <a:pt x="12"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5" name="Freeform 53"/>
            <p:cNvSpPr>
              <a:spLocks/>
            </p:cNvSpPr>
            <p:nvPr userDrawn="1"/>
          </p:nvSpPr>
          <p:spPr bwMode="auto">
            <a:xfrm>
              <a:off x="10597681" y="1091802"/>
              <a:ext cx="1727" cy="432"/>
            </a:xfrm>
            <a:custGeom>
              <a:avLst/>
              <a:gdLst>
                <a:gd name="T0" fmla="*/ 0 w 3"/>
                <a:gd name="T1" fmla="*/ 0 h 1"/>
                <a:gd name="T2" fmla="*/ 3 w 3"/>
                <a:gd name="T3" fmla="*/ 1 h 1"/>
                <a:gd name="T4" fmla="*/ 0 w 3"/>
                <a:gd name="T5" fmla="*/ 0 h 1"/>
              </a:gdLst>
              <a:ahLst/>
              <a:cxnLst>
                <a:cxn ang="0">
                  <a:pos x="T0" y="T1"/>
                </a:cxn>
                <a:cxn ang="0">
                  <a:pos x="T2" y="T3"/>
                </a:cxn>
                <a:cxn ang="0">
                  <a:pos x="T4" y="T5"/>
                </a:cxn>
              </a:cxnLst>
              <a:rect l="0" t="0" r="r" b="b"/>
              <a:pathLst>
                <a:path w="3" h="1">
                  <a:moveTo>
                    <a:pt x="0" y="0"/>
                  </a:moveTo>
                  <a:cubicBezTo>
                    <a:pt x="1" y="0"/>
                    <a:pt x="2" y="1"/>
                    <a:pt x="3" y="1"/>
                  </a:cubicBezTo>
                  <a:cubicBezTo>
                    <a:pt x="2" y="1"/>
                    <a:pt x="1" y="0"/>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6" name="Freeform 54"/>
            <p:cNvSpPr>
              <a:spLocks/>
            </p:cNvSpPr>
            <p:nvPr userDrawn="1"/>
          </p:nvSpPr>
          <p:spPr bwMode="auto">
            <a:xfrm>
              <a:off x="10624023" y="1096553"/>
              <a:ext cx="2591" cy="432"/>
            </a:xfrm>
            <a:custGeom>
              <a:avLst/>
              <a:gdLst>
                <a:gd name="T0" fmla="*/ 0 w 6"/>
                <a:gd name="T1" fmla="*/ 0 h 1"/>
                <a:gd name="T2" fmla="*/ 6 w 6"/>
                <a:gd name="T3" fmla="*/ 1 h 1"/>
                <a:gd name="T4" fmla="*/ 0 w 6"/>
                <a:gd name="T5" fmla="*/ 0 h 1"/>
              </a:gdLst>
              <a:ahLst/>
              <a:cxnLst>
                <a:cxn ang="0">
                  <a:pos x="T0" y="T1"/>
                </a:cxn>
                <a:cxn ang="0">
                  <a:pos x="T2" y="T3"/>
                </a:cxn>
                <a:cxn ang="0">
                  <a:pos x="T4" y="T5"/>
                </a:cxn>
              </a:cxnLst>
              <a:rect l="0" t="0" r="r" b="b"/>
              <a:pathLst>
                <a:path w="6" h="1">
                  <a:moveTo>
                    <a:pt x="0" y="0"/>
                  </a:moveTo>
                  <a:cubicBezTo>
                    <a:pt x="2" y="0"/>
                    <a:pt x="4" y="0"/>
                    <a:pt x="6" y="1"/>
                  </a:cubicBezTo>
                  <a:cubicBezTo>
                    <a:pt x="4" y="0"/>
                    <a:pt x="2" y="0"/>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7" name="Freeform 55"/>
            <p:cNvSpPr>
              <a:spLocks/>
            </p:cNvSpPr>
            <p:nvPr userDrawn="1"/>
          </p:nvSpPr>
          <p:spPr bwMode="auto">
            <a:xfrm>
              <a:off x="10537224" y="1043437"/>
              <a:ext cx="864" cy="1296"/>
            </a:xfrm>
            <a:custGeom>
              <a:avLst/>
              <a:gdLst>
                <a:gd name="T0" fmla="*/ 0 w 2"/>
                <a:gd name="T1" fmla="*/ 0 h 3"/>
                <a:gd name="T2" fmla="*/ 2 w 2"/>
                <a:gd name="T3" fmla="*/ 3 h 3"/>
                <a:gd name="T4" fmla="*/ 0 w 2"/>
                <a:gd name="T5" fmla="*/ 0 h 3"/>
              </a:gdLst>
              <a:ahLst/>
              <a:cxnLst>
                <a:cxn ang="0">
                  <a:pos x="T0" y="T1"/>
                </a:cxn>
                <a:cxn ang="0">
                  <a:pos x="T2" y="T3"/>
                </a:cxn>
                <a:cxn ang="0">
                  <a:pos x="T4" y="T5"/>
                </a:cxn>
              </a:cxnLst>
              <a:rect l="0" t="0" r="r" b="b"/>
              <a:pathLst>
                <a:path w="2" h="3">
                  <a:moveTo>
                    <a:pt x="0" y="0"/>
                  </a:moveTo>
                  <a:cubicBezTo>
                    <a:pt x="1" y="1"/>
                    <a:pt x="2" y="2"/>
                    <a:pt x="2" y="3"/>
                  </a:cubicBezTo>
                  <a:cubicBezTo>
                    <a:pt x="2" y="2"/>
                    <a:pt x="1" y="1"/>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8" name="Freeform 56"/>
            <p:cNvSpPr>
              <a:spLocks/>
            </p:cNvSpPr>
            <p:nvPr userDrawn="1"/>
          </p:nvSpPr>
          <p:spPr bwMode="auto">
            <a:xfrm>
              <a:off x="10615387" y="1095689"/>
              <a:ext cx="864" cy="432"/>
            </a:xfrm>
            <a:custGeom>
              <a:avLst/>
              <a:gdLst>
                <a:gd name="T0" fmla="*/ 0 w 2"/>
                <a:gd name="T1" fmla="*/ 0 h 1"/>
                <a:gd name="T2" fmla="*/ 2 w 2"/>
                <a:gd name="T3" fmla="*/ 1 h 1"/>
                <a:gd name="T4" fmla="*/ 0 w 2"/>
                <a:gd name="T5" fmla="*/ 0 h 1"/>
              </a:gdLst>
              <a:ahLst/>
              <a:cxnLst>
                <a:cxn ang="0">
                  <a:pos x="T0" y="T1"/>
                </a:cxn>
                <a:cxn ang="0">
                  <a:pos x="T2" y="T3"/>
                </a:cxn>
                <a:cxn ang="0">
                  <a:pos x="T4" y="T5"/>
                </a:cxn>
              </a:cxnLst>
              <a:rect l="0" t="0" r="r" b="b"/>
              <a:pathLst>
                <a:path w="2" h="1">
                  <a:moveTo>
                    <a:pt x="0" y="0"/>
                  </a:moveTo>
                  <a:cubicBezTo>
                    <a:pt x="1" y="0"/>
                    <a:pt x="1" y="0"/>
                    <a:pt x="2" y="1"/>
                  </a:cubicBezTo>
                  <a:cubicBezTo>
                    <a:pt x="1" y="0"/>
                    <a:pt x="1" y="0"/>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59" name="Freeform 57"/>
            <p:cNvSpPr>
              <a:spLocks/>
            </p:cNvSpPr>
            <p:nvPr userDrawn="1"/>
          </p:nvSpPr>
          <p:spPr bwMode="auto">
            <a:xfrm>
              <a:off x="10606318" y="1093962"/>
              <a:ext cx="864" cy="0"/>
            </a:xfrm>
            <a:custGeom>
              <a:avLst/>
              <a:gdLst>
                <a:gd name="T0" fmla="*/ 0 w 2"/>
                <a:gd name="T1" fmla="*/ 2 w 2"/>
                <a:gd name="T2" fmla="*/ 0 w 2"/>
              </a:gdLst>
              <a:ahLst/>
              <a:cxnLst>
                <a:cxn ang="0">
                  <a:pos x="T0" y="0"/>
                </a:cxn>
                <a:cxn ang="0">
                  <a:pos x="T1" y="0"/>
                </a:cxn>
                <a:cxn ang="0">
                  <a:pos x="T2" y="0"/>
                </a:cxn>
              </a:cxnLst>
              <a:rect l="0" t="0" r="r" b="b"/>
              <a:pathLst>
                <a:path w="2">
                  <a:moveTo>
                    <a:pt x="0" y="0"/>
                  </a:moveTo>
                  <a:cubicBezTo>
                    <a:pt x="1" y="0"/>
                    <a:pt x="1" y="0"/>
                    <a:pt x="2" y="0"/>
                  </a:cubicBezTo>
                  <a:cubicBezTo>
                    <a:pt x="1" y="0"/>
                    <a:pt x="1" y="0"/>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0" name="Freeform 58"/>
            <p:cNvSpPr>
              <a:spLocks/>
            </p:cNvSpPr>
            <p:nvPr userDrawn="1"/>
          </p:nvSpPr>
          <p:spPr bwMode="auto">
            <a:xfrm>
              <a:off x="10533338" y="1034368"/>
              <a:ext cx="1296" cy="3455"/>
            </a:xfrm>
            <a:custGeom>
              <a:avLst/>
              <a:gdLst>
                <a:gd name="T0" fmla="*/ 0 w 3"/>
                <a:gd name="T1" fmla="*/ 0 h 7"/>
                <a:gd name="T2" fmla="*/ 3 w 3"/>
                <a:gd name="T3" fmla="*/ 7 h 7"/>
                <a:gd name="T4" fmla="*/ 0 w 3"/>
                <a:gd name="T5" fmla="*/ 0 h 7"/>
              </a:gdLst>
              <a:ahLst/>
              <a:cxnLst>
                <a:cxn ang="0">
                  <a:pos x="T0" y="T1"/>
                </a:cxn>
                <a:cxn ang="0">
                  <a:pos x="T2" y="T3"/>
                </a:cxn>
                <a:cxn ang="0">
                  <a:pos x="T4" y="T5"/>
                </a:cxn>
              </a:cxnLst>
              <a:rect l="0" t="0" r="r" b="b"/>
              <a:pathLst>
                <a:path w="3" h="7">
                  <a:moveTo>
                    <a:pt x="0" y="0"/>
                  </a:moveTo>
                  <a:cubicBezTo>
                    <a:pt x="1" y="3"/>
                    <a:pt x="2" y="5"/>
                    <a:pt x="3" y="7"/>
                  </a:cubicBezTo>
                  <a:cubicBezTo>
                    <a:pt x="2" y="5"/>
                    <a:pt x="1" y="3"/>
                    <a:pt x="0" y="0"/>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1" name="Freeform 59"/>
            <p:cNvSpPr>
              <a:spLocks/>
            </p:cNvSpPr>
            <p:nvPr userDrawn="1"/>
          </p:nvSpPr>
          <p:spPr bwMode="auto">
            <a:xfrm>
              <a:off x="9670097" y="829246"/>
              <a:ext cx="86799" cy="167552"/>
            </a:xfrm>
            <a:custGeom>
              <a:avLst/>
              <a:gdLst>
                <a:gd name="T0" fmla="*/ 0 w 201"/>
                <a:gd name="T1" fmla="*/ 5 h 388"/>
                <a:gd name="T2" fmla="*/ 4 w 201"/>
                <a:gd name="T3" fmla="*/ 388 h 388"/>
                <a:gd name="T4" fmla="*/ 200 w 201"/>
                <a:gd name="T5" fmla="*/ 387 h 388"/>
                <a:gd name="T6" fmla="*/ 201 w 201"/>
                <a:gd name="T7" fmla="*/ 0 h 388"/>
                <a:gd name="T8" fmla="*/ 0 w 201"/>
                <a:gd name="T9" fmla="*/ 5 h 388"/>
              </a:gdLst>
              <a:ahLst/>
              <a:cxnLst>
                <a:cxn ang="0">
                  <a:pos x="T0" y="T1"/>
                </a:cxn>
                <a:cxn ang="0">
                  <a:pos x="T2" y="T3"/>
                </a:cxn>
                <a:cxn ang="0">
                  <a:pos x="T4" y="T5"/>
                </a:cxn>
                <a:cxn ang="0">
                  <a:pos x="T6" y="T7"/>
                </a:cxn>
                <a:cxn ang="0">
                  <a:pos x="T8" y="T9"/>
                </a:cxn>
              </a:cxnLst>
              <a:rect l="0" t="0" r="r" b="b"/>
              <a:pathLst>
                <a:path w="201" h="388">
                  <a:moveTo>
                    <a:pt x="0" y="5"/>
                  </a:moveTo>
                  <a:lnTo>
                    <a:pt x="4" y="388"/>
                  </a:lnTo>
                  <a:lnTo>
                    <a:pt x="200" y="387"/>
                  </a:lnTo>
                  <a:lnTo>
                    <a:pt x="201" y="0"/>
                  </a:lnTo>
                  <a:lnTo>
                    <a:pt x="0" y="5"/>
                  </a:ln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2" name="Freeform 60"/>
            <p:cNvSpPr>
              <a:spLocks/>
            </p:cNvSpPr>
            <p:nvPr userDrawn="1"/>
          </p:nvSpPr>
          <p:spPr bwMode="auto">
            <a:xfrm>
              <a:off x="9882560" y="826223"/>
              <a:ext cx="95868" cy="170143"/>
            </a:xfrm>
            <a:custGeom>
              <a:avLst/>
              <a:gdLst>
                <a:gd name="T0" fmla="*/ 5 w 222"/>
                <a:gd name="T1" fmla="*/ 394 h 394"/>
                <a:gd name="T2" fmla="*/ 222 w 222"/>
                <a:gd name="T3" fmla="*/ 394 h 394"/>
                <a:gd name="T4" fmla="*/ 222 w 222"/>
                <a:gd name="T5" fmla="*/ 0 h 394"/>
                <a:gd name="T6" fmla="*/ 0 w 222"/>
                <a:gd name="T7" fmla="*/ 5 h 394"/>
                <a:gd name="T8" fmla="*/ 5 w 222"/>
                <a:gd name="T9" fmla="*/ 394 h 394"/>
              </a:gdLst>
              <a:ahLst/>
              <a:cxnLst>
                <a:cxn ang="0">
                  <a:pos x="T0" y="T1"/>
                </a:cxn>
                <a:cxn ang="0">
                  <a:pos x="T2" y="T3"/>
                </a:cxn>
                <a:cxn ang="0">
                  <a:pos x="T4" y="T5"/>
                </a:cxn>
                <a:cxn ang="0">
                  <a:pos x="T6" y="T7"/>
                </a:cxn>
                <a:cxn ang="0">
                  <a:pos x="T8" y="T9"/>
                </a:cxn>
              </a:cxnLst>
              <a:rect l="0" t="0" r="r" b="b"/>
              <a:pathLst>
                <a:path w="222" h="394">
                  <a:moveTo>
                    <a:pt x="5" y="394"/>
                  </a:moveTo>
                  <a:lnTo>
                    <a:pt x="222" y="394"/>
                  </a:lnTo>
                  <a:lnTo>
                    <a:pt x="222" y="0"/>
                  </a:lnTo>
                  <a:lnTo>
                    <a:pt x="0" y="5"/>
                  </a:lnTo>
                  <a:lnTo>
                    <a:pt x="5" y="394"/>
                  </a:ln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3" name="Freeform 61"/>
            <p:cNvSpPr>
              <a:spLocks/>
            </p:cNvSpPr>
            <p:nvPr userDrawn="1"/>
          </p:nvSpPr>
          <p:spPr bwMode="auto">
            <a:xfrm>
              <a:off x="9884720" y="826223"/>
              <a:ext cx="93709" cy="170143"/>
            </a:xfrm>
            <a:custGeom>
              <a:avLst/>
              <a:gdLst>
                <a:gd name="T0" fmla="*/ 0 w 217"/>
                <a:gd name="T1" fmla="*/ 394 h 394"/>
                <a:gd name="T2" fmla="*/ 217 w 217"/>
                <a:gd name="T3" fmla="*/ 394 h 394"/>
                <a:gd name="T4" fmla="*/ 217 w 217"/>
                <a:gd name="T5" fmla="*/ 0 h 394"/>
                <a:gd name="T6" fmla="*/ 217 w 217"/>
                <a:gd name="T7" fmla="*/ 394 h 394"/>
                <a:gd name="T8" fmla="*/ 0 w 217"/>
                <a:gd name="T9" fmla="*/ 394 h 394"/>
              </a:gdLst>
              <a:ahLst/>
              <a:cxnLst>
                <a:cxn ang="0">
                  <a:pos x="T0" y="T1"/>
                </a:cxn>
                <a:cxn ang="0">
                  <a:pos x="T2" y="T3"/>
                </a:cxn>
                <a:cxn ang="0">
                  <a:pos x="T4" y="T5"/>
                </a:cxn>
                <a:cxn ang="0">
                  <a:pos x="T6" y="T7"/>
                </a:cxn>
                <a:cxn ang="0">
                  <a:pos x="T8" y="T9"/>
                </a:cxn>
              </a:cxnLst>
              <a:rect l="0" t="0" r="r" b="b"/>
              <a:pathLst>
                <a:path w="217" h="394">
                  <a:moveTo>
                    <a:pt x="0" y="394"/>
                  </a:moveTo>
                  <a:lnTo>
                    <a:pt x="217" y="394"/>
                  </a:lnTo>
                  <a:lnTo>
                    <a:pt x="217" y="0"/>
                  </a:lnTo>
                  <a:lnTo>
                    <a:pt x="217" y="394"/>
                  </a:lnTo>
                  <a:lnTo>
                    <a:pt x="0" y="394"/>
                  </a:lnTo>
                  <a:close/>
                </a:path>
              </a:pathLst>
            </a:custGeom>
            <a:solidFill>
              <a:srgbClr val="B1E3E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4" name="Rectangle 62"/>
            <p:cNvSpPr>
              <a:spLocks noChangeArrowheads="1"/>
            </p:cNvSpPr>
            <p:nvPr userDrawn="1"/>
          </p:nvSpPr>
          <p:spPr bwMode="auto">
            <a:xfrm>
              <a:off x="10133025" y="1582800"/>
              <a:ext cx="72117" cy="389084"/>
            </a:xfrm>
            <a:prstGeom prst="rect">
              <a:avLst/>
            </a:prstGeom>
            <a:solidFill>
              <a:srgbClr val="FFA4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5" name="Freeform 63"/>
            <p:cNvSpPr>
              <a:spLocks/>
            </p:cNvSpPr>
            <p:nvPr userDrawn="1"/>
          </p:nvSpPr>
          <p:spPr bwMode="auto">
            <a:xfrm>
              <a:off x="10290646" y="1575027"/>
              <a:ext cx="300126" cy="399017"/>
            </a:xfrm>
            <a:custGeom>
              <a:avLst/>
              <a:gdLst>
                <a:gd name="T0" fmla="*/ 309 w 633"/>
                <a:gd name="T1" fmla="*/ 699 h 841"/>
                <a:gd name="T2" fmla="*/ 115 w 633"/>
                <a:gd name="T3" fmla="*/ 605 h 841"/>
                <a:gd name="T4" fmla="*/ 0 w 633"/>
                <a:gd name="T5" fmla="*/ 699 h 841"/>
                <a:gd name="T6" fmla="*/ 309 w 633"/>
                <a:gd name="T7" fmla="*/ 841 h 841"/>
                <a:gd name="T8" fmla="*/ 633 w 633"/>
                <a:gd name="T9" fmla="*/ 589 h 841"/>
                <a:gd name="T10" fmla="*/ 401 w 633"/>
                <a:gd name="T11" fmla="*/ 356 h 841"/>
                <a:gd name="T12" fmla="*/ 196 w 633"/>
                <a:gd name="T13" fmla="*/ 231 h 841"/>
                <a:gd name="T14" fmla="*/ 330 w 633"/>
                <a:gd name="T15" fmla="*/ 142 h 841"/>
                <a:gd name="T16" fmla="*/ 493 w 633"/>
                <a:gd name="T17" fmla="*/ 221 h 841"/>
                <a:gd name="T18" fmla="*/ 612 w 633"/>
                <a:gd name="T19" fmla="*/ 132 h 841"/>
                <a:gd name="T20" fmla="*/ 338 w 633"/>
                <a:gd name="T21" fmla="*/ 0 h 841"/>
                <a:gd name="T22" fmla="*/ 34 w 633"/>
                <a:gd name="T23" fmla="*/ 247 h 841"/>
                <a:gd name="T24" fmla="*/ 279 w 633"/>
                <a:gd name="T25" fmla="*/ 475 h 841"/>
                <a:gd name="T26" fmla="*/ 471 w 633"/>
                <a:gd name="T27" fmla="*/ 598 h 841"/>
                <a:gd name="T28" fmla="*/ 309 w 633"/>
                <a:gd name="T29" fmla="*/ 699 h 8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33" h="841">
                  <a:moveTo>
                    <a:pt x="309" y="699"/>
                  </a:moveTo>
                  <a:cubicBezTo>
                    <a:pt x="222" y="699"/>
                    <a:pt x="164" y="654"/>
                    <a:pt x="115" y="605"/>
                  </a:cubicBezTo>
                  <a:cubicBezTo>
                    <a:pt x="0" y="699"/>
                    <a:pt x="0" y="699"/>
                    <a:pt x="0" y="699"/>
                  </a:cubicBezTo>
                  <a:cubicBezTo>
                    <a:pt x="80" y="807"/>
                    <a:pt x="178" y="841"/>
                    <a:pt x="309" y="841"/>
                  </a:cubicBezTo>
                  <a:cubicBezTo>
                    <a:pt x="468" y="841"/>
                    <a:pt x="633" y="770"/>
                    <a:pt x="633" y="589"/>
                  </a:cubicBezTo>
                  <a:cubicBezTo>
                    <a:pt x="633" y="439"/>
                    <a:pt x="532" y="388"/>
                    <a:pt x="401" y="356"/>
                  </a:cubicBezTo>
                  <a:cubicBezTo>
                    <a:pt x="333" y="341"/>
                    <a:pt x="196" y="328"/>
                    <a:pt x="196" y="231"/>
                  </a:cubicBezTo>
                  <a:cubicBezTo>
                    <a:pt x="196" y="174"/>
                    <a:pt x="259" y="142"/>
                    <a:pt x="330" y="142"/>
                  </a:cubicBezTo>
                  <a:cubicBezTo>
                    <a:pt x="406" y="142"/>
                    <a:pt x="458" y="177"/>
                    <a:pt x="493" y="221"/>
                  </a:cubicBezTo>
                  <a:cubicBezTo>
                    <a:pt x="612" y="132"/>
                    <a:pt x="612" y="132"/>
                    <a:pt x="612" y="132"/>
                  </a:cubicBezTo>
                  <a:cubicBezTo>
                    <a:pt x="554" y="37"/>
                    <a:pt x="444" y="0"/>
                    <a:pt x="338" y="0"/>
                  </a:cubicBezTo>
                  <a:cubicBezTo>
                    <a:pt x="188" y="0"/>
                    <a:pt x="34" y="79"/>
                    <a:pt x="34" y="247"/>
                  </a:cubicBezTo>
                  <a:cubicBezTo>
                    <a:pt x="34" y="400"/>
                    <a:pt x="149" y="442"/>
                    <a:pt x="279" y="475"/>
                  </a:cubicBezTo>
                  <a:cubicBezTo>
                    <a:pt x="345" y="490"/>
                    <a:pt x="471" y="507"/>
                    <a:pt x="471" y="598"/>
                  </a:cubicBezTo>
                  <a:cubicBezTo>
                    <a:pt x="471" y="667"/>
                    <a:pt x="387" y="699"/>
                    <a:pt x="309" y="699"/>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6" name="Freeform 64"/>
            <p:cNvSpPr>
              <a:spLocks noEditPoints="1"/>
            </p:cNvSpPr>
            <p:nvPr userDrawn="1"/>
          </p:nvSpPr>
          <p:spPr bwMode="auto">
            <a:xfrm>
              <a:off x="10655547" y="1574595"/>
              <a:ext cx="345037" cy="398585"/>
            </a:xfrm>
            <a:custGeom>
              <a:avLst/>
              <a:gdLst>
                <a:gd name="T0" fmla="*/ 589 w 728"/>
                <a:gd name="T1" fmla="*/ 600 h 840"/>
                <a:gd name="T2" fmla="*/ 399 w 728"/>
                <a:gd name="T3" fmla="*/ 705 h 840"/>
                <a:gd name="T4" fmla="*/ 159 w 728"/>
                <a:gd name="T5" fmla="*/ 484 h 840"/>
                <a:gd name="T6" fmla="*/ 728 w 728"/>
                <a:gd name="T7" fmla="*/ 484 h 840"/>
                <a:gd name="T8" fmla="*/ 728 w 728"/>
                <a:gd name="T9" fmla="*/ 429 h 840"/>
                <a:gd name="T10" fmla="*/ 381 w 728"/>
                <a:gd name="T11" fmla="*/ 0 h 840"/>
                <a:gd name="T12" fmla="*/ 0 w 728"/>
                <a:gd name="T13" fmla="*/ 419 h 840"/>
                <a:gd name="T14" fmla="*/ 379 w 728"/>
                <a:gd name="T15" fmla="*/ 840 h 840"/>
                <a:gd name="T16" fmla="*/ 698 w 728"/>
                <a:gd name="T17" fmla="*/ 683 h 840"/>
                <a:gd name="T18" fmla="*/ 589 w 728"/>
                <a:gd name="T19" fmla="*/ 600 h 840"/>
                <a:gd name="T20" fmla="*/ 380 w 728"/>
                <a:gd name="T21" fmla="*/ 136 h 840"/>
                <a:gd name="T22" fmla="*/ 579 w 728"/>
                <a:gd name="T23" fmla="*/ 356 h 840"/>
                <a:gd name="T24" fmla="*/ 159 w 728"/>
                <a:gd name="T25" fmla="*/ 356 h 840"/>
                <a:gd name="T26" fmla="*/ 380 w 728"/>
                <a:gd name="T27" fmla="*/ 13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8" h="840">
                  <a:moveTo>
                    <a:pt x="589" y="600"/>
                  </a:moveTo>
                  <a:cubicBezTo>
                    <a:pt x="538" y="665"/>
                    <a:pt x="487" y="705"/>
                    <a:pt x="399" y="705"/>
                  </a:cubicBezTo>
                  <a:cubicBezTo>
                    <a:pt x="259" y="705"/>
                    <a:pt x="159" y="618"/>
                    <a:pt x="159" y="484"/>
                  </a:cubicBezTo>
                  <a:cubicBezTo>
                    <a:pt x="728" y="484"/>
                    <a:pt x="728" y="484"/>
                    <a:pt x="728" y="484"/>
                  </a:cubicBezTo>
                  <a:cubicBezTo>
                    <a:pt x="728" y="429"/>
                    <a:pt x="728" y="429"/>
                    <a:pt x="728" y="429"/>
                  </a:cubicBezTo>
                  <a:cubicBezTo>
                    <a:pt x="728" y="223"/>
                    <a:pt x="663" y="0"/>
                    <a:pt x="381" y="0"/>
                  </a:cubicBezTo>
                  <a:cubicBezTo>
                    <a:pt x="141" y="0"/>
                    <a:pt x="0" y="179"/>
                    <a:pt x="0" y="419"/>
                  </a:cubicBezTo>
                  <a:cubicBezTo>
                    <a:pt x="0" y="657"/>
                    <a:pt x="125" y="840"/>
                    <a:pt x="379" y="840"/>
                  </a:cubicBezTo>
                  <a:cubicBezTo>
                    <a:pt x="529" y="840"/>
                    <a:pt x="621" y="788"/>
                    <a:pt x="698" y="683"/>
                  </a:cubicBezTo>
                  <a:lnTo>
                    <a:pt x="589" y="600"/>
                  </a:lnTo>
                  <a:close/>
                  <a:moveTo>
                    <a:pt x="380" y="136"/>
                  </a:moveTo>
                  <a:cubicBezTo>
                    <a:pt x="527" y="136"/>
                    <a:pt x="576" y="228"/>
                    <a:pt x="579" y="356"/>
                  </a:cubicBezTo>
                  <a:cubicBezTo>
                    <a:pt x="159" y="356"/>
                    <a:pt x="159" y="356"/>
                    <a:pt x="159" y="356"/>
                  </a:cubicBezTo>
                  <a:cubicBezTo>
                    <a:pt x="159" y="254"/>
                    <a:pt x="236" y="136"/>
                    <a:pt x="380" y="136"/>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sp>
          <p:nvSpPr>
            <p:cNvPr id="67" name="Freeform 65"/>
            <p:cNvSpPr>
              <a:spLocks noEditPoints="1"/>
            </p:cNvSpPr>
            <p:nvPr userDrawn="1"/>
          </p:nvSpPr>
          <p:spPr bwMode="auto">
            <a:xfrm>
              <a:off x="9724077" y="1573731"/>
              <a:ext cx="316536" cy="398153"/>
            </a:xfrm>
            <a:custGeom>
              <a:avLst/>
              <a:gdLst>
                <a:gd name="T0" fmla="*/ 639 w 668"/>
                <a:gd name="T1" fmla="*/ 274 h 840"/>
                <a:gd name="T2" fmla="*/ 326 w 668"/>
                <a:gd name="T3" fmla="*/ 0 h 840"/>
                <a:gd name="T4" fmla="*/ 111 w 668"/>
                <a:gd name="T5" fmla="*/ 0 h 840"/>
                <a:gd name="T6" fmla="*/ 0 w 668"/>
                <a:gd name="T7" fmla="*/ 44 h 840"/>
                <a:gd name="T8" fmla="*/ 0 w 668"/>
                <a:gd name="T9" fmla="*/ 840 h 840"/>
                <a:gd name="T10" fmla="*/ 150 w 668"/>
                <a:gd name="T11" fmla="*/ 840 h 840"/>
                <a:gd name="T12" fmla="*/ 150 w 668"/>
                <a:gd name="T13" fmla="*/ 527 h 840"/>
                <a:gd name="T14" fmla="*/ 293 w 668"/>
                <a:gd name="T15" fmla="*/ 527 h 840"/>
                <a:gd name="T16" fmla="*/ 487 w 668"/>
                <a:gd name="T17" fmla="*/ 840 h 840"/>
                <a:gd name="T18" fmla="*/ 668 w 668"/>
                <a:gd name="T19" fmla="*/ 840 h 840"/>
                <a:gd name="T20" fmla="*/ 445 w 668"/>
                <a:gd name="T21" fmla="*/ 511 h 840"/>
                <a:gd name="T22" fmla="*/ 639 w 668"/>
                <a:gd name="T23" fmla="*/ 274 h 840"/>
                <a:gd name="T24" fmla="*/ 300 w 668"/>
                <a:gd name="T25" fmla="*/ 399 h 840"/>
                <a:gd name="T26" fmla="*/ 150 w 668"/>
                <a:gd name="T27" fmla="*/ 399 h 840"/>
                <a:gd name="T28" fmla="*/ 150 w 668"/>
                <a:gd name="T29" fmla="*/ 144 h 840"/>
                <a:gd name="T30" fmla="*/ 313 w 668"/>
                <a:gd name="T31" fmla="*/ 144 h 840"/>
                <a:gd name="T32" fmla="*/ 483 w 668"/>
                <a:gd name="T33" fmla="*/ 273 h 840"/>
                <a:gd name="T34" fmla="*/ 300 w 668"/>
                <a:gd name="T35" fmla="*/ 399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68" h="840">
                  <a:moveTo>
                    <a:pt x="639" y="274"/>
                  </a:moveTo>
                  <a:cubicBezTo>
                    <a:pt x="639" y="85"/>
                    <a:pt x="487" y="0"/>
                    <a:pt x="326" y="0"/>
                  </a:cubicBezTo>
                  <a:cubicBezTo>
                    <a:pt x="111" y="0"/>
                    <a:pt x="111" y="0"/>
                    <a:pt x="111" y="0"/>
                  </a:cubicBezTo>
                  <a:cubicBezTo>
                    <a:pt x="76" y="14"/>
                    <a:pt x="29" y="29"/>
                    <a:pt x="0" y="44"/>
                  </a:cubicBezTo>
                  <a:cubicBezTo>
                    <a:pt x="0" y="840"/>
                    <a:pt x="0" y="840"/>
                    <a:pt x="0" y="840"/>
                  </a:cubicBezTo>
                  <a:cubicBezTo>
                    <a:pt x="150" y="840"/>
                    <a:pt x="150" y="840"/>
                    <a:pt x="150" y="840"/>
                  </a:cubicBezTo>
                  <a:cubicBezTo>
                    <a:pt x="150" y="527"/>
                    <a:pt x="150" y="527"/>
                    <a:pt x="150" y="527"/>
                  </a:cubicBezTo>
                  <a:cubicBezTo>
                    <a:pt x="293" y="527"/>
                    <a:pt x="293" y="527"/>
                    <a:pt x="293" y="527"/>
                  </a:cubicBezTo>
                  <a:cubicBezTo>
                    <a:pt x="487" y="840"/>
                    <a:pt x="487" y="840"/>
                    <a:pt x="487" y="840"/>
                  </a:cubicBezTo>
                  <a:cubicBezTo>
                    <a:pt x="668" y="840"/>
                    <a:pt x="668" y="840"/>
                    <a:pt x="668" y="840"/>
                  </a:cubicBezTo>
                  <a:cubicBezTo>
                    <a:pt x="445" y="511"/>
                    <a:pt x="445" y="511"/>
                    <a:pt x="445" y="511"/>
                  </a:cubicBezTo>
                  <a:cubicBezTo>
                    <a:pt x="569" y="494"/>
                    <a:pt x="639" y="395"/>
                    <a:pt x="639" y="274"/>
                  </a:cubicBezTo>
                  <a:close/>
                  <a:moveTo>
                    <a:pt x="300" y="399"/>
                  </a:moveTo>
                  <a:cubicBezTo>
                    <a:pt x="150" y="399"/>
                    <a:pt x="150" y="399"/>
                    <a:pt x="150" y="399"/>
                  </a:cubicBezTo>
                  <a:cubicBezTo>
                    <a:pt x="150" y="144"/>
                    <a:pt x="150" y="144"/>
                    <a:pt x="150" y="144"/>
                  </a:cubicBezTo>
                  <a:cubicBezTo>
                    <a:pt x="313" y="144"/>
                    <a:pt x="313" y="144"/>
                    <a:pt x="313" y="144"/>
                  </a:cubicBezTo>
                  <a:cubicBezTo>
                    <a:pt x="390" y="144"/>
                    <a:pt x="483" y="173"/>
                    <a:pt x="483" y="273"/>
                  </a:cubicBezTo>
                  <a:cubicBezTo>
                    <a:pt x="483" y="382"/>
                    <a:pt x="384" y="399"/>
                    <a:pt x="300" y="399"/>
                  </a:cubicBezTo>
                  <a:close/>
                </a:path>
              </a:pathLst>
            </a:custGeom>
            <a:solidFill>
              <a:srgbClr val="FFA4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sz="1800"/>
            </a:p>
          </p:txBody>
        </p:sp>
      </p:grpSp>
    </p:spTree>
    <p:extLst>
      <p:ext uri="{BB962C8B-B14F-4D97-AF65-F5344CB8AC3E}">
        <p14:creationId xmlns:p14="http://schemas.microsoft.com/office/powerpoint/2010/main" val="1460975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hf sldNum="0" hdr="0" dt="0"/>
  <p:txStyles>
    <p:titleStyle>
      <a:lvl1pPr algn="l" defTabSz="914400" rtl="0" eaLnBrk="1" latinLnBrk="0" hangingPunct="1">
        <a:spcBef>
          <a:spcPct val="0"/>
        </a:spcBef>
        <a:buNone/>
        <a:defRPr sz="2400" b="1" kern="1200" spc="300" baseline="0">
          <a:solidFill>
            <a:schemeClr val="tx2"/>
          </a:solidFill>
          <a:latin typeface="+mj-lt"/>
          <a:ea typeface="+mj-ea"/>
          <a:cs typeface="+mj-cs"/>
        </a:defRPr>
      </a:lvl1pPr>
    </p:titleStyle>
    <p:bodyStyle>
      <a:lvl1pPr marL="0" indent="0" algn="l" defTabSz="914400" rtl="0" eaLnBrk="1" latinLnBrk="0" hangingPunct="1">
        <a:spcBef>
          <a:spcPct val="20000"/>
        </a:spcBef>
        <a:buClr>
          <a:schemeClr val="tx1"/>
        </a:buClr>
        <a:buFont typeface="Arial" pitchFamily="34" charset="0"/>
        <a:buNone/>
        <a:defRPr sz="2200" kern="1200">
          <a:solidFill>
            <a:schemeClr val="tx1"/>
          </a:solidFill>
          <a:latin typeface="Verdana" pitchFamily="34" charset="0"/>
          <a:ea typeface="Verdana" pitchFamily="34" charset="0"/>
          <a:cs typeface="Verdana" pitchFamily="34" charset="0"/>
        </a:defRPr>
      </a:lvl1pPr>
      <a:lvl2pPr marL="176212" indent="0" algn="l" defTabSz="914400" rtl="0" eaLnBrk="1" latinLnBrk="0" hangingPunct="1">
        <a:spcBef>
          <a:spcPct val="20000"/>
        </a:spcBef>
        <a:buClr>
          <a:schemeClr val="tx1"/>
        </a:buClr>
        <a:buFont typeface="Arial" pitchFamily="34" charset="0"/>
        <a:buNone/>
        <a:defRPr sz="1800" kern="1200">
          <a:solidFill>
            <a:schemeClr val="tx1"/>
          </a:solidFill>
          <a:latin typeface="Verdana" pitchFamily="34" charset="0"/>
          <a:ea typeface="Verdana" pitchFamily="34" charset="0"/>
          <a:cs typeface="Verdana" pitchFamily="34" charset="0"/>
        </a:defRPr>
      </a:lvl2pPr>
      <a:lvl3pPr marL="346075" indent="0" algn="l" defTabSz="914400" rtl="0" eaLnBrk="1" latinLnBrk="0" hangingPunct="1">
        <a:spcBef>
          <a:spcPct val="20000"/>
        </a:spcBef>
        <a:buClr>
          <a:schemeClr val="tx1"/>
        </a:buClr>
        <a:buFont typeface="Arial" pitchFamily="34" charset="0"/>
        <a:buNone/>
        <a:defRPr sz="1600" kern="1200">
          <a:solidFill>
            <a:schemeClr val="tx1"/>
          </a:solidFill>
          <a:latin typeface="Verdana" pitchFamily="34" charset="0"/>
          <a:ea typeface="Verdana" pitchFamily="34" charset="0"/>
          <a:cs typeface="Verdana" pitchFamily="34" charset="0"/>
        </a:defRPr>
      </a:lvl3pPr>
      <a:lvl4pPr marL="574675" indent="0" algn="l" defTabSz="914400" rtl="0" eaLnBrk="1" latinLnBrk="0" hangingPunct="1">
        <a:spcBef>
          <a:spcPct val="20000"/>
        </a:spcBef>
        <a:buClr>
          <a:schemeClr val="tx1"/>
        </a:buClr>
        <a:buFont typeface="Arial" pitchFamily="34" charset="0"/>
        <a:buNone/>
        <a:defRPr sz="1600" kern="1200">
          <a:solidFill>
            <a:schemeClr val="tx1"/>
          </a:solidFill>
          <a:latin typeface="Verdana" pitchFamily="34" charset="0"/>
          <a:ea typeface="Verdana" pitchFamily="34" charset="0"/>
          <a:cs typeface="Verdana" pitchFamily="34" charset="0"/>
        </a:defRPr>
      </a:lvl4pPr>
      <a:lvl5pPr marL="744537" indent="0" algn="l" defTabSz="914400" rtl="0" eaLnBrk="1" latinLnBrk="0" hangingPunct="1">
        <a:spcBef>
          <a:spcPct val="20000"/>
        </a:spcBef>
        <a:buClr>
          <a:schemeClr val="tx1"/>
        </a:buClr>
        <a:buFont typeface="Arial" pitchFamily="34" charset="0"/>
        <a:buNone/>
        <a:defRPr sz="16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tmp"/><Relationship Id="rId3" Type="http://schemas.openxmlformats.org/officeDocument/2006/relationships/image" Target="../media/image2.png"/><Relationship Id="rId7" Type="http://schemas.openxmlformats.org/officeDocument/2006/relationships/image" Target="../media/image6.tmp"/><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tmp"/><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34304" y="3001961"/>
            <a:ext cx="8368502" cy="2092881"/>
          </a:xfrm>
          <a:prstGeom prst="rect">
            <a:avLst/>
          </a:prstGeom>
          <a:noFill/>
        </p:spPr>
        <p:txBody>
          <a:bodyPr wrap="square" rtlCol="0">
            <a:spAutoFit/>
          </a:bodyPr>
          <a:lstStyle/>
          <a:p>
            <a:r>
              <a:rPr lang="en-US" sz="6500" i="1" dirty="0">
                <a:solidFill>
                  <a:schemeClr val="bg1"/>
                </a:solidFill>
              </a:rPr>
              <a:t>St. Louis’ Civic Tech and Data Collaborative</a:t>
            </a:r>
          </a:p>
        </p:txBody>
      </p:sp>
      <p:sp>
        <p:nvSpPr>
          <p:cNvPr id="6" name="TextBox 5"/>
          <p:cNvSpPr txBox="1"/>
          <p:nvPr/>
        </p:nvSpPr>
        <p:spPr>
          <a:xfrm>
            <a:off x="529840" y="5010090"/>
            <a:ext cx="6674266" cy="1015663"/>
          </a:xfrm>
          <a:prstGeom prst="rect">
            <a:avLst/>
          </a:prstGeom>
          <a:noFill/>
        </p:spPr>
        <p:txBody>
          <a:bodyPr wrap="square" rtlCol="0">
            <a:spAutoFit/>
          </a:bodyPr>
          <a:lstStyle/>
          <a:p>
            <a:endParaRPr lang="en-US" sz="2000" b="1" cap="all" spc="300" dirty="0">
              <a:solidFill>
                <a:schemeClr val="tx2"/>
              </a:solidFill>
            </a:endParaRPr>
          </a:p>
          <a:p>
            <a:r>
              <a:rPr lang="en-US" sz="2000" b="1" cap="all" spc="300" dirty="0">
                <a:solidFill>
                  <a:schemeClr val="bg1"/>
                </a:solidFill>
              </a:rPr>
              <a:t>John Cruz, Rise Community Development</a:t>
            </a:r>
            <a:br>
              <a:rPr lang="en-US" sz="2000" b="1" cap="all" spc="300" dirty="0">
                <a:solidFill>
                  <a:schemeClr val="bg1"/>
                </a:solidFill>
              </a:rPr>
            </a:br>
            <a:r>
              <a:rPr lang="en-US" sz="2000" b="1" cap="all" spc="300" dirty="0">
                <a:solidFill>
                  <a:schemeClr val="bg1"/>
                </a:solidFill>
              </a:rPr>
              <a:t>St. Louis, Missouri</a:t>
            </a:r>
            <a:endParaRPr lang="en-US" sz="1200" b="1" cap="all" spc="300" dirty="0">
              <a:solidFill>
                <a:schemeClr val="bg1"/>
              </a:solidFill>
            </a:endParaRPr>
          </a:p>
        </p:txBody>
      </p:sp>
    </p:spTree>
    <p:extLst>
      <p:ext uri="{BB962C8B-B14F-4D97-AF65-F5344CB8AC3E}">
        <p14:creationId xmlns:p14="http://schemas.microsoft.com/office/powerpoint/2010/main" val="334539727"/>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Lessons Learned</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Engaging hard to reach communities requires patience, time, and trust building. </a:t>
            </a:r>
          </a:p>
          <a:p>
            <a:pPr marL="519112" lvl="1" indent="-342900">
              <a:buFont typeface="Arial" panose="020B0604020202020204" pitchFamily="34" charset="0"/>
              <a:buChar char="•"/>
            </a:pPr>
            <a:r>
              <a:rPr lang="en-US" dirty="0"/>
              <a:t>Team had to test software with people waiting in line at court. </a:t>
            </a:r>
          </a:p>
          <a:p>
            <a:pPr marL="519112" lvl="1" indent="-342900">
              <a:buFont typeface="Arial" panose="020B0604020202020204" pitchFamily="34" charset="0"/>
              <a:buChar char="•"/>
            </a:pPr>
            <a:endParaRPr lang="en-US" dirty="0"/>
          </a:p>
          <a:p>
            <a:pPr marL="519112" lvl="1"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a:t>Needed to change goals, objectives, etc. with the project as more information becomes available. Flexibility is key.</a:t>
            </a:r>
          </a:p>
          <a:p>
            <a:pPr marL="519112" lvl="1" indent="-342900">
              <a:buFont typeface="Arial" panose="020B0604020202020204" pitchFamily="34" charset="0"/>
              <a:buChar char="•"/>
            </a:pPr>
            <a:r>
              <a:rPr lang="en-US" dirty="0"/>
              <a:t>So many budget revisions. </a:t>
            </a:r>
          </a:p>
          <a:p>
            <a:pPr marL="519112" lvl="1" indent="-342900">
              <a:buFont typeface="Arial" panose="020B0604020202020204" pitchFamily="34" charset="0"/>
              <a:buChar char="•"/>
            </a:pPr>
            <a:r>
              <a:rPr lang="en-US" dirty="0"/>
              <a:t>Revisions in the goals and scope of grant based on what we later learned was possible. </a:t>
            </a:r>
          </a:p>
          <a:p>
            <a:pPr marL="519112" lvl="1" indent="-342900">
              <a:buFont typeface="Arial" panose="020B0604020202020204" pitchFamily="34" charset="0"/>
              <a:buChar char="•"/>
            </a:pPr>
            <a:r>
              <a:rPr lang="en-US" dirty="0"/>
              <a:t>Need to be flexible with internal and external staff changes. </a:t>
            </a:r>
          </a:p>
          <a:p>
            <a:pPr lvl="1"/>
            <a:endParaRPr lang="en-US" dirty="0"/>
          </a:p>
        </p:txBody>
      </p:sp>
    </p:spTree>
    <p:extLst>
      <p:ext uri="{BB962C8B-B14F-4D97-AF65-F5344CB8AC3E}">
        <p14:creationId xmlns:p14="http://schemas.microsoft.com/office/powerpoint/2010/main" val="712233554"/>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spc="0" dirty="0"/>
              <a:t>Indicators Developed</a:t>
            </a:r>
          </a:p>
        </p:txBody>
      </p:sp>
      <p:graphicFrame>
        <p:nvGraphicFramePr>
          <p:cNvPr id="4" name="Content Placeholder 3"/>
          <p:cNvGraphicFramePr>
            <a:graphicFrameLocks noGrp="1"/>
          </p:cNvGraphicFramePr>
          <p:nvPr>
            <p:ph idx="1"/>
            <p:extLst/>
          </p:nvPr>
        </p:nvGraphicFramePr>
        <p:xfrm>
          <a:off x="2395538" y="1354138"/>
          <a:ext cx="7315200" cy="5029200"/>
        </p:xfrm>
        <a:graphic>
          <a:graphicData uri="http://schemas.openxmlformats.org/drawingml/2006/table">
            <a:tbl>
              <a:tblPr bandRow="1">
                <a:tableStyleId>{5C22544A-7EE6-4342-B048-85BDC9FD1C3A}</a:tableStyleId>
              </a:tblPr>
              <a:tblGrid>
                <a:gridCol w="3657600">
                  <a:extLst>
                    <a:ext uri="{9D8B030D-6E8A-4147-A177-3AD203B41FA5}">
                      <a16:colId xmlns:a16="http://schemas.microsoft.com/office/drawing/2014/main" val="2786445050"/>
                    </a:ext>
                  </a:extLst>
                </a:gridCol>
                <a:gridCol w="3657600">
                  <a:extLst>
                    <a:ext uri="{9D8B030D-6E8A-4147-A177-3AD203B41FA5}">
                      <a16:colId xmlns:a16="http://schemas.microsoft.com/office/drawing/2014/main" val="4254443873"/>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545656"/>
                          </a:solidFill>
                        </a:rPr>
                        <a:t>Number of persons incarcerated with</a:t>
                      </a:r>
                      <a:r>
                        <a:rPr lang="en-US" baseline="0" dirty="0">
                          <a:solidFill>
                            <a:srgbClr val="545656"/>
                          </a:solidFill>
                        </a:rPr>
                        <a:t> infractions related to traffic tickets</a:t>
                      </a:r>
                      <a:endParaRPr lang="en-US" dirty="0">
                        <a:solidFill>
                          <a:srgbClr val="545656"/>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545656"/>
                          </a:solidFill>
                        </a:rPr>
                        <a:t>Number of bench warrants issued</a:t>
                      </a:r>
                      <a:r>
                        <a:rPr lang="en-US" baseline="0" dirty="0">
                          <a:solidFill>
                            <a:srgbClr val="545656"/>
                          </a:solidFill>
                        </a:rPr>
                        <a:t> for infractions related to traffic tickets </a:t>
                      </a:r>
                      <a:endParaRPr lang="en-US" dirty="0">
                        <a:solidFill>
                          <a:srgbClr val="545656"/>
                        </a:solidFill>
                      </a:endParaRPr>
                    </a:p>
                  </a:txBody>
                  <a:tcPr/>
                </a:tc>
                <a:extLst>
                  <a:ext uri="{0D108BD9-81ED-4DB2-BD59-A6C34878D82A}">
                    <a16:rowId xmlns:a16="http://schemas.microsoft.com/office/drawing/2014/main" val="15579213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545656"/>
                          </a:solidFill>
                        </a:rPr>
                        <a:t>Percentage of municipal revenue received from traffic tickets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545656"/>
                          </a:solidFill>
                        </a:rPr>
                        <a:t>Number of persons who do not attend court dates</a:t>
                      </a:r>
                    </a:p>
                  </a:txBody>
                  <a:tcPr/>
                </a:tc>
                <a:extLst>
                  <a:ext uri="{0D108BD9-81ED-4DB2-BD59-A6C34878D82A}">
                    <a16:rowId xmlns:a16="http://schemas.microsoft.com/office/drawing/2014/main" val="825382652"/>
                  </a:ext>
                </a:extLst>
              </a:tr>
              <a:tr h="370840">
                <a:tc>
                  <a:txBody>
                    <a:bodyPr/>
                    <a:lstStyle/>
                    <a:p>
                      <a:r>
                        <a:rPr lang="en-US" dirty="0">
                          <a:solidFill>
                            <a:srgbClr val="545656"/>
                          </a:solidFill>
                        </a:rPr>
                        <a:t>Number</a:t>
                      </a:r>
                      <a:r>
                        <a:rPr lang="en-US" baseline="0" dirty="0">
                          <a:solidFill>
                            <a:srgbClr val="545656"/>
                          </a:solidFill>
                        </a:rPr>
                        <a:t> of arrests for outstanding bench warrants</a:t>
                      </a:r>
                      <a:endParaRPr lang="en-US" dirty="0">
                        <a:solidFill>
                          <a:srgbClr val="545656"/>
                        </a:solidFill>
                      </a:endParaRPr>
                    </a:p>
                  </a:txBody>
                  <a:tcPr/>
                </a:tc>
                <a:tc>
                  <a:txBody>
                    <a:bodyPr/>
                    <a:lstStyle/>
                    <a:p>
                      <a:r>
                        <a:rPr lang="en-US" dirty="0">
                          <a:solidFill>
                            <a:srgbClr val="545656"/>
                          </a:solidFill>
                        </a:rPr>
                        <a:t>Number of persons who receive traffic tickets in a municipality</a:t>
                      </a:r>
                    </a:p>
                  </a:txBody>
                  <a:tcPr/>
                </a:tc>
                <a:extLst>
                  <a:ext uri="{0D108BD9-81ED-4DB2-BD59-A6C34878D82A}">
                    <a16:rowId xmlns:a16="http://schemas.microsoft.com/office/drawing/2014/main" val="3412567426"/>
                  </a:ext>
                </a:extLst>
              </a:tr>
              <a:tr h="370840">
                <a:tc>
                  <a:txBody>
                    <a:bodyPr/>
                    <a:lstStyle/>
                    <a:p>
                      <a:r>
                        <a:rPr lang="en-US" dirty="0">
                          <a:solidFill>
                            <a:srgbClr val="545656"/>
                          </a:solidFill>
                        </a:rPr>
                        <a:t>Amount</a:t>
                      </a:r>
                      <a:r>
                        <a:rPr lang="en-US" baseline="0" dirty="0">
                          <a:solidFill>
                            <a:srgbClr val="545656"/>
                          </a:solidFill>
                        </a:rPr>
                        <a:t> of court costs related to traffic infractions per court user</a:t>
                      </a:r>
                      <a:endParaRPr lang="en-US" dirty="0">
                        <a:solidFill>
                          <a:srgbClr val="545656"/>
                        </a:solidFill>
                      </a:endParaRPr>
                    </a:p>
                  </a:txBody>
                  <a:tcPr/>
                </a:tc>
                <a:tc>
                  <a:txBody>
                    <a:bodyPr/>
                    <a:lstStyle/>
                    <a:p>
                      <a:r>
                        <a:rPr lang="en-US" dirty="0">
                          <a:solidFill>
                            <a:srgbClr val="545656"/>
                          </a:solidFill>
                        </a:rPr>
                        <a:t>Number of people utilizing </a:t>
                      </a:r>
                      <a:r>
                        <a:rPr lang="en-US" dirty="0" err="1">
                          <a:solidFill>
                            <a:srgbClr val="545656"/>
                          </a:solidFill>
                        </a:rPr>
                        <a:t>YourSTL</a:t>
                      </a:r>
                      <a:r>
                        <a:rPr lang="en-US" baseline="0" dirty="0">
                          <a:solidFill>
                            <a:srgbClr val="545656"/>
                          </a:solidFill>
                        </a:rPr>
                        <a:t> Courts technology</a:t>
                      </a:r>
                      <a:endParaRPr lang="en-US" dirty="0">
                        <a:solidFill>
                          <a:srgbClr val="545656"/>
                        </a:solidFill>
                      </a:endParaRPr>
                    </a:p>
                  </a:txBody>
                  <a:tcPr/>
                </a:tc>
                <a:extLst>
                  <a:ext uri="{0D108BD9-81ED-4DB2-BD59-A6C34878D82A}">
                    <a16:rowId xmlns:a16="http://schemas.microsoft.com/office/drawing/2014/main" val="494175856"/>
                  </a:ext>
                </a:extLst>
              </a:tr>
              <a:tr h="370840">
                <a:tc>
                  <a:txBody>
                    <a:bodyPr/>
                    <a:lstStyle/>
                    <a:p>
                      <a:r>
                        <a:rPr lang="en-US" dirty="0">
                          <a:solidFill>
                            <a:srgbClr val="545656"/>
                          </a:solidFill>
                        </a:rPr>
                        <a:t>Number of people who experience extreme</a:t>
                      </a:r>
                      <a:r>
                        <a:rPr lang="en-US" baseline="0" dirty="0">
                          <a:solidFill>
                            <a:srgbClr val="545656"/>
                          </a:solidFill>
                        </a:rPr>
                        <a:t> negative life effects as a result of traffic ticket originated court experiences. </a:t>
                      </a:r>
                      <a:endParaRPr lang="en-US" dirty="0">
                        <a:solidFill>
                          <a:srgbClr val="545656"/>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545656"/>
                          </a:solidFill>
                        </a:rPr>
                        <a:t>Number of people paying traffic fines through payment plans,</a:t>
                      </a:r>
                      <a:r>
                        <a:rPr lang="en-US" baseline="0" dirty="0">
                          <a:solidFill>
                            <a:srgbClr val="545656"/>
                          </a:solidFill>
                        </a:rPr>
                        <a:t> community service hours, or another non-traditional payment method. </a:t>
                      </a:r>
                      <a:endParaRPr lang="en-US" dirty="0">
                        <a:solidFill>
                          <a:srgbClr val="545656"/>
                        </a:solidFill>
                      </a:endParaRPr>
                    </a:p>
                  </a:txBody>
                  <a:tcPr/>
                </a:tc>
                <a:extLst>
                  <a:ext uri="{0D108BD9-81ED-4DB2-BD59-A6C34878D82A}">
                    <a16:rowId xmlns:a16="http://schemas.microsoft.com/office/drawing/2014/main" val="2690373242"/>
                  </a:ext>
                </a:extLst>
              </a:tr>
              <a:tr h="370840">
                <a:tc>
                  <a:txBody>
                    <a:bodyPr/>
                    <a:lstStyle/>
                    <a:p>
                      <a:r>
                        <a:rPr lang="en-US" dirty="0">
                          <a:solidFill>
                            <a:srgbClr val="545656"/>
                          </a:solidFill>
                        </a:rPr>
                        <a:t>Number</a:t>
                      </a:r>
                      <a:r>
                        <a:rPr lang="en-US" baseline="0" dirty="0">
                          <a:solidFill>
                            <a:srgbClr val="545656"/>
                          </a:solidFill>
                        </a:rPr>
                        <a:t> of people who feel empowered when they go to court.</a:t>
                      </a:r>
                      <a:endParaRPr lang="en-US" dirty="0">
                        <a:solidFill>
                          <a:srgbClr val="545656"/>
                        </a:solidFill>
                      </a:endParaRPr>
                    </a:p>
                  </a:txBody>
                  <a:tcPr/>
                </a:tc>
                <a:tc>
                  <a:txBody>
                    <a:bodyPr/>
                    <a:lstStyle/>
                    <a:p>
                      <a:r>
                        <a:rPr lang="en-US" dirty="0">
                          <a:solidFill>
                            <a:srgbClr val="545656"/>
                          </a:solidFill>
                        </a:rPr>
                        <a:t>Number of people who feel well prepared when going to court. </a:t>
                      </a:r>
                    </a:p>
                  </a:txBody>
                  <a:tcPr/>
                </a:tc>
                <a:extLst>
                  <a:ext uri="{0D108BD9-81ED-4DB2-BD59-A6C34878D82A}">
                    <a16:rowId xmlns:a16="http://schemas.microsoft.com/office/drawing/2014/main" val="3601813754"/>
                  </a:ext>
                </a:extLst>
              </a:tr>
              <a:tr h="370840">
                <a:tc>
                  <a:txBody>
                    <a:bodyPr/>
                    <a:lstStyle/>
                    <a:p>
                      <a:r>
                        <a:rPr lang="en-US" dirty="0">
                          <a:solidFill>
                            <a:srgbClr val="545656"/>
                          </a:solidFill>
                        </a:rPr>
                        <a:t>Volume of informative calls to court clerks</a:t>
                      </a:r>
                    </a:p>
                  </a:txBody>
                  <a:tcPr/>
                </a:tc>
                <a:tc>
                  <a:txBody>
                    <a:bodyPr/>
                    <a:lstStyle/>
                    <a:p>
                      <a:r>
                        <a:rPr lang="en-US" dirty="0">
                          <a:solidFill>
                            <a:srgbClr val="545656"/>
                          </a:solidFill>
                        </a:rPr>
                        <a:t>Overall percentage of tickets resolved in a timely fashion</a:t>
                      </a:r>
                    </a:p>
                  </a:txBody>
                  <a:tcPr/>
                </a:tc>
                <a:extLst>
                  <a:ext uri="{0D108BD9-81ED-4DB2-BD59-A6C34878D82A}">
                    <a16:rowId xmlns:a16="http://schemas.microsoft.com/office/drawing/2014/main" val="2158411973"/>
                  </a:ext>
                </a:extLst>
              </a:tr>
            </a:tbl>
          </a:graphicData>
        </a:graphic>
      </p:graphicFrame>
    </p:spTree>
    <p:extLst>
      <p:ext uri="{BB962C8B-B14F-4D97-AF65-F5344CB8AC3E}">
        <p14:creationId xmlns:p14="http://schemas.microsoft.com/office/powerpoint/2010/main" val="347449318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r>
              <a:rPr lang="en-US" sz="9600" dirty="0"/>
              <a:t>Thank you!</a:t>
            </a:r>
          </a:p>
        </p:txBody>
      </p:sp>
      <p:sp>
        <p:nvSpPr>
          <p:cNvPr id="5" name="Text Placeholder 4"/>
          <p:cNvSpPr>
            <a:spLocks noGrp="1"/>
          </p:cNvSpPr>
          <p:nvPr>
            <p:ph type="body" idx="1"/>
          </p:nvPr>
        </p:nvSpPr>
        <p:spPr>
          <a:xfrm>
            <a:off x="2443381" y="3708408"/>
            <a:ext cx="8693191" cy="2209523"/>
          </a:xfrm>
        </p:spPr>
        <p:txBody>
          <a:bodyPr>
            <a:normAutofit/>
          </a:bodyPr>
          <a:lstStyle/>
          <a:p>
            <a:r>
              <a:rPr lang="en-US" i="0" dirty="0"/>
              <a:t>Download our whitepaper at civtechstl.com/</a:t>
            </a:r>
            <a:r>
              <a:rPr lang="en-US" i="0" dirty="0" err="1"/>
              <a:t>wp</a:t>
            </a:r>
            <a:br>
              <a:rPr lang="en-US" i="0" dirty="0"/>
            </a:br>
            <a:endParaRPr lang="en-US" i="0" dirty="0"/>
          </a:p>
          <a:p>
            <a:r>
              <a:rPr lang="en-US" dirty="0"/>
              <a:t>Questions, comments, concerns?</a:t>
            </a:r>
          </a:p>
          <a:p>
            <a:r>
              <a:rPr lang="en-US" dirty="0"/>
              <a:t>johnc@risestl.org</a:t>
            </a:r>
          </a:p>
          <a:p>
            <a:r>
              <a:rPr lang="en-US" dirty="0"/>
              <a:t>314-333-7017</a:t>
            </a:r>
          </a:p>
        </p:txBody>
      </p:sp>
    </p:spTree>
    <p:extLst>
      <p:ext uri="{BB962C8B-B14F-4D97-AF65-F5344CB8AC3E}">
        <p14:creationId xmlns:p14="http://schemas.microsoft.com/office/powerpoint/2010/main" val="22330846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spc="0" dirty="0"/>
              <a:t>The Civic Issue in St. Louis</a:t>
            </a:r>
          </a:p>
        </p:txBody>
      </p:sp>
      <p:sp>
        <p:nvSpPr>
          <p:cNvPr id="3" name="Content Placeholder 2"/>
          <p:cNvSpPr>
            <a:spLocks noGrp="1"/>
          </p:cNvSpPr>
          <p:nvPr>
            <p:ph idx="1"/>
          </p:nvPr>
        </p:nvSpPr>
        <p:spPr>
          <a:xfrm>
            <a:off x="1151473" y="1353462"/>
            <a:ext cx="8558586" cy="5060986"/>
          </a:xfrm>
        </p:spPr>
        <p:txBody>
          <a:bodyPr>
            <a:normAutofit fontScale="92500" lnSpcReduction="20000"/>
          </a:bodyPr>
          <a:lstStyle/>
          <a:p>
            <a:pPr marL="457200" indent="-457200">
              <a:lnSpc>
                <a:spcPct val="110000"/>
              </a:lnSpc>
              <a:spcBef>
                <a:spcPts val="0"/>
              </a:spcBef>
              <a:spcAft>
                <a:spcPts val="1800"/>
              </a:spcAft>
              <a:buClr>
                <a:schemeClr val="bg2"/>
              </a:buClr>
              <a:buFont typeface="Arial" panose="020B0604020202020204" pitchFamily="34" charset="0"/>
              <a:buChar char="•"/>
            </a:pPr>
            <a:r>
              <a:rPr lang="en-US" sz="2100" dirty="0">
                <a:solidFill>
                  <a:schemeClr val="tx1"/>
                </a:solidFill>
                <a:latin typeface="+mn-lt"/>
              </a:rPr>
              <a:t>Fractured municipal system with 90 municipalities and 80+ courts</a:t>
            </a:r>
          </a:p>
          <a:p>
            <a:pPr marL="457200" indent="-457200">
              <a:lnSpc>
                <a:spcPct val="110000"/>
              </a:lnSpc>
              <a:spcBef>
                <a:spcPts val="0"/>
              </a:spcBef>
              <a:spcAft>
                <a:spcPts val="1800"/>
              </a:spcAft>
              <a:buClr>
                <a:schemeClr val="bg2"/>
              </a:buClr>
              <a:buFont typeface="Arial" panose="020B0604020202020204" pitchFamily="34" charset="0"/>
              <a:buChar char="•"/>
            </a:pPr>
            <a:r>
              <a:rPr lang="en-US" sz="2100" dirty="0">
                <a:solidFill>
                  <a:schemeClr val="tx1"/>
                </a:solidFill>
                <a:latin typeface="+mn-lt"/>
              </a:rPr>
              <a:t>Working with a team of social work students from UMSL, we were able to identify problems people faced with going to court.</a:t>
            </a:r>
          </a:p>
          <a:p>
            <a:pPr marL="457200" indent="-457200">
              <a:lnSpc>
                <a:spcPct val="110000"/>
              </a:lnSpc>
              <a:spcBef>
                <a:spcPts val="0"/>
              </a:spcBef>
              <a:spcAft>
                <a:spcPts val="1800"/>
              </a:spcAft>
              <a:buClr>
                <a:schemeClr val="bg2"/>
              </a:buClr>
              <a:buFont typeface="Arial" panose="020B0604020202020204" pitchFamily="34" charset="0"/>
              <a:buChar char="•"/>
            </a:pPr>
            <a:r>
              <a:rPr lang="en-US" sz="2100" dirty="0">
                <a:solidFill>
                  <a:schemeClr val="tx1"/>
                </a:solidFill>
                <a:latin typeface="+mn-lt"/>
              </a:rPr>
              <a:t>St. Louisans are getting trapped in a cycle of being unable to pay traffic fines, which compound exponentially.</a:t>
            </a:r>
          </a:p>
          <a:p>
            <a:pPr marL="457200" indent="-457200">
              <a:lnSpc>
                <a:spcPct val="110000"/>
              </a:lnSpc>
              <a:spcBef>
                <a:spcPts val="0"/>
              </a:spcBef>
              <a:spcAft>
                <a:spcPts val="1800"/>
              </a:spcAft>
              <a:buClr>
                <a:schemeClr val="bg2"/>
              </a:buClr>
              <a:buFont typeface="Arial" panose="020B0604020202020204" pitchFamily="34" charset="0"/>
              <a:buChar char="•"/>
            </a:pPr>
            <a:r>
              <a:rPr lang="en-US" sz="2100" dirty="0">
                <a:solidFill>
                  <a:schemeClr val="tx1"/>
                </a:solidFill>
                <a:latin typeface="+mn-lt"/>
              </a:rPr>
              <a:t>Many feel frustrated, trapped by justice system.</a:t>
            </a:r>
          </a:p>
          <a:p>
            <a:pPr marL="457200" indent="-457200">
              <a:lnSpc>
                <a:spcPct val="110000"/>
              </a:lnSpc>
              <a:spcBef>
                <a:spcPts val="0"/>
              </a:spcBef>
              <a:spcAft>
                <a:spcPts val="1800"/>
              </a:spcAft>
              <a:buClr>
                <a:schemeClr val="bg2"/>
              </a:buClr>
              <a:buFont typeface="Arial" panose="020B0604020202020204" pitchFamily="34" charset="0"/>
              <a:buChar char="•"/>
            </a:pPr>
            <a:r>
              <a:rPr lang="en-US" sz="2100" dirty="0">
                <a:solidFill>
                  <a:schemeClr val="tx1"/>
                </a:solidFill>
                <a:latin typeface="+mn-lt"/>
              </a:rPr>
              <a:t>Missouri judges will often issue a warrant for “failure to appear” if a court date is missed. </a:t>
            </a:r>
          </a:p>
          <a:p>
            <a:pPr marL="457200" indent="-457200">
              <a:lnSpc>
                <a:spcPct val="110000"/>
              </a:lnSpc>
              <a:spcBef>
                <a:spcPts val="0"/>
              </a:spcBef>
              <a:spcAft>
                <a:spcPts val="1800"/>
              </a:spcAft>
              <a:buClr>
                <a:schemeClr val="bg2"/>
              </a:buClr>
              <a:buFont typeface="Arial" panose="020B0604020202020204" pitchFamily="34" charset="0"/>
              <a:buChar char="•"/>
            </a:pPr>
            <a:r>
              <a:rPr lang="en-US" sz="2100" dirty="0">
                <a:solidFill>
                  <a:schemeClr val="tx1"/>
                </a:solidFill>
                <a:latin typeface="+mn-lt"/>
              </a:rPr>
              <a:t>This results in people becoming victims when they need help (such as getting into a car collision or having their home broken into), when police are called.</a:t>
            </a:r>
          </a:p>
          <a:p>
            <a:pPr marL="457200" indent="-457200">
              <a:lnSpc>
                <a:spcPct val="110000"/>
              </a:lnSpc>
              <a:spcBef>
                <a:spcPts val="0"/>
              </a:spcBef>
              <a:spcAft>
                <a:spcPts val="1800"/>
              </a:spcAft>
              <a:buClr>
                <a:schemeClr val="bg2"/>
              </a:buClr>
              <a:buFont typeface="Arial" panose="020B0604020202020204" pitchFamily="34" charset="0"/>
              <a:buChar char="•"/>
            </a:pPr>
            <a:r>
              <a:rPr lang="en-US" sz="2100" dirty="0">
                <a:solidFill>
                  <a:schemeClr val="tx1"/>
                </a:solidFill>
                <a:latin typeface="+mn-lt"/>
              </a:rPr>
              <a:t>People felt that they didn’t have the information to go to court, or in many times where court was if they lost their ticket.  </a:t>
            </a:r>
          </a:p>
          <a:p>
            <a:pPr marL="457200" indent="-457200">
              <a:lnSpc>
                <a:spcPct val="110000"/>
              </a:lnSpc>
              <a:spcBef>
                <a:spcPts val="0"/>
              </a:spcBef>
              <a:spcAft>
                <a:spcPts val="1800"/>
              </a:spcAft>
              <a:buClr>
                <a:schemeClr val="bg2"/>
              </a:buClr>
              <a:buFont typeface="Arial" panose="020B0604020202020204" pitchFamily="34" charset="0"/>
              <a:buChar char="•"/>
            </a:pPr>
            <a:endParaRPr lang="en-US" sz="2400" dirty="0">
              <a:solidFill>
                <a:schemeClr val="tx1"/>
              </a:solidFill>
              <a:latin typeface="+mn-lt"/>
            </a:endParaRPr>
          </a:p>
        </p:txBody>
      </p:sp>
    </p:spTree>
    <p:extLst>
      <p:ext uri="{BB962C8B-B14F-4D97-AF65-F5344CB8AC3E}">
        <p14:creationId xmlns:p14="http://schemas.microsoft.com/office/powerpoint/2010/main" val="2279925118"/>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626411" y="1379065"/>
            <a:ext cx="7498381" cy="3602368"/>
          </a:xfrm>
        </p:spPr>
        <p:txBody>
          <a:bodyPr>
            <a:normAutofit/>
          </a:bodyPr>
          <a:lstStyle/>
          <a:p>
            <a:pPr>
              <a:lnSpc>
                <a:spcPct val="110000"/>
              </a:lnSpc>
            </a:pPr>
            <a:r>
              <a:rPr lang="en-US" spc="0" dirty="0">
                <a:solidFill>
                  <a:schemeClr val="bg1"/>
                </a:solidFill>
              </a:rPr>
              <a:t>Ultimate Goal:</a:t>
            </a:r>
            <a:br>
              <a:rPr lang="en-US" spc="0" dirty="0"/>
            </a:br>
            <a:br>
              <a:rPr lang="en-US" dirty="0"/>
            </a:br>
            <a:r>
              <a:rPr lang="en-US" spc="0" dirty="0"/>
              <a:t>A single online web portal available to all court users in the region to look up their information</a:t>
            </a:r>
          </a:p>
        </p:txBody>
      </p:sp>
    </p:spTree>
    <p:extLst>
      <p:ext uri="{BB962C8B-B14F-4D97-AF65-F5344CB8AC3E}">
        <p14:creationId xmlns:p14="http://schemas.microsoft.com/office/powerpoint/2010/main" val="3894572031"/>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spc="0" dirty="0"/>
              <a:t>Product:</a:t>
            </a:r>
          </a:p>
        </p:txBody>
      </p:sp>
      <p:sp>
        <p:nvSpPr>
          <p:cNvPr id="3" name="Content Placeholder 2"/>
          <p:cNvSpPr>
            <a:spLocks noGrp="1"/>
          </p:cNvSpPr>
          <p:nvPr>
            <p:ph idx="1"/>
          </p:nvPr>
        </p:nvSpPr>
        <p:spPr>
          <a:xfrm>
            <a:off x="627043" y="2211253"/>
            <a:ext cx="5801053" cy="3957536"/>
          </a:xfrm>
        </p:spPr>
        <p:txBody>
          <a:bodyPr>
            <a:noAutofit/>
          </a:bodyPr>
          <a:lstStyle/>
          <a:p>
            <a:pPr marL="457200" indent="-457200">
              <a:lnSpc>
                <a:spcPct val="110000"/>
              </a:lnSpc>
              <a:spcBef>
                <a:spcPts val="0"/>
              </a:spcBef>
              <a:spcAft>
                <a:spcPts val="1800"/>
              </a:spcAft>
              <a:buClr>
                <a:schemeClr val="bg2"/>
              </a:buClr>
              <a:buFont typeface="Arial" panose="020B0604020202020204" pitchFamily="34" charset="0"/>
              <a:buChar char="•"/>
            </a:pPr>
            <a:endParaRPr lang="en-US" sz="1500" dirty="0">
              <a:solidFill>
                <a:srgbClr val="545656"/>
              </a:solidFill>
              <a:latin typeface="+mn-lt"/>
            </a:endParaRPr>
          </a:p>
          <a:p>
            <a:pPr marL="457200" indent="-457200">
              <a:lnSpc>
                <a:spcPct val="110000"/>
              </a:lnSpc>
              <a:spcBef>
                <a:spcPts val="0"/>
              </a:spcBef>
              <a:spcAft>
                <a:spcPts val="1800"/>
              </a:spcAft>
              <a:buClr>
                <a:schemeClr val="bg2"/>
              </a:buClr>
              <a:buFont typeface="Arial" panose="020B0604020202020204" pitchFamily="34" charset="0"/>
              <a:buChar char="•"/>
            </a:pPr>
            <a:endParaRPr lang="en-US" sz="1500" dirty="0">
              <a:solidFill>
                <a:srgbClr val="545656"/>
              </a:solidFill>
              <a:latin typeface="+mn-lt"/>
            </a:endParaRPr>
          </a:p>
          <a:p>
            <a:pPr marL="457200" indent="-457200">
              <a:lnSpc>
                <a:spcPct val="110000"/>
              </a:lnSpc>
              <a:spcBef>
                <a:spcPts val="0"/>
              </a:spcBef>
              <a:spcAft>
                <a:spcPts val="1200"/>
              </a:spcAft>
              <a:buClr>
                <a:schemeClr val="bg2"/>
              </a:buClr>
              <a:buFont typeface="Arial" panose="020B0604020202020204" pitchFamily="34" charset="0"/>
              <a:buChar char="•"/>
            </a:pPr>
            <a:r>
              <a:rPr lang="en-US" sz="1500" b="1" dirty="0">
                <a:solidFill>
                  <a:srgbClr val="545656"/>
                </a:solidFill>
                <a:latin typeface="+mn-lt"/>
              </a:rPr>
              <a:t>Online web portal with</a:t>
            </a:r>
          </a:p>
          <a:p>
            <a:pPr marL="914400" lvl="1" indent="-457200">
              <a:lnSpc>
                <a:spcPct val="110000"/>
              </a:lnSpc>
              <a:spcBef>
                <a:spcPts val="0"/>
              </a:spcBef>
              <a:spcAft>
                <a:spcPts val="1200"/>
              </a:spcAft>
              <a:buClr>
                <a:schemeClr val="bg2"/>
              </a:buClr>
              <a:buFont typeface="Arial" panose="020B0604020202020204" pitchFamily="34" charset="0"/>
              <a:buChar char="•"/>
            </a:pPr>
            <a:r>
              <a:rPr lang="en-US" sz="1500" dirty="0">
                <a:solidFill>
                  <a:srgbClr val="545656"/>
                </a:solidFill>
                <a:latin typeface="+mn-lt"/>
              </a:rPr>
              <a:t>Information on courts (locations, maps, etc.)</a:t>
            </a:r>
          </a:p>
          <a:p>
            <a:pPr marL="914400" lvl="1" indent="-457200">
              <a:lnSpc>
                <a:spcPct val="110000"/>
              </a:lnSpc>
              <a:spcBef>
                <a:spcPts val="0"/>
              </a:spcBef>
              <a:spcAft>
                <a:spcPts val="1200"/>
              </a:spcAft>
              <a:buClr>
                <a:schemeClr val="bg2"/>
              </a:buClr>
              <a:buFont typeface="Arial" panose="020B0604020202020204" pitchFamily="34" charset="0"/>
              <a:buChar char="•"/>
            </a:pPr>
            <a:r>
              <a:rPr lang="en-US" sz="1500" dirty="0">
                <a:solidFill>
                  <a:srgbClr val="545656"/>
                </a:solidFill>
                <a:latin typeface="+mn-lt"/>
              </a:rPr>
              <a:t>Ticket lookup system</a:t>
            </a:r>
          </a:p>
          <a:p>
            <a:pPr marL="914400" lvl="1" indent="-457200">
              <a:lnSpc>
                <a:spcPct val="110000"/>
              </a:lnSpc>
              <a:spcBef>
                <a:spcPts val="0"/>
              </a:spcBef>
              <a:spcAft>
                <a:spcPts val="1200"/>
              </a:spcAft>
              <a:buClr>
                <a:schemeClr val="bg2"/>
              </a:buClr>
              <a:buFont typeface="Arial" panose="020B0604020202020204" pitchFamily="34" charset="0"/>
              <a:buChar char="•"/>
            </a:pPr>
            <a:r>
              <a:rPr lang="en-US" sz="1500" dirty="0">
                <a:solidFill>
                  <a:srgbClr val="545656"/>
                </a:solidFill>
                <a:latin typeface="+mn-lt"/>
              </a:rPr>
              <a:t>Ability to find information on your own </a:t>
            </a:r>
          </a:p>
          <a:p>
            <a:pPr marL="914400" lvl="1" indent="-457200">
              <a:lnSpc>
                <a:spcPct val="110000"/>
              </a:lnSpc>
              <a:spcBef>
                <a:spcPts val="0"/>
              </a:spcBef>
              <a:spcAft>
                <a:spcPts val="1200"/>
              </a:spcAft>
              <a:buClr>
                <a:schemeClr val="bg2"/>
              </a:buClr>
              <a:buFont typeface="Arial" panose="020B0604020202020204" pitchFamily="34" charset="0"/>
              <a:buChar char="•"/>
            </a:pPr>
            <a:r>
              <a:rPr lang="en-US" sz="1500" dirty="0">
                <a:solidFill>
                  <a:srgbClr val="545656"/>
                </a:solidFill>
                <a:latin typeface="+mn-lt"/>
              </a:rPr>
              <a:t>Ability to learn if you have a warrant out for your arrest</a:t>
            </a:r>
          </a:p>
          <a:p>
            <a:pPr marL="914400" lvl="1" indent="-457200">
              <a:lnSpc>
                <a:spcPct val="110000"/>
              </a:lnSpc>
              <a:spcBef>
                <a:spcPts val="0"/>
              </a:spcBef>
              <a:spcAft>
                <a:spcPts val="1200"/>
              </a:spcAft>
              <a:buClr>
                <a:schemeClr val="bg2"/>
              </a:buClr>
              <a:buFont typeface="Wingdings" panose="05000000000000000000" pitchFamily="2" charset="2"/>
              <a:buChar char="§"/>
            </a:pPr>
            <a:r>
              <a:rPr lang="en-US" sz="1500" dirty="0">
                <a:solidFill>
                  <a:srgbClr val="545656"/>
                </a:solidFill>
                <a:latin typeface="+mn-lt"/>
              </a:rPr>
              <a:t>Desktop and mobile friendly</a:t>
            </a: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22617" y="1113972"/>
            <a:ext cx="3021083" cy="1097280"/>
          </a:xfrm>
          <a:prstGeom prst="rect">
            <a:avLst/>
          </a:prstGeom>
        </p:spPr>
      </p:pic>
      <p:sp>
        <p:nvSpPr>
          <p:cNvPr id="5" name="TextBox 4"/>
          <p:cNvSpPr txBox="1"/>
          <p:nvPr/>
        </p:nvSpPr>
        <p:spPr>
          <a:xfrm>
            <a:off x="6987654" y="3193576"/>
            <a:ext cx="4601260" cy="1149161"/>
          </a:xfrm>
          <a:prstGeom prst="rect">
            <a:avLst/>
          </a:prstGeom>
          <a:noFill/>
        </p:spPr>
        <p:txBody>
          <a:bodyPr wrap="none" rtlCol="0">
            <a:spAutoFit/>
          </a:bodyPr>
          <a:lstStyle/>
          <a:p>
            <a:pPr>
              <a:lnSpc>
                <a:spcPct val="110000"/>
              </a:lnSpc>
              <a:spcBef>
                <a:spcPts val="0"/>
              </a:spcBef>
              <a:spcAft>
                <a:spcPts val="1200"/>
              </a:spcAft>
              <a:buClr>
                <a:schemeClr val="bg2"/>
              </a:buClr>
            </a:pPr>
            <a:r>
              <a:rPr lang="en-US" sz="1500" b="1" dirty="0">
                <a:solidFill>
                  <a:srgbClr val="545656"/>
                </a:solidFill>
              </a:rPr>
              <a:t>Text message system with</a:t>
            </a:r>
          </a:p>
          <a:p>
            <a:pPr marL="914400" lvl="1" indent="-457200">
              <a:lnSpc>
                <a:spcPct val="110000"/>
              </a:lnSpc>
              <a:spcBef>
                <a:spcPts val="0"/>
              </a:spcBef>
              <a:spcAft>
                <a:spcPts val="1200"/>
              </a:spcAft>
              <a:buClr>
                <a:schemeClr val="bg2"/>
              </a:buClr>
              <a:buFont typeface="Arial" panose="020B0604020202020204" pitchFamily="34" charset="0"/>
              <a:buChar char="•"/>
            </a:pPr>
            <a:r>
              <a:rPr lang="en-US" sz="1500" dirty="0">
                <a:solidFill>
                  <a:srgbClr val="545656"/>
                </a:solidFill>
              </a:rPr>
              <a:t>All the lookup features of the web portal</a:t>
            </a:r>
          </a:p>
          <a:p>
            <a:pPr marL="914400" lvl="1" indent="-457200">
              <a:lnSpc>
                <a:spcPct val="110000"/>
              </a:lnSpc>
              <a:spcBef>
                <a:spcPts val="0"/>
              </a:spcBef>
              <a:spcAft>
                <a:spcPts val="1200"/>
              </a:spcAft>
              <a:buClr>
                <a:schemeClr val="bg2"/>
              </a:buClr>
              <a:buFont typeface="Arial" panose="020B0604020202020204" pitchFamily="34" charset="0"/>
              <a:buChar char="•"/>
            </a:pPr>
            <a:r>
              <a:rPr lang="en-US" sz="1500" dirty="0">
                <a:solidFill>
                  <a:srgbClr val="545656"/>
                </a:solidFill>
              </a:rPr>
              <a:t>Text message reminder system to go to court</a:t>
            </a:r>
          </a:p>
        </p:txBody>
      </p:sp>
    </p:spTree>
    <p:extLst>
      <p:ext uri="{BB962C8B-B14F-4D97-AF65-F5344CB8AC3E}">
        <p14:creationId xmlns:p14="http://schemas.microsoft.com/office/powerpoint/2010/main" val="3704354776"/>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YourSTLCourts Web Portal and Partners</a:t>
            </a:r>
          </a:p>
        </p:txBody>
      </p:sp>
      <p:pic>
        <p:nvPicPr>
          <p:cNvPr id="6" name="Content Placeholder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62064" y="1412586"/>
            <a:ext cx="6378582" cy="4525962"/>
          </a:xfrm>
        </p:spPr>
      </p:pic>
      <p:pic>
        <p:nvPicPr>
          <p:cNvPr id="5" name="Shape 69"/>
          <p:cNvPicPr preferRelativeResize="0"/>
          <p:nvPr/>
        </p:nvPicPr>
        <p:blipFill rotWithShape="1">
          <a:blip r:embed="rId4">
            <a:alphaModFix/>
          </a:blip>
          <a:srcRect/>
          <a:stretch/>
        </p:blipFill>
        <p:spPr>
          <a:xfrm>
            <a:off x="8241848" y="5144113"/>
            <a:ext cx="983989" cy="735313"/>
          </a:xfrm>
          <a:prstGeom prst="rect">
            <a:avLst/>
          </a:prstGeom>
          <a:noFill/>
          <a:ln>
            <a:noFill/>
          </a:ln>
        </p:spPr>
      </p:pic>
      <p:pic>
        <p:nvPicPr>
          <p:cNvPr id="7" name="Shape 71"/>
          <p:cNvPicPr preferRelativeResize="0"/>
          <p:nvPr/>
        </p:nvPicPr>
        <p:blipFill rotWithShape="1">
          <a:blip r:embed="rId5">
            <a:alphaModFix/>
          </a:blip>
          <a:srcRect/>
          <a:stretch/>
        </p:blipFill>
        <p:spPr>
          <a:xfrm>
            <a:off x="8245199" y="2245291"/>
            <a:ext cx="1239995" cy="278358"/>
          </a:xfrm>
          <a:prstGeom prst="rect">
            <a:avLst/>
          </a:prstGeom>
          <a:noFill/>
          <a:ln>
            <a:noFill/>
          </a:ln>
        </p:spPr>
      </p:pic>
      <p:pic>
        <p:nvPicPr>
          <p:cNvPr id="8" name="Picture 7" descr="Screen Clippi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241848" y="4330678"/>
            <a:ext cx="1804737" cy="489857"/>
          </a:xfrm>
          <a:prstGeom prst="rect">
            <a:avLst/>
          </a:prstGeom>
        </p:spPr>
      </p:pic>
      <p:pic>
        <p:nvPicPr>
          <p:cNvPr id="9" name="Picture 8" descr="Screen Clippi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41848" y="2863017"/>
            <a:ext cx="2181677" cy="527912"/>
          </a:xfrm>
          <a:prstGeom prst="rect">
            <a:avLst/>
          </a:prstGeom>
        </p:spPr>
      </p:pic>
      <p:pic>
        <p:nvPicPr>
          <p:cNvPr id="10" name="Picture 9" descr="Screen Clippi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41847" y="3730297"/>
            <a:ext cx="1875640" cy="406067"/>
          </a:xfrm>
          <a:prstGeom prst="rect">
            <a:avLst/>
          </a:prstGeom>
        </p:spPr>
      </p:pic>
    </p:spTree>
    <p:extLst>
      <p:ext uri="{BB962C8B-B14F-4D97-AF65-F5344CB8AC3E}">
        <p14:creationId xmlns:p14="http://schemas.microsoft.com/office/powerpoint/2010/main" val="288900124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15722" y="1664392"/>
            <a:ext cx="5198774" cy="4845590"/>
          </a:xfrm>
        </p:spPr>
        <p:txBody>
          <a:bodyPr>
            <a:normAutofit/>
          </a:bodyPr>
          <a:lstStyle/>
          <a:p>
            <a:r>
              <a:rPr lang="en-US" sz="1400" dirty="0"/>
              <a:t>There are over 80 courts in St. Louis, with various software vendors serving them. </a:t>
            </a:r>
          </a:p>
          <a:p>
            <a:r>
              <a:rPr lang="en-US" sz="1400" dirty="0"/>
              <a:t>Now that we have partnered with two of those vendors with data agreements, </a:t>
            </a:r>
            <a:r>
              <a:rPr lang="en-US" sz="1400" dirty="0" err="1"/>
              <a:t>aprox</a:t>
            </a:r>
            <a:r>
              <a:rPr lang="en-US" sz="1400" dirty="0"/>
              <a:t>. 75% of St. Louisans live in an area covered by YourSTLCourts. </a:t>
            </a:r>
          </a:p>
          <a:p>
            <a:r>
              <a:rPr lang="en-US" sz="1400" dirty="0"/>
              <a:t>Our goal is to have the entire region under one online system. </a:t>
            </a:r>
          </a:p>
          <a:p>
            <a:r>
              <a:rPr lang="en-US" sz="1400" dirty="0"/>
              <a:t>We currently support all of the City of St. Louis, unincorporated St. Louis County, and over 40 county municipalities. </a:t>
            </a:r>
          </a:p>
        </p:txBody>
      </p:sp>
      <p:pic>
        <p:nvPicPr>
          <p:cNvPr id="4" name="Picture 2" descr="http://www.civtechstl.com/wp-content/uploads/2018/03/active-courts-march-201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582" y="0"/>
            <a:ext cx="569214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099081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Outreach</a:t>
            </a:r>
          </a:p>
        </p:txBody>
      </p:sp>
      <p:sp>
        <p:nvSpPr>
          <p:cNvPr id="17" name="Slide Number Placeholder 5"/>
          <p:cNvSpPr>
            <a:spLocks noGrp="1"/>
          </p:cNvSpPr>
          <p:nvPr>
            <p:ph type="sldNum" sz="quarter" idx="12"/>
          </p:nvPr>
        </p:nvSpPr>
        <p:spPr>
          <a:xfrm>
            <a:off x="8309429" y="6264276"/>
            <a:ext cx="2133600" cy="365125"/>
          </a:xfrm>
        </p:spPr>
        <p:txBody>
          <a:bodyPr/>
          <a:lstStyle>
            <a:lvl1pPr>
              <a:defRPr>
                <a:solidFill>
                  <a:schemeClr val="bg1">
                    <a:lumMod val="50000"/>
                  </a:schemeClr>
                </a:solidFill>
              </a:defRPr>
            </a:lvl1pPr>
          </a:lstStyle>
          <a:p>
            <a:fld id="{86E0D300-583F-4356-ADC6-F76AF3F8DAF8}" type="slidenum">
              <a:rPr lang="en-US" smtClean="0"/>
              <a:pPr/>
              <a:t>7</a:t>
            </a:fld>
            <a:endParaRPr lang="en-US" dirty="0"/>
          </a:p>
        </p:txBody>
      </p:sp>
      <p:sp>
        <p:nvSpPr>
          <p:cNvPr id="8" name="TextBox 7"/>
          <p:cNvSpPr txBox="1"/>
          <p:nvPr/>
        </p:nvSpPr>
        <p:spPr>
          <a:xfrm>
            <a:off x="5925273" y="1422444"/>
            <a:ext cx="5517310" cy="3477875"/>
          </a:xfrm>
          <a:prstGeom prst="rect">
            <a:avLst/>
          </a:prstGeom>
          <a:solidFill>
            <a:schemeClr val="bg2"/>
          </a:solidFill>
        </p:spPr>
        <p:txBody>
          <a:bodyPr wrap="square" rtlCol="0">
            <a:spAutoFit/>
          </a:bodyPr>
          <a:lstStyle/>
          <a:p>
            <a:r>
              <a:rPr lang="en-US" sz="2000" b="1" dirty="0">
                <a:solidFill>
                  <a:schemeClr val="bg1"/>
                </a:solidFill>
              </a:rPr>
              <a:t>Judges and Clerks</a:t>
            </a:r>
          </a:p>
          <a:p>
            <a:pPr marL="800100" lvl="1" indent="-342900">
              <a:buFont typeface="Arial" panose="020B0604020202020204" pitchFamily="34" charset="0"/>
              <a:buChar char="•"/>
            </a:pPr>
            <a:r>
              <a:rPr lang="en-US" sz="2000" dirty="0">
                <a:solidFill>
                  <a:schemeClr val="bg1"/>
                </a:solidFill>
              </a:rPr>
              <a:t>Monthly newsletters/email blast (</a:t>
            </a:r>
            <a:r>
              <a:rPr lang="en-US" sz="2000" dirty="0" err="1">
                <a:solidFill>
                  <a:schemeClr val="bg1"/>
                </a:solidFill>
              </a:rPr>
              <a:t>MailChimp</a:t>
            </a:r>
            <a:r>
              <a:rPr lang="en-US" sz="2000" dirty="0">
                <a:solidFill>
                  <a:schemeClr val="bg1"/>
                </a:solidFill>
              </a:rPr>
              <a:t>)</a:t>
            </a:r>
          </a:p>
          <a:p>
            <a:pPr marL="800100" lvl="1" indent="-342900">
              <a:buFont typeface="Arial" panose="020B0604020202020204" pitchFamily="34" charset="0"/>
              <a:buChar char="•"/>
            </a:pPr>
            <a:r>
              <a:rPr lang="en-US" sz="2000" dirty="0">
                <a:solidFill>
                  <a:schemeClr val="bg1"/>
                </a:solidFill>
              </a:rPr>
              <a:t>Monthly steering committee meetings to gather input on outstanding questions and make decisions</a:t>
            </a:r>
          </a:p>
          <a:p>
            <a:pPr marL="800100" lvl="1" indent="-342900">
              <a:buFont typeface="Arial" panose="020B0604020202020204" pitchFamily="34" charset="0"/>
              <a:buChar char="•"/>
            </a:pPr>
            <a:r>
              <a:rPr lang="en-US" sz="2000" dirty="0">
                <a:solidFill>
                  <a:schemeClr val="bg1"/>
                </a:solidFill>
              </a:rPr>
              <a:t>Presentations at courts and monthly task force meetings</a:t>
            </a:r>
          </a:p>
          <a:p>
            <a:pPr marL="800100" lvl="1" indent="-342900">
              <a:buFont typeface="Arial" panose="020B0604020202020204" pitchFamily="34" charset="0"/>
              <a:buChar char="•"/>
            </a:pPr>
            <a:r>
              <a:rPr lang="en-US" sz="2000" dirty="0">
                <a:solidFill>
                  <a:schemeClr val="bg1"/>
                </a:solidFill>
              </a:rPr>
              <a:t>Distribution of marketing materials</a:t>
            </a:r>
          </a:p>
          <a:p>
            <a:pPr marL="800100" lvl="1" indent="-342900">
              <a:buFont typeface="Arial" panose="020B0604020202020204" pitchFamily="34" charset="0"/>
              <a:buChar char="•"/>
            </a:pPr>
            <a:r>
              <a:rPr lang="en-US" sz="2000" dirty="0">
                <a:solidFill>
                  <a:schemeClr val="bg1"/>
                </a:solidFill>
              </a:rPr>
              <a:t>Labor Day BBQ</a:t>
            </a:r>
          </a:p>
          <a:p>
            <a:pPr marL="800100" lvl="1" indent="-342900">
              <a:buFont typeface="Arial" panose="020B0604020202020204" pitchFamily="34" charset="0"/>
              <a:buChar char="•"/>
            </a:pPr>
            <a:r>
              <a:rPr lang="en-US" sz="2000" dirty="0">
                <a:solidFill>
                  <a:schemeClr val="bg1"/>
                </a:solidFill>
              </a:rPr>
              <a:t>E-survey</a:t>
            </a:r>
          </a:p>
        </p:txBody>
      </p:sp>
      <p:sp>
        <p:nvSpPr>
          <p:cNvPr id="9" name="TextBox 8"/>
          <p:cNvSpPr txBox="1"/>
          <p:nvPr/>
        </p:nvSpPr>
        <p:spPr>
          <a:xfrm>
            <a:off x="1315980" y="1376278"/>
            <a:ext cx="3779393" cy="2554545"/>
          </a:xfrm>
          <a:prstGeom prst="rect">
            <a:avLst/>
          </a:prstGeom>
          <a:solidFill>
            <a:schemeClr val="accent3"/>
          </a:solidFill>
        </p:spPr>
        <p:txBody>
          <a:bodyPr wrap="square" rtlCol="0">
            <a:spAutoFit/>
          </a:bodyPr>
          <a:lstStyle/>
          <a:p>
            <a:r>
              <a:rPr lang="en-US" sz="2000" b="1" dirty="0">
                <a:solidFill>
                  <a:schemeClr val="bg1"/>
                </a:solidFill>
              </a:rPr>
              <a:t>Public</a:t>
            </a:r>
          </a:p>
          <a:p>
            <a:pPr marL="800100" lvl="1" indent="-342900">
              <a:buFont typeface="Arial" panose="020B0604020202020204" pitchFamily="34" charset="0"/>
              <a:buChar char="•"/>
            </a:pPr>
            <a:r>
              <a:rPr lang="en-US" sz="2000" dirty="0">
                <a:solidFill>
                  <a:schemeClr val="bg1"/>
                </a:solidFill>
              </a:rPr>
              <a:t>Surveys outside court</a:t>
            </a:r>
          </a:p>
          <a:p>
            <a:pPr marL="800100" lvl="1" indent="-342900">
              <a:buFont typeface="Arial" panose="020B0604020202020204" pitchFamily="34" charset="0"/>
              <a:buChar char="•"/>
            </a:pPr>
            <a:r>
              <a:rPr lang="en-US" sz="2000" dirty="0">
                <a:solidFill>
                  <a:schemeClr val="bg1"/>
                </a:solidFill>
              </a:rPr>
              <a:t>Student focus group training</a:t>
            </a:r>
          </a:p>
          <a:p>
            <a:pPr marL="800100" lvl="1" indent="-342900">
              <a:buFont typeface="Arial" panose="020B0604020202020204" pitchFamily="34" charset="0"/>
              <a:buChar char="•"/>
            </a:pPr>
            <a:r>
              <a:rPr lang="en-US" sz="2000" dirty="0">
                <a:solidFill>
                  <a:schemeClr val="bg1"/>
                </a:solidFill>
              </a:rPr>
              <a:t>User testing</a:t>
            </a:r>
          </a:p>
          <a:p>
            <a:pPr marL="800100" lvl="1" indent="-342900">
              <a:buFont typeface="Arial" panose="020B0604020202020204" pitchFamily="34" charset="0"/>
              <a:buChar char="•"/>
            </a:pPr>
            <a:r>
              <a:rPr lang="en-US" sz="2000" dirty="0">
                <a:solidFill>
                  <a:schemeClr val="bg1"/>
                </a:solidFill>
              </a:rPr>
              <a:t>St. Louis County Library</a:t>
            </a:r>
          </a:p>
          <a:p>
            <a:pPr marL="800100" lvl="1" indent="-342900">
              <a:buFont typeface="Arial" panose="020B0604020202020204" pitchFamily="34" charset="0"/>
              <a:buChar char="•"/>
            </a:pPr>
            <a:r>
              <a:rPr lang="en-US" sz="2000" dirty="0">
                <a:solidFill>
                  <a:schemeClr val="bg1"/>
                </a:solidFill>
              </a:rPr>
              <a:t>Print materials</a:t>
            </a:r>
          </a:p>
          <a:p>
            <a:pPr marL="800100" lvl="1" indent="-342900">
              <a:buFont typeface="Arial" panose="020B0604020202020204" pitchFamily="34" charset="0"/>
              <a:buChar char="•"/>
            </a:pPr>
            <a:r>
              <a:rPr lang="en-US" sz="2000" dirty="0">
                <a:solidFill>
                  <a:schemeClr val="bg1"/>
                </a:solidFill>
              </a:rPr>
              <a:t>Police officer training</a:t>
            </a:r>
          </a:p>
        </p:txBody>
      </p:sp>
      <p:sp>
        <p:nvSpPr>
          <p:cNvPr id="11" name="TextBox 10"/>
          <p:cNvSpPr txBox="1"/>
          <p:nvPr/>
        </p:nvSpPr>
        <p:spPr>
          <a:xfrm>
            <a:off x="1315980" y="4621822"/>
            <a:ext cx="3779393" cy="1938992"/>
          </a:xfrm>
          <a:prstGeom prst="rect">
            <a:avLst/>
          </a:prstGeom>
          <a:solidFill>
            <a:schemeClr val="accent4"/>
          </a:solidFill>
        </p:spPr>
        <p:txBody>
          <a:bodyPr wrap="square" rtlCol="0">
            <a:spAutoFit/>
          </a:bodyPr>
          <a:lstStyle/>
          <a:p>
            <a:r>
              <a:rPr lang="en-US" sz="2000" b="1" dirty="0">
                <a:solidFill>
                  <a:schemeClr val="bg1"/>
                </a:solidFill>
              </a:rPr>
              <a:t>Coding Community</a:t>
            </a:r>
          </a:p>
          <a:p>
            <a:pPr marL="800100" lvl="1" indent="-342900">
              <a:buFont typeface="Arial" panose="020B0604020202020204" pitchFamily="34" charset="0"/>
              <a:buChar char="•"/>
            </a:pPr>
            <a:r>
              <a:rPr lang="en-US" sz="2000" dirty="0" err="1">
                <a:solidFill>
                  <a:schemeClr val="bg1"/>
                </a:solidFill>
              </a:rPr>
              <a:t>GlobalHack</a:t>
            </a:r>
            <a:r>
              <a:rPr lang="en-US" sz="2000" dirty="0">
                <a:solidFill>
                  <a:schemeClr val="bg1"/>
                </a:solidFill>
              </a:rPr>
              <a:t> V</a:t>
            </a:r>
          </a:p>
          <a:p>
            <a:pPr marL="800100" lvl="1" indent="-342900">
              <a:buFont typeface="Arial" panose="020B0604020202020204" pitchFamily="34" charset="0"/>
              <a:buChar char="•"/>
            </a:pPr>
            <a:r>
              <a:rPr lang="en-US" sz="2000" dirty="0">
                <a:solidFill>
                  <a:schemeClr val="bg1"/>
                </a:solidFill>
              </a:rPr>
              <a:t>Hands Up United Tech Institute</a:t>
            </a:r>
          </a:p>
          <a:p>
            <a:pPr marL="800100" lvl="1" indent="-342900">
              <a:buFont typeface="Arial" panose="020B0604020202020204" pitchFamily="34" charset="0"/>
              <a:buChar char="•"/>
            </a:pPr>
            <a:r>
              <a:rPr lang="en-US" sz="2000" dirty="0" err="1">
                <a:solidFill>
                  <a:schemeClr val="bg1"/>
                </a:solidFill>
              </a:rPr>
              <a:t>LaunchCode</a:t>
            </a:r>
            <a:endParaRPr lang="en-US" sz="2000" dirty="0">
              <a:solidFill>
                <a:schemeClr val="bg1"/>
              </a:solidFill>
            </a:endParaRPr>
          </a:p>
          <a:p>
            <a:pPr marL="800100" lvl="1" indent="-342900">
              <a:buFont typeface="Arial" panose="020B0604020202020204" pitchFamily="34" charset="0"/>
              <a:buChar char="•"/>
            </a:pPr>
            <a:r>
              <a:rPr lang="en-US" sz="2000" dirty="0" err="1">
                <a:solidFill>
                  <a:schemeClr val="bg1"/>
                </a:solidFill>
              </a:rPr>
              <a:t>OpenDataSTL</a:t>
            </a:r>
            <a:endParaRPr lang="en-US" sz="2000" dirty="0">
              <a:solidFill>
                <a:schemeClr val="bg1"/>
              </a:solidFill>
            </a:endParaRPr>
          </a:p>
        </p:txBody>
      </p:sp>
    </p:spTree>
    <p:extLst>
      <p:ext uri="{BB962C8B-B14F-4D97-AF65-F5344CB8AC3E}">
        <p14:creationId xmlns:p14="http://schemas.microsoft.com/office/powerpoint/2010/main" val="2961172069"/>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7604" y="332772"/>
            <a:ext cx="6945082" cy="629752"/>
          </a:xfrm>
        </p:spPr>
        <p:txBody>
          <a:bodyPr>
            <a:normAutofit/>
          </a:bodyPr>
          <a:lstStyle/>
          <a:p>
            <a:r>
              <a:rPr lang="en-US" sz="2800" spc="0" dirty="0"/>
              <a:t>Civic Tech St. Louis Ecosystem</a:t>
            </a:r>
          </a:p>
        </p:txBody>
      </p:sp>
      <p:sp>
        <p:nvSpPr>
          <p:cNvPr id="12" name="Slide Number Placeholder 5"/>
          <p:cNvSpPr>
            <a:spLocks noGrp="1"/>
          </p:cNvSpPr>
          <p:nvPr>
            <p:ph type="sldNum" sz="quarter" idx="12"/>
          </p:nvPr>
        </p:nvSpPr>
        <p:spPr>
          <a:xfrm>
            <a:off x="8309429" y="6264276"/>
            <a:ext cx="2133600" cy="365125"/>
          </a:xfrm>
        </p:spPr>
        <p:txBody>
          <a:bodyPr/>
          <a:lstStyle>
            <a:lvl1pPr>
              <a:defRPr>
                <a:solidFill>
                  <a:schemeClr val="bg1">
                    <a:lumMod val="50000"/>
                  </a:schemeClr>
                </a:solidFill>
              </a:defRPr>
            </a:lvl1pPr>
          </a:lstStyle>
          <a:p>
            <a:fld id="{86E0D300-583F-4356-ADC6-F76AF3F8DAF8}" type="slidenum">
              <a:rPr lang="en-US" smtClean="0"/>
              <a:pPr/>
              <a:t>8</a:t>
            </a:fld>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87604" y="962524"/>
            <a:ext cx="6067872" cy="5866568"/>
          </a:xfrm>
          <a:prstGeom prst="rect">
            <a:avLst/>
          </a:prstGeom>
        </p:spPr>
      </p:pic>
    </p:spTree>
    <p:extLst>
      <p:ext uri="{BB962C8B-B14F-4D97-AF65-F5344CB8AC3E}">
        <p14:creationId xmlns:p14="http://schemas.microsoft.com/office/powerpoint/2010/main" val="1699619535"/>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a:t>
            </a:r>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Over 90 municipalities, multiple major court software vendors handing their databases.</a:t>
            </a:r>
          </a:p>
          <a:p>
            <a:pPr marL="342900" indent="-342900">
              <a:buFont typeface="Arial" panose="020B0604020202020204" pitchFamily="34" charset="0"/>
              <a:buChar char="•"/>
            </a:pPr>
            <a:r>
              <a:rPr lang="en-US" dirty="0"/>
              <a:t>Getting vendors and municipalities to agree to share their data.</a:t>
            </a:r>
          </a:p>
          <a:p>
            <a:pPr marL="342900" indent="-342900">
              <a:buFont typeface="Arial" panose="020B0604020202020204" pitchFamily="34" charset="0"/>
              <a:buChar char="•"/>
            </a:pPr>
            <a:r>
              <a:rPr lang="en-US" dirty="0"/>
              <a:t>Staff turnover and change of roles, both internally and externally. </a:t>
            </a:r>
          </a:p>
          <a:p>
            <a:pPr marL="342900" indent="-342900">
              <a:buFont typeface="Arial" panose="020B0604020202020204" pitchFamily="34" charset="0"/>
              <a:buChar char="•"/>
            </a:pPr>
            <a:r>
              <a:rPr lang="en-US" dirty="0"/>
              <a:t>Software development time.</a:t>
            </a:r>
          </a:p>
          <a:p>
            <a:pPr marL="342900" indent="-342900">
              <a:buFont typeface="Arial" panose="020B0604020202020204" pitchFamily="34" charset="0"/>
              <a:buChar char="•"/>
            </a:pPr>
            <a:r>
              <a:rPr lang="en-US" dirty="0"/>
              <a:t>Building political alliances to make the project work.</a:t>
            </a:r>
          </a:p>
          <a:p>
            <a:pPr marL="342900" indent="-342900">
              <a:buFont typeface="Arial" panose="020B0604020202020204" pitchFamily="34" charset="0"/>
              <a:buChar char="•"/>
            </a:pPr>
            <a:r>
              <a:rPr lang="en-US" dirty="0"/>
              <a:t>Working with all of our ecosystem partners. There are many but they were all essential to the process.   </a:t>
            </a:r>
          </a:p>
          <a:p>
            <a:pPr marL="342900" indent="-342900">
              <a:buFont typeface="Arial" panose="020B0604020202020204" pitchFamily="34" charset="0"/>
              <a:buChar char="•"/>
            </a:pPr>
            <a:r>
              <a:rPr lang="en-US" dirty="0"/>
              <a:t>To ensure confidence among government partners, our data collaborative became a 501(c)(3) nonprofit organization. </a:t>
            </a:r>
          </a:p>
        </p:txBody>
      </p:sp>
    </p:spTree>
    <p:extLst>
      <p:ext uri="{BB962C8B-B14F-4D97-AF65-F5344CB8AC3E}">
        <p14:creationId xmlns:p14="http://schemas.microsoft.com/office/powerpoint/2010/main" val="1077073202"/>
      </p:ext>
    </p:extLst>
  </p:cSld>
  <p:clrMapOvr>
    <a:masterClrMapping/>
  </p:clrMapOvr>
  <mc:AlternateContent xmlns:mc="http://schemas.openxmlformats.org/markup-compatibility/2006" xmlns:p14="http://schemas.microsoft.com/office/powerpoint/2010/main">
    <mc:Choice Requires="p14">
      <p:transition spd="slow" p14:dur="2000" advTm="20000"/>
    </mc:Choice>
    <mc:Fallback xmlns="">
      <p:transition spd="slow" advTm="20000"/>
    </mc:Fallback>
  </mc:AlternateContent>
</p:sld>
</file>

<file path=ppt/theme/theme1.xml><?xml version="1.0" encoding="utf-8"?>
<a:theme xmlns:a="http://schemas.openxmlformats.org/drawingml/2006/main" name="Office Theme">
  <a:themeElements>
    <a:clrScheme name="RISE">
      <a:dk1>
        <a:srgbClr val="4F5858"/>
      </a:dk1>
      <a:lt1>
        <a:sysClr val="window" lastClr="FFFFFF"/>
      </a:lt1>
      <a:dk2>
        <a:srgbClr val="00567D"/>
      </a:dk2>
      <a:lt2>
        <a:srgbClr val="26CAD3"/>
      </a:lt2>
      <a:accent1>
        <a:srgbClr val="B1E3E3"/>
      </a:accent1>
      <a:accent2>
        <a:srgbClr val="FFC627"/>
      </a:accent2>
      <a:accent3>
        <a:srgbClr val="FFA400"/>
      </a:accent3>
      <a:accent4>
        <a:srgbClr val="126569"/>
      </a:accent4>
      <a:accent5>
        <a:srgbClr val="002B3E"/>
      </a:accent5>
      <a:accent6>
        <a:srgbClr val="272C2C"/>
      </a:accent6>
      <a:hlink>
        <a:srgbClr val="00567D"/>
      </a:hlink>
      <a:folHlink>
        <a:srgbClr val="00567D"/>
      </a:folHlink>
    </a:clrScheme>
    <a:fontScheme name="Custom 1">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2504</TotalTime>
  <Words>1066</Words>
  <Application>Microsoft Office PowerPoint</Application>
  <PresentationFormat>Widescreen</PresentationFormat>
  <Paragraphs>108</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Verdana</vt:lpstr>
      <vt:lpstr>Wingdings</vt:lpstr>
      <vt:lpstr>Office Theme</vt:lpstr>
      <vt:lpstr>PowerPoint Presentation</vt:lpstr>
      <vt:lpstr>The Civic Issue in St. Louis</vt:lpstr>
      <vt:lpstr>Ultimate Goal:  A single online web portal available to all court users in the region to look up their information</vt:lpstr>
      <vt:lpstr>Product:</vt:lpstr>
      <vt:lpstr>YourSTLCourts Web Portal and Partners</vt:lpstr>
      <vt:lpstr>PowerPoint Presentation</vt:lpstr>
      <vt:lpstr>Stakeholder Outreach</vt:lpstr>
      <vt:lpstr>Civic Tech St. Louis Ecosystem</vt:lpstr>
      <vt:lpstr>Challenges</vt:lpstr>
      <vt:lpstr>Lessons Learned</vt:lpstr>
      <vt:lpstr>Indicators Developed</vt:lpstr>
      <vt:lpstr>Thank you!</vt:lpstr>
    </vt:vector>
  </TitlesOfParts>
  <Company>Fleishman-Hillard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Fleishman-Hillard</dc:creator>
  <cp:lastModifiedBy>Kathy Pettit</cp:lastModifiedBy>
  <cp:revision>159</cp:revision>
  <dcterms:created xsi:type="dcterms:W3CDTF">2013-07-11T14:11:26Z</dcterms:created>
  <dcterms:modified xsi:type="dcterms:W3CDTF">2018-05-06T19:46:11Z</dcterms:modified>
</cp:coreProperties>
</file>