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64" r:id="rId3"/>
    <p:sldId id="259" r:id="rId4"/>
    <p:sldId id="258" r:id="rId5"/>
    <p:sldId id="269" r:id="rId6"/>
    <p:sldId id="261" r:id="rId7"/>
    <p:sldId id="260" r:id="rId8"/>
    <p:sldId id="257" r:id="rId9"/>
    <p:sldId id="262" r:id="rId10"/>
    <p:sldId id="268" r:id="rId11"/>
    <p:sldId id="270" r:id="rId12"/>
    <p:sldId id="267" r:id="rId13"/>
    <p:sldId id="265" r:id="rId14"/>
    <p:sldId id="263" r:id="rId15"/>
    <p:sldId id="266"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FB5"/>
    <a:srgbClr val="005B88"/>
    <a:srgbClr val="01ADA8"/>
    <a:srgbClr val="D854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63094B-347A-4F00-A43B-5BD47D74DA23}">
  <a:tblStyle styleId="{2C63094B-347A-4F00-A43B-5BD47D74DA23}"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9"/>
    <p:restoredTop sz="72052" autoAdjust="0"/>
  </p:normalViewPr>
  <p:slideViewPr>
    <p:cSldViewPr snapToGrid="0" snapToObjects="1">
      <p:cViewPr varScale="1">
        <p:scale>
          <a:sx n="102" d="100"/>
          <a:sy n="102" d="100"/>
        </p:scale>
        <p:origin x="-516" y="-96"/>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23757231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000" i="1" dirty="0">
                <a:solidFill>
                  <a:schemeClr val="dk1"/>
                </a:solidFill>
              </a:rPr>
              <a:t>Hello</a:t>
            </a:r>
            <a:endParaRPr lang="en" sz="1000" dirty="0">
              <a:solidFill>
                <a:schemeClr val="dk1"/>
              </a:solidFill>
            </a:endParaRPr>
          </a:p>
          <a:p>
            <a:pPr lvl="0">
              <a:spcBef>
                <a:spcPts val="0"/>
              </a:spcBef>
              <a:buNone/>
            </a:pPr>
            <a:endParaRPr lang="en-US" dirty="0"/>
          </a:p>
          <a:p>
            <a:pPr lvl="0">
              <a:spcBef>
                <a:spcPts val="0"/>
              </a:spcBef>
              <a:buNone/>
            </a:pPr>
            <a:r>
              <a:rPr lang="en-US" dirty="0"/>
              <a:t>Thanks to Leah for the</a:t>
            </a:r>
            <a:r>
              <a:rPr lang="en-US" baseline="0" dirty="0"/>
              <a:t> invitation to share our rebranding story.  I am old enough to remember (and loved!) the artist formerly known as Prince, so I am amused at all the times I get introduced as the lead for “Thoughtwell, formerly known as Community Research Partners”.  </a:t>
            </a:r>
          </a:p>
          <a:p>
            <a:pPr lvl="0">
              <a:spcBef>
                <a:spcPts val="0"/>
              </a:spcBef>
              <a:buNone/>
            </a:pPr>
            <a:endParaRPr lang="en-US" baseline="0" dirty="0"/>
          </a:p>
          <a:p>
            <a:pPr lvl="0">
              <a:spcBef>
                <a:spcPts val="0"/>
              </a:spcBef>
              <a:buNone/>
            </a:pPr>
            <a:r>
              <a:rPr lang="en-US" baseline="0" dirty="0"/>
              <a:t>We thought it might be useful to share the story of our rebranding process, in case any of you are considering such a move.  I think it’s particularly relevant for any of you who may be considering how to generate earned income streams, because to have that sort of business model I think you do need to have the look and feel of a business.   But I also think it’s something that shouldn’t be undertaken lightly, and certainly not something you can expect to do in a year or less. (fair warning)</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i="1" dirty="0"/>
              <a:t>We got dow</a:t>
            </a:r>
            <a:r>
              <a:rPr lang="en-US" i="1" baseline="0" dirty="0"/>
              <a:t>n to two names . . . Two images.</a:t>
            </a:r>
          </a:p>
          <a:p>
            <a:pPr>
              <a:buNone/>
            </a:pPr>
            <a:endParaRPr lang="en-US" baseline="0" dirty="0"/>
          </a:p>
          <a:p>
            <a:pPr>
              <a:buNone/>
            </a:pPr>
            <a:endParaRPr lang="en-US" dirty="0"/>
          </a:p>
          <a:p>
            <a:pPr>
              <a:buNone/>
            </a:pPr>
            <a:r>
              <a:rPr lang="en-US" dirty="0"/>
              <a:t>Thoughtwell vs </a:t>
            </a:r>
            <a:r>
              <a:rPr lang="en-US" dirty="0" err="1"/>
              <a:t>Metricity</a:t>
            </a:r>
            <a:endParaRPr lang="en-US" dirty="0"/>
          </a:p>
          <a:p>
            <a:pPr>
              <a:buNone/>
            </a:pPr>
            <a:endParaRPr lang="en-US" dirty="0"/>
          </a:p>
        </p:txBody>
      </p:sp>
    </p:spTree>
    <p:extLst>
      <p:ext uri="{BB962C8B-B14F-4D97-AF65-F5344CB8AC3E}">
        <p14:creationId xmlns:p14="http://schemas.microsoft.com/office/powerpoint/2010/main" val="4042952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i="1" dirty="0"/>
              <a:t>Experiment</a:t>
            </a:r>
            <a:r>
              <a:rPr lang="en-US" i="1" baseline="0" dirty="0"/>
              <a:t> with how to say what you’re saying.</a:t>
            </a:r>
          </a:p>
          <a:p>
            <a:pPr>
              <a:buNone/>
            </a:pPr>
            <a:endParaRPr lang="en-US" baseline="0" dirty="0"/>
          </a:p>
          <a:p>
            <a:pPr>
              <a:buNone/>
            </a:pPr>
            <a:r>
              <a:rPr lang="en-US" dirty="0"/>
              <a:t>We found that we have a tendency to get very literal.</a:t>
            </a:r>
            <a:r>
              <a:rPr lang="en-US" baseline="0" dirty="0"/>
              <a:t>  The ARC GIS lovers on the team were worried that everything would have to be mapped.  The non-ARC GIS lovers were also worried that everything would have to be mapped.</a:t>
            </a:r>
            <a:endParaRPr lang="en-US" dirty="0"/>
          </a:p>
        </p:txBody>
      </p:sp>
    </p:spTree>
    <p:extLst>
      <p:ext uri="{BB962C8B-B14F-4D97-AF65-F5344CB8AC3E}">
        <p14:creationId xmlns:p14="http://schemas.microsoft.com/office/powerpoint/2010/main" val="418760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These</a:t>
            </a:r>
            <a:r>
              <a:rPr lang="en-US" baseline="0" dirty="0"/>
              <a:t> pictures are from the island of Mykonos.   Thoughtwell blue is better know as Mykonos blue (the official Pantone </a:t>
            </a:r>
            <a:r>
              <a:rPr lang="en-US" baseline="0"/>
              <a:t>color name)</a:t>
            </a:r>
            <a:endParaRPr lang="en-US" dirty="0"/>
          </a:p>
          <a:p>
            <a:pPr>
              <a:buNone/>
            </a:pPr>
            <a:endParaRPr lang="en-US" dirty="0"/>
          </a:p>
          <a:p>
            <a:pPr>
              <a:buNone/>
            </a:pPr>
            <a:r>
              <a:rPr lang="en-US" dirty="0"/>
              <a:t>Yes, yes I did sneak</a:t>
            </a:r>
            <a:r>
              <a:rPr lang="en-US" baseline="0" dirty="0"/>
              <a:t> vacation pictures into my Ignite presentation.   I suppose the point is to take your inspiration from your environment.  </a:t>
            </a:r>
            <a:endParaRPr lang="en-US" dirty="0"/>
          </a:p>
        </p:txBody>
      </p:sp>
    </p:spTree>
    <p:extLst>
      <p:ext uri="{BB962C8B-B14F-4D97-AF65-F5344CB8AC3E}">
        <p14:creationId xmlns:p14="http://schemas.microsoft.com/office/powerpoint/2010/main" val="188199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000" i="1" dirty="0">
                <a:solidFill>
                  <a:schemeClr val="dk1"/>
                </a:solidFill>
              </a:rPr>
              <a:t>I want people to care about data.</a:t>
            </a:r>
            <a:r>
              <a:rPr lang="en" sz="1000" dirty="0">
                <a:solidFill>
                  <a:schemeClr val="dk1"/>
                </a:solidFill>
              </a:rPr>
              <a:t> </a:t>
            </a:r>
          </a:p>
          <a:p>
            <a:pPr lvl="0">
              <a:spcBef>
                <a:spcPts val="0"/>
              </a:spcBef>
              <a:buNone/>
            </a:pPr>
            <a:endParaRPr lang="en-US" dirty="0"/>
          </a:p>
          <a:p>
            <a:pPr lvl="0">
              <a:spcBef>
                <a:spcPts val="0"/>
              </a:spcBef>
              <a:buNone/>
            </a:pPr>
            <a:r>
              <a:rPr lang="en-US" dirty="0"/>
              <a:t>Apparently, that means I  have to care about the packaging of those data.  If I could tally</a:t>
            </a:r>
            <a:r>
              <a:rPr lang="en-US" baseline="0" dirty="0"/>
              <a:t> up the time we’ve spent talking about whether the graphic on the report cover should go on the bottom or the top of the page. . . .   Our designers do a great job of making recommendations, but they’re also trying to help this be a “living” brand, so we have to talk about it so when unexpected things come up, we can formulate a response.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US" sz="1000" i="1" dirty="0">
                <a:solidFill>
                  <a:schemeClr val="dk1"/>
                </a:solidFill>
              </a:rPr>
              <a:t>Which</a:t>
            </a:r>
            <a:r>
              <a:rPr lang="en" sz="1000" i="1" dirty="0">
                <a:solidFill>
                  <a:schemeClr val="dk1"/>
                </a:solidFill>
              </a:rPr>
              <a:t> table do you like better?</a:t>
            </a:r>
            <a:r>
              <a:rPr lang="en" sz="1000" dirty="0">
                <a:solidFill>
                  <a:schemeClr val="dk1"/>
                </a:solidFill>
              </a:rPr>
              <a:t> </a:t>
            </a:r>
          </a:p>
          <a:p>
            <a:pPr lvl="0">
              <a:spcBef>
                <a:spcPts val="0"/>
              </a:spcBef>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000" i="1" dirty="0"/>
              <a:t>We</a:t>
            </a:r>
            <a:r>
              <a:rPr lang="en" sz="1000" i="1" dirty="0"/>
              <a:t>’re dreaming big.</a:t>
            </a:r>
          </a:p>
          <a:p>
            <a:pPr lvl="0">
              <a:spcBef>
                <a:spcPts val="0"/>
              </a:spcBef>
              <a:buNone/>
            </a:pPr>
            <a:endParaRPr lang="en" sz="1000" i="0" dirty="0"/>
          </a:p>
          <a:p>
            <a:pPr lvl="0">
              <a:spcBef>
                <a:spcPts val="0"/>
              </a:spcBef>
              <a:buNone/>
            </a:pPr>
            <a:r>
              <a:rPr lang="en" sz="1000" i="0" dirty="0"/>
              <a:t>It’s been hard and weird and not at all what we expected. </a:t>
            </a:r>
          </a:p>
          <a:p>
            <a:pPr lvl="0">
              <a:spcBef>
                <a:spcPts val="0"/>
              </a:spcBef>
              <a:buNone/>
            </a:pPr>
            <a:endParaRPr lang="en" sz="1000" i="0" dirty="0"/>
          </a:p>
          <a:p>
            <a:pPr lvl="0">
              <a:spcBef>
                <a:spcPts val="0"/>
              </a:spcBef>
              <a:buNone/>
            </a:pPr>
            <a:r>
              <a:rPr lang="en" sz="1000" i="0" dirty="0"/>
              <a:t>We have to keep</a:t>
            </a:r>
            <a:r>
              <a:rPr lang="en" sz="1000" i="0" baseline="0" dirty="0"/>
              <a:t> coming back to it.</a:t>
            </a:r>
          </a:p>
          <a:p>
            <a:pPr lvl="0">
              <a:spcBef>
                <a:spcPts val="0"/>
              </a:spcBef>
              <a:buNone/>
            </a:pPr>
            <a:endParaRPr lang="en" sz="1000" i="0" baseline="0" dirty="0"/>
          </a:p>
          <a:p>
            <a:pPr lvl="0">
              <a:spcBef>
                <a:spcPts val="0"/>
              </a:spcBef>
              <a:buNone/>
            </a:pPr>
            <a:r>
              <a:rPr lang="en" sz="1000" i="0" baseline="0" dirty="0"/>
              <a:t>And it was totally worthwhile.  For us.</a:t>
            </a:r>
            <a:endParaRPr lang="en" sz="1000" i="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US" sz="1000" i="1" dirty="0">
                <a:solidFill>
                  <a:schemeClr val="dk1"/>
                </a:solidFill>
              </a:rPr>
              <a:t>The</a:t>
            </a:r>
            <a:r>
              <a:rPr lang="en" sz="1000" i="1" dirty="0">
                <a:solidFill>
                  <a:schemeClr val="dk1"/>
                </a:solidFill>
              </a:rPr>
              <a:t> interesting thing about change is that it</a:t>
            </a:r>
            <a:r>
              <a:rPr lang="en" sz="1000" i="1" baseline="0" dirty="0">
                <a:solidFill>
                  <a:schemeClr val="dk1"/>
                </a:solidFill>
              </a:rPr>
              <a:t> doesn’t matter whether you love it or hate it.  Change is inevitable.  So maybe consider being proactive.</a:t>
            </a:r>
            <a:endParaRPr lang="en" sz="1000" dirty="0">
              <a:solidFill>
                <a:schemeClr val="dk1"/>
              </a:solidFill>
            </a:endParaRPr>
          </a:p>
          <a:p>
            <a:pPr lvl="0">
              <a:spcBef>
                <a:spcPts val="0"/>
              </a:spcBef>
              <a:buNone/>
            </a:pPr>
            <a:endParaRPr lang="en-US" dirty="0"/>
          </a:p>
          <a:p>
            <a:pPr lvl="0">
              <a:spcBef>
                <a:spcPts val="0"/>
              </a:spcBef>
              <a:buNone/>
            </a:pPr>
            <a:r>
              <a:rPr lang="en-US" dirty="0"/>
              <a:t>And.  Several factors helped</a:t>
            </a:r>
            <a:r>
              <a:rPr lang="en-US" baseline="0" dirty="0"/>
              <a:t> push us in this direction.</a:t>
            </a:r>
            <a:endParaRPr lang="en-US" dirty="0"/>
          </a:p>
          <a:p>
            <a:pPr lvl="0">
              <a:spcBef>
                <a:spcPts val="0"/>
              </a:spcBef>
              <a:buNone/>
            </a:pPr>
            <a:endParaRPr lang="en-US" dirty="0"/>
          </a:p>
          <a:p>
            <a:pPr lvl="0">
              <a:spcBef>
                <a:spcPts val="0"/>
              </a:spcBef>
              <a:buNone/>
            </a:pPr>
            <a:r>
              <a:rPr lang="en-US" dirty="0"/>
              <a:t>Leadership transition (staff)</a:t>
            </a:r>
            <a:r>
              <a:rPr lang="en-US" baseline="0" dirty="0"/>
              <a:t> in 2013.  I might just actually be able to do this job after all, so what’s next?  I was ready to talk about possibilities, and our team is comprised mostly of young, high achieving go-getters who want to build something amazing.</a:t>
            </a:r>
          </a:p>
          <a:p>
            <a:pPr lvl="0">
              <a:spcBef>
                <a:spcPts val="0"/>
              </a:spcBef>
              <a:buNone/>
            </a:pPr>
            <a:endParaRPr lang="en-US" baseline="0" dirty="0"/>
          </a:p>
          <a:p>
            <a:pPr lvl="0">
              <a:spcBef>
                <a:spcPts val="0"/>
              </a:spcBef>
              <a:buNone/>
            </a:pPr>
            <a:r>
              <a:rPr lang="en-US" baseline="0" dirty="0"/>
              <a:t>Last remnants of initial Board about to transition off (12 year term limits that had some exceptions made); motivated to make sure they’re leaving the organization in good shape to survive.    So the Board seemed ready.</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endParaRPr lang="en" sz="1000" i="1" dirty="0">
              <a:solidFill>
                <a:schemeClr val="dk1"/>
              </a:solidFill>
            </a:endParaRPr>
          </a:p>
          <a:p>
            <a:pPr lvl="0">
              <a:spcBef>
                <a:spcPts val="0"/>
              </a:spcBef>
              <a:buClr>
                <a:schemeClr val="dk1"/>
              </a:buClr>
              <a:buSzPct val="110000"/>
              <a:buFont typeface="Arial"/>
              <a:buNone/>
            </a:pPr>
            <a:r>
              <a:rPr lang="en" sz="1000" i="1" dirty="0">
                <a:solidFill>
                  <a:schemeClr val="dk1"/>
                </a:solidFill>
              </a:rPr>
              <a:t>The current</a:t>
            </a:r>
            <a:r>
              <a:rPr lang="en" sz="1000" i="1" baseline="0" dirty="0">
                <a:solidFill>
                  <a:schemeClr val="dk1"/>
                </a:solidFill>
              </a:rPr>
              <a:t> strategic plan, which wraps up in December, unknowingly planted the seeds.</a:t>
            </a:r>
            <a:endParaRPr lang="en" sz="1000" dirty="0">
              <a:solidFill>
                <a:schemeClr val="dk1"/>
              </a:solidFill>
            </a:endParaRPr>
          </a:p>
          <a:p>
            <a:pPr lvl="0">
              <a:spcBef>
                <a:spcPts val="0"/>
              </a:spcBef>
              <a:buNone/>
            </a:pPr>
            <a:endParaRPr lang="en-US" dirty="0"/>
          </a:p>
          <a:p>
            <a:pPr lvl="0">
              <a:spcBef>
                <a:spcPts val="0"/>
              </a:spcBef>
              <a:buNone/>
            </a:pPr>
            <a:r>
              <a:rPr lang="en-US" dirty="0"/>
              <a:t>CRP</a:t>
            </a:r>
            <a:r>
              <a:rPr lang="en-US" baseline="0" dirty="0"/>
              <a:t> was started as a partnership of our local UW, the City of Columbus, Franklin County, and the Ohio State University.  When we started, they each made a financial commitment to the organization and appointed 3 Board members (per).  The Board commitment is still there, but the finances have changed – and changed differently for each partner.  Hence the “examine what ‘partner’ means”, and perhaps an opening to other funding models (‘business development’).</a:t>
            </a:r>
          </a:p>
          <a:p>
            <a:pPr lvl="0">
              <a:spcBef>
                <a:spcPts val="0"/>
              </a:spcBef>
              <a:buNone/>
            </a:pPr>
            <a:endParaRPr lang="en-US" baseline="0" dirty="0"/>
          </a:p>
          <a:p>
            <a:pPr lvl="0">
              <a:spcBef>
                <a:spcPts val="0"/>
              </a:spcBef>
              <a:buNone/>
            </a:pPr>
            <a:r>
              <a:rPr lang="en-US" baseline="0" dirty="0"/>
              <a:t>As they collectively recognized that they want us to continue, to be successful, but they don’t want to “fund” us, they’ve warmed up to the idea of us actively pursuing more clients.  Hence the awareness piece of the strategic plan.  </a:t>
            </a:r>
          </a:p>
          <a:p>
            <a:pPr lvl="0">
              <a:spcBef>
                <a:spcPts val="0"/>
              </a:spcBef>
              <a:buNone/>
            </a:pPr>
            <a:endParaRPr lang="en-US" baseline="0" dirty="0"/>
          </a:p>
          <a:p>
            <a:pPr lvl="0">
              <a:spcBef>
                <a:spcPts val="0"/>
              </a:spcBef>
              <a:buNone/>
            </a:pPr>
            <a:r>
              <a:rPr lang="en-US" baseline="0" dirty="0"/>
              <a:t>In Columbus, everybody and their brother is talking about social enterprise. Somehow, it’s the [next] thing that’s going to save us all.  So when I started at CRP and the finances were shaky at best, everybody said “Create some product, sell a ton of it, and then go back to doing what you do.”  In the process of trying to create a product, we talked to lots of investors.  They all said “What you do is custom.  Way higher value.  You don’t have a business model problem, you have a marketing problem. Do some market research, then implement your marketing plan.”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000" i="1" dirty="0">
                <a:solidFill>
                  <a:schemeClr val="dk1"/>
                </a:solidFill>
              </a:rPr>
              <a:t>This was a lengthy process.</a:t>
            </a:r>
            <a:endParaRPr lang="en" sz="1000" dirty="0">
              <a:solidFill>
                <a:schemeClr val="dk1"/>
              </a:solidFill>
            </a:endParaRPr>
          </a:p>
          <a:p>
            <a:pPr lvl="0">
              <a:spcBef>
                <a:spcPts val="0"/>
              </a:spcBef>
              <a:buNone/>
            </a:pPr>
            <a:r>
              <a:rPr lang="en-US" dirty="0"/>
              <a:t>The</a:t>
            </a:r>
            <a:r>
              <a:rPr lang="en-US" baseline="0" dirty="0"/>
              <a:t> initial stages we did ourselves.  We send a “satisfaction” survey to every client 3 to 6 months after the fact, but we don’t always have a good response rate.  So we were intentional with follow-up calls, emails, </a:t>
            </a:r>
            <a:r>
              <a:rPr lang="en-US" baseline="0" dirty="0" err="1"/>
              <a:t>etc</a:t>
            </a:r>
            <a:r>
              <a:rPr lang="en-US" baseline="0" dirty="0"/>
              <a:t> to make sure we got some feedback.  </a:t>
            </a:r>
          </a:p>
          <a:p>
            <a:pPr lvl="0">
              <a:spcBef>
                <a:spcPts val="0"/>
              </a:spcBef>
              <a:buNone/>
            </a:pPr>
            <a:endParaRPr lang="en-US" baseline="0" dirty="0"/>
          </a:p>
          <a:p>
            <a:pPr lvl="0">
              <a:spcBef>
                <a:spcPts val="0"/>
              </a:spcBef>
              <a:buNone/>
            </a:pPr>
            <a:r>
              <a:rPr lang="en-US" baseline="0" dirty="0"/>
              <a:t>Interestingly, the pro bono projects had nearly 100% response rate and while very complimentary, they gave really great food for future thought.  Our pro bono work is limited to what we can do for someone within about 15 – 18 hours.  In the feedback, these folks all say they wanted to talk to us more.  Specifically they said that the wanted us to reserve a couple of hours for a “debrief” at the end of the project to tell them what we thought about their results.  It was the conversation, the knowing what we think, that they wanted most.</a:t>
            </a:r>
          </a:p>
          <a:p>
            <a:pPr lvl="0">
              <a:spcBef>
                <a:spcPts val="0"/>
              </a:spcBef>
              <a:buNone/>
            </a:pPr>
            <a:endParaRPr lang="en-US" baseline="0" dirty="0"/>
          </a:p>
          <a:p>
            <a:pPr lvl="0">
              <a:spcBef>
                <a:spcPts val="0"/>
              </a:spcBef>
              <a:buNone/>
            </a:pPr>
            <a:r>
              <a:rPr lang="en-US" baseline="0" dirty="0"/>
              <a:t>Good feedback just in terms of customer service and project management.  But it’s also something that has informed the way we try to engage with our community.  I hired a “Development Coordinator” – he’s fantastic and would be an asset to any team – but aside from his personal skill sets, it’s about someone who is dedicated to making our voice in community conversations heard.  We started a blog, we are way more active in social media, we do more with our “</a:t>
            </a:r>
            <a:r>
              <a:rPr lang="en-US" baseline="0" dirty="0" err="1"/>
              <a:t>DataBytes</a:t>
            </a:r>
            <a:r>
              <a:rPr lang="en-US" baseline="0" dirty="0"/>
              <a:t>”, anything and everything we can do to be talking to folks about data.  Theirs, ours, somebody else’s.  Any (well almost) topic</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a:t>
            </a:r>
            <a:r>
              <a:rPr lang="en-US" baseline="0" dirty="0"/>
              <a:t> Board and staff first had to get clear on our purpose. </a:t>
            </a:r>
          </a:p>
          <a:p>
            <a:pPr>
              <a:buNone/>
            </a:pPr>
            <a:endParaRPr lang="en-US" baseline="0" dirty="0"/>
          </a:p>
          <a:p>
            <a:pPr>
              <a:buNone/>
            </a:pPr>
            <a:r>
              <a:rPr lang="en-US" baseline="0" dirty="0"/>
              <a:t>(This was an unusual experience, especially for a very data driven, analytical group.  But it was good for us, and helped bring the passion back).</a:t>
            </a:r>
            <a:endParaRPr lang="en-US" dirty="0"/>
          </a:p>
        </p:txBody>
      </p:sp>
    </p:spTree>
    <p:extLst>
      <p:ext uri="{BB962C8B-B14F-4D97-AF65-F5344CB8AC3E}">
        <p14:creationId xmlns:p14="http://schemas.microsoft.com/office/powerpoint/2010/main" val="18483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000" i="1" dirty="0">
                <a:solidFill>
                  <a:schemeClr val="dk1"/>
                </a:solidFill>
              </a:rPr>
              <a:t>When we realized that we wouldn’t want one of our clients to</a:t>
            </a:r>
            <a:r>
              <a:rPr lang="en" sz="1000" i="1" baseline="0" dirty="0">
                <a:solidFill>
                  <a:schemeClr val="dk1"/>
                </a:solidFill>
              </a:rPr>
              <a:t> do a survey, logic model or a neighborhood profile one their own so we shouldn’t do our own marketing research, marketing plan, the light bulb went off.</a:t>
            </a:r>
            <a:endParaRPr lang="en" sz="1000" dirty="0">
              <a:solidFill>
                <a:schemeClr val="dk1"/>
              </a:solidFill>
            </a:endParaRPr>
          </a:p>
          <a:p>
            <a:pPr lvl="0">
              <a:spcBef>
                <a:spcPts val="0"/>
              </a:spcBef>
              <a:buClr>
                <a:schemeClr val="dk1"/>
              </a:buClr>
              <a:buSzPct val="110000"/>
              <a:buFont typeface="Arial"/>
              <a:buNone/>
            </a:pPr>
            <a:endParaRPr lang="en" sz="1000" dirty="0">
              <a:solidFill>
                <a:schemeClr val="dk1"/>
              </a:solidFill>
            </a:endParaRPr>
          </a:p>
          <a:p>
            <a:pPr lvl="0">
              <a:spcBef>
                <a:spcPts val="0"/>
              </a:spcBef>
              <a:buClr>
                <a:schemeClr val="dk1"/>
              </a:buClr>
              <a:buSzPct val="110000"/>
              <a:buFont typeface="Arial"/>
              <a:buNone/>
            </a:pPr>
            <a:r>
              <a:rPr lang="en" sz="1000" dirty="0">
                <a:solidFill>
                  <a:schemeClr val="dk1"/>
                </a:solidFill>
              </a:rPr>
              <a:t>We had absolutely</a:t>
            </a:r>
            <a:r>
              <a:rPr lang="en" sz="1000" baseline="0" dirty="0">
                <a:solidFill>
                  <a:schemeClr val="dk1"/>
                </a:solidFill>
              </a:rPr>
              <a:t> no idea how much it would cost, so we totally guessed.  Not gonna lie, it was partly because we were just starting to put the 2017 budget together, and $15,000 was the amount we had budgeted for in 2016 for “social enterprise development”, and if we timed it right, I could expense at least some of that in 2017.  For 2017 we budgeted $45,000.  I don’t think we’ll use it all, but we’ll come pretty close.  For 2018 we’re budgeting $10,000 and that will mostly be “boosts” on our social media.</a:t>
            </a:r>
          </a:p>
          <a:p>
            <a:pPr lvl="0">
              <a:spcBef>
                <a:spcPts val="0"/>
              </a:spcBef>
              <a:buClr>
                <a:schemeClr val="dk1"/>
              </a:buClr>
              <a:buSzPct val="110000"/>
              <a:buFont typeface="Arial"/>
              <a:buNone/>
            </a:pPr>
            <a:endParaRPr lang="en" sz="1000" baseline="0" dirty="0">
              <a:solidFill>
                <a:schemeClr val="dk1"/>
              </a:solidFill>
            </a:endParaRPr>
          </a:p>
          <a:p>
            <a:pPr lvl="0">
              <a:spcBef>
                <a:spcPts val="0"/>
              </a:spcBef>
              <a:buClr>
                <a:schemeClr val="dk1"/>
              </a:buClr>
              <a:buSzPct val="110000"/>
              <a:buFont typeface="Arial"/>
              <a:buNone/>
            </a:pPr>
            <a:r>
              <a:rPr lang="en" sz="1000" dirty="0">
                <a:solidFill>
                  <a:schemeClr val="dk1"/>
                </a:solidFill>
              </a:rPr>
              <a:t>I think we got off lightly,</a:t>
            </a:r>
            <a:r>
              <a:rPr lang="en" sz="1000" baseline="0" dirty="0">
                <a:solidFill>
                  <a:schemeClr val="dk1"/>
                </a:solidFill>
              </a:rPr>
              <a:t> because our firm is intentional about the nonprofit sector.</a:t>
            </a:r>
            <a:endParaRPr lang="en" sz="1000" dirty="0">
              <a:solidFill>
                <a:schemeClr val="dk1"/>
              </a:solidFill>
            </a:endParaRPr>
          </a:p>
          <a:p>
            <a:pPr lv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100" i="1" dirty="0">
                <a:solidFill>
                  <a:schemeClr val="dk1"/>
                </a:solidFill>
              </a:rPr>
              <a:t>How we</a:t>
            </a:r>
            <a:r>
              <a:rPr lang="en" sz="1100" i="1" baseline="0" dirty="0">
                <a:solidFill>
                  <a:schemeClr val="dk1"/>
                </a:solidFill>
              </a:rPr>
              <a:t> picked Fulcrum?</a:t>
            </a:r>
            <a:endParaRPr lang="en" sz="1100" dirty="0">
              <a:solidFill>
                <a:schemeClr val="dk1"/>
              </a:solidFill>
            </a:endParaRPr>
          </a:p>
          <a:p>
            <a:pPr lvl="0">
              <a:spcBef>
                <a:spcPts val="0"/>
              </a:spcBef>
              <a:buClr>
                <a:schemeClr val="dk1"/>
              </a:buClr>
              <a:buSzPct val="110000"/>
              <a:buFont typeface="Arial"/>
              <a:buNone/>
            </a:pPr>
            <a:endParaRPr lang="en" sz="1100" dirty="0">
              <a:solidFill>
                <a:schemeClr val="dk1"/>
              </a:solidFill>
            </a:endParaRPr>
          </a:p>
          <a:p>
            <a:pPr lvl="0">
              <a:spcBef>
                <a:spcPts val="0"/>
              </a:spcBef>
              <a:buClr>
                <a:schemeClr val="dk1"/>
              </a:buClr>
              <a:buSzPct val="110000"/>
              <a:buFont typeface="Arial"/>
              <a:buNone/>
            </a:pPr>
            <a:r>
              <a:rPr lang="en" sz="1100" dirty="0">
                <a:solidFill>
                  <a:schemeClr val="dk1"/>
                </a:solidFill>
              </a:rPr>
              <a:t>We started looking at other “brands”. </a:t>
            </a:r>
            <a:r>
              <a:rPr lang="en" sz="1100" baseline="0" dirty="0">
                <a:solidFill>
                  <a:schemeClr val="dk1"/>
                </a:solidFill>
              </a:rPr>
              <a:t>  None of our local nonprofits (without a national affiliate) were particularly “Wow” so we looked at small businesses.  We also knew that we wanted to work with a marketing/branding firm that cares about the social sector.  “Social entrepreneurism” is still a “hot topic” in Columbus right now, so there are several events geared toward those audiences.  One is Cause Collaborative, which happens to be lead by the people at Fulcrum.</a:t>
            </a:r>
          </a:p>
          <a:p>
            <a:pPr lvl="0">
              <a:spcBef>
                <a:spcPts val="0"/>
              </a:spcBef>
              <a:buClr>
                <a:schemeClr val="dk1"/>
              </a:buClr>
              <a:buSzPct val="110000"/>
              <a:buFont typeface="Arial"/>
              <a:buNone/>
            </a:pPr>
            <a:endParaRPr lang="en" sz="1100" baseline="0" dirty="0">
              <a:solidFill>
                <a:schemeClr val="dk1"/>
              </a:solidFill>
            </a:endParaRPr>
          </a:p>
          <a:p>
            <a:pPr lvl="0">
              <a:spcBef>
                <a:spcPts val="0"/>
              </a:spcBef>
              <a:buClr>
                <a:schemeClr val="dk1"/>
              </a:buClr>
              <a:buSzPct val="110000"/>
              <a:buFont typeface="Arial"/>
              <a:buNone/>
            </a:pPr>
            <a:r>
              <a:rPr lang="en" sz="1100" baseline="0" dirty="0">
                <a:solidFill>
                  <a:schemeClr val="dk1"/>
                </a:solidFill>
              </a:rPr>
              <a:t>I should also share that I happened across the beta version of Seth Godin’s “The Marketing Seminar”, and he had a nonprofit, introductory rate of $275.  It was 90 days on online videos and interaction with hundreds of people across the globe.  He made me think in a totally different way about what we are trying to do.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000" i="1" dirty="0">
                <a:solidFill>
                  <a:schemeClr val="dk1"/>
                </a:solidFill>
              </a:rPr>
              <a:t>Pretty</a:t>
            </a:r>
            <a:r>
              <a:rPr lang="en" sz="1000" i="1" baseline="0" dirty="0">
                <a:solidFill>
                  <a:schemeClr val="dk1"/>
                </a:solidFill>
              </a:rPr>
              <a:t> solidly consistent feedback, and there were some comments that really stood out.</a:t>
            </a:r>
            <a:endParaRPr lang="en" sz="1000" dirty="0">
              <a:solidFill>
                <a:schemeClr val="dk1"/>
              </a:solidFill>
            </a:endParaRPr>
          </a:p>
          <a:p>
            <a:pPr lvl="0">
              <a:spcBef>
                <a:spcPts val="0"/>
              </a:spcBef>
              <a:buClr>
                <a:schemeClr val="dk1"/>
              </a:buClr>
              <a:buSzPct val="110000"/>
              <a:buFont typeface="Arial"/>
              <a:buNone/>
            </a:pPr>
            <a:endParaRPr lang="en" sz="1000" dirty="0">
              <a:solidFill>
                <a:schemeClr val="dk1"/>
              </a:solidFill>
            </a:endParaRPr>
          </a:p>
          <a:p>
            <a:pPr lvl="0">
              <a:spcBef>
                <a:spcPts val="0"/>
              </a:spcBef>
              <a:buClr>
                <a:schemeClr val="dk1"/>
              </a:buClr>
              <a:buSzPct val="110000"/>
              <a:buFont typeface="Arial"/>
              <a:buNone/>
            </a:pPr>
            <a:r>
              <a:rPr lang="en" sz="1000" dirty="0">
                <a:solidFill>
                  <a:schemeClr val="dk1"/>
                </a:solidFill>
              </a:rPr>
              <a:t>Across</a:t>
            </a:r>
            <a:r>
              <a:rPr lang="en" sz="1000" baseline="0" dirty="0">
                <a:solidFill>
                  <a:schemeClr val="dk1"/>
                </a:solidFill>
              </a:rPr>
              <a:t> the board, respondents were complimentary about the quality of our work, and about the commitment of our team to the “community” (even with differeing opinions about the definition of that community). </a:t>
            </a:r>
            <a:r>
              <a:rPr lang="en" sz="1000" dirty="0">
                <a:solidFill>
                  <a:schemeClr val="dk1"/>
                </a:solidFill>
              </a:rPr>
              <a:t>One</a:t>
            </a:r>
            <a:r>
              <a:rPr lang="en" sz="1000" baseline="0" dirty="0">
                <a:solidFill>
                  <a:schemeClr val="dk1"/>
                </a:solidFill>
              </a:rPr>
              <a:t> comment about needing a new image was a bit like a gut-punch.  But it’s good to hear the truth, from people we still believe mean well.</a:t>
            </a:r>
            <a:endParaRPr lang="en" sz="1000" dirty="0">
              <a:solidFill>
                <a:schemeClr val="dk1"/>
              </a:solidFill>
            </a:endParaRPr>
          </a:p>
          <a:p>
            <a:pPr lv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10000"/>
              <a:buFont typeface="Arial"/>
              <a:buNone/>
            </a:pPr>
            <a:r>
              <a:rPr lang="en" sz="1000" i="1" dirty="0">
                <a:solidFill>
                  <a:schemeClr val="dk1"/>
                </a:solidFill>
              </a:rPr>
              <a:t>Working with Fulcrum</a:t>
            </a:r>
            <a:r>
              <a:rPr lang="en" sz="1000" i="1" baseline="0" dirty="0">
                <a:solidFill>
                  <a:schemeClr val="dk1"/>
                </a:solidFill>
              </a:rPr>
              <a:t> has been enlightening, because it’s help us see the difference between what we want to say and how others might hear it.</a:t>
            </a:r>
            <a:r>
              <a:rPr lang="en" sz="1000" i="1" dirty="0">
                <a:solidFill>
                  <a:schemeClr val="dk1"/>
                </a:solidFill>
              </a:rPr>
              <a:t>:</a:t>
            </a:r>
          </a:p>
          <a:p>
            <a:pPr lvl="0">
              <a:spcBef>
                <a:spcPts val="0"/>
              </a:spcBef>
              <a:buClr>
                <a:schemeClr val="dk1"/>
              </a:buClr>
              <a:buSzPct val="110000"/>
              <a:buFont typeface="Arial"/>
              <a:buNone/>
            </a:pPr>
            <a:endParaRPr lang="en" sz="1000" i="1" dirty="0">
              <a:solidFill>
                <a:schemeClr val="dk1"/>
              </a:solidFill>
            </a:endParaRPr>
          </a:p>
          <a:p>
            <a:pPr lvl="0">
              <a:spcBef>
                <a:spcPts val="0"/>
              </a:spcBef>
              <a:buClr>
                <a:schemeClr val="dk1"/>
              </a:buClr>
              <a:buSzPct val="110000"/>
              <a:buFont typeface="Arial"/>
              <a:buNone/>
            </a:pPr>
            <a:r>
              <a:rPr lang="en" sz="1000" i="0" dirty="0">
                <a:solidFill>
                  <a:schemeClr val="dk1"/>
                </a:solidFill>
              </a:rPr>
              <a:t>I</a:t>
            </a:r>
            <a:r>
              <a:rPr lang="en" sz="1000" i="0" baseline="0" dirty="0">
                <a:solidFill>
                  <a:schemeClr val="dk1"/>
                </a:solidFill>
              </a:rPr>
              <a:t> think the Seth Godin marketing seminar has also made it ok for us to acknowledge that we’re not the right data partner for everyone, and that’s ok.  For example, I went to a school board meeting for one of the 16 discricts in our county, and a national competitor was there.  They offered a year of UNLIMITED research for just under $50,000.  They have 200 analysts and an online, interactive search engine with all of the research they’ve done over the last x numbers of years.  </a:t>
            </a:r>
          </a:p>
          <a:p>
            <a:pPr lvl="0">
              <a:spcBef>
                <a:spcPts val="0"/>
              </a:spcBef>
              <a:buClr>
                <a:schemeClr val="dk1"/>
              </a:buClr>
              <a:buSzPct val="110000"/>
              <a:buFont typeface="Arial"/>
              <a:buNone/>
            </a:pPr>
            <a:endParaRPr lang="en" sz="1000" i="0" baseline="0" dirty="0">
              <a:solidFill>
                <a:schemeClr val="dk1"/>
              </a:solidFill>
            </a:endParaRPr>
          </a:p>
          <a:p>
            <a:pPr lvl="0">
              <a:spcBef>
                <a:spcPts val="0"/>
              </a:spcBef>
              <a:buClr>
                <a:schemeClr val="dk1"/>
              </a:buClr>
              <a:buSzPct val="110000"/>
              <a:buFont typeface="Arial"/>
              <a:buNone/>
            </a:pPr>
            <a:r>
              <a:rPr lang="en" sz="1000" i="0" baseline="0" dirty="0">
                <a:solidFill>
                  <a:schemeClr val="dk1"/>
                </a:solidFill>
              </a:rPr>
              <a:t>I can’t compete with that.  But the school district asked us in too because they want someone to do focus groups with their key stakeholders, and they didn’t want the market research approach that the big guy seems to be offering.  Don’t get me wrong; my “pitch” was second, and the first words out of my mouth were “I think you have a win-win here tonight, bec</a:t>
            </a:r>
            <a:r>
              <a:rPr lang="en-US" sz="1000" i="0" baseline="0" dirty="0">
                <a:solidFill>
                  <a:schemeClr val="dk1"/>
                </a:solidFill>
              </a:rPr>
              <a:t>au</a:t>
            </a:r>
            <a:r>
              <a:rPr lang="en" sz="1000" i="0" baseline="0" dirty="0">
                <a:solidFill>
                  <a:schemeClr val="dk1"/>
                </a:solidFill>
              </a:rPr>
              <a:t>se $50,000 for unlimited research is an amazing bargain.  You should definitely consider that.”</a:t>
            </a:r>
            <a:endParaRPr lang="en" sz="1000" i="0" dirty="0">
              <a:solidFill>
                <a:schemeClr val="dk1"/>
              </a:solidFill>
            </a:endParaRPr>
          </a:p>
          <a:p>
            <a:pPr lv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C89"/>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1880775"/>
            <a:ext cx="8520600" cy="1145100"/>
          </a:xfrm>
          <a:prstGeom prst="rect">
            <a:avLst/>
          </a:prstGeom>
        </p:spPr>
        <p:txBody>
          <a:bodyPr wrap="square" lIns="91425" tIns="91425" rIns="91425" bIns="91425" anchor="b" anchorCtr="0">
            <a:noAutofit/>
          </a:bodyPr>
          <a:lstStyle/>
          <a:p>
            <a:pPr lvl="0" algn="l">
              <a:spcBef>
                <a:spcPts val="0"/>
              </a:spcBef>
              <a:buNone/>
            </a:pPr>
            <a:r>
              <a:rPr lang="en" sz="4800" dirty="0">
                <a:solidFill>
                  <a:srgbClr val="FFFFFF"/>
                </a:solidFill>
                <a:latin typeface="Helvetica Neue"/>
                <a:ea typeface="Helvetica Neue"/>
                <a:cs typeface="Helvetica Neue"/>
                <a:sym typeface="Helvetica Neue"/>
              </a:rPr>
              <a:t>NNIP Ignite</a:t>
            </a:r>
          </a:p>
        </p:txBody>
      </p:sp>
      <p:sp>
        <p:nvSpPr>
          <p:cNvPr id="55" name="Shape 55"/>
          <p:cNvSpPr txBox="1">
            <a:spLocks noGrp="1"/>
          </p:cNvSpPr>
          <p:nvPr>
            <p:ph type="subTitle" idx="1"/>
          </p:nvPr>
        </p:nvSpPr>
        <p:spPr>
          <a:xfrm>
            <a:off x="6135975" y="2260000"/>
            <a:ext cx="2305500" cy="1145100"/>
          </a:xfrm>
          <a:prstGeom prst="rect">
            <a:avLst/>
          </a:prstGeom>
        </p:spPr>
        <p:txBody>
          <a:bodyPr wrap="square" lIns="91425" tIns="91425" rIns="91425" bIns="91425" anchor="t" anchorCtr="0">
            <a:noAutofit/>
          </a:bodyPr>
          <a:lstStyle/>
          <a:p>
            <a:pPr lvl="0" algn="l" rtl="0">
              <a:spcBef>
                <a:spcPts val="0"/>
              </a:spcBef>
              <a:buNone/>
            </a:pPr>
            <a:r>
              <a:rPr lang="en" sz="1200" dirty="0">
                <a:solidFill>
                  <a:srgbClr val="FFFFFF"/>
                </a:solidFill>
                <a:latin typeface="Helvetica Neue"/>
                <a:ea typeface="Helvetica Neue"/>
                <a:cs typeface="Helvetica Neue"/>
                <a:sym typeface="Helvetica Neue"/>
              </a:rPr>
              <a:t>Thoughtwell’s Rebranding</a:t>
            </a:r>
          </a:p>
          <a:p>
            <a:pPr lvl="0" algn="l">
              <a:spcBef>
                <a:spcPts val="0"/>
              </a:spcBef>
              <a:buNone/>
            </a:pPr>
            <a:br>
              <a:rPr lang="en" sz="1200" dirty="0">
                <a:solidFill>
                  <a:srgbClr val="FFFFFF"/>
                </a:solidFill>
                <a:latin typeface="Helvetica Neue"/>
                <a:ea typeface="Helvetica Neue"/>
                <a:cs typeface="Helvetica Neue"/>
                <a:sym typeface="Helvetica Neue"/>
              </a:rPr>
            </a:br>
            <a:r>
              <a:rPr lang="en" sz="1200" dirty="0">
                <a:solidFill>
                  <a:srgbClr val="FFFFFF"/>
                </a:solidFill>
                <a:latin typeface="Helvetica Neue"/>
                <a:ea typeface="Helvetica Neue"/>
                <a:cs typeface="Helvetica Neue"/>
                <a:sym typeface="Helvetica Neue"/>
              </a:rPr>
              <a:t>October, 2017</a:t>
            </a:r>
          </a:p>
        </p:txBody>
      </p:sp>
      <p:pic>
        <p:nvPicPr>
          <p:cNvPr id="56" name="Shape 56" descr="TW-shirt.png"/>
          <p:cNvPicPr preferRelativeResize="0"/>
          <p:nvPr/>
        </p:nvPicPr>
        <p:blipFill>
          <a:blip r:embed="rId3">
            <a:alphaModFix/>
          </a:blip>
          <a:stretch>
            <a:fillRect/>
          </a:stretch>
        </p:blipFill>
        <p:spPr>
          <a:xfrm>
            <a:off x="448275" y="1384997"/>
            <a:ext cx="2140638" cy="432899"/>
          </a:xfrm>
          <a:prstGeom prst="rect">
            <a:avLst/>
          </a:prstGeom>
          <a:noFill/>
          <a:ln>
            <a:noFill/>
          </a:ln>
        </p:spPr>
      </p:pic>
      <p:cxnSp>
        <p:nvCxnSpPr>
          <p:cNvPr id="57" name="Shape 57"/>
          <p:cNvCxnSpPr/>
          <p:nvPr/>
        </p:nvCxnSpPr>
        <p:spPr>
          <a:xfrm rot="10800000">
            <a:off x="5980900" y="2260000"/>
            <a:ext cx="0" cy="708900"/>
          </a:xfrm>
          <a:prstGeom prst="straightConnector1">
            <a:avLst/>
          </a:prstGeom>
          <a:noFill/>
          <a:ln w="19050" cap="flat" cmpd="sng">
            <a:solidFill>
              <a:srgbClr val="F3F3F3"/>
            </a:solidFill>
            <a:prstDash val="solid"/>
            <a:round/>
            <a:headEnd type="none" w="lg" len="lg"/>
            <a:tailEnd type="none" w="lg" len="lg"/>
          </a:ln>
        </p:spPr>
      </p:cxnSp>
    </p:spTree>
  </p:cSld>
  <p:clrMapOvr>
    <a:masterClrMapping/>
  </p:clrMapOvr>
  <mc:AlternateContent xmlns:mc="http://schemas.openxmlformats.org/markup-compatibility/2006" xmlns:p14="http://schemas.microsoft.com/office/powerpoint/2010/main">
    <mc:Choice Requires="p14">
      <p:transition spd="slow" p14:dur="2000" advTm="21057"/>
    </mc:Choice>
    <mc:Fallback xmlns="">
      <p:transition spd="slow" advTm="210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5532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579" y="705982"/>
            <a:ext cx="5603421" cy="373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27734"/>
      </p:ext>
    </p:extLst>
  </p:cSld>
  <p:clrMapOvr>
    <a:masterClrMapping/>
  </p:clrMapOvr>
  <mc:AlternateContent xmlns:mc="http://schemas.openxmlformats.org/markup-compatibility/2006" xmlns:p14="http://schemas.microsoft.com/office/powerpoint/2010/main">
    <mc:Choice Requires="p14">
      <p:transition spd="slow" p14:dur="2000" advTm="22065"/>
    </mc:Choice>
    <mc:Fallback xmlns="">
      <p:transition spd="slow" advTm="2206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5" y="-29188"/>
            <a:ext cx="5830025" cy="460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25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bwMode="auto">
          <a:xfrm>
            <a:off x="4831887" y="1140519"/>
            <a:ext cx="5156194" cy="399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268567"/>
      </p:ext>
    </p:extLst>
  </p:cSld>
  <p:clrMapOvr>
    <a:masterClrMapping/>
  </p:clrMapOvr>
  <mc:AlternateContent xmlns:mc="http://schemas.openxmlformats.org/markup-compatibility/2006" xmlns:p14="http://schemas.microsoft.com/office/powerpoint/2010/main">
    <mc:Choice Requires="p14">
      <p:transition spd="slow" p14:dur="2000" advTm="21144"/>
    </mc:Choice>
    <mc:Fallback xmlns="">
      <p:transition spd="slow" advTm="2114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7625"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113" y="-11154"/>
            <a:ext cx="3607420" cy="270556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830" y="2259516"/>
            <a:ext cx="3845312" cy="2883984"/>
          </a:xfrm>
          <a:prstGeom prst="rect">
            <a:avLst/>
          </a:prstGeom>
        </p:spPr>
      </p:pic>
    </p:spTree>
    <p:extLst>
      <p:ext uri="{BB962C8B-B14F-4D97-AF65-F5344CB8AC3E}">
        <p14:creationId xmlns:p14="http://schemas.microsoft.com/office/powerpoint/2010/main" val="4111469585"/>
      </p:ext>
    </p:extLst>
  </p:cSld>
  <p:clrMapOvr>
    <a:masterClrMapping/>
  </p:clrMapOvr>
  <mc:AlternateContent xmlns:mc="http://schemas.openxmlformats.org/markup-compatibility/2006" xmlns:p14="http://schemas.microsoft.com/office/powerpoint/2010/main">
    <mc:Choice Requires="p14">
      <p:transition spd="slow" p14:dur="2000" advTm="21842"/>
    </mc:Choice>
    <mc:Fallback xmlns="">
      <p:transition spd="slow" advTm="218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p:nvPr/>
        </p:nvSpPr>
        <p:spPr>
          <a:xfrm>
            <a:off x="4766599" y="597872"/>
            <a:ext cx="3494400" cy="3494400"/>
          </a:xfrm>
          <a:prstGeom prst="ellipse">
            <a:avLst/>
          </a:prstGeom>
          <a:solidFill>
            <a:srgbClr val="005C89"/>
          </a:solidFill>
          <a:ln>
            <a:noFill/>
          </a:ln>
        </p:spPr>
        <p:txBody>
          <a:bodyPr wrap="square" lIns="91425" tIns="91425" rIns="91425" bIns="91425" anchor="ctr" anchorCtr="0">
            <a:noAutofit/>
          </a:bodyPr>
          <a:lstStyle/>
          <a:p>
            <a:pPr lvl="0">
              <a:spcBef>
                <a:spcPts val="0"/>
              </a:spcBef>
              <a:buNone/>
            </a:pPr>
            <a:endParaRPr/>
          </a:p>
        </p:txBody>
      </p:sp>
      <p:sp>
        <p:nvSpPr>
          <p:cNvPr id="160" name="Shape 160"/>
          <p:cNvSpPr txBox="1"/>
          <p:nvPr/>
        </p:nvSpPr>
        <p:spPr>
          <a:xfrm>
            <a:off x="5355349" y="845075"/>
            <a:ext cx="2905649" cy="3000000"/>
          </a:xfrm>
          <a:prstGeom prst="rect">
            <a:avLst/>
          </a:prstGeom>
          <a:noFill/>
          <a:ln>
            <a:noFill/>
          </a:ln>
        </p:spPr>
        <p:txBody>
          <a:bodyPr wrap="square" lIns="91425" tIns="91425" rIns="91425" bIns="91425" anchor="ctr" anchorCtr="0">
            <a:noAutofit/>
          </a:bodyPr>
          <a:lstStyle/>
          <a:p>
            <a:pPr lvl="0" rtl="0">
              <a:spcBef>
                <a:spcPts val="0"/>
              </a:spcBef>
              <a:buNone/>
            </a:pPr>
            <a:r>
              <a:rPr lang="en" sz="15000" b="1" dirty="0">
                <a:solidFill>
                  <a:srgbClr val="FFFFFF"/>
                </a:solidFill>
                <a:latin typeface="Helvetica Neue"/>
                <a:ea typeface="Helvetica Neue"/>
                <a:cs typeface="Helvetica Neue"/>
                <a:sym typeface="Helvetica Neue"/>
              </a:rPr>
              <a:t>50</a:t>
            </a:r>
            <a:r>
              <a:rPr lang="en" sz="2400" b="1" dirty="0">
                <a:solidFill>
                  <a:srgbClr val="FFFFFF"/>
                </a:solidFill>
                <a:latin typeface="Helvetica Neue"/>
                <a:ea typeface="Helvetica Neue"/>
                <a:cs typeface="Helvetica Neue"/>
                <a:sym typeface="Helvetica Neue"/>
              </a:rPr>
              <a:t>M</a:t>
            </a:r>
          </a:p>
        </p:txBody>
      </p:sp>
      <p:sp>
        <p:nvSpPr>
          <p:cNvPr id="161" name="Shape 161"/>
          <p:cNvSpPr txBox="1"/>
          <p:nvPr/>
        </p:nvSpPr>
        <p:spPr>
          <a:xfrm>
            <a:off x="598200" y="807100"/>
            <a:ext cx="3494400" cy="3456300"/>
          </a:xfrm>
          <a:prstGeom prst="rect">
            <a:avLst/>
          </a:prstGeom>
          <a:noFill/>
          <a:ln>
            <a:noFill/>
          </a:ln>
        </p:spPr>
        <p:txBody>
          <a:bodyPr wrap="square" lIns="91425" tIns="91425" rIns="91425" bIns="91425" anchor="t" anchorCtr="0">
            <a:noAutofit/>
          </a:bodyPr>
          <a:lstStyle/>
          <a:p>
            <a:pPr lvl="0">
              <a:lnSpc>
                <a:spcPct val="150000"/>
              </a:lnSpc>
              <a:spcBef>
                <a:spcPts val="0"/>
              </a:spcBef>
              <a:buNone/>
            </a:pPr>
            <a:r>
              <a:rPr lang="en-US" dirty="0">
                <a:solidFill>
                  <a:schemeClr val="dk1"/>
                </a:solidFill>
                <a:highlight>
                  <a:srgbClr val="FFFFFF"/>
                </a:highlight>
                <a:latin typeface="Helvetica Neue"/>
                <a:ea typeface="Helvetica Neue"/>
                <a:cs typeface="Helvetica Neue"/>
                <a:sym typeface="Helvetica Neue"/>
              </a:rPr>
              <a:t>You CANNOT imagine the decisions you’ll need to make:</a:t>
            </a:r>
          </a:p>
          <a:p>
            <a:pPr lvl="0">
              <a:lnSpc>
                <a:spcPct val="150000"/>
              </a:lnSpc>
              <a:spcBef>
                <a:spcPts val="0"/>
              </a:spcBef>
              <a:buNone/>
            </a:pPr>
            <a:r>
              <a:rPr lang="en-US" dirty="0">
                <a:solidFill>
                  <a:schemeClr val="dk1"/>
                </a:solidFill>
                <a:highlight>
                  <a:srgbClr val="FFFFFF"/>
                </a:highlight>
                <a:latin typeface="Helvetica Neue"/>
                <a:ea typeface="Helvetica Neue"/>
                <a:cs typeface="Helvetica Neue"/>
                <a:sym typeface="Helvetica Neue"/>
              </a:rPr>
              <a:t>	</a:t>
            </a:r>
            <a:r>
              <a:rPr lang="en-US" sz="2000" b="1" dirty="0">
                <a:solidFill>
                  <a:srgbClr val="606FB5"/>
                </a:solidFill>
                <a:highlight>
                  <a:srgbClr val="FFFFFF"/>
                </a:highlight>
                <a:latin typeface="Helvetica Neue"/>
                <a:ea typeface="Helvetica Neue"/>
                <a:cs typeface="Helvetica Neue"/>
                <a:sym typeface="Helvetica Neue"/>
              </a:rPr>
              <a:t>report covers</a:t>
            </a:r>
          </a:p>
          <a:p>
            <a:pPr lvl="0">
              <a:lnSpc>
                <a:spcPct val="150000"/>
              </a:lnSpc>
              <a:spcBef>
                <a:spcPts val="0"/>
              </a:spcBef>
              <a:buNone/>
            </a:pPr>
            <a:r>
              <a:rPr lang="en-US" dirty="0">
                <a:solidFill>
                  <a:schemeClr val="dk1"/>
                </a:solidFill>
                <a:highlight>
                  <a:srgbClr val="FFFFFF"/>
                </a:highlight>
                <a:latin typeface="Helvetica Neue"/>
                <a:ea typeface="Helvetica Neue"/>
                <a:cs typeface="Helvetica Neue"/>
                <a:sym typeface="Helvetica Neue"/>
              </a:rPr>
              <a:t>	letterhead</a:t>
            </a:r>
          </a:p>
          <a:p>
            <a:pPr lvl="0">
              <a:lnSpc>
                <a:spcPct val="150000"/>
              </a:lnSpc>
              <a:spcBef>
                <a:spcPts val="0"/>
              </a:spcBef>
              <a:buNone/>
            </a:pPr>
            <a:r>
              <a:rPr lang="en-US" dirty="0">
                <a:solidFill>
                  <a:schemeClr val="dk1"/>
                </a:solidFill>
                <a:highlight>
                  <a:srgbClr val="FFFFFF"/>
                </a:highlight>
                <a:latin typeface="Helvetica Neue"/>
                <a:ea typeface="Helvetica Neue"/>
                <a:cs typeface="Helvetica Neue"/>
                <a:sym typeface="Helvetica Neue"/>
              </a:rPr>
              <a:t>	signage</a:t>
            </a:r>
          </a:p>
          <a:p>
            <a:pPr lvl="0">
              <a:lnSpc>
                <a:spcPct val="150000"/>
              </a:lnSpc>
              <a:spcBef>
                <a:spcPts val="0"/>
              </a:spcBef>
              <a:buNone/>
            </a:pPr>
            <a:r>
              <a:rPr lang="en-US" dirty="0">
                <a:solidFill>
                  <a:schemeClr val="dk1"/>
                </a:solidFill>
                <a:highlight>
                  <a:srgbClr val="FFFFFF"/>
                </a:highlight>
                <a:latin typeface="Helvetica Neue"/>
                <a:ea typeface="Helvetica Neue"/>
                <a:cs typeface="Helvetica Neue"/>
                <a:sym typeface="Helvetica Neue"/>
              </a:rPr>
              <a:t>	</a:t>
            </a:r>
            <a:r>
              <a:rPr lang="en-US" sz="1200" b="1" dirty="0">
                <a:solidFill>
                  <a:srgbClr val="D85435"/>
                </a:solidFill>
                <a:highlight>
                  <a:srgbClr val="FFFFFF"/>
                </a:highlight>
                <a:latin typeface="Helvetica Neue"/>
                <a:ea typeface="Helvetica Neue"/>
                <a:cs typeface="Helvetica Neue"/>
                <a:sym typeface="Helvetica Neue"/>
              </a:rPr>
              <a:t>Should the W be capitalized?</a:t>
            </a:r>
          </a:p>
          <a:p>
            <a:pPr lvl="0">
              <a:lnSpc>
                <a:spcPct val="150000"/>
              </a:lnSpc>
              <a:spcBef>
                <a:spcPts val="0"/>
              </a:spcBef>
              <a:buNone/>
            </a:pPr>
            <a:r>
              <a:rPr lang="en-US" dirty="0">
                <a:solidFill>
                  <a:schemeClr val="dk1"/>
                </a:solidFill>
                <a:highlight>
                  <a:srgbClr val="FFFFFF"/>
                </a:highlight>
                <a:latin typeface="Helvetica Neue"/>
                <a:ea typeface="Helvetica Neue"/>
                <a:cs typeface="Helvetica Neue"/>
                <a:sym typeface="Helvetica Neue"/>
              </a:rPr>
              <a:t>	</a:t>
            </a:r>
            <a:r>
              <a:rPr lang="en-US" b="1" i="1" dirty="0">
                <a:solidFill>
                  <a:srgbClr val="606FB5"/>
                </a:solidFill>
                <a:highlight>
                  <a:srgbClr val="FFFFFF"/>
                </a:highlight>
                <a:latin typeface="Helvetica Neue"/>
                <a:ea typeface="Helvetica Neue"/>
                <a:cs typeface="Helvetica Neue"/>
                <a:sym typeface="Helvetica Neue"/>
              </a:rPr>
              <a:t>end notes </a:t>
            </a:r>
            <a:r>
              <a:rPr lang="en-US" dirty="0">
                <a:solidFill>
                  <a:schemeClr val="dk1"/>
                </a:solidFill>
                <a:highlight>
                  <a:srgbClr val="FFFFFF"/>
                </a:highlight>
                <a:latin typeface="Helvetica Neue"/>
                <a:ea typeface="Helvetica Neue"/>
                <a:cs typeface="Helvetica Neue"/>
                <a:sym typeface="Helvetica Neue"/>
              </a:rPr>
              <a:t>vs </a:t>
            </a:r>
            <a:r>
              <a:rPr lang="en-US" sz="1800" b="1" dirty="0">
                <a:solidFill>
                  <a:srgbClr val="01ADA8"/>
                </a:solidFill>
                <a:highlight>
                  <a:srgbClr val="FFFFFF"/>
                </a:highlight>
                <a:latin typeface="Helvetica Neue"/>
                <a:ea typeface="Helvetica Neue"/>
                <a:cs typeface="Helvetica Neue"/>
                <a:sym typeface="Helvetica Neue"/>
              </a:rPr>
              <a:t>side notes</a:t>
            </a:r>
          </a:p>
          <a:p>
            <a:pPr lvl="0">
              <a:lnSpc>
                <a:spcPct val="150000"/>
              </a:lnSpc>
              <a:spcBef>
                <a:spcPts val="0"/>
              </a:spcBef>
              <a:buNone/>
            </a:pPr>
            <a:r>
              <a:rPr lang="en-US" sz="1800" b="1" dirty="0">
                <a:solidFill>
                  <a:srgbClr val="005B88"/>
                </a:solidFill>
                <a:highlight>
                  <a:srgbClr val="FFFFFF"/>
                </a:highlight>
                <a:latin typeface="Helvetica Neue"/>
                <a:ea typeface="Helvetica Neue"/>
                <a:cs typeface="Helvetica Neue"/>
                <a:sym typeface="Helvetica Neue"/>
              </a:rPr>
              <a:t>	etc.</a:t>
            </a:r>
            <a:endParaRPr lang="en" sz="1800" b="1" dirty="0">
              <a:solidFill>
                <a:srgbClr val="005B88"/>
              </a:solidFill>
              <a:highlight>
                <a:srgbClr val="FFFFFF"/>
              </a:highlight>
              <a:latin typeface="Helvetica Neue"/>
              <a:ea typeface="Helvetica Neue"/>
              <a:cs typeface="Helvetica Neue"/>
              <a:sym typeface="Helvetica Neue"/>
            </a:endParaRPr>
          </a:p>
        </p:txBody>
      </p:sp>
      <p:cxnSp>
        <p:nvCxnSpPr>
          <p:cNvPr id="162" name="Shape 162"/>
          <p:cNvCxnSpPr/>
          <p:nvPr/>
        </p:nvCxnSpPr>
        <p:spPr>
          <a:xfrm>
            <a:off x="645675" y="626700"/>
            <a:ext cx="3237900" cy="0"/>
          </a:xfrm>
          <a:prstGeom prst="straightConnector1">
            <a:avLst/>
          </a:prstGeom>
          <a:noFill/>
          <a:ln w="19050" cap="flat" cmpd="sng">
            <a:solidFill>
              <a:srgbClr val="D9D9D9"/>
            </a:solidFill>
            <a:prstDash val="solid"/>
            <a:round/>
            <a:headEnd type="none" w="lg" len="lg"/>
            <a:tailEnd type="none" w="lg" len="lg"/>
          </a:ln>
        </p:spPr>
      </p:cxnSp>
      <p:cxnSp>
        <p:nvCxnSpPr>
          <p:cNvPr id="163" name="Shape 163"/>
          <p:cNvCxnSpPr/>
          <p:nvPr/>
        </p:nvCxnSpPr>
        <p:spPr>
          <a:xfrm>
            <a:off x="645675" y="4045025"/>
            <a:ext cx="3237900" cy="0"/>
          </a:xfrm>
          <a:prstGeom prst="straightConnector1">
            <a:avLst/>
          </a:prstGeom>
          <a:noFill/>
          <a:ln w="19050" cap="flat" cmpd="sng">
            <a:solidFill>
              <a:srgbClr val="D9D9D9"/>
            </a:solidFill>
            <a:prstDash val="solid"/>
            <a:round/>
            <a:headEnd type="none" w="lg" len="lg"/>
            <a:tailEnd type="none" w="lg" len="lg"/>
          </a:ln>
        </p:spPr>
      </p:cxnSp>
      <p:sp>
        <p:nvSpPr>
          <p:cNvPr id="164" name="Shape 164"/>
          <p:cNvSpPr txBox="1">
            <a:spLocks noGrp="1"/>
          </p:cNvSpPr>
          <p:nvPr>
            <p:ph type="body" idx="1"/>
          </p:nvPr>
        </p:nvSpPr>
        <p:spPr>
          <a:xfrm>
            <a:off x="311799" y="4617175"/>
            <a:ext cx="3780801" cy="301800"/>
          </a:xfrm>
          <a:prstGeom prst="rect">
            <a:avLst/>
          </a:prstGeom>
        </p:spPr>
        <p:txBody>
          <a:bodyPr wrap="square" lIns="91425" tIns="91425" rIns="91425" bIns="91425" anchor="t" anchorCtr="0">
            <a:noAutofit/>
          </a:bodyPr>
          <a:lstStyle/>
          <a:p>
            <a:pPr lvl="0" rtl="0">
              <a:spcBef>
                <a:spcPts val="0"/>
              </a:spcBef>
              <a:buNone/>
            </a:pPr>
            <a:r>
              <a:rPr lang="en" sz="1100" b="1" dirty="0">
                <a:solidFill>
                  <a:srgbClr val="43A4D4"/>
                </a:solidFill>
                <a:latin typeface="Helvetica Neue"/>
                <a:ea typeface="Helvetica Neue"/>
                <a:cs typeface="Helvetica Neue"/>
                <a:sym typeface="Helvetica Neue"/>
              </a:rPr>
              <a:t>NUMBER OF TEDIOUS DECISIONS YOU’LL MAKE</a:t>
            </a:r>
          </a:p>
        </p:txBody>
      </p:sp>
    </p:spTree>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Shape 144"/>
          <p:cNvSpPr/>
          <p:nvPr/>
        </p:nvSpPr>
        <p:spPr>
          <a:xfrm>
            <a:off x="0" y="4392775"/>
            <a:ext cx="9144000" cy="750600"/>
          </a:xfrm>
          <a:prstGeom prst="rect">
            <a:avLst/>
          </a:prstGeom>
          <a:solidFill>
            <a:srgbClr val="9E9E9E"/>
          </a:solidFill>
          <a:ln>
            <a:noFill/>
          </a:ln>
        </p:spPr>
        <p:txBody>
          <a:bodyPr wrap="square" lIns="91425" tIns="91425" rIns="91425" bIns="91425" anchor="ctr" anchorCtr="0">
            <a:noAutofit/>
          </a:bodyPr>
          <a:lstStyle/>
          <a:p>
            <a:pPr lvl="0">
              <a:spcBef>
                <a:spcPts val="0"/>
              </a:spcBef>
              <a:buNone/>
            </a:pPr>
            <a:endParaRPr/>
          </a:p>
        </p:txBody>
      </p:sp>
      <p:pic>
        <p:nvPicPr>
          <p:cNvPr id="145" name="Shape 145" descr="TW-shirt.png"/>
          <p:cNvPicPr preferRelativeResize="0"/>
          <p:nvPr/>
        </p:nvPicPr>
        <p:blipFill>
          <a:blip r:embed="rId3">
            <a:alphaModFix/>
          </a:blip>
          <a:stretch>
            <a:fillRect/>
          </a:stretch>
        </p:blipFill>
        <p:spPr>
          <a:xfrm>
            <a:off x="7339975" y="4617174"/>
            <a:ext cx="1492325" cy="301799"/>
          </a:xfrm>
          <a:prstGeom prst="rect">
            <a:avLst/>
          </a:prstGeom>
          <a:noFill/>
          <a:ln>
            <a:noFill/>
          </a:ln>
        </p:spPr>
      </p:pic>
      <p:sp>
        <p:nvSpPr>
          <p:cNvPr id="146" name="Shape 146"/>
          <p:cNvSpPr txBox="1">
            <a:spLocks noGrp="1"/>
          </p:cNvSpPr>
          <p:nvPr>
            <p:ph type="body" idx="1"/>
          </p:nvPr>
        </p:nvSpPr>
        <p:spPr>
          <a:xfrm>
            <a:off x="311800" y="4617175"/>
            <a:ext cx="2644500" cy="301800"/>
          </a:xfrm>
          <a:prstGeom prst="rect">
            <a:avLst/>
          </a:prstGeom>
        </p:spPr>
        <p:txBody>
          <a:bodyPr wrap="square" lIns="91425" tIns="91425" rIns="91425" bIns="91425" anchor="t" anchorCtr="0">
            <a:noAutofit/>
          </a:bodyPr>
          <a:lstStyle/>
          <a:p>
            <a:pPr lvl="0" rtl="0">
              <a:spcBef>
                <a:spcPts val="0"/>
              </a:spcBef>
              <a:buNone/>
            </a:pPr>
            <a:r>
              <a:rPr lang="en" sz="1100" b="1" dirty="0">
                <a:solidFill>
                  <a:srgbClr val="FFFFFF"/>
                </a:solidFill>
                <a:latin typeface="Helvetica Neue"/>
                <a:ea typeface="Helvetica Neue"/>
                <a:cs typeface="Helvetica Neue"/>
                <a:sym typeface="Helvetica Neue"/>
              </a:rPr>
              <a:t>WHICH ONE?</a:t>
            </a:r>
          </a:p>
        </p:txBody>
      </p:sp>
      <p:graphicFrame>
        <p:nvGraphicFramePr>
          <p:cNvPr id="3" name="Table 2"/>
          <p:cNvGraphicFramePr>
            <a:graphicFrameLocks noGrp="1"/>
          </p:cNvGraphicFramePr>
          <p:nvPr>
            <p:extLst>
              <p:ext uri="{D42A27DB-BD31-4B8C-83A1-F6EECF244321}">
                <p14:modId xmlns:p14="http://schemas.microsoft.com/office/powerpoint/2010/main" val="429464369"/>
              </p:ext>
            </p:extLst>
          </p:nvPr>
        </p:nvGraphicFramePr>
        <p:xfrm>
          <a:off x="151162" y="205923"/>
          <a:ext cx="4420837" cy="2751361"/>
        </p:xfrm>
        <a:graphic>
          <a:graphicData uri="http://schemas.openxmlformats.org/drawingml/2006/table">
            <a:tbl>
              <a:tblPr firstRow="1" firstCol="1" bandRow="1"/>
              <a:tblGrid>
                <a:gridCol w="1470700">
                  <a:extLst>
                    <a:ext uri="{9D8B030D-6E8A-4147-A177-3AD203B41FA5}">
                      <a16:colId xmlns:a16="http://schemas.microsoft.com/office/drawing/2014/main" val="20000"/>
                    </a:ext>
                  </a:extLst>
                </a:gridCol>
                <a:gridCol w="2060282">
                  <a:extLst>
                    <a:ext uri="{9D8B030D-6E8A-4147-A177-3AD203B41FA5}">
                      <a16:colId xmlns:a16="http://schemas.microsoft.com/office/drawing/2014/main" val="20001"/>
                    </a:ext>
                  </a:extLst>
                </a:gridCol>
                <a:gridCol w="889855">
                  <a:extLst>
                    <a:ext uri="{9D8B030D-6E8A-4147-A177-3AD203B41FA5}">
                      <a16:colId xmlns:a16="http://schemas.microsoft.com/office/drawing/2014/main" val="20002"/>
                    </a:ext>
                  </a:extLst>
                </a:gridCol>
              </a:tblGrid>
              <a:tr h="168906">
                <a:tc>
                  <a:txBody>
                    <a:bodyPr/>
                    <a:lstStyle/>
                    <a:p>
                      <a:pPr marL="0" marR="0">
                        <a:lnSpc>
                          <a:spcPct val="115000"/>
                        </a:lnSpc>
                        <a:spcBef>
                          <a:spcPts val="0"/>
                        </a:spcBef>
                        <a:spcAft>
                          <a:spcPts val="0"/>
                        </a:spcAft>
                      </a:pPr>
                      <a:r>
                        <a:rPr lang="en-US" sz="1100" b="1" dirty="0">
                          <a:solidFill>
                            <a:srgbClr val="005B88"/>
                          </a:solidFill>
                          <a:effectLst/>
                          <a:latin typeface="Merriweather"/>
                          <a:ea typeface="Times New Roman"/>
                          <a:cs typeface="Arial"/>
                        </a:rPr>
                        <a:t>Tasks</a:t>
                      </a:r>
                      <a:endParaRPr lang="en-US" sz="1000" dirty="0">
                        <a:solidFill>
                          <a:srgbClr val="000000"/>
                        </a:solidFill>
                        <a:effectLst/>
                        <a:latin typeface="Merriweather"/>
                        <a:ea typeface="Merriweather"/>
                        <a:cs typeface="Merriweather"/>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5B88"/>
                          </a:solidFill>
                          <a:effectLst/>
                          <a:latin typeface="Merriweather"/>
                          <a:ea typeface="Times New Roman"/>
                          <a:cs typeface="Arial"/>
                        </a:rPr>
                        <a:t>Sub-Tasks</a:t>
                      </a:r>
                      <a:endParaRPr lang="en-US" sz="1000">
                        <a:solidFill>
                          <a:srgbClr val="000000"/>
                        </a:solidFill>
                        <a:effectLst/>
                        <a:latin typeface="Merriweather"/>
                        <a:ea typeface="Merriweather"/>
                        <a:cs typeface="Merriweather"/>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005B88"/>
                          </a:solidFill>
                          <a:effectLst/>
                          <a:latin typeface="Merriweather"/>
                          <a:ea typeface="Times New Roman"/>
                          <a:cs typeface="Arial"/>
                        </a:rPr>
                        <a:t>Cost</a:t>
                      </a:r>
                      <a:endParaRPr lang="en-US" sz="1000">
                        <a:solidFill>
                          <a:srgbClr val="000000"/>
                        </a:solidFill>
                        <a:effectLst/>
                        <a:latin typeface="Merriweather"/>
                        <a:ea typeface="Merriweather"/>
                        <a:cs typeface="Merriweather"/>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8906">
                <a:tc rowSpan="2">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Project Launch</a:t>
                      </a:r>
                      <a:endParaRPr lang="en-US" sz="1000">
                        <a:solidFill>
                          <a:srgbClr val="000000"/>
                        </a:solidFill>
                        <a:effectLst/>
                        <a:latin typeface="Merriweather"/>
                        <a:ea typeface="Merriweather"/>
                        <a:cs typeface="Merriweather"/>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Kickoff meeting</a:t>
                      </a:r>
                      <a:endParaRPr lang="en-US" sz="1000">
                        <a:solidFill>
                          <a:srgbClr val="000000"/>
                        </a:solidFill>
                        <a:effectLst/>
                        <a:latin typeface="Merriweather"/>
                        <a:ea typeface="Merriweather"/>
                        <a:cs typeface="Merriweather"/>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L="0" marR="0" algn="r">
                        <a:lnSpc>
                          <a:spcPct val="115000"/>
                        </a:lnSpc>
                        <a:spcBef>
                          <a:spcPts val="0"/>
                        </a:spcBef>
                        <a:spcAft>
                          <a:spcPts val="0"/>
                        </a:spcAft>
                      </a:pPr>
                      <a:r>
                        <a:rPr lang="en-US" sz="1100">
                          <a:solidFill>
                            <a:srgbClr val="000000"/>
                          </a:solidFill>
                          <a:effectLst/>
                          <a:latin typeface="Merriweather"/>
                          <a:ea typeface="Times New Roman"/>
                          <a:cs typeface="Times New Roman"/>
                        </a:rPr>
                        <a:t>$1,350</a:t>
                      </a:r>
                      <a:endParaRPr lang="en-US" sz="1000">
                        <a:solidFill>
                          <a:srgbClr val="000000"/>
                        </a:solidFill>
                        <a:effectLst/>
                        <a:latin typeface="Merriweather"/>
                        <a:ea typeface="Merriweather"/>
                        <a:cs typeface="Merriweather"/>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37812">
                <a:tc vMerge="1">
                  <a:txBody>
                    <a:bodyPr/>
                    <a:lstStyle/>
                    <a:p>
                      <a:endParaRPr lang="en-US"/>
                    </a:p>
                  </a:txBody>
                  <a:tcPr/>
                </a:tc>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Finalize scope, project plan, indicators</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2"/>
                  </a:ext>
                </a:extLst>
              </a:tr>
              <a:tr h="337812">
                <a:tc rowSpan="4">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Data Collection and Analysis</a:t>
                      </a:r>
                      <a:br>
                        <a:rPr lang="en-US" sz="1100">
                          <a:solidFill>
                            <a:srgbClr val="000000"/>
                          </a:solidFill>
                          <a:effectLst/>
                          <a:latin typeface="Merriweather"/>
                          <a:ea typeface="Times New Roman"/>
                          <a:cs typeface="Times New Roman"/>
                        </a:rPr>
                      </a:br>
                      <a:r>
                        <a:rPr lang="en-US" sz="1100">
                          <a:solidFill>
                            <a:srgbClr val="000000"/>
                          </a:solidFill>
                          <a:effectLst/>
                          <a:latin typeface="Merriweather"/>
                          <a:ea typeface="Times New Roman"/>
                          <a:cs typeface="Times New Roman"/>
                        </a:rPr>
                        <a:t> </a:t>
                      </a:r>
                      <a:r>
                        <a:rPr lang="en-US" sz="1100" i="1">
                          <a:solidFill>
                            <a:srgbClr val="000000"/>
                          </a:solidFill>
                          <a:effectLst/>
                          <a:latin typeface="Merriweather"/>
                          <a:ea typeface="Times New Roman"/>
                          <a:cs typeface="Times New Roman"/>
                        </a:rPr>
                        <a:t>(up to 15 indicators)</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Create and implement data collection plan</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rowSpan="4">
                  <a:txBody>
                    <a:bodyPr/>
                    <a:lstStyle/>
                    <a:p>
                      <a:pPr marL="0" marR="0" algn="r">
                        <a:lnSpc>
                          <a:spcPct val="115000"/>
                        </a:lnSpc>
                        <a:spcBef>
                          <a:spcPts val="0"/>
                        </a:spcBef>
                        <a:spcAft>
                          <a:spcPts val="0"/>
                        </a:spcAft>
                      </a:pPr>
                      <a:r>
                        <a:rPr lang="en-US" sz="1100">
                          <a:solidFill>
                            <a:srgbClr val="000000"/>
                          </a:solidFill>
                          <a:effectLst/>
                          <a:latin typeface="Merriweather"/>
                          <a:ea typeface="Times New Roman"/>
                          <a:cs typeface="Times New Roman"/>
                        </a:rPr>
                        <a:t>$14,138</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168906">
                <a:tc vMerge="1">
                  <a:txBody>
                    <a:bodyPr/>
                    <a:lstStyle/>
                    <a:p>
                      <a:endParaRPr lang="en-US"/>
                    </a:p>
                  </a:txBody>
                  <a:tcPr/>
                </a:tc>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Data collection</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4"/>
                  </a:ext>
                </a:extLst>
              </a:tr>
              <a:tr h="168906">
                <a:tc vMerge="1">
                  <a:txBody>
                    <a:bodyPr/>
                    <a:lstStyle/>
                    <a:p>
                      <a:endParaRPr lang="en-US"/>
                    </a:p>
                  </a:txBody>
                  <a:tcPr/>
                </a:tc>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Data analysis</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5"/>
                  </a:ext>
                </a:extLst>
              </a:tr>
              <a:tr h="250355">
                <a:tc vMerge="1">
                  <a:txBody>
                    <a:bodyPr/>
                    <a:lstStyle/>
                    <a:p>
                      <a:endParaRPr lang="en-US"/>
                    </a:p>
                  </a:txBody>
                  <a:tcPr/>
                </a:tc>
                <a:tc>
                  <a:txBody>
                    <a:bodyPr/>
                    <a:lstStyle/>
                    <a:p>
                      <a:pPr marL="0" marR="0">
                        <a:lnSpc>
                          <a:spcPct val="115000"/>
                        </a:lnSpc>
                        <a:spcBef>
                          <a:spcPts val="0"/>
                        </a:spcBef>
                        <a:spcAft>
                          <a:spcPts val="0"/>
                        </a:spcAft>
                      </a:pPr>
                      <a:r>
                        <a:rPr lang="en-US" sz="1100" dirty="0">
                          <a:solidFill>
                            <a:srgbClr val="000000"/>
                          </a:solidFill>
                          <a:effectLst/>
                          <a:latin typeface="Merriweather"/>
                          <a:ea typeface="Times New Roman"/>
                          <a:cs typeface="Times New Roman"/>
                        </a:rPr>
                        <a:t>Visualization</a:t>
                      </a:r>
                      <a:endParaRPr lang="en-US" sz="1000" dirty="0">
                        <a:solidFill>
                          <a:srgbClr val="000000"/>
                        </a:solidFill>
                        <a:effectLst/>
                        <a:latin typeface="Merriweather"/>
                        <a:ea typeface="Merriweather"/>
                        <a:cs typeface="Merriweather"/>
                      </a:endParaRPr>
                    </a:p>
                  </a:txBody>
                  <a:tcPr marL="68580" marR="68580" marT="0" marB="0">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6"/>
                  </a:ext>
                </a:extLst>
              </a:tr>
              <a:tr h="168906">
                <a:tc rowSpan="2">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Report</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100" dirty="0">
                          <a:solidFill>
                            <a:srgbClr val="000000"/>
                          </a:solidFill>
                          <a:effectLst/>
                          <a:latin typeface="Merriweather"/>
                          <a:ea typeface="Times New Roman"/>
                          <a:cs typeface="Times New Roman"/>
                        </a:rPr>
                        <a:t>Draft report</a:t>
                      </a:r>
                      <a:endParaRPr lang="en-US" sz="1000" dirty="0">
                        <a:solidFill>
                          <a:srgbClr val="000000"/>
                        </a:solidFill>
                        <a:effectLst/>
                        <a:latin typeface="Merriweather"/>
                        <a:ea typeface="Merriweather"/>
                        <a:cs typeface="Merriweather"/>
                      </a:endParaRPr>
                    </a:p>
                  </a:txBody>
                  <a:tcPr marL="68580" marR="68580" marT="0" marB="0">
                    <a:lnL>
                      <a:noFill/>
                    </a:lnL>
                    <a:lnR>
                      <a:noFill/>
                    </a:lnR>
                    <a:lnT>
                      <a:noFill/>
                    </a:lnT>
                    <a:lnB>
                      <a:noFill/>
                    </a:lnB>
                  </a:tcPr>
                </a:tc>
                <a:tc rowSpan="2">
                  <a:txBody>
                    <a:bodyPr/>
                    <a:lstStyle/>
                    <a:p>
                      <a:pPr marL="0" marR="0" algn="r">
                        <a:lnSpc>
                          <a:spcPct val="115000"/>
                        </a:lnSpc>
                        <a:spcBef>
                          <a:spcPts val="0"/>
                        </a:spcBef>
                        <a:spcAft>
                          <a:spcPts val="0"/>
                        </a:spcAft>
                      </a:pPr>
                      <a:r>
                        <a:rPr lang="en-US" sz="1100" dirty="0">
                          <a:solidFill>
                            <a:srgbClr val="000000"/>
                          </a:solidFill>
                          <a:effectLst/>
                          <a:latin typeface="Merriweather"/>
                          <a:ea typeface="Times New Roman"/>
                          <a:cs typeface="Times New Roman"/>
                        </a:rPr>
                        <a:t>$11,760</a:t>
                      </a:r>
                      <a:endParaRPr lang="en-US" sz="1000" dirty="0">
                        <a:solidFill>
                          <a:srgbClr val="000000"/>
                        </a:solidFill>
                        <a:effectLst/>
                        <a:latin typeface="Merriweather"/>
                        <a:ea typeface="Merriweather"/>
                        <a:cs typeface="Merriweather"/>
                      </a:endParaRPr>
                    </a:p>
                  </a:txBody>
                  <a:tcPr marL="68580" marR="68580" marT="0" marB="0">
                    <a:lnL>
                      <a:noFill/>
                    </a:lnL>
                    <a:lnR>
                      <a:noFill/>
                    </a:lnR>
                    <a:lnT>
                      <a:noFill/>
                    </a:lnT>
                    <a:lnB>
                      <a:noFill/>
                    </a:lnB>
                  </a:tcPr>
                </a:tc>
                <a:extLst>
                  <a:ext uri="{0D108BD9-81ED-4DB2-BD59-A6C34878D82A}">
                    <a16:rowId xmlns:a16="http://schemas.microsoft.com/office/drawing/2014/main" val="10007"/>
                  </a:ext>
                </a:extLst>
              </a:tr>
              <a:tr h="235334">
                <a:tc vMerge="1">
                  <a:txBody>
                    <a:bodyPr/>
                    <a:lstStyle/>
                    <a:p>
                      <a:endParaRPr lang="en-US"/>
                    </a:p>
                  </a:txBody>
                  <a:tcPr/>
                </a:tc>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Revise &amp; finalize report</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8"/>
                  </a:ext>
                </a:extLst>
              </a:tr>
              <a:tr h="337812">
                <a:tc>
                  <a:txBody>
                    <a:bodyPr/>
                    <a:lstStyle/>
                    <a:p>
                      <a:pPr marL="0" marR="0">
                        <a:lnSpc>
                          <a:spcPct val="115000"/>
                        </a:lnSpc>
                        <a:spcBef>
                          <a:spcPts val="0"/>
                        </a:spcBef>
                        <a:spcAft>
                          <a:spcPts val="0"/>
                        </a:spcAft>
                      </a:pPr>
                      <a:r>
                        <a:rPr lang="en-US" sz="1100">
                          <a:solidFill>
                            <a:srgbClr val="000000"/>
                          </a:solidFill>
                          <a:effectLst/>
                          <a:latin typeface="Merriweather"/>
                          <a:ea typeface="Times New Roman"/>
                          <a:cs typeface="Times New Roman"/>
                        </a:rPr>
                        <a:t>Project Administration</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solidFill>
                            <a:srgbClr val="000000"/>
                          </a:solidFill>
                          <a:effectLst/>
                          <a:latin typeface="Merriweather"/>
                          <a:ea typeface="Times New Roman"/>
                          <a:cs typeface="Times New Roman"/>
                        </a:rPr>
                        <a:t>General project management</a:t>
                      </a:r>
                      <a:endParaRPr lang="en-US" sz="1000" dirty="0">
                        <a:solidFill>
                          <a:srgbClr val="000000"/>
                        </a:solidFill>
                        <a:effectLst/>
                        <a:latin typeface="Merriweather"/>
                        <a:ea typeface="Merriweather"/>
                        <a:cs typeface="Merriweather"/>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Merriweather"/>
                          <a:ea typeface="Times New Roman"/>
                          <a:cs typeface="Times New Roman"/>
                        </a:rPr>
                        <a:t>$2,700</a:t>
                      </a:r>
                      <a:endParaRPr lang="en-US" sz="1000">
                        <a:solidFill>
                          <a:srgbClr val="000000"/>
                        </a:solidFill>
                        <a:effectLst/>
                        <a:latin typeface="Merriweather"/>
                        <a:ea typeface="Merriweather"/>
                        <a:cs typeface="Merriweather"/>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8906">
                <a:tc>
                  <a:txBody>
                    <a:bodyPr/>
                    <a:lstStyle/>
                    <a:p>
                      <a:pPr marL="0" marR="0">
                        <a:lnSpc>
                          <a:spcPct val="115000"/>
                        </a:lnSpc>
                        <a:spcBef>
                          <a:spcPts val="0"/>
                        </a:spcBef>
                        <a:spcAft>
                          <a:spcPts val="0"/>
                        </a:spcAft>
                      </a:pPr>
                      <a:r>
                        <a:rPr lang="en-US" sz="1100" b="1" dirty="0">
                          <a:solidFill>
                            <a:srgbClr val="005B88"/>
                          </a:solidFill>
                          <a:effectLst/>
                          <a:latin typeface="Merriweather"/>
                          <a:ea typeface="Times New Roman"/>
                          <a:cs typeface="Times New Roman"/>
                        </a:rPr>
                        <a:t>TOTAL</a:t>
                      </a:r>
                      <a:endParaRPr lang="en-US" sz="1000" dirty="0">
                        <a:solidFill>
                          <a:srgbClr val="000000"/>
                        </a:solidFill>
                        <a:effectLst/>
                        <a:latin typeface="Merriweather"/>
                        <a:ea typeface="Merriweather"/>
                        <a:cs typeface="Merriweather"/>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n-US" sz="1100" dirty="0">
                        <a:solidFill>
                          <a:srgbClr val="000000"/>
                        </a:solidFill>
                        <a:effectLst/>
                        <a:latin typeface="Arial"/>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100" b="1" dirty="0">
                          <a:solidFill>
                            <a:srgbClr val="005B88"/>
                          </a:solidFill>
                          <a:effectLst/>
                          <a:latin typeface="Merriweather"/>
                          <a:ea typeface="Times New Roman"/>
                          <a:cs typeface="Times New Roman"/>
                        </a:rPr>
                        <a:t>$29,948</a:t>
                      </a:r>
                      <a:endParaRPr lang="en-US" sz="1000" dirty="0">
                        <a:solidFill>
                          <a:srgbClr val="000000"/>
                        </a:solidFill>
                        <a:effectLst/>
                        <a:latin typeface="Merriweather"/>
                        <a:ea typeface="Merriweather"/>
                        <a:cs typeface="Merriweather"/>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888393630"/>
              </p:ext>
            </p:extLst>
          </p:nvPr>
        </p:nvGraphicFramePr>
        <p:xfrm>
          <a:off x="4868561" y="630199"/>
          <a:ext cx="4161447" cy="3632880"/>
        </p:xfrm>
        <a:graphic>
          <a:graphicData uri="http://schemas.openxmlformats.org/drawingml/2006/table">
            <a:tbl>
              <a:tblPr>
                <a:noFill/>
              </a:tblPr>
              <a:tblGrid>
                <a:gridCol w="1178736">
                  <a:extLst>
                    <a:ext uri="{9D8B030D-6E8A-4147-A177-3AD203B41FA5}">
                      <a16:colId xmlns:a16="http://schemas.microsoft.com/office/drawing/2014/main" val="20000"/>
                    </a:ext>
                  </a:extLst>
                </a:gridCol>
                <a:gridCol w="1773227">
                  <a:extLst>
                    <a:ext uri="{9D8B030D-6E8A-4147-A177-3AD203B41FA5}">
                      <a16:colId xmlns:a16="http://schemas.microsoft.com/office/drawing/2014/main" val="20001"/>
                    </a:ext>
                  </a:extLst>
                </a:gridCol>
                <a:gridCol w="522743">
                  <a:extLst>
                    <a:ext uri="{9D8B030D-6E8A-4147-A177-3AD203B41FA5}">
                      <a16:colId xmlns:a16="http://schemas.microsoft.com/office/drawing/2014/main" val="20002"/>
                    </a:ext>
                  </a:extLst>
                </a:gridCol>
                <a:gridCol w="686741">
                  <a:extLst>
                    <a:ext uri="{9D8B030D-6E8A-4147-A177-3AD203B41FA5}">
                      <a16:colId xmlns:a16="http://schemas.microsoft.com/office/drawing/2014/main" val="20003"/>
                    </a:ext>
                  </a:extLst>
                </a:gridCol>
              </a:tblGrid>
              <a:tr h="146342">
                <a:tc>
                  <a:txBody>
                    <a:bodyPr/>
                    <a:lstStyle/>
                    <a:p>
                      <a:pPr algn="l" fontAlgn="t"/>
                      <a:r>
                        <a:rPr lang="en-US" sz="900" b="1" i="0" u="none" strike="noStrike" dirty="0">
                          <a:solidFill>
                            <a:srgbClr val="FFFFFF"/>
                          </a:solidFill>
                          <a:effectLst/>
                          <a:latin typeface="Arial"/>
                        </a:rPr>
                        <a:t>Tasks</a:t>
                      </a:r>
                    </a:p>
                  </a:txBody>
                  <a:tcPr marL="0" marR="0" marT="0" marB="0">
                    <a:lnL>
                      <a:noFill/>
                    </a:lnL>
                    <a:lnR>
                      <a:noFill/>
                    </a:lnR>
                    <a:lnT>
                      <a:noFill/>
                    </a:lnT>
                    <a:lnB>
                      <a:noFill/>
                    </a:lnB>
                    <a:solidFill>
                      <a:srgbClr val="005C89"/>
                    </a:solidFill>
                  </a:tcPr>
                </a:tc>
                <a:tc>
                  <a:txBody>
                    <a:bodyPr/>
                    <a:lstStyle/>
                    <a:p>
                      <a:pPr algn="l" fontAlgn="t"/>
                      <a:r>
                        <a:rPr lang="en-US" sz="900" b="1" i="0" u="none" strike="noStrike" dirty="0">
                          <a:solidFill>
                            <a:srgbClr val="FFFFFF"/>
                          </a:solidFill>
                          <a:effectLst/>
                          <a:latin typeface="Arial"/>
                        </a:rPr>
                        <a:t>Subtasks</a:t>
                      </a:r>
                    </a:p>
                  </a:txBody>
                  <a:tcPr marL="0" marR="0" marT="0" marB="0">
                    <a:lnL>
                      <a:noFill/>
                    </a:lnL>
                    <a:lnR>
                      <a:noFill/>
                    </a:lnR>
                    <a:lnT>
                      <a:noFill/>
                    </a:lnT>
                    <a:lnB>
                      <a:noFill/>
                    </a:lnB>
                    <a:solidFill>
                      <a:srgbClr val="005C89"/>
                    </a:solidFill>
                  </a:tcPr>
                </a:tc>
                <a:tc>
                  <a:txBody>
                    <a:bodyPr/>
                    <a:lstStyle/>
                    <a:p>
                      <a:pPr algn="r" fontAlgn="t"/>
                      <a:r>
                        <a:rPr lang="en-US" sz="900" b="1" i="0" u="none" strike="noStrike">
                          <a:solidFill>
                            <a:srgbClr val="FFFFFF"/>
                          </a:solidFill>
                          <a:effectLst/>
                          <a:latin typeface="Arial"/>
                        </a:rPr>
                        <a:t>Cost</a:t>
                      </a:r>
                    </a:p>
                  </a:txBody>
                  <a:tcPr marL="0" marR="0" marT="0" marB="0">
                    <a:lnL>
                      <a:noFill/>
                    </a:lnL>
                    <a:lnR>
                      <a:noFill/>
                    </a:lnR>
                    <a:lnT>
                      <a:noFill/>
                    </a:lnT>
                    <a:lnB>
                      <a:noFill/>
                    </a:lnB>
                    <a:solidFill>
                      <a:srgbClr val="005C89"/>
                    </a:solidFill>
                  </a:tcPr>
                </a:tc>
                <a:tc>
                  <a:txBody>
                    <a:bodyPr/>
                    <a:lstStyle/>
                    <a:p>
                      <a:pPr algn="r" fontAlgn="t"/>
                      <a:r>
                        <a:rPr lang="en-US" sz="900" b="1" i="0" u="none" strike="noStrike">
                          <a:solidFill>
                            <a:srgbClr val="FFFFFF"/>
                          </a:solidFill>
                          <a:effectLst/>
                          <a:latin typeface="Arial"/>
                        </a:rPr>
                        <a:t>Alt Timeline</a:t>
                      </a:r>
                    </a:p>
                  </a:txBody>
                  <a:tcPr marL="0" marR="0" marT="0" marB="0">
                    <a:lnL>
                      <a:noFill/>
                    </a:lnL>
                    <a:lnR>
                      <a:noFill/>
                    </a:lnR>
                    <a:lnT>
                      <a:noFill/>
                    </a:lnT>
                    <a:lnB>
                      <a:noFill/>
                    </a:lnB>
                    <a:solidFill>
                      <a:srgbClr val="005C89"/>
                    </a:solidFill>
                  </a:tcPr>
                </a:tc>
                <a:extLst>
                  <a:ext uri="{0D108BD9-81ED-4DB2-BD59-A6C34878D82A}">
                    <a16:rowId xmlns:a16="http://schemas.microsoft.com/office/drawing/2014/main" val="10000"/>
                  </a:ext>
                </a:extLst>
              </a:tr>
              <a:tr h="158479">
                <a:tc rowSpan="2">
                  <a:txBody>
                    <a:bodyPr/>
                    <a:lstStyle/>
                    <a:p>
                      <a:pPr algn="l" fontAlgn="t"/>
                      <a:r>
                        <a:rPr lang="en-US" sz="700" b="0" i="0" u="none" strike="noStrike" dirty="0">
                          <a:solidFill>
                            <a:srgbClr val="000000"/>
                          </a:solidFill>
                          <a:effectLst/>
                          <a:latin typeface="Arial"/>
                        </a:rPr>
                        <a:t>Project Launch</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Kickoff meeting</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$2,500</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Month 1</a:t>
                      </a:r>
                    </a:p>
                  </a:txBody>
                  <a:tcPr marL="0" marR="0" marT="0" marB="0">
                    <a:lnL>
                      <a:noFill/>
                    </a:lnL>
                    <a:lnR>
                      <a:noFill/>
                    </a:lnR>
                    <a:lnT>
                      <a:noFill/>
                    </a:lnT>
                    <a:lnB>
                      <a:noFill/>
                    </a:lnB>
                  </a:tcPr>
                </a:tc>
                <a:extLst>
                  <a:ext uri="{0D108BD9-81ED-4DB2-BD59-A6C34878D82A}">
                    <a16:rowId xmlns:a16="http://schemas.microsoft.com/office/drawing/2014/main" val="10001"/>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Finalize WBS and work plan</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58479">
                <a:tc rowSpan="3">
                  <a:txBody>
                    <a:bodyPr/>
                    <a:lstStyle/>
                    <a:p>
                      <a:pPr algn="l" fontAlgn="t"/>
                      <a:r>
                        <a:rPr lang="en-US" sz="700" b="0" i="0" u="none" strike="noStrike">
                          <a:solidFill>
                            <a:srgbClr val="000000"/>
                          </a:solidFill>
                          <a:effectLst/>
                          <a:latin typeface="Arial"/>
                        </a:rPr>
                        <a:t>Literature and Document Review</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Develop search protocol</a:t>
                      </a:r>
                    </a:p>
                  </a:txBody>
                  <a:tcPr marL="0" marR="0" marT="0" marB="0">
                    <a:lnL>
                      <a:noFill/>
                    </a:lnL>
                    <a:lnR>
                      <a:noFill/>
                    </a:lnR>
                    <a:lnT>
                      <a:noFill/>
                    </a:lnT>
                    <a:lnB>
                      <a:noFill/>
                    </a:lnB>
                  </a:tcPr>
                </a:tc>
                <a:tc rowSpan="3">
                  <a:txBody>
                    <a:bodyPr/>
                    <a:lstStyle/>
                    <a:p>
                      <a:pPr algn="r" fontAlgn="t"/>
                      <a:r>
                        <a:rPr lang="en-US" sz="700" b="0" i="0" u="none" strike="noStrike">
                          <a:solidFill>
                            <a:srgbClr val="000000"/>
                          </a:solidFill>
                          <a:effectLst/>
                          <a:latin typeface="Arial"/>
                        </a:rPr>
                        <a:t>$5,000</a:t>
                      </a:r>
                    </a:p>
                  </a:txBody>
                  <a:tcPr marL="0" marR="0" marT="0" marB="0">
                    <a:lnL>
                      <a:noFill/>
                    </a:lnL>
                    <a:lnR>
                      <a:noFill/>
                    </a:lnR>
                    <a:lnT>
                      <a:noFill/>
                    </a:lnT>
                    <a:lnB>
                      <a:noFill/>
                    </a:lnB>
                  </a:tcPr>
                </a:tc>
                <a:tc rowSpan="3">
                  <a:txBody>
                    <a:bodyPr/>
                    <a:lstStyle/>
                    <a:p>
                      <a:pPr algn="r" fontAlgn="t"/>
                      <a:r>
                        <a:rPr lang="en-US" sz="700" b="0" i="0" u="none" strike="noStrike">
                          <a:solidFill>
                            <a:srgbClr val="000000"/>
                          </a:solidFill>
                          <a:effectLst/>
                          <a:latin typeface="Arial"/>
                        </a:rPr>
                        <a:t>Month 1-2</a:t>
                      </a:r>
                    </a:p>
                  </a:txBody>
                  <a:tcPr marL="0" marR="0" marT="0" marB="0">
                    <a:lnL>
                      <a:noFill/>
                    </a:lnL>
                    <a:lnR>
                      <a:noFill/>
                    </a:lnR>
                    <a:lnT>
                      <a:noFill/>
                    </a:lnT>
                    <a:lnB>
                      <a:noFill/>
                    </a:lnB>
                  </a:tcPr>
                </a:tc>
                <a:extLst>
                  <a:ext uri="{0D108BD9-81ED-4DB2-BD59-A6C34878D82A}">
                    <a16:rowId xmlns:a16="http://schemas.microsoft.com/office/drawing/2014/main" val="10003"/>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Collect and review documents</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Summarize findings</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58479">
                <a:tc rowSpan="4">
                  <a:txBody>
                    <a:bodyPr/>
                    <a:lstStyle/>
                    <a:p>
                      <a:pPr algn="l" fontAlgn="t"/>
                      <a:r>
                        <a:rPr lang="en-US" sz="700" b="0" i="0" u="none" strike="noStrike">
                          <a:solidFill>
                            <a:srgbClr val="000000"/>
                          </a:solidFill>
                          <a:effectLst/>
                          <a:latin typeface="Arial"/>
                        </a:rPr>
                        <a:t>Secondary Data</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Create and maintain data collection plan</a:t>
                      </a:r>
                    </a:p>
                  </a:txBody>
                  <a:tcPr marL="0" marR="0" marT="0" marB="0">
                    <a:lnL>
                      <a:noFill/>
                    </a:lnL>
                    <a:lnR>
                      <a:noFill/>
                    </a:lnR>
                    <a:lnT>
                      <a:noFill/>
                    </a:lnT>
                    <a:lnB>
                      <a:noFill/>
                    </a:lnB>
                  </a:tcPr>
                </a:tc>
                <a:tc rowSpan="4">
                  <a:txBody>
                    <a:bodyPr/>
                    <a:lstStyle/>
                    <a:p>
                      <a:pPr algn="r" fontAlgn="t"/>
                      <a:r>
                        <a:rPr lang="en-US" sz="700" b="0" i="0" u="none" strike="noStrike">
                          <a:solidFill>
                            <a:srgbClr val="000000"/>
                          </a:solidFill>
                          <a:effectLst/>
                          <a:latin typeface="Arial"/>
                        </a:rPr>
                        <a:t>$13,600</a:t>
                      </a:r>
                    </a:p>
                  </a:txBody>
                  <a:tcPr marL="0" marR="0" marT="0" marB="0">
                    <a:lnL>
                      <a:noFill/>
                    </a:lnL>
                    <a:lnR>
                      <a:noFill/>
                    </a:lnR>
                    <a:lnT>
                      <a:noFill/>
                    </a:lnT>
                    <a:lnB>
                      <a:noFill/>
                    </a:lnB>
                  </a:tcPr>
                </a:tc>
                <a:tc rowSpan="4">
                  <a:txBody>
                    <a:bodyPr/>
                    <a:lstStyle/>
                    <a:p>
                      <a:pPr algn="r" fontAlgn="t"/>
                      <a:r>
                        <a:rPr lang="en-US" sz="700" b="0" i="0" u="none" strike="noStrike">
                          <a:solidFill>
                            <a:srgbClr val="000000"/>
                          </a:solidFill>
                          <a:effectLst/>
                          <a:latin typeface="Arial"/>
                        </a:rPr>
                        <a:t>Month 1-4</a:t>
                      </a:r>
                    </a:p>
                  </a:txBody>
                  <a:tcPr marL="0" marR="0" marT="0" marB="0">
                    <a:lnL>
                      <a:noFill/>
                    </a:lnL>
                    <a:lnR>
                      <a:noFill/>
                    </a:lnR>
                    <a:lnT>
                      <a:noFill/>
                    </a:lnT>
                    <a:lnB>
                      <a:noFill/>
                    </a:lnB>
                  </a:tcPr>
                </a:tc>
                <a:extLst>
                  <a:ext uri="{0D108BD9-81ED-4DB2-BD59-A6C34878D82A}">
                    <a16:rowId xmlns:a16="http://schemas.microsoft.com/office/drawing/2014/main" val="10006"/>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Collect data</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Analyze data</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Create maps</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58479">
                <a:tc rowSpan="2">
                  <a:txBody>
                    <a:bodyPr/>
                    <a:lstStyle/>
                    <a:p>
                      <a:pPr algn="l" fontAlgn="t"/>
                      <a:r>
                        <a:rPr lang="en-US" sz="700" b="0" i="0" u="none" strike="noStrike">
                          <a:solidFill>
                            <a:srgbClr val="000000"/>
                          </a:solidFill>
                          <a:effectLst/>
                          <a:latin typeface="Arial"/>
                        </a:rPr>
                        <a:t>Fair Housing Activities</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Collect data on resources and services</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$3,000</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Month 1-2</a:t>
                      </a:r>
                    </a:p>
                  </a:txBody>
                  <a:tcPr marL="0" marR="0" marT="0" marB="0">
                    <a:lnL>
                      <a:noFill/>
                    </a:lnL>
                    <a:lnR>
                      <a:noFill/>
                    </a:lnR>
                    <a:lnT>
                      <a:noFill/>
                    </a:lnT>
                    <a:lnB>
                      <a:noFill/>
                    </a:lnB>
                  </a:tcPr>
                </a:tc>
                <a:extLst>
                  <a:ext uri="{0D108BD9-81ED-4DB2-BD59-A6C34878D82A}">
                    <a16:rowId xmlns:a16="http://schemas.microsoft.com/office/drawing/2014/main" val="10010"/>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Consolidate and format activities</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58479">
                <a:tc rowSpan="5">
                  <a:txBody>
                    <a:bodyPr/>
                    <a:lstStyle/>
                    <a:p>
                      <a:pPr algn="l" fontAlgn="t"/>
                      <a:r>
                        <a:rPr lang="en-US" sz="700" b="0" i="0" u="none" strike="noStrike">
                          <a:solidFill>
                            <a:srgbClr val="000000"/>
                          </a:solidFill>
                          <a:effectLst/>
                          <a:latin typeface="Arial"/>
                        </a:rPr>
                        <a:t>Focus Groups (up to 3)</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Develop protocol</a:t>
                      </a:r>
                    </a:p>
                  </a:txBody>
                  <a:tcPr marL="0" marR="0" marT="0" marB="0">
                    <a:lnL>
                      <a:noFill/>
                    </a:lnL>
                    <a:lnR>
                      <a:noFill/>
                    </a:lnR>
                    <a:lnT>
                      <a:noFill/>
                    </a:lnT>
                    <a:lnB>
                      <a:noFill/>
                    </a:lnB>
                  </a:tcPr>
                </a:tc>
                <a:tc rowSpan="5">
                  <a:txBody>
                    <a:bodyPr/>
                    <a:lstStyle/>
                    <a:p>
                      <a:pPr algn="r" fontAlgn="t"/>
                      <a:r>
                        <a:rPr lang="en-US" sz="700" b="0" i="0" u="none" strike="noStrike">
                          <a:solidFill>
                            <a:srgbClr val="000000"/>
                          </a:solidFill>
                          <a:effectLst/>
                          <a:latin typeface="Arial"/>
                        </a:rPr>
                        <a:t>$3,550</a:t>
                      </a:r>
                    </a:p>
                  </a:txBody>
                  <a:tcPr marL="0" marR="0" marT="0" marB="0">
                    <a:lnL>
                      <a:noFill/>
                    </a:lnL>
                    <a:lnR>
                      <a:noFill/>
                    </a:lnR>
                    <a:lnT>
                      <a:noFill/>
                    </a:lnT>
                    <a:lnB>
                      <a:noFill/>
                    </a:lnB>
                  </a:tcPr>
                </a:tc>
                <a:tc rowSpan="5">
                  <a:txBody>
                    <a:bodyPr/>
                    <a:lstStyle/>
                    <a:p>
                      <a:pPr algn="r" fontAlgn="t"/>
                      <a:r>
                        <a:rPr lang="en-US" sz="700" b="0" i="0" u="none" strike="noStrike">
                          <a:solidFill>
                            <a:srgbClr val="000000"/>
                          </a:solidFill>
                          <a:effectLst/>
                          <a:latin typeface="Arial"/>
                        </a:rPr>
                        <a:t>Month 2-3</a:t>
                      </a:r>
                    </a:p>
                  </a:txBody>
                  <a:tcPr marL="0" marR="0" marT="0" marB="0">
                    <a:lnL>
                      <a:noFill/>
                    </a:lnL>
                    <a:lnR>
                      <a:noFill/>
                    </a:lnR>
                    <a:lnT>
                      <a:noFill/>
                    </a:lnT>
                    <a:lnB>
                      <a:noFill/>
                    </a:lnB>
                  </a:tcPr>
                </a:tc>
                <a:extLst>
                  <a:ext uri="{0D108BD9-81ED-4DB2-BD59-A6C34878D82A}">
                    <a16:rowId xmlns:a16="http://schemas.microsoft.com/office/drawing/2014/main" val="10012"/>
                  </a:ext>
                </a:extLst>
              </a:tr>
              <a:tr h="158479">
                <a:tc vMerge="1">
                  <a:txBody>
                    <a:bodyPr/>
                    <a:lstStyle/>
                    <a:p>
                      <a:endParaRPr lang="en-US"/>
                    </a:p>
                  </a:txBody>
                  <a:tcPr/>
                </a:tc>
                <a:tc>
                  <a:txBody>
                    <a:bodyPr/>
                    <a:lstStyle/>
                    <a:p>
                      <a:pPr algn="l" fontAlgn="t"/>
                      <a:r>
                        <a:rPr lang="en-US" sz="700" b="0" i="0" u="none" strike="noStrike" dirty="0">
                          <a:solidFill>
                            <a:srgbClr val="000000"/>
                          </a:solidFill>
                          <a:effectLst/>
                          <a:latin typeface="Arial"/>
                        </a:rPr>
                        <a:t>Coordinate locations and recruitment</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Conduct meetings</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Incentives and refreshments</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Analyze and summarize data</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6"/>
                  </a:ext>
                </a:extLst>
              </a:tr>
              <a:tr h="158479">
                <a:tc rowSpan="2">
                  <a:txBody>
                    <a:bodyPr/>
                    <a:lstStyle/>
                    <a:p>
                      <a:pPr algn="l" fontAlgn="t"/>
                      <a:r>
                        <a:rPr lang="en-US" sz="700" b="0" i="0" u="none" strike="noStrike">
                          <a:solidFill>
                            <a:srgbClr val="000000"/>
                          </a:solidFill>
                          <a:effectLst/>
                          <a:latin typeface="Arial"/>
                        </a:rPr>
                        <a:t>Report</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Draft report</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$12,500</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Month 4-5</a:t>
                      </a:r>
                    </a:p>
                  </a:txBody>
                  <a:tcPr marL="0" marR="0" marT="0" marB="0">
                    <a:lnL>
                      <a:noFill/>
                    </a:lnL>
                    <a:lnR>
                      <a:noFill/>
                    </a:lnR>
                    <a:lnT>
                      <a:noFill/>
                    </a:lnT>
                    <a:lnB>
                      <a:noFill/>
                    </a:lnB>
                  </a:tcPr>
                </a:tc>
                <a:extLst>
                  <a:ext uri="{0D108BD9-81ED-4DB2-BD59-A6C34878D82A}">
                    <a16:rowId xmlns:a16="http://schemas.microsoft.com/office/drawing/2014/main" val="10017"/>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Finalize report</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8"/>
                  </a:ext>
                </a:extLst>
              </a:tr>
              <a:tr h="158479">
                <a:tc rowSpan="2">
                  <a:txBody>
                    <a:bodyPr/>
                    <a:lstStyle/>
                    <a:p>
                      <a:pPr algn="l" fontAlgn="t"/>
                      <a:r>
                        <a:rPr lang="en-US" sz="700" b="0" i="0" u="none" strike="noStrike" dirty="0">
                          <a:solidFill>
                            <a:srgbClr val="000000"/>
                          </a:solidFill>
                          <a:effectLst/>
                          <a:latin typeface="Arial"/>
                        </a:rPr>
                        <a:t>Communication</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Team phone calls</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$1,400</a:t>
                      </a:r>
                    </a:p>
                  </a:txBody>
                  <a:tcPr marL="0" marR="0" marT="0" marB="0">
                    <a:lnL>
                      <a:noFill/>
                    </a:lnL>
                    <a:lnR>
                      <a:noFill/>
                    </a:lnR>
                    <a:lnT>
                      <a:noFill/>
                    </a:lnT>
                    <a:lnB>
                      <a:noFill/>
                    </a:lnB>
                  </a:tcPr>
                </a:tc>
                <a:tc rowSpan="2">
                  <a:txBody>
                    <a:bodyPr/>
                    <a:lstStyle/>
                    <a:p>
                      <a:pPr algn="r" fontAlgn="t"/>
                      <a:r>
                        <a:rPr lang="en-US" sz="700" b="0" i="0" u="none" strike="noStrike">
                          <a:solidFill>
                            <a:srgbClr val="000000"/>
                          </a:solidFill>
                          <a:effectLst/>
                          <a:latin typeface="Arial"/>
                        </a:rPr>
                        <a:t>Ongoing</a:t>
                      </a:r>
                    </a:p>
                  </a:txBody>
                  <a:tcPr marL="0" marR="0" marT="0" marB="0">
                    <a:lnL>
                      <a:noFill/>
                    </a:lnL>
                    <a:lnR>
                      <a:noFill/>
                    </a:lnR>
                    <a:lnT>
                      <a:noFill/>
                    </a:lnT>
                    <a:lnB>
                      <a:noFill/>
                    </a:lnB>
                  </a:tcPr>
                </a:tc>
                <a:extLst>
                  <a:ext uri="{0D108BD9-81ED-4DB2-BD59-A6C34878D82A}">
                    <a16:rowId xmlns:a16="http://schemas.microsoft.com/office/drawing/2014/main" val="10019"/>
                  </a:ext>
                </a:extLst>
              </a:tr>
              <a:tr h="158479">
                <a:tc vMerge="1">
                  <a:txBody>
                    <a:bodyPr/>
                    <a:lstStyle/>
                    <a:p>
                      <a:endParaRPr lang="en-US"/>
                    </a:p>
                  </a:txBody>
                  <a:tcPr/>
                </a:tc>
                <a:tc>
                  <a:txBody>
                    <a:bodyPr/>
                    <a:lstStyle/>
                    <a:p>
                      <a:pPr algn="l" fontAlgn="t"/>
                      <a:r>
                        <a:rPr lang="en-US" sz="700" b="0" i="0" u="none" strike="noStrike">
                          <a:solidFill>
                            <a:srgbClr val="000000"/>
                          </a:solidFill>
                          <a:effectLst/>
                          <a:latin typeface="Arial"/>
                        </a:rPr>
                        <a:t>Planning meeting</a:t>
                      </a:r>
                    </a:p>
                  </a:txBody>
                  <a:tcPr marL="0" marR="0" marT="0" marB="0">
                    <a:lnL>
                      <a:noFill/>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0"/>
                  </a:ext>
                </a:extLst>
              </a:tr>
              <a:tr h="158479">
                <a:tc>
                  <a:txBody>
                    <a:bodyPr/>
                    <a:lstStyle/>
                    <a:p>
                      <a:pPr algn="l" fontAlgn="t"/>
                      <a:r>
                        <a:rPr lang="en-US" sz="700" b="0" i="0" u="none" strike="noStrike" dirty="0">
                          <a:solidFill>
                            <a:srgbClr val="000000"/>
                          </a:solidFill>
                          <a:effectLst/>
                          <a:latin typeface="Arial"/>
                        </a:rPr>
                        <a:t>Project Administration</a:t>
                      </a:r>
                    </a:p>
                  </a:txBody>
                  <a:tcPr marL="0" marR="0" marT="0" marB="0">
                    <a:lnL>
                      <a:noFill/>
                    </a:lnL>
                    <a:lnR>
                      <a:noFill/>
                    </a:lnR>
                    <a:lnT>
                      <a:noFill/>
                    </a:lnT>
                    <a:lnB>
                      <a:noFill/>
                    </a:lnB>
                    <a:solidFill>
                      <a:schemeClr val="bg1"/>
                    </a:solidFill>
                  </a:tcPr>
                </a:tc>
                <a:tc>
                  <a:txBody>
                    <a:bodyPr/>
                    <a:lstStyle/>
                    <a:p>
                      <a:pPr algn="l" fontAlgn="t"/>
                      <a:r>
                        <a:rPr lang="en-US" sz="700" b="0" i="0" u="none" strike="noStrike">
                          <a:solidFill>
                            <a:srgbClr val="000000"/>
                          </a:solidFill>
                          <a:effectLst/>
                          <a:latin typeface="Arial"/>
                        </a:rPr>
                        <a:t>General project administration</a:t>
                      </a:r>
                    </a:p>
                  </a:txBody>
                  <a:tcPr marL="0" marR="0" marT="0" marB="0">
                    <a:lnL>
                      <a:noFill/>
                    </a:lnL>
                    <a:lnR>
                      <a:noFill/>
                    </a:lnR>
                    <a:lnT>
                      <a:noFill/>
                    </a:lnT>
                    <a:lnB>
                      <a:noFill/>
                    </a:lnB>
                  </a:tcPr>
                </a:tc>
                <a:tc>
                  <a:txBody>
                    <a:bodyPr/>
                    <a:lstStyle/>
                    <a:p>
                      <a:pPr algn="r" fontAlgn="t"/>
                      <a:r>
                        <a:rPr lang="en-US" sz="700" b="0" i="0" u="none" strike="noStrike">
                          <a:solidFill>
                            <a:srgbClr val="000000"/>
                          </a:solidFill>
                          <a:effectLst/>
                          <a:latin typeface="Arial"/>
                        </a:rPr>
                        <a:t>$3,500</a:t>
                      </a:r>
                    </a:p>
                  </a:txBody>
                  <a:tcPr marL="0" marR="0" marT="0" marB="0">
                    <a:lnL>
                      <a:noFill/>
                    </a:lnL>
                    <a:lnR>
                      <a:noFill/>
                    </a:lnR>
                    <a:lnT>
                      <a:noFill/>
                    </a:lnT>
                    <a:lnB>
                      <a:noFill/>
                    </a:lnB>
                  </a:tcPr>
                </a:tc>
                <a:tc>
                  <a:txBody>
                    <a:bodyPr/>
                    <a:lstStyle/>
                    <a:p>
                      <a:pPr algn="r" fontAlgn="t"/>
                      <a:r>
                        <a:rPr lang="en-US" sz="700" b="0" i="0" u="none" strike="noStrike">
                          <a:solidFill>
                            <a:srgbClr val="000000"/>
                          </a:solidFill>
                          <a:effectLst/>
                          <a:latin typeface="Arial"/>
                        </a:rPr>
                        <a:t>Ongoing</a:t>
                      </a:r>
                    </a:p>
                  </a:txBody>
                  <a:tcPr marL="0" marR="0" marT="0" marB="0">
                    <a:lnL>
                      <a:noFill/>
                    </a:lnL>
                    <a:lnR>
                      <a:noFill/>
                    </a:lnR>
                    <a:lnT>
                      <a:noFill/>
                    </a:lnT>
                    <a:lnB>
                      <a:noFill/>
                    </a:lnB>
                  </a:tcPr>
                </a:tc>
                <a:extLst>
                  <a:ext uri="{0D108BD9-81ED-4DB2-BD59-A6C34878D82A}">
                    <a16:rowId xmlns:a16="http://schemas.microsoft.com/office/drawing/2014/main" val="10021"/>
                  </a:ext>
                </a:extLst>
              </a:tr>
              <a:tr h="158479">
                <a:tc>
                  <a:txBody>
                    <a:bodyPr/>
                    <a:lstStyle/>
                    <a:p>
                      <a:pPr algn="l" fontAlgn="t"/>
                      <a:r>
                        <a:rPr lang="en-US" sz="900" b="1" i="0" u="none" strike="noStrike">
                          <a:solidFill>
                            <a:srgbClr val="FFFFFF"/>
                          </a:solidFill>
                          <a:effectLst/>
                          <a:latin typeface="Arial"/>
                        </a:rPr>
                        <a:t>Total</a:t>
                      </a:r>
                    </a:p>
                  </a:txBody>
                  <a:tcPr marL="0" marR="0" marT="0" marB="0">
                    <a:lnL>
                      <a:noFill/>
                    </a:lnL>
                    <a:lnR>
                      <a:noFill/>
                    </a:lnR>
                    <a:lnT>
                      <a:noFill/>
                    </a:lnT>
                    <a:lnB>
                      <a:noFill/>
                    </a:lnB>
                    <a:solidFill>
                      <a:srgbClr val="005C89"/>
                    </a:solidFill>
                  </a:tcPr>
                </a:tc>
                <a:tc>
                  <a:txBody>
                    <a:bodyPr/>
                    <a:lstStyle/>
                    <a:p>
                      <a:pPr algn="l" fontAlgn="t"/>
                      <a:r>
                        <a:rPr lang="en-US" sz="900" b="1" i="0" u="none" strike="noStrike">
                          <a:solidFill>
                            <a:srgbClr val="FFFFFF"/>
                          </a:solidFill>
                          <a:effectLst/>
                          <a:latin typeface="Arial"/>
                        </a:rPr>
                        <a:t> </a:t>
                      </a:r>
                    </a:p>
                  </a:txBody>
                  <a:tcPr marL="0" marR="0" marT="0" marB="0">
                    <a:lnL>
                      <a:noFill/>
                    </a:lnL>
                    <a:lnR>
                      <a:noFill/>
                    </a:lnR>
                    <a:lnT>
                      <a:noFill/>
                    </a:lnT>
                    <a:lnB>
                      <a:noFill/>
                    </a:lnB>
                    <a:solidFill>
                      <a:srgbClr val="005C89"/>
                    </a:solidFill>
                  </a:tcPr>
                </a:tc>
                <a:tc>
                  <a:txBody>
                    <a:bodyPr/>
                    <a:lstStyle/>
                    <a:p>
                      <a:pPr algn="r" fontAlgn="t"/>
                      <a:r>
                        <a:rPr lang="en-US" sz="900" b="1" i="0" u="none" strike="noStrike">
                          <a:solidFill>
                            <a:srgbClr val="FFFFFF"/>
                          </a:solidFill>
                          <a:effectLst/>
                          <a:latin typeface="Arial"/>
                        </a:rPr>
                        <a:t>$45,050</a:t>
                      </a:r>
                    </a:p>
                  </a:txBody>
                  <a:tcPr marL="0" marR="0" marT="0" marB="0">
                    <a:lnL>
                      <a:noFill/>
                    </a:lnL>
                    <a:lnR>
                      <a:noFill/>
                    </a:lnR>
                    <a:lnT>
                      <a:noFill/>
                    </a:lnT>
                    <a:lnB>
                      <a:noFill/>
                    </a:lnB>
                    <a:solidFill>
                      <a:srgbClr val="005C89"/>
                    </a:solidFill>
                  </a:tcPr>
                </a:tc>
                <a:tc>
                  <a:txBody>
                    <a:bodyPr/>
                    <a:lstStyle/>
                    <a:p>
                      <a:pPr algn="r" fontAlgn="t"/>
                      <a:r>
                        <a:rPr lang="en-US" sz="900" b="1" i="0" u="none" strike="noStrike" dirty="0">
                          <a:solidFill>
                            <a:srgbClr val="FFFFFF"/>
                          </a:solidFill>
                          <a:effectLst/>
                          <a:latin typeface="Arial"/>
                        </a:rPr>
                        <a:t> </a:t>
                      </a:r>
                    </a:p>
                  </a:txBody>
                  <a:tcPr marL="0" marR="0" marT="0" marB="0">
                    <a:lnL>
                      <a:noFill/>
                    </a:lnL>
                    <a:lnR>
                      <a:noFill/>
                    </a:lnR>
                    <a:lnT>
                      <a:noFill/>
                    </a:lnT>
                    <a:lnB>
                      <a:noFill/>
                    </a:lnB>
                    <a:solidFill>
                      <a:srgbClr val="005C89"/>
                    </a:solidFill>
                  </a:tcPr>
                </a:tc>
                <a:extLst>
                  <a:ext uri="{0D108BD9-81ED-4DB2-BD59-A6C34878D82A}">
                    <a16:rowId xmlns:a16="http://schemas.microsoft.com/office/drawing/2014/main" val="1002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21790"/>
    </mc:Choice>
    <mc:Fallback xmlns="">
      <p:transition spd="slow" advTm="217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descr="Screen Shot 2017-08-03 at 1.23.47 PM.png"/>
          <p:cNvPicPr preferRelativeResize="0"/>
          <p:nvPr/>
        </p:nvPicPr>
        <p:blipFill>
          <a:blip r:embed="rId3">
            <a:alphaModFix/>
          </a:blip>
          <a:stretch>
            <a:fillRect/>
          </a:stretch>
        </p:blipFill>
        <p:spPr>
          <a:xfrm>
            <a:off x="-73237" y="-95075"/>
            <a:ext cx="9290476" cy="6146275"/>
          </a:xfrm>
          <a:prstGeom prst="rect">
            <a:avLst/>
          </a:prstGeom>
          <a:noFill/>
          <a:ln>
            <a:noFill/>
          </a:ln>
        </p:spPr>
      </p:pic>
      <p:pic>
        <p:nvPicPr>
          <p:cNvPr id="170" name="Shape 170" descr="TW-shirt.png"/>
          <p:cNvPicPr preferRelativeResize="0"/>
          <p:nvPr/>
        </p:nvPicPr>
        <p:blipFill>
          <a:blip r:embed="rId4">
            <a:alphaModFix/>
          </a:blip>
          <a:stretch>
            <a:fillRect/>
          </a:stretch>
        </p:blipFill>
        <p:spPr>
          <a:xfrm>
            <a:off x="7339975" y="4617174"/>
            <a:ext cx="1492325" cy="301799"/>
          </a:xfrm>
          <a:prstGeom prst="rect">
            <a:avLst/>
          </a:prstGeom>
          <a:noFill/>
          <a:ln>
            <a:noFill/>
          </a:ln>
        </p:spPr>
      </p:pic>
      <p:sp>
        <p:nvSpPr>
          <p:cNvPr id="171" name="Shape 171"/>
          <p:cNvSpPr txBox="1">
            <a:spLocks noGrp="1"/>
          </p:cNvSpPr>
          <p:nvPr>
            <p:ph type="body" idx="1"/>
          </p:nvPr>
        </p:nvSpPr>
        <p:spPr>
          <a:xfrm>
            <a:off x="311799" y="4617175"/>
            <a:ext cx="3073951" cy="301798"/>
          </a:xfrm>
          <a:prstGeom prst="rect">
            <a:avLst/>
          </a:prstGeom>
        </p:spPr>
        <p:txBody>
          <a:bodyPr wrap="square" lIns="91425" tIns="91425" rIns="91425" bIns="91425" anchor="t" anchorCtr="0">
            <a:noAutofit/>
          </a:bodyPr>
          <a:lstStyle/>
          <a:p>
            <a:pPr lvl="0" rtl="0">
              <a:spcBef>
                <a:spcPts val="0"/>
              </a:spcBef>
              <a:buNone/>
            </a:pPr>
            <a:r>
              <a:rPr lang="en" sz="1100" b="1" strike="sngStrike" dirty="0">
                <a:solidFill>
                  <a:srgbClr val="FFFFFF"/>
                </a:solidFill>
                <a:latin typeface="Helvetica Neue"/>
                <a:ea typeface="Helvetica Neue"/>
                <a:cs typeface="Helvetica Neue"/>
                <a:sym typeface="Helvetica Neue"/>
              </a:rPr>
              <a:t>WHAT’S</a:t>
            </a:r>
            <a:r>
              <a:rPr lang="en" sz="1100" b="1" dirty="0">
                <a:solidFill>
                  <a:srgbClr val="FFFFFF"/>
                </a:solidFill>
                <a:latin typeface="Helvetica Neue"/>
                <a:ea typeface="Helvetica Neue"/>
                <a:cs typeface="Helvetica Neue"/>
                <a:sym typeface="Helvetica Neue"/>
              </a:rPr>
              <a:t> NEXT?</a:t>
            </a:r>
          </a:p>
        </p:txBody>
      </p:sp>
    </p:spTree>
  </p:cSld>
  <p:clrMapOvr>
    <a:masterClrMapping/>
  </p:clrMapOvr>
  <mc:AlternateContent xmlns:mc="http://schemas.openxmlformats.org/markup-compatibility/2006" xmlns:p14="http://schemas.microsoft.com/office/powerpoint/2010/main">
    <mc:Choice Requires="p14">
      <p:transition spd="slow" p14:dur="2000" advTm="6947"/>
    </mc:Choice>
    <mc:Fallback xmlns="">
      <p:transition spd="slow" advTm="69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11700" y="1395825"/>
            <a:ext cx="5613300" cy="2867700"/>
          </a:xfrm>
          <a:prstGeom prst="rect">
            <a:avLst/>
          </a:prstGeom>
        </p:spPr>
        <p:txBody>
          <a:bodyPr wrap="square" lIns="91425" tIns="91425" rIns="91425" bIns="91425" anchor="t" anchorCtr="0">
            <a:noAutofit/>
          </a:bodyPr>
          <a:lstStyle/>
          <a:p>
            <a:pPr lvl="0" rtl="0">
              <a:spcBef>
                <a:spcPts val="0"/>
              </a:spcBef>
              <a:buNone/>
            </a:pPr>
            <a:r>
              <a:rPr lang="en-US" dirty="0">
                <a:latin typeface="Helvetica Neue"/>
                <a:ea typeface="Helvetica Neue"/>
                <a:cs typeface="Helvetica Neue"/>
                <a:sym typeface="Helvetica Neue"/>
              </a:rPr>
              <a:t>How</a:t>
            </a:r>
            <a:r>
              <a:rPr lang="en" dirty="0">
                <a:latin typeface="Helvetica Neue"/>
                <a:ea typeface="Helvetica Neue"/>
                <a:cs typeface="Helvetica Neue"/>
                <a:sym typeface="Helvetica Neue"/>
              </a:rPr>
              <a:t> do you feel about</a:t>
            </a:r>
            <a:br>
              <a:rPr lang="en" dirty="0">
                <a:latin typeface="Helvetica Neue"/>
                <a:ea typeface="Helvetica Neue"/>
                <a:cs typeface="Helvetica Neue"/>
                <a:sym typeface="Helvetica Neue"/>
              </a:rPr>
            </a:br>
            <a:r>
              <a:rPr lang="en" sz="7200" b="1" dirty="0">
                <a:solidFill>
                  <a:srgbClr val="43A4D4"/>
                </a:solidFill>
                <a:latin typeface="Helvetica Neue"/>
                <a:ea typeface="Helvetica Neue"/>
                <a:cs typeface="Helvetica Neue"/>
                <a:sym typeface="Helvetica Neue"/>
              </a:rPr>
              <a:t>CHANGE?</a:t>
            </a:r>
          </a:p>
          <a:p>
            <a:pPr lvl="0">
              <a:spcBef>
                <a:spcPts val="0"/>
              </a:spcBef>
              <a:buNone/>
            </a:pPr>
            <a:endParaRPr dirty="0"/>
          </a:p>
        </p:txBody>
      </p:sp>
      <p:pic>
        <p:nvPicPr>
          <p:cNvPr id="152" name="Shape 152" descr="Screen Shot 2017-08-07 at 1.40.23 PM.png"/>
          <p:cNvPicPr preferRelativeResize="0"/>
          <p:nvPr/>
        </p:nvPicPr>
        <p:blipFill rotWithShape="1">
          <a:blip r:embed="rId3">
            <a:alphaModFix/>
          </a:blip>
          <a:srcRect b="1146"/>
          <a:stretch/>
        </p:blipFill>
        <p:spPr>
          <a:xfrm>
            <a:off x="5425574" y="2807"/>
            <a:ext cx="3718424" cy="5143501"/>
          </a:xfrm>
          <a:prstGeom prst="rect">
            <a:avLst/>
          </a:prstGeom>
          <a:noFill/>
          <a:ln>
            <a:noFill/>
          </a:ln>
        </p:spPr>
      </p:pic>
      <p:pic>
        <p:nvPicPr>
          <p:cNvPr id="153" name="Shape 153" descr="TW-shirt.png"/>
          <p:cNvPicPr preferRelativeResize="0"/>
          <p:nvPr/>
        </p:nvPicPr>
        <p:blipFill>
          <a:blip r:embed="rId4">
            <a:alphaModFix/>
          </a:blip>
          <a:stretch>
            <a:fillRect/>
          </a:stretch>
        </p:blipFill>
        <p:spPr>
          <a:xfrm>
            <a:off x="7339975" y="4617174"/>
            <a:ext cx="1492325" cy="301799"/>
          </a:xfrm>
          <a:prstGeom prst="rect">
            <a:avLst/>
          </a:prstGeom>
          <a:noFill/>
          <a:ln>
            <a:noFill/>
          </a:ln>
        </p:spPr>
      </p:pic>
      <p:sp>
        <p:nvSpPr>
          <p:cNvPr id="154" name="Shape 154"/>
          <p:cNvSpPr txBox="1">
            <a:spLocks noGrp="1"/>
          </p:cNvSpPr>
          <p:nvPr>
            <p:ph type="body" idx="1"/>
          </p:nvPr>
        </p:nvSpPr>
        <p:spPr>
          <a:xfrm>
            <a:off x="311800" y="4617175"/>
            <a:ext cx="2644500" cy="301800"/>
          </a:xfrm>
          <a:prstGeom prst="rect">
            <a:avLst/>
          </a:prstGeom>
        </p:spPr>
        <p:txBody>
          <a:bodyPr wrap="square" lIns="91425" tIns="91425" rIns="91425" bIns="91425" anchor="t" anchorCtr="0">
            <a:noAutofit/>
          </a:bodyPr>
          <a:lstStyle/>
          <a:p>
            <a:pPr lvl="1">
              <a:buNone/>
            </a:pPr>
            <a:r>
              <a:rPr lang="en-US" sz="700" b="1" dirty="0">
                <a:solidFill>
                  <a:srgbClr val="43A4D4"/>
                </a:solidFill>
                <a:latin typeface="Helvetica Neue"/>
                <a:ea typeface="Helvetica Neue"/>
                <a:cs typeface="Helvetica Neue"/>
                <a:sym typeface="Helvetica Neue"/>
              </a:rPr>
              <a:t>COMMUNITY RESEARCH PARTNERS’ JOURNEY</a:t>
            </a:r>
            <a:endParaRPr lang="en" sz="700" b="1" dirty="0">
              <a:solidFill>
                <a:srgbClr val="43A4D4"/>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2000" advTm="21161"/>
    </mc:Choice>
    <mc:Fallback xmlns="">
      <p:transition spd="slow" advTm="2116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p:nvPr/>
        </p:nvSpPr>
        <p:spPr>
          <a:xfrm>
            <a:off x="6107862" y="945125"/>
            <a:ext cx="2644500" cy="4653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a:off x="3249787" y="945125"/>
            <a:ext cx="2644500" cy="4653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8" name="Shape 88"/>
          <p:cNvSpPr/>
          <p:nvPr/>
        </p:nvSpPr>
        <p:spPr>
          <a:xfrm>
            <a:off x="391725" y="945125"/>
            <a:ext cx="2644500" cy="4653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9" name="Shape 89"/>
          <p:cNvSpPr/>
          <p:nvPr/>
        </p:nvSpPr>
        <p:spPr>
          <a:xfrm>
            <a:off x="0" y="4392775"/>
            <a:ext cx="9144000" cy="750600"/>
          </a:xfrm>
          <a:prstGeom prst="rect">
            <a:avLst/>
          </a:prstGeom>
          <a:solidFill>
            <a:srgbClr val="43A4D4"/>
          </a:solidFill>
          <a:ln>
            <a:noFill/>
          </a:ln>
        </p:spPr>
        <p:txBody>
          <a:bodyPr wrap="square" lIns="91425" tIns="91425" rIns="91425" bIns="91425" anchor="ctr" anchorCtr="0">
            <a:noAutofit/>
          </a:bodyPr>
          <a:lstStyle/>
          <a:p>
            <a:pPr lvl="0">
              <a:spcBef>
                <a:spcPts val="0"/>
              </a:spcBef>
              <a:buNone/>
            </a:pPr>
            <a:endParaRPr/>
          </a:p>
        </p:txBody>
      </p:sp>
      <p:pic>
        <p:nvPicPr>
          <p:cNvPr id="90" name="Shape 90" descr="TW-shirt.png"/>
          <p:cNvPicPr preferRelativeResize="0"/>
          <p:nvPr/>
        </p:nvPicPr>
        <p:blipFill>
          <a:blip r:embed="rId3">
            <a:alphaModFix/>
          </a:blip>
          <a:stretch>
            <a:fillRect/>
          </a:stretch>
        </p:blipFill>
        <p:spPr>
          <a:xfrm>
            <a:off x="7339975" y="4617174"/>
            <a:ext cx="1492325" cy="301799"/>
          </a:xfrm>
          <a:prstGeom prst="rect">
            <a:avLst/>
          </a:prstGeom>
          <a:noFill/>
          <a:ln>
            <a:noFill/>
          </a:ln>
        </p:spPr>
      </p:pic>
      <p:sp>
        <p:nvSpPr>
          <p:cNvPr id="91" name="Shape 91"/>
          <p:cNvSpPr txBox="1">
            <a:spLocks noGrp="1"/>
          </p:cNvSpPr>
          <p:nvPr>
            <p:ph type="body" idx="1"/>
          </p:nvPr>
        </p:nvSpPr>
        <p:spPr>
          <a:xfrm>
            <a:off x="311800" y="4617175"/>
            <a:ext cx="2644500" cy="301800"/>
          </a:xfrm>
          <a:prstGeom prst="rect">
            <a:avLst/>
          </a:prstGeom>
        </p:spPr>
        <p:txBody>
          <a:bodyPr wrap="square" lIns="91425" tIns="91425" rIns="91425" bIns="91425" anchor="t" anchorCtr="0">
            <a:noAutofit/>
          </a:bodyPr>
          <a:lstStyle/>
          <a:p>
            <a:pPr lvl="0" rtl="0">
              <a:spcBef>
                <a:spcPts val="0"/>
              </a:spcBef>
              <a:buNone/>
            </a:pPr>
            <a:r>
              <a:rPr lang="en" sz="1100" b="1" dirty="0">
                <a:solidFill>
                  <a:srgbClr val="FFFFFF"/>
                </a:solidFill>
                <a:latin typeface="Helvetica Neue"/>
                <a:ea typeface="Helvetica Neue"/>
                <a:cs typeface="Helvetica Neue"/>
                <a:sym typeface="Helvetica Neue"/>
              </a:rPr>
              <a:t>STRATEGIC PLAN 2015 – 2017</a:t>
            </a:r>
          </a:p>
          <a:p>
            <a:pPr lvl="0" rtl="0">
              <a:spcBef>
                <a:spcPts val="0"/>
              </a:spcBef>
              <a:buNone/>
            </a:pPr>
            <a:endParaRPr lang="en" sz="1100" b="1" dirty="0">
              <a:solidFill>
                <a:srgbClr val="FFFFFF"/>
              </a:solidFill>
              <a:latin typeface="Helvetica Neue"/>
              <a:ea typeface="Helvetica Neue"/>
              <a:cs typeface="Helvetica Neue"/>
              <a:sym typeface="Helvetica Neue"/>
            </a:endParaRPr>
          </a:p>
        </p:txBody>
      </p:sp>
      <p:sp>
        <p:nvSpPr>
          <p:cNvPr id="92" name="Shape 92"/>
          <p:cNvSpPr/>
          <p:nvPr/>
        </p:nvSpPr>
        <p:spPr>
          <a:xfrm>
            <a:off x="391650" y="945125"/>
            <a:ext cx="2644500" cy="2644500"/>
          </a:xfrm>
          <a:prstGeom prst="rect">
            <a:avLst/>
          </a:prstGeom>
          <a:noFill/>
          <a:ln w="38100" cap="flat" cmpd="sng">
            <a:solidFill>
              <a:srgbClr val="43A4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3" name="Shape 93"/>
          <p:cNvSpPr/>
          <p:nvPr/>
        </p:nvSpPr>
        <p:spPr>
          <a:xfrm>
            <a:off x="3249750" y="945125"/>
            <a:ext cx="2644500" cy="2644500"/>
          </a:xfrm>
          <a:prstGeom prst="rect">
            <a:avLst/>
          </a:prstGeom>
          <a:noFill/>
          <a:ln w="38100" cap="flat" cmpd="sng">
            <a:solidFill>
              <a:srgbClr val="43A4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4" name="Shape 94"/>
          <p:cNvSpPr/>
          <p:nvPr/>
        </p:nvSpPr>
        <p:spPr>
          <a:xfrm>
            <a:off x="6107850" y="945125"/>
            <a:ext cx="2644500" cy="2644500"/>
          </a:xfrm>
          <a:prstGeom prst="rect">
            <a:avLst/>
          </a:prstGeom>
          <a:noFill/>
          <a:ln w="38100" cap="flat" cmpd="sng">
            <a:solidFill>
              <a:srgbClr val="43A4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5" name="Shape 95"/>
          <p:cNvSpPr txBox="1"/>
          <p:nvPr/>
        </p:nvSpPr>
        <p:spPr>
          <a:xfrm>
            <a:off x="512750" y="945125"/>
            <a:ext cx="2392800" cy="550900"/>
          </a:xfrm>
          <a:prstGeom prst="rect">
            <a:avLst/>
          </a:prstGeom>
          <a:noFill/>
          <a:ln>
            <a:noFill/>
          </a:ln>
        </p:spPr>
        <p:txBody>
          <a:bodyPr wrap="square" lIns="91425" tIns="91425" rIns="91425" bIns="91425" anchor="t" anchorCtr="0">
            <a:noAutofit/>
          </a:bodyPr>
          <a:lstStyle/>
          <a:p>
            <a:pPr lvl="0">
              <a:spcBef>
                <a:spcPts val="0"/>
              </a:spcBef>
              <a:buNone/>
            </a:pPr>
            <a:r>
              <a:rPr lang="en" sz="1800" b="1" dirty="0">
                <a:solidFill>
                  <a:srgbClr val="005C89"/>
                </a:solidFill>
                <a:latin typeface="Helvetica Neue"/>
                <a:ea typeface="Helvetica Neue"/>
                <a:cs typeface="Helvetica Neue"/>
                <a:sym typeface="Helvetica Neue"/>
              </a:rPr>
              <a:t>AWARENESS</a:t>
            </a:r>
          </a:p>
        </p:txBody>
      </p:sp>
      <p:sp>
        <p:nvSpPr>
          <p:cNvPr id="96" name="Shape 96"/>
          <p:cNvSpPr txBox="1"/>
          <p:nvPr/>
        </p:nvSpPr>
        <p:spPr>
          <a:xfrm>
            <a:off x="3375650" y="945125"/>
            <a:ext cx="2392800" cy="550900"/>
          </a:xfrm>
          <a:prstGeom prst="rect">
            <a:avLst/>
          </a:prstGeom>
          <a:noFill/>
          <a:ln>
            <a:noFill/>
          </a:ln>
        </p:spPr>
        <p:txBody>
          <a:bodyPr wrap="square" lIns="91425" tIns="91425" rIns="91425" bIns="91425" anchor="t" anchorCtr="0">
            <a:noAutofit/>
          </a:bodyPr>
          <a:lstStyle/>
          <a:p>
            <a:pPr lvl="0" rtl="0">
              <a:spcBef>
                <a:spcPts val="0"/>
              </a:spcBef>
              <a:buNone/>
            </a:pPr>
            <a:r>
              <a:rPr lang="en" sz="1800" b="1" dirty="0">
                <a:solidFill>
                  <a:srgbClr val="005C89"/>
                </a:solidFill>
                <a:latin typeface="Helvetica Neue"/>
                <a:ea typeface="Helvetica Neue"/>
                <a:cs typeface="Helvetica Neue"/>
                <a:sym typeface="Helvetica Neue"/>
              </a:rPr>
              <a:t>PARTNERS</a:t>
            </a:r>
          </a:p>
        </p:txBody>
      </p:sp>
      <p:sp>
        <p:nvSpPr>
          <p:cNvPr id="97" name="Shape 97"/>
          <p:cNvSpPr txBox="1"/>
          <p:nvPr/>
        </p:nvSpPr>
        <p:spPr>
          <a:xfrm>
            <a:off x="6238550" y="985945"/>
            <a:ext cx="2513800" cy="550900"/>
          </a:xfrm>
          <a:prstGeom prst="rect">
            <a:avLst/>
          </a:prstGeom>
          <a:noFill/>
          <a:ln>
            <a:noFill/>
          </a:ln>
        </p:spPr>
        <p:txBody>
          <a:bodyPr wrap="square" lIns="91425" tIns="91425" rIns="91425" bIns="91425" anchor="t" anchorCtr="0">
            <a:noAutofit/>
          </a:bodyPr>
          <a:lstStyle/>
          <a:p>
            <a:pPr lvl="0" rtl="0">
              <a:spcBef>
                <a:spcPts val="0"/>
              </a:spcBef>
              <a:buNone/>
            </a:pPr>
            <a:r>
              <a:rPr lang="en" b="1" dirty="0">
                <a:solidFill>
                  <a:srgbClr val="005C89"/>
                </a:solidFill>
                <a:latin typeface="Helvetica Neue"/>
                <a:ea typeface="Helvetica Neue"/>
                <a:cs typeface="Helvetica Neue"/>
                <a:sym typeface="Helvetica Neue"/>
              </a:rPr>
              <a:t>BUSINESS DEVELOPMENT</a:t>
            </a:r>
          </a:p>
        </p:txBody>
      </p:sp>
      <p:sp>
        <p:nvSpPr>
          <p:cNvPr id="98" name="Shape 98"/>
          <p:cNvSpPr txBox="1"/>
          <p:nvPr/>
        </p:nvSpPr>
        <p:spPr>
          <a:xfrm>
            <a:off x="620000" y="1536845"/>
            <a:ext cx="2285550" cy="1772100"/>
          </a:xfrm>
          <a:prstGeom prst="rect">
            <a:avLst/>
          </a:prstGeom>
          <a:noFill/>
          <a:ln>
            <a:noFill/>
          </a:ln>
        </p:spPr>
        <p:txBody>
          <a:bodyPr wrap="square" lIns="91425" tIns="91425" rIns="91425" bIns="91425" anchor="t" anchorCtr="0">
            <a:noAutofit/>
          </a:bodyPr>
          <a:lstStyle/>
          <a:p>
            <a:pPr lvl="0">
              <a:spcBef>
                <a:spcPts val="0"/>
              </a:spcBef>
              <a:buNone/>
            </a:pPr>
            <a:r>
              <a:rPr lang="en" sz="1600" b="1" dirty="0">
                <a:solidFill>
                  <a:srgbClr val="606FB5"/>
                </a:solidFill>
                <a:latin typeface="Helvetica Neue"/>
                <a:ea typeface="Helvetica Neue"/>
                <a:cs typeface="Helvetica Neue"/>
                <a:sym typeface="Helvetica Neue"/>
              </a:rPr>
              <a:t>Segment audience</a:t>
            </a:r>
          </a:p>
          <a:p>
            <a:pPr lvl="0">
              <a:spcBef>
                <a:spcPts val="0"/>
              </a:spcBef>
              <a:buNone/>
            </a:pPr>
            <a:endParaRPr sz="1600" dirty="0">
              <a:latin typeface="Helvetica Neue"/>
              <a:ea typeface="Helvetica Neue"/>
              <a:cs typeface="Helvetica Neue"/>
              <a:sym typeface="Helvetica Neue"/>
            </a:endParaRPr>
          </a:p>
          <a:p>
            <a:pPr lvl="0">
              <a:spcBef>
                <a:spcPts val="0"/>
              </a:spcBef>
              <a:buNone/>
            </a:pPr>
            <a:r>
              <a:rPr lang="en" sz="1600" b="1" dirty="0">
                <a:solidFill>
                  <a:srgbClr val="D85435"/>
                </a:solidFill>
                <a:latin typeface="Helvetica Neue"/>
                <a:ea typeface="Helvetica Neue"/>
                <a:cs typeface="Helvetica Neue"/>
                <a:sym typeface="Helvetica Neue"/>
              </a:rPr>
              <a:t>Refine “brand identity”</a:t>
            </a:r>
          </a:p>
          <a:p>
            <a:pPr lvl="0">
              <a:spcBef>
                <a:spcPts val="0"/>
              </a:spcBef>
              <a:buNone/>
            </a:pPr>
            <a:endParaRPr sz="1600" dirty="0">
              <a:latin typeface="Helvetica Neue"/>
              <a:ea typeface="Helvetica Neue"/>
              <a:cs typeface="Helvetica Neue"/>
              <a:sym typeface="Helvetica Neue"/>
            </a:endParaRPr>
          </a:p>
          <a:p>
            <a:pPr lvl="0">
              <a:spcBef>
                <a:spcPts val="0"/>
              </a:spcBef>
              <a:buNone/>
            </a:pPr>
            <a:r>
              <a:rPr lang="en" sz="1600" dirty="0">
                <a:latin typeface="Helvetica Neue"/>
                <a:ea typeface="Helvetica Neue"/>
                <a:cs typeface="Helvetica Neue"/>
                <a:sym typeface="Helvetica Neue"/>
              </a:rPr>
              <a:t>Develop communications plan</a:t>
            </a:r>
          </a:p>
          <a:p>
            <a:pPr lvl="0">
              <a:spcBef>
                <a:spcPts val="0"/>
              </a:spcBef>
              <a:buNone/>
            </a:pPr>
            <a:endParaRPr sz="1000" dirty="0">
              <a:latin typeface="Helvetica Neue"/>
              <a:ea typeface="Helvetica Neue"/>
              <a:cs typeface="Helvetica Neue"/>
              <a:sym typeface="Helvetica Neue"/>
            </a:endParaRPr>
          </a:p>
        </p:txBody>
      </p:sp>
      <p:sp>
        <p:nvSpPr>
          <p:cNvPr id="99" name="Shape 99"/>
          <p:cNvSpPr txBox="1"/>
          <p:nvPr/>
        </p:nvSpPr>
        <p:spPr>
          <a:xfrm>
            <a:off x="3482850" y="1475569"/>
            <a:ext cx="2285600" cy="1772100"/>
          </a:xfrm>
          <a:prstGeom prst="rect">
            <a:avLst/>
          </a:prstGeom>
          <a:noFill/>
          <a:ln>
            <a:noFill/>
          </a:ln>
        </p:spPr>
        <p:txBody>
          <a:bodyPr wrap="square" lIns="91425" tIns="91425" rIns="91425" bIns="91425" anchor="t" anchorCtr="0">
            <a:noAutofit/>
          </a:bodyPr>
          <a:lstStyle/>
          <a:p>
            <a:pPr lvl="0" rtl="0">
              <a:spcBef>
                <a:spcPts val="0"/>
              </a:spcBef>
              <a:buNone/>
            </a:pPr>
            <a:r>
              <a:rPr lang="en" sz="1600" b="1" dirty="0">
                <a:solidFill>
                  <a:srgbClr val="D85435"/>
                </a:solidFill>
                <a:latin typeface="Helvetica Neue"/>
                <a:ea typeface="Helvetica Neue"/>
                <a:cs typeface="Helvetica Neue"/>
                <a:sym typeface="Helvetica Neue"/>
              </a:rPr>
              <a:t>Examine what partner means</a:t>
            </a:r>
          </a:p>
          <a:p>
            <a:pPr lvl="0" rtl="0">
              <a:spcBef>
                <a:spcPts val="0"/>
              </a:spcBef>
              <a:buNone/>
            </a:pPr>
            <a:endParaRPr sz="900" dirty="0">
              <a:latin typeface="Helvetica Neue"/>
              <a:ea typeface="Helvetica Neue"/>
              <a:cs typeface="Helvetica Neue"/>
              <a:sym typeface="Helvetica Neue"/>
            </a:endParaRPr>
          </a:p>
          <a:p>
            <a:pPr lvl="0" rtl="0">
              <a:spcBef>
                <a:spcPts val="0"/>
              </a:spcBef>
              <a:buNone/>
            </a:pPr>
            <a:r>
              <a:rPr lang="en" sz="1600" dirty="0">
                <a:latin typeface="Helvetica Neue"/>
                <a:ea typeface="Helvetica Neue"/>
                <a:cs typeface="Helvetica Neue"/>
                <a:sym typeface="Helvetica Neue"/>
              </a:rPr>
              <a:t>Deepen partnership with founders</a:t>
            </a:r>
          </a:p>
          <a:p>
            <a:pPr lvl="0" rtl="0">
              <a:spcBef>
                <a:spcPts val="0"/>
              </a:spcBef>
              <a:buNone/>
            </a:pPr>
            <a:endParaRPr sz="900" dirty="0">
              <a:latin typeface="Helvetica Neue"/>
              <a:ea typeface="Helvetica Neue"/>
              <a:cs typeface="Helvetica Neue"/>
              <a:sym typeface="Helvetica Neue"/>
            </a:endParaRPr>
          </a:p>
          <a:p>
            <a:pPr lvl="0" rtl="0">
              <a:spcBef>
                <a:spcPts val="0"/>
              </a:spcBef>
              <a:buNone/>
            </a:pPr>
            <a:r>
              <a:rPr lang="en" sz="1600" dirty="0">
                <a:latin typeface="Helvetica Neue"/>
                <a:ea typeface="Helvetica Neue"/>
                <a:cs typeface="Helvetica Neue"/>
                <a:sym typeface="Helvetica Neue"/>
              </a:rPr>
              <a:t>Strengthen relationship among partners</a:t>
            </a:r>
          </a:p>
          <a:p>
            <a:pPr lvl="0" rtl="0">
              <a:spcBef>
                <a:spcPts val="0"/>
              </a:spcBef>
              <a:buNone/>
            </a:pPr>
            <a:endParaRPr sz="1000" dirty="0">
              <a:latin typeface="Helvetica Neue"/>
              <a:ea typeface="Helvetica Neue"/>
              <a:cs typeface="Helvetica Neue"/>
              <a:sym typeface="Helvetica Neue"/>
            </a:endParaRPr>
          </a:p>
          <a:p>
            <a:pPr lvl="0" rtl="0">
              <a:spcBef>
                <a:spcPts val="0"/>
              </a:spcBef>
              <a:buNone/>
            </a:pPr>
            <a:endParaRPr lang="en" sz="1000" dirty="0">
              <a:latin typeface="Helvetica Neue"/>
              <a:ea typeface="Helvetica Neue"/>
              <a:cs typeface="Helvetica Neue"/>
              <a:sym typeface="Helvetica Neue"/>
            </a:endParaRPr>
          </a:p>
        </p:txBody>
      </p:sp>
      <p:sp>
        <p:nvSpPr>
          <p:cNvPr id="100" name="Shape 100"/>
          <p:cNvSpPr txBox="1"/>
          <p:nvPr/>
        </p:nvSpPr>
        <p:spPr>
          <a:xfrm>
            <a:off x="6340949" y="1396059"/>
            <a:ext cx="2329522" cy="1772100"/>
          </a:xfrm>
          <a:prstGeom prst="rect">
            <a:avLst/>
          </a:prstGeom>
          <a:noFill/>
          <a:ln>
            <a:noFill/>
          </a:ln>
        </p:spPr>
        <p:txBody>
          <a:bodyPr wrap="square" lIns="91425" tIns="91425" rIns="91425" bIns="91425" anchor="t" anchorCtr="0">
            <a:noAutofit/>
          </a:bodyPr>
          <a:lstStyle/>
          <a:p>
            <a:pPr lvl="0" rtl="0">
              <a:spcBef>
                <a:spcPts val="0"/>
              </a:spcBef>
              <a:buNone/>
            </a:pPr>
            <a:r>
              <a:rPr lang="en" sz="1500" dirty="0">
                <a:latin typeface="Helvetica Neue"/>
                <a:ea typeface="Helvetica Neue"/>
                <a:cs typeface="Helvetica Neue"/>
                <a:sym typeface="Helvetica Neue"/>
              </a:rPr>
              <a:t>Deepen relationship with existing clients</a:t>
            </a:r>
          </a:p>
          <a:p>
            <a:pPr lvl="0" rtl="0">
              <a:spcBef>
                <a:spcPts val="0"/>
              </a:spcBef>
              <a:buNone/>
            </a:pPr>
            <a:endParaRPr sz="1500" dirty="0">
              <a:latin typeface="Helvetica Neue"/>
              <a:ea typeface="Helvetica Neue"/>
              <a:cs typeface="Helvetica Neue"/>
              <a:sym typeface="Helvetica Neue"/>
            </a:endParaRPr>
          </a:p>
          <a:p>
            <a:pPr lvl="0" rtl="0">
              <a:spcBef>
                <a:spcPts val="0"/>
              </a:spcBef>
              <a:buNone/>
            </a:pPr>
            <a:r>
              <a:rPr lang="en" sz="1500" b="1" dirty="0">
                <a:solidFill>
                  <a:srgbClr val="606FB5"/>
                </a:solidFill>
                <a:latin typeface="Helvetica Neue"/>
                <a:ea typeface="Helvetica Neue"/>
                <a:cs typeface="Helvetica Neue"/>
                <a:sym typeface="Helvetica Neue"/>
              </a:rPr>
              <a:t>Refine successful products; identify new products</a:t>
            </a:r>
          </a:p>
          <a:p>
            <a:pPr lvl="0" rtl="0">
              <a:spcBef>
                <a:spcPts val="0"/>
              </a:spcBef>
              <a:buNone/>
            </a:pPr>
            <a:endParaRPr sz="1500" dirty="0">
              <a:latin typeface="Helvetica Neue"/>
              <a:ea typeface="Helvetica Neue"/>
              <a:cs typeface="Helvetica Neue"/>
              <a:sym typeface="Helvetica Neue"/>
            </a:endParaRPr>
          </a:p>
          <a:p>
            <a:pPr lvl="0" rtl="0">
              <a:spcBef>
                <a:spcPts val="0"/>
              </a:spcBef>
              <a:buNone/>
            </a:pPr>
            <a:r>
              <a:rPr lang="en" sz="1500" b="1" dirty="0">
                <a:solidFill>
                  <a:srgbClr val="D85435"/>
                </a:solidFill>
                <a:latin typeface="Helvetica Neue"/>
                <a:ea typeface="Helvetica Neue"/>
                <a:cs typeface="Helvetica Neue"/>
                <a:sym typeface="Helvetica Neue"/>
              </a:rPr>
              <a:t>Develop &amp; implement social enterprise</a:t>
            </a:r>
          </a:p>
          <a:p>
            <a:pPr lvl="0" rtl="0">
              <a:spcBef>
                <a:spcPts val="0"/>
              </a:spcBef>
              <a:buNone/>
            </a:pPr>
            <a:endParaRPr sz="1000" dirty="0">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2000" advTm="21744"/>
    </mc:Choice>
    <mc:Fallback xmlns="">
      <p:transition spd="slow" advTm="2174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p:nvPr/>
        </p:nvSpPr>
        <p:spPr>
          <a:xfrm>
            <a:off x="0" y="4392775"/>
            <a:ext cx="9144000" cy="750600"/>
          </a:xfrm>
          <a:prstGeom prst="rect">
            <a:avLst/>
          </a:prstGeom>
          <a:solidFill>
            <a:srgbClr val="43A4D4"/>
          </a:solidFill>
          <a:ln>
            <a:noFill/>
          </a:ln>
        </p:spPr>
        <p:txBody>
          <a:bodyPr wrap="square" lIns="91425" tIns="91425" rIns="91425" bIns="91425" anchor="ctr" anchorCtr="0">
            <a:noAutofit/>
          </a:bodyPr>
          <a:lstStyle/>
          <a:p>
            <a:pPr lvl="0">
              <a:spcBef>
                <a:spcPts val="0"/>
              </a:spcBef>
              <a:buNone/>
            </a:pPr>
            <a:endParaRPr/>
          </a:p>
        </p:txBody>
      </p:sp>
      <p:sp>
        <p:nvSpPr>
          <p:cNvPr id="74" name="Shape 74"/>
          <p:cNvSpPr/>
          <p:nvPr/>
        </p:nvSpPr>
        <p:spPr>
          <a:xfrm>
            <a:off x="740150" y="752833"/>
            <a:ext cx="2837400" cy="2837400"/>
          </a:xfrm>
          <a:prstGeom prst="ellipse">
            <a:avLst/>
          </a:prstGeom>
          <a:noFill/>
          <a:ln w="76200" cap="flat" cmpd="sng">
            <a:solidFill>
              <a:srgbClr val="43A4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5" name="Shape 75"/>
          <p:cNvSpPr txBox="1">
            <a:spLocks noGrp="1"/>
          </p:cNvSpPr>
          <p:nvPr>
            <p:ph type="body" idx="1"/>
          </p:nvPr>
        </p:nvSpPr>
        <p:spPr>
          <a:xfrm>
            <a:off x="311800" y="4617175"/>
            <a:ext cx="2644500" cy="301800"/>
          </a:xfrm>
          <a:prstGeom prst="rect">
            <a:avLst/>
          </a:prstGeom>
        </p:spPr>
        <p:txBody>
          <a:bodyPr wrap="square" lIns="91425" tIns="91425" rIns="91425" bIns="91425" anchor="t" anchorCtr="0">
            <a:noAutofit/>
          </a:bodyPr>
          <a:lstStyle/>
          <a:p>
            <a:pPr lvl="0">
              <a:spcBef>
                <a:spcPts val="0"/>
              </a:spcBef>
              <a:buNone/>
            </a:pPr>
            <a:r>
              <a:rPr lang="en" sz="1100" b="1" dirty="0">
                <a:solidFill>
                  <a:srgbClr val="FFFFFF"/>
                </a:solidFill>
                <a:latin typeface="Helvetica Neue"/>
                <a:ea typeface="Helvetica Neue"/>
                <a:cs typeface="Helvetica Neue"/>
                <a:sym typeface="Helvetica Neue"/>
              </a:rPr>
              <a:t>HOW ARE WE PERCEIVED?</a:t>
            </a:r>
          </a:p>
        </p:txBody>
      </p:sp>
      <p:pic>
        <p:nvPicPr>
          <p:cNvPr id="76" name="Shape 76" descr="TW-shirt.png"/>
          <p:cNvPicPr preferRelativeResize="0"/>
          <p:nvPr/>
        </p:nvPicPr>
        <p:blipFill>
          <a:blip r:embed="rId3">
            <a:alphaModFix/>
          </a:blip>
          <a:stretch>
            <a:fillRect/>
          </a:stretch>
        </p:blipFill>
        <p:spPr>
          <a:xfrm>
            <a:off x="7339975" y="4617174"/>
            <a:ext cx="1492325" cy="301799"/>
          </a:xfrm>
          <a:prstGeom prst="rect">
            <a:avLst/>
          </a:prstGeom>
          <a:noFill/>
          <a:ln>
            <a:noFill/>
          </a:ln>
        </p:spPr>
      </p:pic>
      <p:sp>
        <p:nvSpPr>
          <p:cNvPr id="77" name="Shape 77"/>
          <p:cNvSpPr/>
          <p:nvPr/>
        </p:nvSpPr>
        <p:spPr>
          <a:xfrm>
            <a:off x="3009627" y="607500"/>
            <a:ext cx="3128099" cy="3128100"/>
          </a:xfrm>
          <a:prstGeom prst="ellipse">
            <a:avLst/>
          </a:prstGeom>
          <a:noFill/>
          <a:ln w="76200" cap="flat" cmpd="sng">
            <a:solidFill>
              <a:srgbClr val="005C8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a:off x="5594335" y="752833"/>
            <a:ext cx="2837400" cy="2837400"/>
          </a:xfrm>
          <a:prstGeom prst="ellipse">
            <a:avLst/>
          </a:prstGeom>
          <a:noFill/>
          <a:ln w="76200" cap="flat" cmpd="sng">
            <a:solidFill>
              <a:srgbClr val="43A4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9" name="Shape 79"/>
          <p:cNvSpPr txBox="1"/>
          <p:nvPr/>
        </p:nvSpPr>
        <p:spPr>
          <a:xfrm>
            <a:off x="344225" y="1757675"/>
            <a:ext cx="3234300" cy="6924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Clr>
                <a:schemeClr val="dk1"/>
              </a:buClr>
              <a:buFont typeface="Arial"/>
              <a:buNone/>
            </a:pPr>
            <a:r>
              <a:rPr lang="en" sz="1800" dirty="0">
                <a:solidFill>
                  <a:srgbClr val="43A4D4"/>
                </a:solidFill>
                <a:latin typeface="Merriweather"/>
                <a:ea typeface="Merriweather"/>
                <a:cs typeface="Merriweather"/>
                <a:sym typeface="Merriweather"/>
              </a:rPr>
              <a:t>By our partners</a:t>
            </a:r>
          </a:p>
        </p:txBody>
      </p:sp>
      <p:sp>
        <p:nvSpPr>
          <p:cNvPr id="80" name="Shape 80"/>
          <p:cNvSpPr txBox="1"/>
          <p:nvPr/>
        </p:nvSpPr>
        <p:spPr>
          <a:xfrm>
            <a:off x="3513000" y="1405400"/>
            <a:ext cx="2111400" cy="1532400"/>
          </a:xfrm>
          <a:prstGeom prst="rect">
            <a:avLst/>
          </a:prstGeom>
          <a:noFill/>
          <a:ln>
            <a:noFill/>
          </a:ln>
        </p:spPr>
        <p:txBody>
          <a:bodyPr wrap="square" lIns="91425" tIns="91425" rIns="91425" bIns="91425" anchor="t" anchorCtr="0">
            <a:noAutofit/>
          </a:bodyPr>
          <a:lstStyle/>
          <a:p>
            <a:pPr lvl="0" algn="ctr">
              <a:spcBef>
                <a:spcPts val="0"/>
              </a:spcBef>
              <a:buNone/>
            </a:pPr>
            <a:endParaRPr lang="en" dirty="0">
              <a:solidFill>
                <a:srgbClr val="43A4D4"/>
              </a:solidFill>
              <a:latin typeface="Merriweather"/>
              <a:ea typeface="Merriweather"/>
              <a:cs typeface="Merriweather"/>
              <a:sym typeface="Merriweather"/>
            </a:endParaRPr>
          </a:p>
          <a:p>
            <a:pPr lvl="0" algn="ctr">
              <a:spcBef>
                <a:spcPts val="0"/>
              </a:spcBef>
              <a:buNone/>
            </a:pPr>
            <a:endParaRPr lang="en" dirty="0">
              <a:solidFill>
                <a:srgbClr val="43A4D4"/>
              </a:solidFill>
              <a:latin typeface="Merriweather"/>
              <a:ea typeface="Merriweather"/>
              <a:cs typeface="Merriweather"/>
              <a:sym typeface="Merriweather"/>
            </a:endParaRPr>
          </a:p>
          <a:p>
            <a:pPr lvl="0" algn="ctr">
              <a:spcBef>
                <a:spcPts val="0"/>
              </a:spcBef>
              <a:buNone/>
            </a:pPr>
            <a:r>
              <a:rPr lang="en" sz="1800" dirty="0">
                <a:solidFill>
                  <a:srgbClr val="43A4D4"/>
                </a:solidFill>
                <a:latin typeface="Merriweather"/>
                <a:ea typeface="Merriweather"/>
                <a:cs typeface="Merriweather"/>
                <a:sym typeface="Merriweather"/>
              </a:rPr>
              <a:t>By our clients</a:t>
            </a:r>
          </a:p>
        </p:txBody>
      </p:sp>
      <p:sp>
        <p:nvSpPr>
          <p:cNvPr id="81" name="Shape 81"/>
          <p:cNvSpPr txBox="1"/>
          <p:nvPr/>
        </p:nvSpPr>
        <p:spPr>
          <a:xfrm>
            <a:off x="5563848" y="1741347"/>
            <a:ext cx="3234300" cy="1532400"/>
          </a:xfrm>
          <a:prstGeom prst="rect">
            <a:avLst/>
          </a:prstGeom>
          <a:noFill/>
          <a:ln>
            <a:noFill/>
          </a:ln>
        </p:spPr>
        <p:txBody>
          <a:bodyPr wrap="square" lIns="91425" tIns="91425" rIns="91425" bIns="91425" anchor="t" anchorCtr="0">
            <a:noAutofit/>
          </a:bodyPr>
          <a:lstStyle/>
          <a:p>
            <a:pPr lvl="0" algn="ctr" rtl="0">
              <a:spcBef>
                <a:spcPts val="0"/>
              </a:spcBef>
              <a:buNone/>
            </a:pPr>
            <a:r>
              <a:rPr lang="en" sz="1600" dirty="0">
                <a:solidFill>
                  <a:srgbClr val="43A4D4"/>
                </a:solidFill>
                <a:latin typeface="Merriweather"/>
                <a:ea typeface="Merriweather"/>
                <a:cs typeface="Merriweather"/>
                <a:sym typeface="Merriweather"/>
              </a:rPr>
              <a:t>By funders &amp; other</a:t>
            </a:r>
          </a:p>
          <a:p>
            <a:pPr lvl="0" algn="ctr" rtl="0">
              <a:spcBef>
                <a:spcPts val="0"/>
              </a:spcBef>
              <a:buNone/>
            </a:pPr>
            <a:r>
              <a:rPr lang="en" sz="1600" dirty="0">
                <a:solidFill>
                  <a:srgbClr val="43A4D4"/>
                </a:solidFill>
                <a:latin typeface="Merriweather"/>
                <a:ea typeface="Merriweather"/>
                <a:cs typeface="Merriweather"/>
                <a:sym typeface="Merriweather"/>
              </a:rPr>
              <a:t>“key stakeholders”</a:t>
            </a:r>
          </a:p>
        </p:txBody>
      </p:sp>
    </p:spTree>
  </p:cSld>
  <p:clrMapOvr>
    <a:masterClrMapping/>
  </p:clrMapOvr>
  <mc:AlternateContent xmlns:mc="http://schemas.openxmlformats.org/markup-compatibility/2006" xmlns:p14="http://schemas.microsoft.com/office/powerpoint/2010/main">
    <mc:Choice Requires="p14">
      <p:transition spd="slow" p14:dur="2000" advTm="21317"/>
    </mc:Choice>
    <mc:Fallback xmlns="">
      <p:transition spd="slow" advTm="2131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627" y="478870"/>
            <a:ext cx="8056605" cy="4247317"/>
          </a:xfrm>
          <a:prstGeom prst="rect">
            <a:avLst/>
          </a:prstGeom>
        </p:spPr>
        <p:txBody>
          <a:bodyPr wrap="square">
            <a:spAutoFit/>
          </a:bodyPr>
          <a:lstStyle/>
          <a:p>
            <a:r>
              <a:rPr lang="en-US" sz="1800" b="1" i="1" dirty="0">
                <a:latin typeface="Merriweather" panose="02060503050406030704" pitchFamily="18" charset="0"/>
              </a:rPr>
              <a:t>Who we are</a:t>
            </a:r>
            <a:r>
              <a:rPr lang="en-US" sz="1800" b="1" dirty="0">
                <a:latin typeface="Merriweather" panose="02060503050406030704" pitchFamily="18" charset="0"/>
              </a:rPr>
              <a:t>:</a:t>
            </a:r>
          </a:p>
          <a:p>
            <a:r>
              <a:rPr lang="en-US" sz="1800" dirty="0">
                <a:latin typeface="Merriweather" panose="02060503050406030704" pitchFamily="18" charset="0"/>
              </a:rPr>
              <a:t> </a:t>
            </a:r>
          </a:p>
          <a:p>
            <a:r>
              <a:rPr lang="en-US" sz="1800" dirty="0">
                <a:latin typeface="Merriweather" panose="02060503050406030704" pitchFamily="18" charset="0"/>
              </a:rPr>
              <a:t>We are a trusted source of information.  </a:t>
            </a:r>
          </a:p>
          <a:p>
            <a:r>
              <a:rPr lang="en-US" sz="1800" dirty="0">
                <a:latin typeface="Merriweather" panose="02060503050406030704" pitchFamily="18" charset="0"/>
              </a:rPr>
              <a:t> </a:t>
            </a:r>
          </a:p>
          <a:p>
            <a:r>
              <a:rPr lang="en-US" sz="1800" dirty="0">
                <a:latin typeface="Merriweather" panose="02060503050406030704" pitchFamily="18" charset="0"/>
              </a:rPr>
              <a:t> </a:t>
            </a:r>
          </a:p>
          <a:p>
            <a:r>
              <a:rPr lang="en-US" sz="1800" b="1" i="1" dirty="0">
                <a:latin typeface="Merriweather" panose="02060503050406030704" pitchFamily="18" charset="0"/>
              </a:rPr>
              <a:t>What we do</a:t>
            </a:r>
            <a:r>
              <a:rPr lang="en-US" sz="1800" b="1" dirty="0">
                <a:latin typeface="Merriweather" panose="02060503050406030704" pitchFamily="18" charset="0"/>
              </a:rPr>
              <a:t>:  </a:t>
            </a:r>
          </a:p>
          <a:p>
            <a:r>
              <a:rPr lang="en-US" sz="1800" dirty="0">
                <a:latin typeface="Merriweather" panose="02060503050406030704" pitchFamily="18" charset="0"/>
              </a:rPr>
              <a:t> </a:t>
            </a:r>
          </a:p>
          <a:p>
            <a:r>
              <a:rPr lang="en-US" sz="1800" dirty="0">
                <a:latin typeface="Merriweather" panose="02060503050406030704" pitchFamily="18" charset="0"/>
              </a:rPr>
              <a:t>We </a:t>
            </a:r>
            <a:r>
              <a:rPr lang="en-US" sz="1800" dirty="0" err="1">
                <a:latin typeface="Merriweather" panose="02060503050406030704" pitchFamily="18" charset="0"/>
              </a:rPr>
              <a:t>unmuddy</a:t>
            </a:r>
            <a:r>
              <a:rPr lang="en-US" sz="1800" dirty="0">
                <a:latin typeface="Merriweather" panose="02060503050406030704" pitchFamily="18" charset="0"/>
              </a:rPr>
              <a:t> the waters for partners to take effective action to fulfill their purpose. </a:t>
            </a:r>
          </a:p>
          <a:p>
            <a:r>
              <a:rPr lang="en-US" sz="1800" dirty="0">
                <a:latin typeface="Merriweather" panose="02060503050406030704" pitchFamily="18" charset="0"/>
              </a:rPr>
              <a:t> </a:t>
            </a:r>
          </a:p>
          <a:p>
            <a:r>
              <a:rPr lang="en-US" sz="1800" dirty="0">
                <a:latin typeface="Merriweather" panose="02060503050406030704" pitchFamily="18" charset="0"/>
              </a:rPr>
              <a:t> </a:t>
            </a:r>
          </a:p>
          <a:p>
            <a:r>
              <a:rPr lang="en-US" sz="1800" b="1" i="1" dirty="0">
                <a:latin typeface="Merriweather" panose="02060503050406030704" pitchFamily="18" charset="0"/>
              </a:rPr>
              <a:t>Why we do it – Our Mission</a:t>
            </a:r>
            <a:r>
              <a:rPr lang="en-US" sz="1800" b="1" dirty="0">
                <a:latin typeface="Merriweather" panose="02060503050406030704" pitchFamily="18" charset="0"/>
              </a:rPr>
              <a:t>: </a:t>
            </a:r>
          </a:p>
          <a:p>
            <a:r>
              <a:rPr lang="en-US" sz="1800" dirty="0">
                <a:latin typeface="Merriweather" panose="02060503050406030704" pitchFamily="18" charset="0"/>
              </a:rPr>
              <a:t> </a:t>
            </a:r>
          </a:p>
          <a:p>
            <a:r>
              <a:rPr lang="en-US" sz="1800" dirty="0">
                <a:latin typeface="Merriweather" panose="02060503050406030704" pitchFamily="18" charset="0"/>
              </a:rPr>
              <a:t>Our Mission is to strengthen communities through data, information and knowledge.</a:t>
            </a:r>
          </a:p>
        </p:txBody>
      </p:sp>
    </p:spTree>
    <p:extLst>
      <p:ext uri="{BB962C8B-B14F-4D97-AF65-F5344CB8AC3E}">
        <p14:creationId xmlns:p14="http://schemas.microsoft.com/office/powerpoint/2010/main" val="183571275"/>
      </p:ext>
    </p:extLst>
  </p:cSld>
  <p:clrMapOvr>
    <a:masterClrMapping/>
  </p:clrMapOvr>
  <mc:AlternateContent xmlns:mc="http://schemas.openxmlformats.org/markup-compatibility/2006" xmlns:p14="http://schemas.microsoft.com/office/powerpoint/2010/main">
    <mc:Choice Requires="p14">
      <p:transition spd="slow" p14:dur="2000" advTm="21179"/>
    </mc:Choice>
    <mc:Fallback xmlns="">
      <p:transition spd="slow" advTm="2117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C89"/>
        </a:solidFill>
        <a:effectLst/>
      </p:bgPr>
    </p:bg>
    <p:spTree>
      <p:nvGrpSpPr>
        <p:cNvPr id="1" name="Shape 115"/>
        <p:cNvGrpSpPr/>
        <p:nvPr/>
      </p:nvGrpSpPr>
      <p:grpSpPr>
        <a:xfrm>
          <a:off x="0" y="0"/>
          <a:ext cx="0" cy="0"/>
          <a:chOff x="0" y="0"/>
          <a:chExt cx="0" cy="0"/>
        </a:xfrm>
      </p:grpSpPr>
      <p:sp>
        <p:nvSpPr>
          <p:cNvPr id="116" name="Shape 116"/>
          <p:cNvSpPr/>
          <p:nvPr/>
        </p:nvSpPr>
        <p:spPr>
          <a:xfrm>
            <a:off x="873579" y="2213625"/>
            <a:ext cx="7535635" cy="7662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117" name="Shape 117"/>
          <p:cNvSpPr txBox="1">
            <a:spLocks noGrp="1"/>
          </p:cNvSpPr>
          <p:nvPr>
            <p:ph type="title"/>
          </p:nvPr>
        </p:nvSpPr>
        <p:spPr>
          <a:xfrm>
            <a:off x="0" y="2285400"/>
            <a:ext cx="9144000" cy="572700"/>
          </a:xfrm>
          <a:prstGeom prst="rect">
            <a:avLst/>
          </a:prstGeom>
        </p:spPr>
        <p:txBody>
          <a:bodyPr wrap="square" lIns="91425" tIns="91425" rIns="91425" bIns="91425" anchor="t" anchorCtr="0">
            <a:noAutofit/>
          </a:bodyPr>
          <a:lstStyle/>
          <a:p>
            <a:pPr lvl="0" algn="ctr">
              <a:spcBef>
                <a:spcPts val="0"/>
              </a:spcBef>
              <a:buNone/>
            </a:pPr>
            <a:r>
              <a:rPr lang="en" dirty="0">
                <a:solidFill>
                  <a:srgbClr val="005C89"/>
                </a:solidFill>
                <a:latin typeface="Helvetica Neue"/>
                <a:ea typeface="Helvetica Neue"/>
                <a:cs typeface="Helvetica Neue"/>
                <a:sym typeface="Helvetica Neue"/>
              </a:rPr>
              <a:t>Can we afford to work with a marketing team?</a:t>
            </a:r>
          </a:p>
        </p:txBody>
      </p:sp>
    </p:spTree>
  </p:cSld>
  <p:clrMapOvr>
    <a:masterClrMapping/>
  </p:clrMapOvr>
  <mc:AlternateContent xmlns:mc="http://schemas.openxmlformats.org/markup-compatibility/2006" xmlns:p14="http://schemas.microsoft.com/office/powerpoint/2010/main">
    <mc:Choice Requires="p14">
      <p:transition spd="slow" p14:dur="2000" advTm="21653"/>
    </mc:Choice>
    <mc:Fallback xmlns="">
      <p:transition spd="slow" advTm="2165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p:nvPr/>
        </p:nvSpPr>
        <p:spPr>
          <a:xfrm>
            <a:off x="0" y="4392775"/>
            <a:ext cx="9144000" cy="750600"/>
          </a:xfrm>
          <a:prstGeom prst="rect">
            <a:avLst/>
          </a:prstGeom>
          <a:solidFill>
            <a:srgbClr val="43A4D4"/>
          </a:solidFill>
          <a:ln>
            <a:noFill/>
          </a:ln>
        </p:spPr>
        <p:txBody>
          <a:bodyPr wrap="square" lIns="91425" tIns="91425" rIns="91425" bIns="91425" anchor="ctr" anchorCtr="0">
            <a:noAutofit/>
          </a:bodyPr>
          <a:lstStyle/>
          <a:p>
            <a:pPr lvl="0">
              <a:spcBef>
                <a:spcPts val="0"/>
              </a:spcBef>
              <a:buNone/>
            </a:pPr>
            <a:endParaRPr/>
          </a:p>
        </p:txBody>
      </p:sp>
      <p:pic>
        <p:nvPicPr>
          <p:cNvPr id="106" name="Shape 106" descr="TW-shirt.png"/>
          <p:cNvPicPr preferRelativeResize="0"/>
          <p:nvPr/>
        </p:nvPicPr>
        <p:blipFill>
          <a:blip r:embed="rId3">
            <a:alphaModFix/>
          </a:blip>
          <a:stretch>
            <a:fillRect/>
          </a:stretch>
        </p:blipFill>
        <p:spPr>
          <a:xfrm>
            <a:off x="7339975" y="4617174"/>
            <a:ext cx="1492325" cy="301799"/>
          </a:xfrm>
          <a:prstGeom prst="rect">
            <a:avLst/>
          </a:prstGeom>
          <a:noFill/>
          <a:ln>
            <a:noFill/>
          </a:ln>
        </p:spPr>
      </p:pic>
      <p:sp>
        <p:nvSpPr>
          <p:cNvPr id="107" name="Shape 107"/>
          <p:cNvSpPr txBox="1">
            <a:spLocks noGrp="1"/>
          </p:cNvSpPr>
          <p:nvPr>
            <p:ph type="body" idx="1"/>
          </p:nvPr>
        </p:nvSpPr>
        <p:spPr>
          <a:xfrm>
            <a:off x="311800" y="4617175"/>
            <a:ext cx="2644500" cy="301800"/>
          </a:xfrm>
          <a:prstGeom prst="rect">
            <a:avLst/>
          </a:prstGeom>
        </p:spPr>
        <p:txBody>
          <a:bodyPr wrap="square" lIns="91425" tIns="91425" rIns="91425" bIns="91425" anchor="t" anchorCtr="0">
            <a:noAutofit/>
          </a:bodyPr>
          <a:lstStyle/>
          <a:p>
            <a:pPr lvl="0" rtl="0">
              <a:spcBef>
                <a:spcPts val="0"/>
              </a:spcBef>
              <a:buNone/>
            </a:pPr>
            <a:r>
              <a:rPr lang="en" sz="1100" b="1" dirty="0">
                <a:solidFill>
                  <a:srgbClr val="FFFFFF"/>
                </a:solidFill>
              </a:rPr>
              <a:t>OUR MARKETING TEAM</a:t>
            </a:r>
          </a:p>
        </p:txBody>
      </p:sp>
      <p:sp>
        <p:nvSpPr>
          <p:cNvPr id="108" name="Shape 108"/>
          <p:cNvSpPr txBox="1"/>
          <p:nvPr/>
        </p:nvSpPr>
        <p:spPr>
          <a:xfrm>
            <a:off x="1148912" y="1037970"/>
            <a:ext cx="3133500" cy="3286811"/>
          </a:xfrm>
          <a:prstGeom prst="rect">
            <a:avLst/>
          </a:prstGeom>
          <a:noFill/>
          <a:ln>
            <a:noFill/>
          </a:ln>
        </p:spPr>
        <p:txBody>
          <a:bodyPr wrap="square" lIns="91425" tIns="91425" rIns="91425" bIns="91425" anchor="t" anchorCtr="0">
            <a:noAutofit/>
          </a:bodyPr>
          <a:lstStyle/>
          <a:p>
            <a:pPr lvl="0">
              <a:spcBef>
                <a:spcPts val="0"/>
              </a:spcBef>
              <a:buNone/>
            </a:pPr>
            <a:r>
              <a:rPr lang="en-US" sz="1200" dirty="0">
                <a:solidFill>
                  <a:schemeClr val="dk1"/>
                </a:solidFill>
                <a:highlight>
                  <a:srgbClr val="FFFFFF"/>
                </a:highlight>
                <a:latin typeface="Helvetica Neue"/>
                <a:ea typeface="Helvetica Neue"/>
                <a:cs typeface="Helvetica Neue"/>
                <a:sym typeface="Helvetica Neue"/>
              </a:rPr>
              <a:t>We</a:t>
            </a:r>
            <a:r>
              <a:rPr lang="en" sz="1200" dirty="0">
                <a:solidFill>
                  <a:schemeClr val="dk1"/>
                </a:solidFill>
                <a:highlight>
                  <a:srgbClr val="FFFFFF"/>
                </a:highlight>
                <a:latin typeface="Helvetica Neue"/>
                <a:ea typeface="Helvetica Neue"/>
                <a:cs typeface="Helvetica Neue"/>
                <a:sym typeface="Helvetica Neue"/>
              </a:rPr>
              <a:t> looked at other </a:t>
            </a:r>
            <a:r>
              <a:rPr lang="en" sz="2400" dirty="0">
                <a:solidFill>
                  <a:srgbClr val="606FB5"/>
                </a:solidFill>
                <a:highlight>
                  <a:srgbClr val="FFFFFF"/>
                </a:highlight>
                <a:latin typeface="Helvetica Neue"/>
                <a:ea typeface="Helvetica Neue"/>
                <a:cs typeface="Helvetica Neue"/>
                <a:sym typeface="Helvetica Neue"/>
              </a:rPr>
              <a:t>nonprofits</a:t>
            </a:r>
            <a:r>
              <a:rPr lang="en" sz="1200" dirty="0">
                <a:solidFill>
                  <a:schemeClr val="dk1"/>
                </a:solidFill>
                <a:highlight>
                  <a:srgbClr val="FFFFFF"/>
                </a:highlight>
                <a:latin typeface="Helvetica Neue"/>
                <a:ea typeface="Helvetica Neue"/>
                <a:cs typeface="Helvetica Neue"/>
                <a:sym typeface="Helvetica Neue"/>
              </a:rPr>
              <a:t> in the area, and frankly</a:t>
            </a:r>
            <a:r>
              <a:rPr lang="en" sz="2000" dirty="0">
                <a:solidFill>
                  <a:schemeClr val="dk1"/>
                </a:solidFill>
                <a:highlight>
                  <a:srgbClr val="FFFFFF"/>
                </a:highlight>
                <a:latin typeface="Helvetica Neue"/>
                <a:ea typeface="Helvetica Neue"/>
                <a:cs typeface="Helvetica Neue"/>
                <a:sym typeface="Helvetica Neue"/>
              </a:rPr>
              <a:t>, didn’t love </a:t>
            </a:r>
            <a:r>
              <a:rPr lang="en" sz="1200" dirty="0">
                <a:solidFill>
                  <a:schemeClr val="dk1"/>
                </a:solidFill>
                <a:highlight>
                  <a:srgbClr val="FFFFFF"/>
                </a:highlight>
                <a:latin typeface="Helvetica Neue"/>
                <a:ea typeface="Helvetica Neue"/>
                <a:cs typeface="Helvetica Neue"/>
                <a:sym typeface="Helvetica Neue"/>
              </a:rPr>
              <a:t>any of their </a:t>
            </a:r>
            <a:r>
              <a:rPr lang="en" sz="2000" dirty="0">
                <a:solidFill>
                  <a:srgbClr val="D85435"/>
                </a:solidFill>
                <a:highlight>
                  <a:srgbClr val="FFFFFF"/>
                </a:highlight>
                <a:latin typeface="Helvetica Neue"/>
                <a:ea typeface="Helvetica Neue"/>
                <a:cs typeface="Helvetica Neue"/>
                <a:sym typeface="Helvetica Neue"/>
              </a:rPr>
              <a:t>brands</a:t>
            </a:r>
            <a:r>
              <a:rPr lang="en" sz="2000" dirty="0">
                <a:solidFill>
                  <a:schemeClr val="dk1"/>
                </a:solidFill>
                <a:highlight>
                  <a:srgbClr val="FFFFFF"/>
                </a:highlight>
                <a:latin typeface="Helvetica Neue"/>
                <a:ea typeface="Helvetica Neue"/>
                <a:cs typeface="Helvetica Neue"/>
                <a:sym typeface="Helvetica Neue"/>
              </a:rPr>
              <a:t>.</a:t>
            </a:r>
          </a:p>
          <a:p>
            <a:pPr lvl="0">
              <a:spcBef>
                <a:spcPts val="0"/>
              </a:spcBef>
              <a:buNone/>
            </a:pPr>
            <a:endParaRPr lang="en" sz="2000" dirty="0">
              <a:solidFill>
                <a:schemeClr val="dk1"/>
              </a:solidFill>
              <a:highlight>
                <a:srgbClr val="FFFFFF"/>
              </a:highlight>
              <a:latin typeface="Helvetica Neue"/>
              <a:ea typeface="Helvetica Neue"/>
              <a:cs typeface="Helvetica Neue"/>
              <a:sym typeface="Helvetica Neue"/>
            </a:endParaRPr>
          </a:p>
          <a:p>
            <a:pPr lvl="0">
              <a:spcBef>
                <a:spcPts val="0"/>
              </a:spcBef>
              <a:buNone/>
            </a:pPr>
            <a:r>
              <a:rPr lang="en" sz="1200" dirty="0">
                <a:solidFill>
                  <a:schemeClr val="dk1"/>
                </a:solidFill>
                <a:highlight>
                  <a:srgbClr val="FFFFFF"/>
                </a:highlight>
                <a:latin typeface="Helvetica Neue"/>
                <a:ea typeface="Helvetica Neue"/>
                <a:cs typeface="Helvetica Neue"/>
                <a:sym typeface="Helvetica Neue"/>
              </a:rPr>
              <a:t>We looked at for-profit </a:t>
            </a:r>
            <a:r>
              <a:rPr lang="en" sz="2000" dirty="0">
                <a:solidFill>
                  <a:srgbClr val="01ADA8"/>
                </a:solidFill>
                <a:highlight>
                  <a:srgbClr val="FFFFFF"/>
                </a:highlight>
                <a:latin typeface="Helvetica Neue"/>
                <a:ea typeface="Helvetica Neue"/>
                <a:cs typeface="Helvetica Neue"/>
                <a:sym typeface="Helvetica Neue"/>
              </a:rPr>
              <a:t>competitors</a:t>
            </a:r>
            <a:r>
              <a:rPr lang="en" sz="1200" dirty="0">
                <a:solidFill>
                  <a:schemeClr val="dk1"/>
                </a:solidFill>
                <a:highlight>
                  <a:srgbClr val="FFFFFF"/>
                </a:highlight>
                <a:latin typeface="Helvetica Neue"/>
                <a:ea typeface="Helvetica Neue"/>
                <a:cs typeface="Helvetica Neue"/>
                <a:sym typeface="Helvetica Neue"/>
              </a:rPr>
              <a:t>, realized we needed to </a:t>
            </a:r>
            <a:r>
              <a:rPr lang="en" sz="2000" b="1" dirty="0">
                <a:solidFill>
                  <a:schemeClr val="dk1"/>
                </a:solidFill>
                <a:highlight>
                  <a:srgbClr val="FFFFFF"/>
                </a:highlight>
                <a:latin typeface="Helvetica Neue"/>
                <a:ea typeface="Helvetica Neue"/>
                <a:cs typeface="Helvetica Neue"/>
                <a:sym typeface="Helvetica Neue"/>
              </a:rPr>
              <a:t>look like a business</a:t>
            </a:r>
            <a:r>
              <a:rPr lang="en" sz="1200" dirty="0">
                <a:solidFill>
                  <a:schemeClr val="dk1"/>
                </a:solidFill>
                <a:highlight>
                  <a:srgbClr val="FFFFFF"/>
                </a:highlight>
                <a:latin typeface="Helvetica Neue"/>
                <a:ea typeface="Helvetica Neue"/>
                <a:cs typeface="Helvetica Neue"/>
                <a:sym typeface="Helvetica Neue"/>
              </a:rPr>
              <a:t>, not a nonprofit and not a research institute.</a:t>
            </a:r>
          </a:p>
          <a:p>
            <a:pPr lvl="0">
              <a:lnSpc>
                <a:spcPct val="150000"/>
              </a:lnSpc>
              <a:spcBef>
                <a:spcPts val="0"/>
              </a:spcBef>
              <a:buNone/>
            </a:pPr>
            <a:endParaRPr lang="en" sz="1200" dirty="0">
              <a:solidFill>
                <a:schemeClr val="dk1"/>
              </a:solidFill>
              <a:highlight>
                <a:srgbClr val="FFFFFF"/>
              </a:highlight>
              <a:latin typeface="Helvetica Neue"/>
              <a:ea typeface="Helvetica Neue"/>
              <a:cs typeface="Helvetica Neue"/>
              <a:sym typeface="Helvetica Neue"/>
            </a:endParaRPr>
          </a:p>
          <a:p>
            <a:pPr lvl="0">
              <a:spcBef>
                <a:spcPts val="0"/>
              </a:spcBef>
              <a:buNone/>
            </a:pPr>
            <a:r>
              <a:rPr lang="en" sz="1200" dirty="0">
                <a:solidFill>
                  <a:schemeClr val="dk1"/>
                </a:solidFill>
                <a:highlight>
                  <a:srgbClr val="FFFFFF"/>
                </a:highlight>
                <a:latin typeface="Helvetica Neue"/>
                <a:ea typeface="Helvetica Neue"/>
                <a:cs typeface="Helvetica Neue"/>
                <a:sym typeface="Helvetica Neue"/>
              </a:rPr>
              <a:t>But we wanted a team that understood </a:t>
            </a:r>
            <a:r>
              <a:rPr lang="en" sz="2000" dirty="0">
                <a:solidFill>
                  <a:srgbClr val="606FB5"/>
                </a:solidFill>
                <a:highlight>
                  <a:srgbClr val="FFFFFF"/>
                </a:highlight>
                <a:latin typeface="Helvetica Neue"/>
                <a:ea typeface="Helvetica Neue"/>
                <a:cs typeface="Helvetica Neue"/>
                <a:sym typeface="Helvetica Neue"/>
              </a:rPr>
              <a:t>being mission driven.</a:t>
            </a:r>
          </a:p>
        </p:txBody>
      </p:sp>
      <p:sp>
        <p:nvSpPr>
          <p:cNvPr id="109" name="Shape 109"/>
          <p:cNvSpPr txBox="1"/>
          <p:nvPr/>
        </p:nvSpPr>
        <p:spPr>
          <a:xfrm>
            <a:off x="4480587" y="1092425"/>
            <a:ext cx="3922008" cy="31335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1200" dirty="0">
                <a:solidFill>
                  <a:schemeClr val="dk1"/>
                </a:solidFill>
                <a:highlight>
                  <a:srgbClr val="FFFFFF"/>
                </a:highlight>
                <a:latin typeface="Helvetica Neue"/>
                <a:ea typeface="Helvetica Neue"/>
                <a:cs typeface="Helvetica Neue"/>
                <a:sym typeface="Helvetica Neue"/>
              </a:rPr>
              <a:t>We knew of their </a:t>
            </a:r>
            <a:r>
              <a:rPr lang="en" sz="1200" b="1" dirty="0">
                <a:solidFill>
                  <a:srgbClr val="D85435"/>
                </a:solidFill>
                <a:highlight>
                  <a:srgbClr val="FFFFFF"/>
                </a:highlight>
                <a:latin typeface="Helvetica Neue"/>
                <a:ea typeface="Helvetica Neue"/>
                <a:cs typeface="Helvetica Neue"/>
                <a:sym typeface="Helvetica Neue"/>
              </a:rPr>
              <a:t>Cause Collaborative</a:t>
            </a:r>
            <a:r>
              <a:rPr lang="en" sz="1200" dirty="0">
                <a:solidFill>
                  <a:schemeClr val="dk1"/>
                </a:solidFill>
                <a:highlight>
                  <a:srgbClr val="FFFFFF"/>
                </a:highlight>
                <a:latin typeface="Helvetica Neue"/>
                <a:ea typeface="Helvetica Neue"/>
                <a:cs typeface="Helvetica Neue"/>
                <a:sym typeface="Helvetica Neue"/>
              </a:rPr>
              <a:t>, so we checked them out.</a:t>
            </a:r>
          </a:p>
          <a:p>
            <a:pPr lvl="0" rtl="0">
              <a:lnSpc>
                <a:spcPct val="150000"/>
              </a:lnSpc>
              <a:spcBef>
                <a:spcPts val="0"/>
              </a:spcBef>
              <a:buNone/>
            </a:pPr>
            <a:endParaRPr lang="en" sz="1200" dirty="0">
              <a:solidFill>
                <a:schemeClr val="dk1"/>
              </a:solidFill>
              <a:highlight>
                <a:srgbClr val="FFFFFF"/>
              </a:highlight>
              <a:latin typeface="Helvetica Neue"/>
              <a:ea typeface="Helvetica Neue"/>
              <a:cs typeface="Helvetica Neue"/>
              <a:sym typeface="Helvetica Neue"/>
            </a:endParaRPr>
          </a:p>
          <a:p>
            <a:pPr lvl="0" rtl="0">
              <a:lnSpc>
                <a:spcPct val="150000"/>
              </a:lnSpc>
              <a:spcBef>
                <a:spcPts val="0"/>
              </a:spcBef>
              <a:buNone/>
            </a:pPr>
            <a:endParaRPr lang="en" sz="1200" dirty="0">
              <a:solidFill>
                <a:schemeClr val="dk1"/>
              </a:solidFill>
              <a:highlight>
                <a:srgbClr val="FFFFFF"/>
              </a:highlight>
              <a:latin typeface="Helvetica Neue"/>
              <a:ea typeface="Helvetica Neue"/>
              <a:cs typeface="Helvetica Neue"/>
              <a:sym typeface="Helvetica Neue"/>
            </a:endParaRPr>
          </a:p>
          <a:p>
            <a:pPr lvl="0" rtl="0">
              <a:lnSpc>
                <a:spcPct val="150000"/>
              </a:lnSpc>
              <a:spcBef>
                <a:spcPts val="0"/>
              </a:spcBef>
              <a:buNone/>
            </a:pPr>
            <a:r>
              <a:rPr lang="en" sz="1200" dirty="0">
                <a:solidFill>
                  <a:schemeClr val="dk1"/>
                </a:solidFill>
                <a:highlight>
                  <a:srgbClr val="FFFFFF"/>
                </a:highlight>
                <a:latin typeface="Helvetica Neue"/>
                <a:ea typeface="Helvetica Neue"/>
                <a:cs typeface="Helvetica Neue"/>
                <a:sym typeface="Helvetica Neue"/>
              </a:rPr>
              <a:t>AND, I took a Marketing Seminar (online) with Seth Godin.</a:t>
            </a:r>
            <a:r>
              <a:rPr lang="en" sz="2000" b="1" dirty="0">
                <a:solidFill>
                  <a:srgbClr val="D85435"/>
                </a:solidFill>
                <a:highlight>
                  <a:srgbClr val="FFFFFF"/>
                </a:highlight>
                <a:latin typeface="Helvetica Neue"/>
                <a:ea typeface="Helvetica Neue"/>
                <a:cs typeface="Helvetica Neue"/>
                <a:sym typeface="Helvetica Neue"/>
              </a:rPr>
              <a:t>*</a:t>
            </a:r>
          </a:p>
          <a:p>
            <a:pPr lvl="0" rtl="0">
              <a:lnSpc>
                <a:spcPct val="150000"/>
              </a:lnSpc>
              <a:spcBef>
                <a:spcPts val="0"/>
              </a:spcBef>
              <a:buNone/>
            </a:pPr>
            <a:endParaRPr lang="en" sz="1200" dirty="0">
              <a:solidFill>
                <a:schemeClr val="dk1"/>
              </a:solidFill>
              <a:highlight>
                <a:srgbClr val="FFFFFF"/>
              </a:highlight>
              <a:latin typeface="Helvetica Neue"/>
              <a:ea typeface="Helvetica Neue"/>
              <a:cs typeface="Helvetica Neue"/>
              <a:sym typeface="Helvetica Neue"/>
            </a:endParaRPr>
          </a:p>
          <a:p>
            <a:pPr lvl="0" rtl="0">
              <a:lnSpc>
                <a:spcPct val="150000"/>
              </a:lnSpc>
              <a:spcBef>
                <a:spcPts val="0"/>
              </a:spcBef>
              <a:buNone/>
            </a:pPr>
            <a:endParaRPr lang="en" sz="1200" dirty="0">
              <a:solidFill>
                <a:schemeClr val="dk1"/>
              </a:solidFill>
              <a:highlight>
                <a:srgbClr val="FFFFFF"/>
              </a:highlight>
              <a:latin typeface="Helvetica Neue"/>
              <a:ea typeface="Helvetica Neue"/>
              <a:cs typeface="Helvetica Neue"/>
              <a:sym typeface="Helvetica Neue"/>
            </a:endParaRPr>
          </a:p>
          <a:p>
            <a:pPr lvl="0" rtl="0">
              <a:lnSpc>
                <a:spcPct val="150000"/>
              </a:lnSpc>
              <a:spcBef>
                <a:spcPts val="0"/>
              </a:spcBef>
              <a:buNone/>
            </a:pPr>
            <a:endParaRPr lang="en" sz="1200" dirty="0">
              <a:solidFill>
                <a:schemeClr val="dk1"/>
              </a:solidFill>
              <a:highlight>
                <a:srgbClr val="FFFFFF"/>
              </a:highlight>
              <a:latin typeface="Helvetica Neue"/>
              <a:ea typeface="Helvetica Neue"/>
              <a:cs typeface="Helvetica Neue"/>
              <a:sym typeface="Helvetica Neue"/>
            </a:endParaRPr>
          </a:p>
          <a:p>
            <a:pPr lvl="0" rtl="0">
              <a:lnSpc>
                <a:spcPct val="150000"/>
              </a:lnSpc>
              <a:spcBef>
                <a:spcPts val="0"/>
              </a:spcBef>
              <a:buNone/>
            </a:pPr>
            <a:r>
              <a:rPr lang="en" sz="2000" b="1" dirty="0">
                <a:solidFill>
                  <a:srgbClr val="D85435"/>
                </a:solidFill>
                <a:highlight>
                  <a:srgbClr val="FFFFFF"/>
                </a:highlight>
                <a:latin typeface="Helvetica Neue"/>
                <a:ea typeface="Helvetica Neue"/>
                <a:cs typeface="Helvetica Neue"/>
                <a:sym typeface="Helvetica Neue"/>
              </a:rPr>
              <a:t>*</a:t>
            </a:r>
            <a:r>
              <a:rPr lang="en" sz="1200" dirty="0">
                <a:solidFill>
                  <a:schemeClr val="dk1"/>
                </a:solidFill>
                <a:highlight>
                  <a:srgbClr val="FFFFFF"/>
                </a:highlight>
                <a:latin typeface="Helvetica Neue"/>
                <a:ea typeface="Helvetica Neue"/>
                <a:cs typeface="Helvetica Neue"/>
                <a:sym typeface="Helvetica Neue"/>
              </a:rPr>
              <a:t>Researchers tend to do well with “formal” instruction.</a:t>
            </a:r>
          </a:p>
        </p:txBody>
      </p:sp>
      <p:sp>
        <p:nvSpPr>
          <p:cNvPr id="110" name="Shape 110"/>
          <p:cNvSpPr txBox="1">
            <a:spLocks noGrp="1"/>
          </p:cNvSpPr>
          <p:nvPr>
            <p:ph type="title"/>
          </p:nvPr>
        </p:nvSpPr>
        <p:spPr>
          <a:xfrm>
            <a:off x="1120225" y="519725"/>
            <a:ext cx="7900200" cy="572700"/>
          </a:xfrm>
          <a:prstGeom prst="rect">
            <a:avLst/>
          </a:prstGeom>
        </p:spPr>
        <p:txBody>
          <a:bodyPr wrap="square" lIns="91425" tIns="91425" rIns="91425" bIns="91425" anchor="t" anchorCtr="0">
            <a:noAutofit/>
          </a:bodyPr>
          <a:lstStyle/>
          <a:p>
            <a:pPr lvl="0" rtl="0">
              <a:spcBef>
                <a:spcPts val="0"/>
              </a:spcBef>
              <a:buNone/>
            </a:pPr>
            <a:r>
              <a:rPr lang="en" dirty="0">
                <a:solidFill>
                  <a:srgbClr val="005C89"/>
                </a:solidFill>
              </a:rPr>
              <a:t>Fulcrum Creative</a:t>
            </a:r>
          </a:p>
        </p:txBody>
      </p:sp>
      <p:sp>
        <p:nvSpPr>
          <p:cNvPr id="111" name="Shape 111"/>
          <p:cNvSpPr txBox="1"/>
          <p:nvPr/>
        </p:nvSpPr>
        <p:spPr>
          <a:xfrm>
            <a:off x="985475" y="4771775"/>
            <a:ext cx="4979400" cy="580800"/>
          </a:xfrm>
          <a:prstGeom prst="rect">
            <a:avLst/>
          </a:prstGeom>
          <a:noFill/>
          <a:ln>
            <a:noFill/>
          </a:ln>
        </p:spPr>
        <p:txBody>
          <a:bodyPr wrap="square" lIns="91425" tIns="91425" rIns="91425" bIns="91425" anchor="t"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Tm="21089"/>
    </mc:Choice>
    <mc:Fallback xmlns="">
      <p:transition spd="slow" advTm="2108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descr="Screen Shot 2017-08-07 at 1.45.55 PM.png"/>
          <p:cNvPicPr preferRelativeResize="0"/>
          <p:nvPr/>
        </p:nvPicPr>
        <p:blipFill>
          <a:blip r:embed="rId3">
            <a:alphaModFix/>
          </a:blip>
          <a:stretch>
            <a:fillRect/>
          </a:stretch>
        </p:blipFill>
        <p:spPr>
          <a:xfrm>
            <a:off x="0" y="0"/>
            <a:ext cx="3040606" cy="3016200"/>
          </a:xfrm>
          <a:prstGeom prst="rect">
            <a:avLst/>
          </a:prstGeom>
          <a:noFill/>
          <a:ln>
            <a:noFill/>
          </a:ln>
        </p:spPr>
      </p:pic>
      <p:pic>
        <p:nvPicPr>
          <p:cNvPr id="63" name="Shape 63" descr="Screen Shot 2017-08-07 at 1.46.50 PM.png"/>
          <p:cNvPicPr preferRelativeResize="0"/>
          <p:nvPr/>
        </p:nvPicPr>
        <p:blipFill>
          <a:blip r:embed="rId4">
            <a:alphaModFix/>
          </a:blip>
          <a:stretch>
            <a:fillRect/>
          </a:stretch>
        </p:blipFill>
        <p:spPr>
          <a:xfrm>
            <a:off x="3040600" y="0"/>
            <a:ext cx="3016200" cy="3016200"/>
          </a:xfrm>
          <a:prstGeom prst="rect">
            <a:avLst/>
          </a:prstGeom>
          <a:noFill/>
          <a:ln>
            <a:noFill/>
          </a:ln>
        </p:spPr>
      </p:pic>
      <p:pic>
        <p:nvPicPr>
          <p:cNvPr id="64" name="Shape 64"/>
          <p:cNvPicPr preferRelativeResize="0"/>
          <p:nvPr/>
        </p:nvPicPr>
        <p:blipFill>
          <a:blip r:embed="rId5">
            <a:alphaModFix/>
          </a:blip>
          <a:stretch>
            <a:fillRect/>
          </a:stretch>
        </p:blipFill>
        <p:spPr>
          <a:xfrm>
            <a:off x="6056800" y="-77193"/>
            <a:ext cx="3087199" cy="3093394"/>
          </a:xfrm>
          <a:prstGeom prst="rect">
            <a:avLst/>
          </a:prstGeom>
          <a:noFill/>
          <a:ln>
            <a:noFill/>
          </a:ln>
        </p:spPr>
      </p:pic>
      <p:sp>
        <p:nvSpPr>
          <p:cNvPr id="65" name="Shape 65"/>
          <p:cNvSpPr txBox="1">
            <a:spLocks noGrp="1"/>
          </p:cNvSpPr>
          <p:nvPr>
            <p:ph type="body" idx="1"/>
          </p:nvPr>
        </p:nvSpPr>
        <p:spPr>
          <a:xfrm>
            <a:off x="311800" y="4617175"/>
            <a:ext cx="2644500" cy="301800"/>
          </a:xfrm>
          <a:prstGeom prst="rect">
            <a:avLst/>
          </a:prstGeom>
        </p:spPr>
        <p:txBody>
          <a:bodyPr wrap="square" lIns="91425" tIns="91425" rIns="91425" bIns="91425" anchor="t" anchorCtr="0">
            <a:noAutofit/>
          </a:bodyPr>
          <a:lstStyle/>
          <a:p>
            <a:pPr lvl="0" rtl="0">
              <a:spcBef>
                <a:spcPts val="0"/>
              </a:spcBef>
              <a:buNone/>
            </a:pPr>
            <a:r>
              <a:rPr lang="en" sz="1100" b="1" dirty="0">
                <a:solidFill>
                  <a:srgbClr val="43A4D4"/>
                </a:solidFill>
                <a:latin typeface="Helvetica Neue"/>
                <a:ea typeface="Helvetica Neue"/>
                <a:cs typeface="Helvetica Neue"/>
                <a:sym typeface="Helvetica Neue"/>
              </a:rPr>
              <a:t>WHAT WE HEARD</a:t>
            </a:r>
          </a:p>
        </p:txBody>
      </p:sp>
      <p:sp>
        <p:nvSpPr>
          <p:cNvPr id="66" name="Shape 66"/>
          <p:cNvSpPr txBox="1"/>
          <p:nvPr/>
        </p:nvSpPr>
        <p:spPr>
          <a:xfrm>
            <a:off x="331325" y="3178325"/>
            <a:ext cx="5410500" cy="13689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2000" dirty="0">
                <a:solidFill>
                  <a:schemeClr val="dk1"/>
                </a:solidFill>
                <a:latin typeface="Merriweather"/>
                <a:ea typeface="Merriweather"/>
                <a:cs typeface="Merriweather"/>
                <a:sym typeface="Merriweather"/>
              </a:rPr>
              <a:t>You care, you do good work, but </a:t>
            </a:r>
            <a:r>
              <a:rPr lang="en" sz="2000" b="1" dirty="0">
                <a:solidFill>
                  <a:srgbClr val="D85435"/>
                </a:solidFill>
                <a:latin typeface="Merriweather"/>
                <a:ea typeface="Merriweather"/>
                <a:cs typeface="Merriweather"/>
                <a:sym typeface="Merriweather"/>
              </a:rPr>
              <a:t>wow</a:t>
            </a:r>
            <a:r>
              <a:rPr lang="en" sz="2000" dirty="0">
                <a:solidFill>
                  <a:schemeClr val="dk1"/>
                </a:solidFill>
                <a:latin typeface="Merriweather"/>
                <a:ea typeface="Merriweather"/>
                <a:cs typeface="Merriweather"/>
                <a:sym typeface="Merriweather"/>
              </a:rPr>
              <a:t> your image is stuck squarely in the 1980’s.</a:t>
            </a:r>
          </a:p>
          <a:p>
            <a:pPr lvl="0" rtl="0">
              <a:lnSpc>
                <a:spcPct val="150000"/>
              </a:lnSpc>
              <a:spcBef>
                <a:spcPts val="0"/>
              </a:spcBef>
              <a:buNone/>
            </a:pPr>
            <a:r>
              <a:rPr lang="en" sz="1200" dirty="0">
                <a:solidFill>
                  <a:schemeClr val="dk1"/>
                </a:solidFill>
                <a:latin typeface="Merriweather"/>
                <a:ea typeface="Merriweather"/>
                <a:cs typeface="Merriweather"/>
                <a:sym typeface="Merriweather"/>
              </a:rPr>
              <a:t>	 </a:t>
            </a:r>
          </a:p>
        </p:txBody>
      </p:sp>
      <p:cxnSp>
        <p:nvCxnSpPr>
          <p:cNvPr id="68" name="Shape 68"/>
          <p:cNvCxnSpPr/>
          <p:nvPr/>
        </p:nvCxnSpPr>
        <p:spPr>
          <a:xfrm>
            <a:off x="6250475" y="3501650"/>
            <a:ext cx="1781400" cy="0"/>
          </a:xfrm>
          <a:prstGeom prst="straightConnector1">
            <a:avLst/>
          </a:prstGeom>
          <a:noFill/>
          <a:ln w="28575" cap="flat" cmpd="sng">
            <a:solidFill>
              <a:srgbClr val="43A4D4"/>
            </a:solidFill>
            <a:prstDash val="solid"/>
            <a:round/>
            <a:headEnd type="none" w="lg" len="lg"/>
            <a:tailEnd type="none" w="lg" len="lg"/>
          </a:ln>
        </p:spPr>
      </p:cxnSp>
    </p:spTree>
  </p:cSld>
  <p:clrMapOvr>
    <a:masterClrMapping/>
  </p:clrMapOvr>
  <mc:AlternateContent xmlns:mc="http://schemas.openxmlformats.org/markup-compatibility/2006" xmlns:p14="http://schemas.microsoft.com/office/powerpoint/2010/main">
    <mc:Choice Requires="p14">
      <p:transition spd="slow" p14:dur="2000" advTm="21544"/>
    </mc:Choice>
    <mc:Fallback xmlns="">
      <p:transition spd="slow" advTm="2154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5435"/>
        </a:solidFill>
        <a:effectLst/>
      </p:bgPr>
    </p:bg>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0" y="2285400"/>
            <a:ext cx="9144000" cy="572700"/>
          </a:xfrm>
          <a:prstGeom prst="rect">
            <a:avLst/>
          </a:prstGeom>
        </p:spPr>
        <p:txBody>
          <a:bodyPr wrap="square" lIns="91425" tIns="91425" rIns="91425" bIns="91425" anchor="t" anchorCtr="0">
            <a:noAutofit/>
          </a:bodyPr>
          <a:lstStyle/>
          <a:p>
            <a:pPr lvl="0" algn="ctr" rtl="0">
              <a:spcBef>
                <a:spcPts val="0"/>
              </a:spcBef>
              <a:buNone/>
            </a:pPr>
            <a:r>
              <a:rPr lang="en" sz="3600" dirty="0">
                <a:solidFill>
                  <a:srgbClr val="FFFFFF"/>
                </a:solidFill>
                <a:latin typeface="Helvetica Neue"/>
                <a:ea typeface="Helvetica Neue"/>
                <a:cs typeface="Helvetica Neue"/>
                <a:sym typeface="Helvetica Neue"/>
              </a:rPr>
              <a:t>Aack. We’re data geeks.  We know nothing about branding.</a:t>
            </a:r>
          </a:p>
        </p:txBody>
      </p:sp>
      <p:sp>
        <p:nvSpPr>
          <p:cNvPr id="123" name="Shape 123"/>
          <p:cNvSpPr/>
          <p:nvPr/>
        </p:nvSpPr>
        <p:spPr>
          <a:xfrm>
            <a:off x="379850" y="246825"/>
            <a:ext cx="1481400" cy="14814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4" name="Shape 124"/>
          <p:cNvSpPr/>
          <p:nvPr/>
        </p:nvSpPr>
        <p:spPr>
          <a:xfrm>
            <a:off x="3608250" y="1490950"/>
            <a:ext cx="512700" cy="5127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5" name="Shape 125"/>
          <p:cNvSpPr/>
          <p:nvPr/>
        </p:nvSpPr>
        <p:spPr>
          <a:xfrm>
            <a:off x="5298400" y="3855225"/>
            <a:ext cx="294300" cy="2943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 name="Shape 126"/>
          <p:cNvSpPr/>
          <p:nvPr/>
        </p:nvSpPr>
        <p:spPr>
          <a:xfrm>
            <a:off x="7197450" y="1433925"/>
            <a:ext cx="294300" cy="2943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7" name="Shape 127"/>
          <p:cNvSpPr/>
          <p:nvPr/>
        </p:nvSpPr>
        <p:spPr>
          <a:xfrm>
            <a:off x="2392825" y="4102075"/>
            <a:ext cx="189900" cy="189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8" name="Shape 128"/>
          <p:cNvSpPr/>
          <p:nvPr/>
        </p:nvSpPr>
        <p:spPr>
          <a:xfrm>
            <a:off x="7691225" y="930625"/>
            <a:ext cx="189900" cy="189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9" name="Shape 129"/>
          <p:cNvSpPr/>
          <p:nvPr/>
        </p:nvSpPr>
        <p:spPr>
          <a:xfrm>
            <a:off x="7491750" y="3513350"/>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0" name="Shape 130"/>
          <p:cNvSpPr/>
          <p:nvPr/>
        </p:nvSpPr>
        <p:spPr>
          <a:xfrm>
            <a:off x="6048450" y="674250"/>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1" name="Shape 131"/>
          <p:cNvSpPr/>
          <p:nvPr/>
        </p:nvSpPr>
        <p:spPr>
          <a:xfrm>
            <a:off x="674100" y="4576825"/>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2" name="Shape 132"/>
          <p:cNvSpPr/>
          <p:nvPr/>
        </p:nvSpPr>
        <p:spPr>
          <a:xfrm>
            <a:off x="2962600" y="807150"/>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3" name="Shape 133"/>
          <p:cNvSpPr/>
          <p:nvPr/>
        </p:nvSpPr>
        <p:spPr>
          <a:xfrm>
            <a:off x="332400" y="1870750"/>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4" name="Shape 134"/>
          <p:cNvSpPr/>
          <p:nvPr/>
        </p:nvSpPr>
        <p:spPr>
          <a:xfrm>
            <a:off x="6808200" y="3940675"/>
            <a:ext cx="512700" cy="5127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5" name="Shape 135"/>
          <p:cNvSpPr/>
          <p:nvPr/>
        </p:nvSpPr>
        <p:spPr>
          <a:xfrm>
            <a:off x="1130000" y="3095525"/>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6" name="Shape 136"/>
          <p:cNvSpPr/>
          <p:nvPr/>
        </p:nvSpPr>
        <p:spPr>
          <a:xfrm>
            <a:off x="4709675" y="246825"/>
            <a:ext cx="294300" cy="2943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7" name="Shape 137"/>
          <p:cNvSpPr/>
          <p:nvPr/>
        </p:nvSpPr>
        <p:spPr>
          <a:xfrm>
            <a:off x="1861250" y="246825"/>
            <a:ext cx="132900" cy="132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8" name="Shape 138"/>
          <p:cNvSpPr/>
          <p:nvPr/>
        </p:nvSpPr>
        <p:spPr>
          <a:xfrm>
            <a:off x="2449800" y="3276000"/>
            <a:ext cx="294300" cy="2943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Tm="21537"/>
    </mc:Choice>
    <mc:Fallback xmlns="">
      <p:transition spd="slow" advTm="21537"/>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5669</TotalTime>
  <Words>2217</Words>
  <Application>Microsoft Office PowerPoint</Application>
  <PresentationFormat>On-screen Show (16:9)</PresentationFormat>
  <Paragraphs>218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Helvetica Neue</vt:lpstr>
      <vt:lpstr>Merriweather</vt:lpstr>
      <vt:lpstr>Times New Roman</vt:lpstr>
      <vt:lpstr>Simple Light</vt:lpstr>
      <vt:lpstr>NNIP Ignite</vt:lpstr>
      <vt:lpstr>PowerPoint Presentation</vt:lpstr>
      <vt:lpstr>PowerPoint Presentation</vt:lpstr>
      <vt:lpstr>PowerPoint Presentation</vt:lpstr>
      <vt:lpstr>PowerPoint Presentation</vt:lpstr>
      <vt:lpstr>Can we afford to work with a marketing team?</vt:lpstr>
      <vt:lpstr>Fulcrum Creative</vt:lpstr>
      <vt:lpstr>PowerPoint Presentation</vt:lpstr>
      <vt:lpstr>Aack. We’re data geeks.  We know nothing about branding.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Lynnette Cook</dc:creator>
  <cp:lastModifiedBy>Arena, Olivia</cp:lastModifiedBy>
  <cp:revision>34</cp:revision>
  <dcterms:modified xsi:type="dcterms:W3CDTF">2017-10-06T17:59:47Z</dcterms:modified>
</cp:coreProperties>
</file>