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2" d="100"/>
          <a:sy n="72" d="100"/>
        </p:scale>
        <p:origin x="128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5116FC-AE46-1CB7-F817-10DB77DEAE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F58B74F-04C1-BB6E-5A04-11B7DF77C7C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8C9D9F-9CC8-6558-4890-11108EEC72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F302A-A831-4BF4-98E0-CA585EDE88DC}" type="datetimeFigureOut">
              <a:rPr lang="en-US" smtClean="0"/>
              <a:t>5/10/2023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D26784-B2B9-DEEB-867A-86916C25BF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F151CB-0D8D-A8A5-FB9D-8863A0F5C0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CA595-2D1A-434F-9205-330539ADEB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81845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0ADC26-07B2-5196-0415-6CFDB950A1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2CC75BF-552A-771A-FE40-02EC31F5021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CD82C5-CDBB-902B-66B1-B77A889C75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F302A-A831-4BF4-98E0-CA585EDE88DC}" type="datetimeFigureOut">
              <a:rPr lang="en-US" smtClean="0"/>
              <a:t>5/10/2023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94B3A5-CC81-AFC8-A09A-E5BC8696A2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54C26C-394D-DC83-FFAA-6129C544EF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CA595-2D1A-434F-9205-330539ADEB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80545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F09CEE0-773B-34E6-E129-58D9996ED7E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0B030D9-EBBF-4177-8D0A-08E0813FE38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967FB8-71F4-B4A8-C89D-4E8FBAF9EC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F302A-A831-4BF4-98E0-CA585EDE88DC}" type="datetimeFigureOut">
              <a:rPr lang="en-US" smtClean="0"/>
              <a:t>5/10/2023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B064AE-C74A-D6C8-3F0B-E6B7AF12A8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B9CD1D-E3F8-1F6A-8307-92DD41A599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CA595-2D1A-434F-9205-330539ADEB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44504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E3D2EF-3B72-24C4-3F91-8987D8CAC6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16F791-E739-ED2F-9389-B72ED71C18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C5B12E-DACB-592A-EC68-1265A3977E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F302A-A831-4BF4-98E0-CA585EDE88DC}" type="datetimeFigureOut">
              <a:rPr lang="en-US" smtClean="0"/>
              <a:t>5/10/2023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AB7EF1-1484-0806-0BEF-92B6C702E2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2B22F1-3EFF-0AA0-0626-BB3BC8D91F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CA595-2D1A-434F-9205-330539ADEB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41728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D778CC-AC00-6879-4DE5-62454AAE9B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3846829-D9D0-4542-E828-9773644ECA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C81CBF-A958-AEA0-684E-8C769A77E6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F302A-A831-4BF4-98E0-CA585EDE88DC}" type="datetimeFigureOut">
              <a:rPr lang="en-US" smtClean="0"/>
              <a:t>5/10/2023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59AB49-1E75-0031-5F70-0B509F133B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E1B861-B5ED-E9CA-6F0C-90D0851549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CA595-2D1A-434F-9205-330539ADEB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92941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12D0A6-7D45-518B-E5C8-56055F2389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7E5418-DB7F-5FC4-FB70-279C9A3A554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F24F7C0-A433-DA1C-DAFD-51BDCBF8CC3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000B334-FD74-D9EC-C3C5-6A89D2D8F4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F302A-A831-4BF4-98E0-CA585EDE88DC}" type="datetimeFigureOut">
              <a:rPr lang="en-US" smtClean="0"/>
              <a:t>5/10/2023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9AC8AD0-0645-3FF2-6CEB-A27D29FBBC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28247BD-3CC6-0A26-F5A6-A5EC2D8701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CA595-2D1A-434F-9205-330539ADEB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96941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A710CC-ACAA-0C50-B730-0E6EF29CA9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5A7DB21-5EAD-9831-2A70-15F5CDD3DE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296EDB9-657E-4F68-8DEA-971B19F6743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A2C10C7-6A47-8940-83F0-5456CF9C5E2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6FB1C4E-1A8F-F901-4FE7-B4782504D4A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2759306-4304-C899-3F3F-DCE23F8E58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F302A-A831-4BF4-98E0-CA585EDE88DC}" type="datetimeFigureOut">
              <a:rPr lang="en-US" smtClean="0"/>
              <a:t>5/10/2023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E388EBC-D618-6785-2FC7-702B648729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D6325F5-B57F-17D8-102D-B8949A4DD0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CA595-2D1A-434F-9205-330539ADEB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46468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7D19AE-0CCF-9AC4-11BB-0326191B07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C887318-CB85-4652-F163-772B28AC12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F302A-A831-4BF4-98E0-CA585EDE88DC}" type="datetimeFigureOut">
              <a:rPr lang="en-US" smtClean="0"/>
              <a:t>5/10/2023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508CBAB-8929-239C-454D-E82A5BA90E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B191792-48D9-42F2-8395-E29C8763FD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CA595-2D1A-434F-9205-330539ADEB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31492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75A39E6-0DEF-1905-B7B4-BF766D29D2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F302A-A831-4BF4-98E0-CA585EDE88DC}" type="datetimeFigureOut">
              <a:rPr lang="en-US" smtClean="0"/>
              <a:t>5/10/2023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48B5C67-141A-CC22-5DA8-79E596B73D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F1655BF-95E3-AC0D-5C3D-6A9E703E0E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CA595-2D1A-434F-9205-330539ADEB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91404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2FFC53-098C-F253-1DF5-B875EA1423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23FDFC-4376-E37A-2315-D9647DBF69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35A1F84-EC62-6FFB-590E-691957EB4B2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933773F-0E7A-7ACC-5301-4A6171C7FD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F302A-A831-4BF4-98E0-CA585EDE88DC}" type="datetimeFigureOut">
              <a:rPr lang="en-US" smtClean="0"/>
              <a:t>5/10/2023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D0E7A58-4DE0-30A8-3B3A-2DBCF52F0A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2AD5AFE-0E5A-EC8C-1357-D2E7C412F9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CA595-2D1A-434F-9205-330539ADEB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96442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CFB77A-28B9-6BA1-F92C-23744A3C26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DFC32C5-D4D6-D434-241B-821B5A9127E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8BDDF60-B080-CBA2-6E92-0AFD873B11B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5E5D6A1-2834-4CE5-0B73-296BF38AFD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F302A-A831-4BF4-98E0-CA585EDE88DC}" type="datetimeFigureOut">
              <a:rPr lang="en-US" smtClean="0"/>
              <a:t>5/10/2023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8A1B4C1-BE8A-FC61-D967-2A4B78A176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0D5E3F3-7A22-E336-2086-AD75280BA6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CA595-2D1A-434F-9205-330539ADEB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26503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68B4152-E638-DA1B-3E6C-F8E6BD0688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0443609-4950-236F-1502-419E978793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208B75-C482-D172-803B-CA930B7754E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9F302A-A831-4BF4-98E0-CA585EDE88DC}" type="datetimeFigureOut">
              <a:rPr lang="en-US" smtClean="0"/>
              <a:t>5/10/2023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9BE31C-5D34-6FB7-B6A2-91A89A3A0C8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AF870C-D00C-23B5-6D51-0D46BE4A9C8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9CA595-2D1A-434F-9205-330539ADEB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16283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432F13-D052-4849-7FD3-0BBAE882C79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748737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en-US" sz="4400" b="1" dirty="0">
                <a:solidFill>
                  <a:srgbClr val="7030A0"/>
                </a:solidFill>
              </a:rPr>
              <a:t>The CDC Social Vulnerability Index as a (Misused but Potentially Powerful) Basis for Focusing Federal Attention/Resources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19452DD-8FCA-FC3D-8436-CA49253B5C6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2897086"/>
          </a:xfrm>
        </p:spPr>
        <p:txBody>
          <a:bodyPr>
            <a:normAutofit fontScale="85000" lnSpcReduction="10000"/>
          </a:bodyPr>
          <a:lstStyle/>
          <a:p>
            <a:r>
              <a:rPr lang="en-US" sz="3200" dirty="0"/>
              <a:t>Charles Bruner May 10 Presentation</a:t>
            </a:r>
          </a:p>
          <a:p>
            <a:r>
              <a:rPr lang="en-US" sz="3200" dirty="0"/>
              <a:t>FCPA (freelance child policy agitator), NNIP Member Emeritus</a:t>
            </a:r>
          </a:p>
          <a:p>
            <a:r>
              <a:rPr lang="en-US" sz="3200" dirty="0"/>
              <a:t>RWJF Child Health Transformation Initiative</a:t>
            </a:r>
          </a:p>
          <a:p>
            <a:endParaRPr lang="en-US" sz="3200" dirty="0"/>
          </a:p>
          <a:p>
            <a:r>
              <a:rPr lang="en-US" sz="3200" dirty="0"/>
              <a:t>National Neighborhood Indicators Partnership</a:t>
            </a:r>
          </a:p>
          <a:p>
            <a:r>
              <a:rPr lang="en-US" sz="3200" dirty="0"/>
              <a:t>bruner@childequity.org</a:t>
            </a:r>
          </a:p>
        </p:txBody>
      </p:sp>
    </p:spTree>
    <p:extLst>
      <p:ext uri="{BB962C8B-B14F-4D97-AF65-F5344CB8AC3E}">
        <p14:creationId xmlns:p14="http://schemas.microsoft.com/office/powerpoint/2010/main" val="34115612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E99C74-F8D2-5BD3-7BDD-223073F549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solidFill>
                  <a:srgbClr val="7030A0"/>
                </a:solidFill>
              </a:rPr>
              <a:t>The CDC Social Vulnerability Index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B1019B-6270-B242-5A5A-DF327A3683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Developed by the Centers for Disease Control and Prevention (CDC) and often used in identifying geographies of particular public health concern</a:t>
            </a:r>
          </a:p>
          <a:p>
            <a:r>
              <a:rPr lang="en-US" dirty="0"/>
              <a:t>Available at the county level and the census tract level for all states and communities, easily downloadable in CSV/EXCEL and further analyzed</a:t>
            </a:r>
          </a:p>
          <a:p>
            <a:r>
              <a:rPr lang="en-US" dirty="0"/>
              <a:t>Fairly current, most recent SVI is for 2020 (2016-2020 ACS data)</a:t>
            </a:r>
          </a:p>
          <a:p>
            <a:r>
              <a:rPr lang="en-US" dirty="0"/>
              <a:t>Composed of 16 indicators from the American Community Survey:</a:t>
            </a:r>
          </a:p>
          <a:p>
            <a:pPr lvl="1"/>
            <a:r>
              <a:rPr lang="en-US" dirty="0"/>
              <a:t>Socio-economic: </a:t>
            </a:r>
            <a:r>
              <a:rPr lang="en-US" b="1" u="sng" dirty="0">
                <a:solidFill>
                  <a:srgbClr val="7030A0"/>
                </a:solidFill>
              </a:rPr>
              <a:t>150 percent of poverty</a:t>
            </a:r>
            <a:r>
              <a:rPr lang="en-US" b="1" dirty="0">
                <a:solidFill>
                  <a:srgbClr val="7030A0"/>
                </a:solidFill>
              </a:rPr>
              <a:t>, unemployment, </a:t>
            </a:r>
            <a:r>
              <a:rPr lang="en-US" b="1" u="sng" dirty="0">
                <a:solidFill>
                  <a:srgbClr val="7030A0"/>
                </a:solidFill>
              </a:rPr>
              <a:t>housing burden</a:t>
            </a:r>
            <a:r>
              <a:rPr lang="en-US" b="1" dirty="0">
                <a:solidFill>
                  <a:srgbClr val="7030A0"/>
                </a:solidFill>
              </a:rPr>
              <a:t>, no high school diploma, single parent household, </a:t>
            </a:r>
            <a:r>
              <a:rPr lang="en-US" b="1" u="sng" dirty="0">
                <a:solidFill>
                  <a:srgbClr val="7030A0"/>
                </a:solidFill>
              </a:rPr>
              <a:t>no health insurance</a:t>
            </a:r>
          </a:p>
          <a:p>
            <a:pPr lvl="1"/>
            <a:r>
              <a:rPr lang="en-US" dirty="0"/>
              <a:t>Housing: multi-unit, mobile home, group, overcrowded, </a:t>
            </a:r>
            <a:r>
              <a:rPr lang="en-US" b="1" dirty="0">
                <a:solidFill>
                  <a:srgbClr val="7030A0"/>
                </a:solidFill>
              </a:rPr>
              <a:t>no vehicle</a:t>
            </a:r>
          </a:p>
          <a:p>
            <a:pPr lvl="1"/>
            <a:r>
              <a:rPr lang="en-US" dirty="0"/>
              <a:t>Demographic: </a:t>
            </a:r>
            <a:r>
              <a:rPr lang="en-US" b="1" dirty="0">
                <a:solidFill>
                  <a:srgbClr val="0070C0"/>
                </a:solidFill>
              </a:rPr>
              <a:t>race/ethnicity, over 65, under 18, limited English</a:t>
            </a:r>
            <a:r>
              <a:rPr lang="en-US" dirty="0"/>
              <a:t>, disability in household</a:t>
            </a:r>
          </a:p>
          <a:p>
            <a:pPr lvl="1"/>
            <a:r>
              <a:rPr lang="en-US" dirty="0"/>
              <a:t>Not perfect: but good enough to identify areas for attention (and why and on what)</a:t>
            </a:r>
          </a:p>
        </p:txBody>
      </p:sp>
    </p:spTree>
    <p:extLst>
      <p:ext uri="{BB962C8B-B14F-4D97-AF65-F5344CB8AC3E}">
        <p14:creationId xmlns:p14="http://schemas.microsoft.com/office/powerpoint/2010/main" val="15661405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9FEBE8-7CAF-79E3-818F-E0BB86B1C0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solidFill>
                  <a:srgbClr val="7030A0"/>
                </a:solidFill>
              </a:rPr>
              <a:t>Broad-Level Comparisons of SVI with Other Indices and by County or Tract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BFD0E7-4F2B-7F53-3E3B-BD15E3C9E3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SVI identifies much the same counties as the new community resilience indicator, the persistently poor county measure, and other indices developed to compare counties</a:t>
            </a:r>
          </a:p>
          <a:p>
            <a:r>
              <a:rPr lang="en-US" dirty="0"/>
              <a:t>Tract level analysis identifies much the same tracts as the child opportunity index and other child vulnerability indices</a:t>
            </a:r>
          </a:p>
          <a:p>
            <a:r>
              <a:rPr lang="en-US" dirty="0"/>
              <a:t>County level analysis and tract level analysis identify very different geographical areas (less than 30 percent of population in common)</a:t>
            </a:r>
          </a:p>
          <a:p>
            <a:r>
              <a:rPr lang="en-US" dirty="0"/>
              <a:t>Tract level analysis shows much higher indicator-by-indicator vulnerability and is much more metropolitan and child-focused </a:t>
            </a:r>
          </a:p>
          <a:p>
            <a:r>
              <a:rPr lang="en-US" b="1" dirty="0">
                <a:solidFill>
                  <a:srgbClr val="FF0000"/>
                </a:solidFill>
              </a:rPr>
              <a:t>If used at the county level or if just used as a composite measure and not examined by its elements, resulting policies and actions can miss the boat </a:t>
            </a:r>
          </a:p>
        </p:txBody>
      </p:sp>
    </p:spTree>
    <p:extLst>
      <p:ext uri="{BB962C8B-B14F-4D97-AF65-F5344CB8AC3E}">
        <p14:creationId xmlns:p14="http://schemas.microsoft.com/office/powerpoint/2010/main" val="33646172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684A10-C301-DBDF-8072-60DE6B40F4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pPr algn="ctr"/>
            <a:r>
              <a:rPr lang="en-US" b="1" dirty="0">
                <a:solidFill>
                  <a:srgbClr val="7030A0"/>
                </a:solidFill>
              </a:rPr>
              <a:t>SVI Socio-Economic Indicators by Highest Vulnerability (.9+) Counties and Tracts </a:t>
            </a:r>
          </a:p>
        </p:txBody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BB5EFC9F-1FBF-DE95-35D5-F17AB6505ED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4657140"/>
              </p:ext>
            </p:extLst>
          </p:nvPr>
        </p:nvGraphicFramePr>
        <p:xfrm>
          <a:off x="985404" y="1525360"/>
          <a:ext cx="10515600" cy="416585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66208">
                  <a:extLst>
                    <a:ext uri="{9D8B030D-6E8A-4147-A177-3AD203B41FA5}">
                      <a16:colId xmlns:a16="http://schemas.microsoft.com/office/drawing/2014/main" val="3780900133"/>
                    </a:ext>
                  </a:extLst>
                </a:gridCol>
                <a:gridCol w="1641764">
                  <a:extLst>
                    <a:ext uri="{9D8B030D-6E8A-4147-A177-3AD203B41FA5}">
                      <a16:colId xmlns:a16="http://schemas.microsoft.com/office/drawing/2014/main" val="379527723"/>
                    </a:ext>
                  </a:extLst>
                </a:gridCol>
                <a:gridCol w="2978728">
                  <a:extLst>
                    <a:ext uri="{9D8B030D-6E8A-4147-A177-3AD203B41FA5}">
                      <a16:colId xmlns:a16="http://schemas.microsoft.com/office/drawing/2014/main" val="766533954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3337995899"/>
                    </a:ext>
                  </a:extLst>
                </a:gridCol>
              </a:tblGrid>
              <a:tr h="630173">
                <a:tc>
                  <a:txBody>
                    <a:bodyPr/>
                    <a:lstStyle/>
                    <a:p>
                      <a:r>
                        <a:rPr lang="en-US" sz="2400" dirty="0"/>
                        <a:t>Indicator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U.S. Avg.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Highest SVI Counties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Highest SVI Tracts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64603800"/>
                  </a:ext>
                </a:extLst>
              </a:tr>
              <a:tr h="350096">
                <a:tc>
                  <a:txBody>
                    <a:bodyPr/>
                    <a:lstStyle/>
                    <a:p>
                      <a:r>
                        <a:rPr lang="en-US" sz="2400" dirty="0"/>
                        <a:t>150 percent poverty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24.5%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36.9%</a:t>
                      </a:r>
                      <a:endParaRPr lang="en-US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45.5%</a:t>
                      </a:r>
                      <a:endParaRPr lang="en-US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2908586950"/>
                  </a:ext>
                </a:extLst>
              </a:tr>
              <a:tr h="350096">
                <a:tc>
                  <a:txBody>
                    <a:bodyPr/>
                    <a:lstStyle/>
                    <a:p>
                      <a:r>
                        <a:rPr lang="en-US" sz="2400" dirty="0"/>
                        <a:t>Unemployed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5.2%</a:t>
                      </a:r>
                      <a:endParaRPr lang="en-US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8.2%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10.4%</a:t>
                      </a:r>
                      <a:endParaRPr lang="en-US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2822802138"/>
                  </a:ext>
                </a:extLst>
              </a:tr>
              <a:tr h="350096">
                <a:tc>
                  <a:txBody>
                    <a:bodyPr/>
                    <a:lstStyle/>
                    <a:p>
                      <a:r>
                        <a:rPr lang="en-US" sz="2400" dirty="0"/>
                        <a:t>Housing burden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22.3%</a:t>
                      </a:r>
                      <a:endParaRPr lang="en-US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26.4%</a:t>
                      </a:r>
                      <a:endParaRPr lang="en-US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43.5%</a:t>
                      </a:r>
                      <a:endParaRPr lang="en-US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2348046075"/>
                  </a:ext>
                </a:extLst>
              </a:tr>
              <a:tr h="350096">
                <a:tc>
                  <a:txBody>
                    <a:bodyPr/>
                    <a:lstStyle/>
                    <a:p>
                      <a:r>
                        <a:rPr lang="en-US" sz="2400" dirty="0"/>
                        <a:t>No high school diploma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12.4%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20.1%</a:t>
                      </a:r>
                      <a:endParaRPr lang="en-US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27.8%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3469210952"/>
                  </a:ext>
                </a:extLst>
              </a:tr>
              <a:tr h="350096">
                <a:tc>
                  <a:txBody>
                    <a:bodyPr/>
                    <a:lstStyle/>
                    <a:p>
                      <a:r>
                        <a:rPr lang="en-US" sz="2400" dirty="0"/>
                        <a:t>Single parent family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5.9%</a:t>
                      </a:r>
                      <a:endParaRPr lang="en-US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9.3%</a:t>
                      </a:r>
                      <a:endParaRPr lang="en-US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13.5%</a:t>
                      </a:r>
                      <a:endParaRPr lang="en-US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2504703005"/>
                  </a:ext>
                </a:extLst>
              </a:tr>
              <a:tr h="350096">
                <a:tc>
                  <a:txBody>
                    <a:bodyPr/>
                    <a:lstStyle/>
                    <a:p>
                      <a:r>
                        <a:rPr lang="en-US" sz="2400" dirty="0"/>
                        <a:t>Uninsured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9.9%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14.5%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800" dirty="0"/>
                        <a:t>16.5%</a:t>
                      </a: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507478381"/>
                  </a:ext>
                </a:extLst>
              </a:tr>
              <a:tr h="606834">
                <a:tc>
                  <a:txBody>
                    <a:bodyPr/>
                    <a:lstStyle/>
                    <a:p>
                      <a:r>
                        <a:rPr lang="en-US" sz="2400" dirty="0"/>
                        <a:t>No Car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6.2%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800" dirty="0"/>
                        <a:t>9.9%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800" dirty="0"/>
                        <a:t>21.3%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1607470"/>
                  </a:ext>
                </a:extLst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32ABB72C-D892-390B-361E-974BD44F40EC}"/>
              </a:ext>
            </a:extLst>
          </p:cNvPr>
          <p:cNvSpPr txBox="1"/>
          <p:nvPr/>
        </p:nvSpPr>
        <p:spPr>
          <a:xfrm flipH="1">
            <a:off x="838200" y="5691213"/>
            <a:ext cx="1081000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rgbClr val="FF0000"/>
                </a:solidFill>
              </a:rPr>
              <a:t>Key Takeaway: Across multiple measures, highest SVI tracts are about twice as vulnerable as highest SVI counties compared to U.S. overall – and tell a lot about the multiple conditions that need to be addressed.</a:t>
            </a:r>
          </a:p>
        </p:txBody>
      </p:sp>
    </p:spTree>
    <p:extLst>
      <p:ext uri="{BB962C8B-B14F-4D97-AF65-F5344CB8AC3E}">
        <p14:creationId xmlns:p14="http://schemas.microsoft.com/office/powerpoint/2010/main" val="15414789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1B30AB-4A16-EEE5-681A-906B833565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solidFill>
                  <a:srgbClr val="7030A0"/>
                </a:solidFill>
              </a:rPr>
              <a:t>SVI Demographic Indicators by Highest Vulnerability Counties and Tracts 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93FFECC1-F5CC-FC8E-4A48-AE743C219E9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87301548"/>
              </p:ext>
            </p:extLst>
          </p:nvPr>
        </p:nvGraphicFramePr>
        <p:xfrm>
          <a:off x="838200" y="1825625"/>
          <a:ext cx="10515600" cy="2743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03864">
                  <a:extLst>
                    <a:ext uri="{9D8B030D-6E8A-4147-A177-3AD203B41FA5}">
                      <a16:colId xmlns:a16="http://schemas.microsoft.com/office/drawing/2014/main" val="2763961061"/>
                    </a:ext>
                  </a:extLst>
                </a:gridCol>
                <a:gridCol w="1870363">
                  <a:extLst>
                    <a:ext uri="{9D8B030D-6E8A-4147-A177-3AD203B41FA5}">
                      <a16:colId xmlns:a16="http://schemas.microsoft.com/office/drawing/2014/main" val="280694765"/>
                    </a:ext>
                  </a:extLst>
                </a:gridCol>
                <a:gridCol w="2812473">
                  <a:extLst>
                    <a:ext uri="{9D8B030D-6E8A-4147-A177-3AD203B41FA5}">
                      <a16:colId xmlns:a16="http://schemas.microsoft.com/office/drawing/2014/main" val="3178560313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324649459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/>
                        <a:t>Indicator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U.S. Overall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Highest SVI Counties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Highest SVI Tracts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556022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/>
                        <a:t>BIPOC Population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24.2%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57.3%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78.6%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27233002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/>
                        <a:t>Limited English Prof.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1.6%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3.7%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12.1%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6890752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28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28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28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2181224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/>
                        <a:t>65 and older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19.2%</a:t>
                      </a:r>
                      <a:endParaRPr lang="en-US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17.1%</a:t>
                      </a:r>
                      <a:endParaRPr lang="en-US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10.3%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21881794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/>
                        <a:t>0 to 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22.1%</a:t>
                      </a:r>
                      <a:endParaRPr lang="en-US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24.2%</a:t>
                      </a:r>
                      <a:endParaRPr lang="en-US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27.2%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3288461076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3A5E51E3-0D91-EDC3-E099-9A345EAD9511}"/>
              </a:ext>
            </a:extLst>
          </p:cNvPr>
          <p:cNvSpPr txBox="1"/>
          <p:nvPr/>
        </p:nvSpPr>
        <p:spPr>
          <a:xfrm>
            <a:off x="838201" y="4852555"/>
            <a:ext cx="1035280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</a:rPr>
              <a:t>Key Takeaways: Highest SVI tracts not only are diverse, but are very racially/ethnically concentrated and requiring very explicit attention to racially/ethnically responsive and representative actions. Highest SVI tracts are much younger and require much more of a focus upon child and family concerns and less on older adult needs.</a:t>
            </a:r>
          </a:p>
        </p:txBody>
      </p:sp>
    </p:spTree>
    <p:extLst>
      <p:ext uri="{BB962C8B-B14F-4D97-AF65-F5344CB8AC3E}">
        <p14:creationId xmlns:p14="http://schemas.microsoft.com/office/powerpoint/2010/main" val="40738994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52C28D-6963-3154-1AD5-32DF0745AC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solidFill>
                  <a:srgbClr val="7030A0"/>
                </a:solidFill>
              </a:rPr>
              <a:t>Current Federal Uses and Limitations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0D37D8-6DEA-ABA5-9663-D9145E7E8B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09989"/>
            <a:ext cx="10515600" cy="5302538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SVI is often as a source for identifying poor, high vulnerability, and medically underserved communities in federal legislation, grants, and guidance to states and communities (particularly in DHHS)</a:t>
            </a:r>
          </a:p>
          <a:p>
            <a:r>
              <a:rPr lang="en-US" dirty="0"/>
              <a:t>Most often, it is used at the county level and not the tract level (as is the persistent poverty measure)</a:t>
            </a:r>
          </a:p>
          <a:p>
            <a:r>
              <a:rPr lang="en-US" dirty="0"/>
              <a:t>Most often, only the index itself is referenced and used</a:t>
            </a:r>
          </a:p>
          <a:p>
            <a:r>
              <a:rPr lang="en-US" dirty="0"/>
              <a:t>Often, applicants/grantees are asked to collect additional information about the communities they are serving and not simply draw on the SVI indicators as a base</a:t>
            </a:r>
          </a:p>
          <a:p>
            <a:r>
              <a:rPr lang="en-US" dirty="0"/>
              <a:t>Applicants (and grantees) often spend a lot of time and effort seeking to identify data that does not even provide as relevant an overall picture as the SVI indicators would</a:t>
            </a:r>
          </a:p>
          <a:p>
            <a:r>
              <a:rPr lang="en-US" dirty="0"/>
              <a:t>This takes away time that applicants might use gathering more pertinent information to guide their actions (and which NNIP groups could help provide)</a:t>
            </a:r>
          </a:p>
          <a:p>
            <a:r>
              <a:rPr lang="en-US" b="1" dirty="0">
                <a:solidFill>
                  <a:srgbClr val="FF0000"/>
                </a:solidFill>
              </a:rPr>
              <a:t>Using county-level data reinforces a comfortable myth that rural areas are the places where policies need to focus attention and resources in overcoming socio-economic disadvantage and vulnerability.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28030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E8C026-EDBB-AD61-A450-72E112A736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solidFill>
                  <a:srgbClr val="7030A0"/>
                </a:solidFill>
              </a:rPr>
              <a:t>Roles for NNIP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313933-D776-4513-E82E-C972681F42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Educate state leaders on using the SVI at the tract and not county level in identifying high vulnerability/opportunity/resilience geographies</a:t>
            </a:r>
          </a:p>
          <a:p>
            <a:r>
              <a:rPr lang="en-US" dirty="0"/>
              <a:t>Educate members of Congress on the importance of using tract and not county-level data to assess vulnerability/opportunity</a:t>
            </a:r>
          </a:p>
          <a:p>
            <a:r>
              <a:rPr lang="en-US" dirty="0"/>
              <a:t>Support communities in using the SVI as a core set of indicators and then providing additional assistance in incorporating other data relevant to specific opportunities (e.g. health-related data for community health needs assessments, etc.)</a:t>
            </a:r>
          </a:p>
          <a:p>
            <a:r>
              <a:rPr lang="en-US" dirty="0"/>
              <a:t>Stress that efforts to promote racial equity include geographic analyses that show where there are concentrations of BIPOC populations and the socio-economic factors they confront and the importance of directing priority attention to children and their families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20549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746</TotalTime>
  <Words>867</Words>
  <Application>Microsoft Office PowerPoint</Application>
  <PresentationFormat>Widescreen</PresentationFormat>
  <Paragraphs>91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The CDC Social Vulnerability Index as a (Misused but Potentially Powerful) Basis for Focusing Federal Attention/Resources</vt:lpstr>
      <vt:lpstr>The CDC Social Vulnerability Index</vt:lpstr>
      <vt:lpstr>Broad-Level Comparisons of SVI with Other Indices and by County or Tract </vt:lpstr>
      <vt:lpstr>SVI Socio-Economic Indicators by Highest Vulnerability (.9+) Counties and Tracts </vt:lpstr>
      <vt:lpstr>SVI Demographic Indicators by Highest Vulnerability Counties and Tracts </vt:lpstr>
      <vt:lpstr>Current Federal Uses and Limitations</vt:lpstr>
      <vt:lpstr>Roles for NNIP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CDC Social Vulnerability Index as a Base for Focusing Federal Attention/Resources</dc:title>
  <dc:creator>Charles Bruner</dc:creator>
  <cp:lastModifiedBy>Campbell, Cole</cp:lastModifiedBy>
  <cp:revision>2</cp:revision>
  <dcterms:created xsi:type="dcterms:W3CDTF">2023-05-09T19:47:51Z</dcterms:created>
  <dcterms:modified xsi:type="dcterms:W3CDTF">2023-05-10T21:23:59Z</dcterms:modified>
</cp:coreProperties>
</file>