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116FC-AE46-1CB7-F817-10DB77DEA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8B74F-04C1-BB6E-5A04-11B7DF77C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C9D9F-9CC8-6558-4890-11108EEC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26784-B2B9-DEEB-867A-86916C25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151CB-0D8D-A8A5-FB9D-8863A0F5C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8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ADC26-07B2-5196-0415-6CFDB950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C75BF-552A-771A-FE40-02EC31F50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D82C5-CDBB-902B-66B1-B77A889C7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B3A5-CC81-AFC8-A09A-E5BC8696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4C26C-394D-DC83-FFAA-6129C544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9CEE0-773B-34E6-E129-58D9996ED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030D9-EBBF-4177-8D0A-08E0813FE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67FB8-71F4-B4A8-C89D-4E8FBAF9E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064AE-C74A-D6C8-3F0B-E6B7AF12A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9CD1D-E3F8-1F6A-8307-92DD41A5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3D2EF-3B72-24C4-3F91-8987D8CAC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6F791-E739-ED2F-9389-B72ED71C1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5B12E-DACB-592A-EC68-1265A397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7EF1-1484-0806-0BEF-92B6C702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B22F1-3EFF-0AA0-0626-BB3BC8D9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7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778CC-AC00-6879-4DE5-62454AAE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46829-D9D0-4542-E828-9773644EC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81CBF-A958-AEA0-684E-8C769A77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9AB49-1E75-0031-5F70-0B509F133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1B861-B5ED-E9CA-6F0C-90D08515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D0A6-7D45-518B-E5C8-56055F238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E5418-DB7F-5FC4-FB70-279C9A3A5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4F7C0-A433-DA1C-DAFD-51BDCBF8C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0B334-FD74-D9EC-C3C5-6A89D2D8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C8AD0-0645-3FF2-6CEB-A27D29FB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247BD-3CC6-0A26-F5A6-A5EC2D87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9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10CC-ACAA-0C50-B730-0E6EF29CA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7DB21-5EAD-9831-2A70-15F5CDD3D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6EDB9-657E-4F68-8DEA-971B19F67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C10C7-6A47-8940-83F0-5456CF9C5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B1C4E-1A8F-F901-4FE7-B4782504D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759306-4304-C899-3F3F-DCE23F8E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88EBC-D618-6785-2FC7-702B6487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6325F5-B57F-17D8-102D-B8949A4DD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D19AE-0CCF-9AC4-11BB-0326191B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887318-CB85-4652-F163-772B28AC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8CBAB-8929-239C-454D-E82A5BA90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91792-48D9-42F2-8395-E29C8763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4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5A39E6-0DEF-1905-B7B4-BF766D29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B5C67-141A-CC22-5DA8-79E596B7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655BF-95E3-AC0D-5C3D-6A9E703E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4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FC53-098C-F253-1DF5-B875EA142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3FDFC-4376-E37A-2315-D9647DBF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A1F84-EC62-6FFB-590E-691957EB4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3773F-0E7A-7ACC-5301-4A6171C7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7A58-4DE0-30A8-3B3A-2DBCF52F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D5AFE-0E5A-EC8C-1357-D2E7C412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4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FB77A-28B9-6BA1-F92C-23744A3C2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C32C5-D4D6-D434-241B-821B5A912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DDF60-B080-CBA2-6E92-0AFD873B1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5D6A1-2834-4CE5-0B73-296BF38A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1B4C1-BE8A-FC61-D967-2A4B78A1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5E3F3-7A22-E336-2086-AD75280B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5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8B4152-E638-DA1B-3E6C-F8E6BD06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43609-4950-236F-1502-419E9787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08B75-C482-D172-803B-CA930B775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F302A-A831-4BF4-98E0-CA585EDE88D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BE31C-5D34-6FB7-B6A2-91A89A3A0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F870C-D00C-23B5-6D51-0D46BE4A9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CA595-2D1A-434F-9205-330539ADE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32F13-D052-4849-7FD3-0BBAE882C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87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The CDC Social Vulnerability Index as a (Misused but Potentially Powerful) Basis for Focusing Federal Attention/Resources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9452DD-8FCA-FC3D-8436-CA49253B5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97086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Charles Bruner May 10 Presentation</a:t>
            </a:r>
          </a:p>
          <a:p>
            <a:r>
              <a:rPr lang="en-US" sz="3200" dirty="0"/>
              <a:t>FCPA (freelance child policy agitator), NNIP Member Emeritus</a:t>
            </a:r>
          </a:p>
          <a:p>
            <a:r>
              <a:rPr lang="en-US" sz="3200" dirty="0"/>
              <a:t>RWJF Child Health Transformation Initiative</a:t>
            </a:r>
          </a:p>
          <a:p>
            <a:endParaRPr lang="en-US" sz="3200" dirty="0"/>
          </a:p>
          <a:p>
            <a:r>
              <a:rPr lang="en-US" sz="3200" dirty="0"/>
              <a:t>National Neighborhood Indicators Partnership</a:t>
            </a:r>
          </a:p>
          <a:p>
            <a:r>
              <a:rPr lang="en-US" sz="3200" dirty="0"/>
              <a:t>bruner@childequity.org</a:t>
            </a:r>
          </a:p>
        </p:txBody>
      </p:sp>
    </p:spTree>
    <p:extLst>
      <p:ext uri="{BB962C8B-B14F-4D97-AF65-F5344CB8AC3E}">
        <p14:creationId xmlns:p14="http://schemas.microsoft.com/office/powerpoint/2010/main" val="341156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9C74-F8D2-5BD3-7BDD-223073F5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The CDC Social Vulnerability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1019B-6270-B242-5A5A-DF327A368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Developed by the Centers for Disease Control and Prevention (CDC) and often used in identifying geographies of particular public health concern</a:t>
            </a:r>
          </a:p>
          <a:p>
            <a:r>
              <a:rPr lang="en-US" dirty="0"/>
              <a:t>Available at the county level and the census tract level for all states and communities, easily downloadable in CSV/EXCEL and further analyzed</a:t>
            </a:r>
          </a:p>
          <a:p>
            <a:r>
              <a:rPr lang="en-US" dirty="0"/>
              <a:t>Fairly current, most recent SVI is for 2020 (2016-2020 ACS data)</a:t>
            </a:r>
          </a:p>
          <a:p>
            <a:r>
              <a:rPr lang="en-US" dirty="0"/>
              <a:t>Composed of 16 indicators from the American Community Survey:</a:t>
            </a:r>
          </a:p>
          <a:p>
            <a:pPr lvl="1"/>
            <a:r>
              <a:rPr lang="en-US" dirty="0"/>
              <a:t>Socio-economic: </a:t>
            </a:r>
            <a:r>
              <a:rPr lang="en-US" b="1" u="sng" dirty="0">
                <a:solidFill>
                  <a:srgbClr val="7030A0"/>
                </a:solidFill>
              </a:rPr>
              <a:t>150 percent of poverty</a:t>
            </a:r>
            <a:r>
              <a:rPr lang="en-US" b="1" dirty="0">
                <a:solidFill>
                  <a:srgbClr val="7030A0"/>
                </a:solidFill>
              </a:rPr>
              <a:t>, unemployment, </a:t>
            </a:r>
            <a:r>
              <a:rPr lang="en-US" b="1" u="sng" dirty="0">
                <a:solidFill>
                  <a:srgbClr val="7030A0"/>
                </a:solidFill>
              </a:rPr>
              <a:t>housing burden</a:t>
            </a:r>
            <a:r>
              <a:rPr lang="en-US" b="1" dirty="0">
                <a:solidFill>
                  <a:srgbClr val="7030A0"/>
                </a:solidFill>
              </a:rPr>
              <a:t>, no high school diploma, single parent household, </a:t>
            </a:r>
            <a:r>
              <a:rPr lang="en-US" b="1" u="sng" dirty="0">
                <a:solidFill>
                  <a:srgbClr val="7030A0"/>
                </a:solidFill>
              </a:rPr>
              <a:t>no health insurance</a:t>
            </a:r>
          </a:p>
          <a:p>
            <a:pPr lvl="1"/>
            <a:r>
              <a:rPr lang="en-US" dirty="0"/>
              <a:t>Housing: multi-unit, mobile home, group, overcrowded, </a:t>
            </a:r>
            <a:r>
              <a:rPr lang="en-US" b="1" dirty="0">
                <a:solidFill>
                  <a:srgbClr val="7030A0"/>
                </a:solidFill>
              </a:rPr>
              <a:t>no vehicle</a:t>
            </a:r>
          </a:p>
          <a:p>
            <a:pPr lvl="1"/>
            <a:r>
              <a:rPr lang="en-US" dirty="0"/>
              <a:t>Demographic: </a:t>
            </a:r>
            <a:r>
              <a:rPr lang="en-US" b="1" dirty="0">
                <a:solidFill>
                  <a:srgbClr val="0070C0"/>
                </a:solidFill>
              </a:rPr>
              <a:t>race/ethnicity, over 65, under 18, limited English</a:t>
            </a:r>
            <a:r>
              <a:rPr lang="en-US" dirty="0"/>
              <a:t>, disability in household</a:t>
            </a:r>
          </a:p>
          <a:p>
            <a:pPr lvl="1"/>
            <a:r>
              <a:rPr lang="en-US" dirty="0"/>
              <a:t>Not perfect: but good enough to identify areas for attention (and why and on what)</a:t>
            </a:r>
          </a:p>
        </p:txBody>
      </p:sp>
    </p:spTree>
    <p:extLst>
      <p:ext uri="{BB962C8B-B14F-4D97-AF65-F5344CB8AC3E}">
        <p14:creationId xmlns:p14="http://schemas.microsoft.com/office/powerpoint/2010/main" val="156614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EBE8-7CAF-79E3-818F-E0BB86B1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Broad-Level Comparisons of SVI with Other Indices and by County or 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FD0E7-4F2B-7F53-3E3B-BD15E3C9E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SVI identifies much the same counties as the new community resilience indicator, the persistently poor county measure, and other indices developed to compare counties</a:t>
            </a:r>
          </a:p>
          <a:p>
            <a:r>
              <a:rPr lang="en-US" dirty="0"/>
              <a:t>Tract level analysis identifies much the same tracts as the child opportunity index and other child vulnerability indices</a:t>
            </a:r>
          </a:p>
          <a:p>
            <a:r>
              <a:rPr lang="en-US" dirty="0"/>
              <a:t>County level analysis and tract level analysis identify very different geographical areas (less than 30 percent of population in common)</a:t>
            </a:r>
          </a:p>
          <a:p>
            <a:r>
              <a:rPr lang="en-US" dirty="0"/>
              <a:t>Tract level analysis shows much higher indicator-by-indicator vulnerability and is much more metropolitan and child-focused </a:t>
            </a:r>
          </a:p>
          <a:p>
            <a:r>
              <a:rPr lang="en-US" b="1" dirty="0">
                <a:solidFill>
                  <a:srgbClr val="FF0000"/>
                </a:solidFill>
              </a:rPr>
              <a:t>If used at the county level or if just used as a composite measure and not examined by its elements, resulting policies and actions can miss the boat </a:t>
            </a:r>
          </a:p>
        </p:txBody>
      </p:sp>
    </p:spTree>
    <p:extLst>
      <p:ext uri="{BB962C8B-B14F-4D97-AF65-F5344CB8AC3E}">
        <p14:creationId xmlns:p14="http://schemas.microsoft.com/office/powerpoint/2010/main" val="336461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4A10-C301-DBDF-8072-60DE6B40F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SVI Socio-Economic Indicators by Highest Vulnerability (.9+) Counties and Tracts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B5EFC9F-1FBF-DE95-35D5-F17AB6505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657140"/>
              </p:ext>
            </p:extLst>
          </p:nvPr>
        </p:nvGraphicFramePr>
        <p:xfrm>
          <a:off x="985404" y="1525360"/>
          <a:ext cx="10515600" cy="4165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208">
                  <a:extLst>
                    <a:ext uri="{9D8B030D-6E8A-4147-A177-3AD203B41FA5}">
                      <a16:colId xmlns:a16="http://schemas.microsoft.com/office/drawing/2014/main" val="3780900133"/>
                    </a:ext>
                  </a:extLst>
                </a:gridCol>
                <a:gridCol w="1641764">
                  <a:extLst>
                    <a:ext uri="{9D8B030D-6E8A-4147-A177-3AD203B41FA5}">
                      <a16:colId xmlns:a16="http://schemas.microsoft.com/office/drawing/2014/main" val="379527723"/>
                    </a:ext>
                  </a:extLst>
                </a:gridCol>
                <a:gridCol w="2978728">
                  <a:extLst>
                    <a:ext uri="{9D8B030D-6E8A-4147-A177-3AD203B41FA5}">
                      <a16:colId xmlns:a16="http://schemas.microsoft.com/office/drawing/2014/main" val="76653395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37995899"/>
                    </a:ext>
                  </a:extLst>
                </a:gridCol>
              </a:tblGrid>
              <a:tr h="630173">
                <a:tc>
                  <a:txBody>
                    <a:bodyPr/>
                    <a:lstStyle/>
                    <a:p>
                      <a:r>
                        <a:rPr lang="en-US" sz="240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U.S. Avg.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Highest SVI Counties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Highest SVI Tracts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603800"/>
                  </a:ext>
                </a:extLst>
              </a:tr>
              <a:tr h="350096">
                <a:tc>
                  <a:txBody>
                    <a:bodyPr/>
                    <a:lstStyle/>
                    <a:p>
                      <a:r>
                        <a:rPr lang="en-US" sz="2400" dirty="0"/>
                        <a:t>150 percent poverty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24.5%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36.9%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45.5%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08586950"/>
                  </a:ext>
                </a:extLst>
              </a:tr>
              <a:tr h="350096">
                <a:tc>
                  <a:txBody>
                    <a:bodyPr/>
                    <a:lstStyle/>
                    <a:p>
                      <a:r>
                        <a:rPr lang="en-US" sz="2400" dirty="0"/>
                        <a:t>Unemployed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5.2%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10.4%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22802138"/>
                  </a:ext>
                </a:extLst>
              </a:tr>
              <a:tr h="350096">
                <a:tc>
                  <a:txBody>
                    <a:bodyPr/>
                    <a:lstStyle/>
                    <a:p>
                      <a:r>
                        <a:rPr lang="en-US" sz="2400" dirty="0"/>
                        <a:t>Housing burden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22.3%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26.4%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43.5%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48046075"/>
                  </a:ext>
                </a:extLst>
              </a:tr>
              <a:tr h="350096">
                <a:tc>
                  <a:txBody>
                    <a:bodyPr/>
                    <a:lstStyle/>
                    <a:p>
                      <a:r>
                        <a:rPr lang="en-US" sz="2400" dirty="0"/>
                        <a:t>No high school diploma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12.4%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20.1%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27.8%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69210952"/>
                  </a:ext>
                </a:extLst>
              </a:tr>
              <a:tr h="350096">
                <a:tc>
                  <a:txBody>
                    <a:bodyPr/>
                    <a:lstStyle/>
                    <a:p>
                      <a:r>
                        <a:rPr lang="en-US" sz="2400" dirty="0"/>
                        <a:t>Single parent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5.9%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13.5%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04703005"/>
                  </a:ext>
                </a:extLst>
              </a:tr>
              <a:tr h="350096">
                <a:tc>
                  <a:txBody>
                    <a:bodyPr/>
                    <a:lstStyle/>
                    <a:p>
                      <a:r>
                        <a:rPr lang="en-US" sz="2400" dirty="0"/>
                        <a:t>Uninsured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14.5%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16.5%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7478381"/>
                  </a:ext>
                </a:extLst>
              </a:tr>
              <a:tr h="606834">
                <a:tc>
                  <a:txBody>
                    <a:bodyPr/>
                    <a:lstStyle/>
                    <a:p>
                      <a:r>
                        <a:rPr lang="en-US" sz="2400" dirty="0"/>
                        <a:t>No 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9.9%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60747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ABB72C-D892-390B-361E-974BD44F40EC}"/>
              </a:ext>
            </a:extLst>
          </p:cNvPr>
          <p:cNvSpPr txBox="1"/>
          <p:nvPr/>
        </p:nvSpPr>
        <p:spPr>
          <a:xfrm flipH="1">
            <a:off x="838200" y="5691213"/>
            <a:ext cx="10810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Key Takeaway: Across multiple measures, highest SVI tracts are about twice as vulnerable as highest SVI counties compared to U.S. overall – and tell a lot about the multiple conditions that need to be addressed.</a:t>
            </a:r>
          </a:p>
        </p:txBody>
      </p:sp>
    </p:spTree>
    <p:extLst>
      <p:ext uri="{BB962C8B-B14F-4D97-AF65-F5344CB8AC3E}">
        <p14:creationId xmlns:p14="http://schemas.microsoft.com/office/powerpoint/2010/main" val="154147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30AB-4A16-EEE5-681A-906B8335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SVI Demographic Indicators by Highest Vulnerability Counties and Tracts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3FFECC1-F5CC-FC8E-4A48-AE743C219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301548"/>
              </p:ext>
            </p:extLst>
          </p:nvPr>
        </p:nvGraphicFramePr>
        <p:xfrm>
          <a:off x="838200" y="1825625"/>
          <a:ext cx="10515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864">
                  <a:extLst>
                    <a:ext uri="{9D8B030D-6E8A-4147-A177-3AD203B41FA5}">
                      <a16:colId xmlns:a16="http://schemas.microsoft.com/office/drawing/2014/main" val="2763961061"/>
                    </a:ext>
                  </a:extLst>
                </a:gridCol>
                <a:gridCol w="1870363">
                  <a:extLst>
                    <a:ext uri="{9D8B030D-6E8A-4147-A177-3AD203B41FA5}">
                      <a16:colId xmlns:a16="http://schemas.microsoft.com/office/drawing/2014/main" val="280694765"/>
                    </a:ext>
                  </a:extLst>
                </a:gridCol>
                <a:gridCol w="2812473">
                  <a:extLst>
                    <a:ext uri="{9D8B030D-6E8A-4147-A177-3AD203B41FA5}">
                      <a16:colId xmlns:a16="http://schemas.microsoft.com/office/drawing/2014/main" val="31785603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46494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U.S. Overall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Highest SVI Counties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Highest SVI Tracts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602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BIPOC 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24.2%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57.3%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78.6%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2330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Limited English Prof.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3.7%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12.1%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9075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122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65 and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19.2%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17.1%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10.3%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8179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0 to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22.1%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24.2%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27.2%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8846107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A5E51E3-0D91-EDC3-E099-9A345EAD9511}"/>
              </a:ext>
            </a:extLst>
          </p:cNvPr>
          <p:cNvSpPr txBox="1"/>
          <p:nvPr/>
        </p:nvSpPr>
        <p:spPr>
          <a:xfrm>
            <a:off x="838201" y="4852555"/>
            <a:ext cx="1035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Key Takeaways: Highest SVI tracts not only are diverse, but are very racially/ethnically concentrated and requiring very explicit attention to racially/ethnically responsive and representative actions. Highest SVI tracts are much younger and require much more of a focus upon child and family concerns and less on older adult needs.</a:t>
            </a:r>
          </a:p>
        </p:txBody>
      </p:sp>
    </p:spTree>
    <p:extLst>
      <p:ext uri="{BB962C8B-B14F-4D97-AF65-F5344CB8AC3E}">
        <p14:creationId xmlns:p14="http://schemas.microsoft.com/office/powerpoint/2010/main" val="407389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C28D-6963-3154-1AD5-32DF0745A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Current Federal Uses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D37D8-6DEA-ABA5-9663-D9145E7E8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53025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SVI is often as a source for identifying poor, high vulnerability, and medically underserved communities in federal legislation, grants, and guidance to states and communities (particularly in DHHS)</a:t>
            </a:r>
          </a:p>
          <a:p>
            <a:r>
              <a:rPr lang="en-US" dirty="0"/>
              <a:t>Most often, it is used at the county level and not the tract level (as is the persistent poverty measure)</a:t>
            </a:r>
          </a:p>
          <a:p>
            <a:r>
              <a:rPr lang="en-US" dirty="0"/>
              <a:t>Most often, only the index itself is referenced and used</a:t>
            </a:r>
          </a:p>
          <a:p>
            <a:r>
              <a:rPr lang="en-US" dirty="0"/>
              <a:t>Often, applicants/grantees are asked to collect additional information about the communities they are serving and not simply draw on the SVI indicators as a base</a:t>
            </a:r>
          </a:p>
          <a:p>
            <a:r>
              <a:rPr lang="en-US" dirty="0"/>
              <a:t>Applicants (and grantees) often spend a lot of time and effort seeking to identify data that does not even provide as relevant an overall picture as the SVI indicators would</a:t>
            </a:r>
          </a:p>
          <a:p>
            <a:r>
              <a:rPr lang="en-US" dirty="0"/>
              <a:t>This takes away time that applicants might use gathering more pertinent information to guide their actions (and which NNIP groups could help provide)</a:t>
            </a:r>
          </a:p>
          <a:p>
            <a:r>
              <a:rPr lang="en-US" b="1" dirty="0">
                <a:solidFill>
                  <a:srgbClr val="FF0000"/>
                </a:solidFill>
              </a:rPr>
              <a:t>Using county-level data reinforces a comfortable myth that rural areas are the places where policies need to focus attention and resources in overcoming socio-economic disadvantage and vulnerability.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03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C026-EDBB-AD61-A450-72E112A7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Roles for NNIP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13933-D776-4513-E82E-C972681F4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Educate state leaders on using the SVI at the tract and not county level in identifying high vulnerability/opportunity/resilience geographies</a:t>
            </a:r>
          </a:p>
          <a:p>
            <a:r>
              <a:rPr lang="en-US" dirty="0"/>
              <a:t>Educate members of Congress on the importance of using tract and not county-level data to assess vulnerability/opportunity</a:t>
            </a:r>
          </a:p>
          <a:p>
            <a:r>
              <a:rPr lang="en-US" dirty="0"/>
              <a:t>Support communities in using the SVI as a core set of indicators and then providing additional assistance in incorporating other data relevant to specific opportunities (e.g. health-related data for community health needs assessments, etc.)</a:t>
            </a:r>
          </a:p>
          <a:p>
            <a:r>
              <a:rPr lang="en-US" dirty="0"/>
              <a:t>Stress that efforts to promote racial equity include geographic analyses that show where there are concentrations of BIPOC populations and the socio-economic factors they confront and the importance of directing priority attention to children and their families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5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867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CDC Social Vulnerability Index as a (Misused but Potentially Powerful) Basis for Focusing Federal Attention/Resources</vt:lpstr>
      <vt:lpstr>The CDC Social Vulnerability Index</vt:lpstr>
      <vt:lpstr>Broad-Level Comparisons of SVI with Other Indices and by County or Tract </vt:lpstr>
      <vt:lpstr>SVI Socio-Economic Indicators by Highest Vulnerability (.9+) Counties and Tracts </vt:lpstr>
      <vt:lpstr>SVI Demographic Indicators by Highest Vulnerability Counties and Tracts </vt:lpstr>
      <vt:lpstr>Current Federal Uses and Limitations</vt:lpstr>
      <vt:lpstr>Roles for NNIP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CDC Social Vulnerability Index as a Base for Focusing Federal Attention/Resources</dc:title>
  <dc:creator>Charles Bruner</dc:creator>
  <cp:lastModifiedBy>Campbell, Cole</cp:lastModifiedBy>
  <cp:revision>2</cp:revision>
  <dcterms:created xsi:type="dcterms:W3CDTF">2023-05-09T19:47:51Z</dcterms:created>
  <dcterms:modified xsi:type="dcterms:W3CDTF">2023-05-10T21:23:59Z</dcterms:modified>
</cp:coreProperties>
</file>