
<file path=[Content_Types].xml><?xml version="1.0" encoding="utf-8"?>
<Types xmlns="http://schemas.openxmlformats.org/package/2006/content-types">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comments/modernComment_107_E656FC4A.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7"/>
  </p:notesMasterIdLst>
  <p:sldIdLst>
    <p:sldId id="256" r:id="rId5"/>
    <p:sldId id="342" r:id="rId6"/>
    <p:sldId id="987" r:id="rId7"/>
    <p:sldId id="263" r:id="rId8"/>
    <p:sldId id="980" r:id="rId9"/>
    <p:sldId id="981" r:id="rId10"/>
    <p:sldId id="982" r:id="rId11"/>
    <p:sldId id="983" r:id="rId12"/>
    <p:sldId id="984" r:id="rId13"/>
    <p:sldId id="985" r:id="rId14"/>
    <p:sldId id="986" r:id="rId15"/>
    <p:sldId id="282" r:id="rId16"/>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C6EB96-2B5C-D5A8-D3E2-2F7538D7161B}" name="Pettit, Kathryn" initials="PK" userId="Pettit, Kathryn" providerId="None"/>
  <p188:author id="{FC5E75D7-3C00-DB83-146E-2181EFB517A7}" name="Kathy Pettit" initials="KP" userId="dXo+z1QxxsN0BGCIuVF1mSAbS4y4XBiQ8GwP9ONTnSQ="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691"/>
    <a:srgbClr val="00B6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33CC15-4EA3-498E-B295-82ADDB8FDA7F}" v="25" dt="2022-05-05T04:01:09.335"/>
    <p1510:client id="{EBA34AD1-5EF5-430B-A047-F9B0C051B470}" v="79" dt="2022-07-05T18:11:45.484"/>
  </p1510:revLst>
</p1510:revInfo>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58" autoAdjust="0"/>
    <p:restoredTop sz="76370" autoAdjust="0"/>
  </p:normalViewPr>
  <p:slideViewPr>
    <p:cSldViewPr snapToGrid="0" snapToObjects="1">
      <p:cViewPr varScale="1">
        <p:scale>
          <a:sx n="124" d="100"/>
          <a:sy n="124" d="100"/>
        </p:scale>
        <p:origin x="1410" y="96"/>
      </p:cViewPr>
      <p:guideLst/>
    </p:cSldViewPr>
  </p:slideViewPr>
  <p:outlineViewPr>
    <p:cViewPr>
      <p:scale>
        <a:sx n="33" d="100"/>
        <a:sy n="33" d="100"/>
      </p:scale>
      <p:origin x="0" y="352"/>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Tools</a:t>
            </a:r>
            <a:r>
              <a:rPr lang="en-US" baseline="0"/>
              <a:t> for Data Processing (% of Partners)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'Qualtrics Report'!$B$294:$B$302</c:f>
              <c:strCache>
                <c:ptCount val="9"/>
                <c:pt idx="0">
                  <c:v>Shell (i.e. Bash)</c:v>
                </c:pt>
                <c:pt idx="1">
                  <c:v>Other</c:v>
                </c:pt>
                <c:pt idx="2">
                  <c:v>Stata</c:v>
                </c:pt>
                <c:pt idx="3">
                  <c:v>SAS</c:v>
                </c:pt>
                <c:pt idx="4">
                  <c:v>Tableau</c:v>
                </c:pt>
                <c:pt idx="5">
                  <c:v>SQL</c:v>
                </c:pt>
                <c:pt idx="6">
                  <c:v>Python</c:v>
                </c:pt>
                <c:pt idx="7">
                  <c:v>R</c:v>
                </c:pt>
                <c:pt idx="8">
                  <c:v>ArcGIS</c:v>
                </c:pt>
              </c:strCache>
            </c:strRef>
          </c:cat>
          <c:val>
            <c:numRef>
              <c:f>'Qualtrics Report'!$E$294:$E$302</c:f>
              <c:numCache>
                <c:formatCode>0%</c:formatCode>
                <c:ptCount val="9"/>
                <c:pt idx="0">
                  <c:v>6.8965517241379309E-2</c:v>
                </c:pt>
                <c:pt idx="1">
                  <c:v>0.2413793103448276</c:v>
                </c:pt>
                <c:pt idx="2">
                  <c:v>0.34482758620689657</c:v>
                </c:pt>
                <c:pt idx="3">
                  <c:v>0.37931034482758619</c:v>
                </c:pt>
                <c:pt idx="4">
                  <c:v>0.44827586206896552</c:v>
                </c:pt>
                <c:pt idx="5">
                  <c:v>0.62068965517241381</c:v>
                </c:pt>
                <c:pt idx="6">
                  <c:v>0.62068965517241381</c:v>
                </c:pt>
                <c:pt idx="7">
                  <c:v>0.7931034482758621</c:v>
                </c:pt>
                <c:pt idx="8">
                  <c:v>0.93103448275862066</c:v>
                </c:pt>
              </c:numCache>
            </c:numRef>
          </c:val>
          <c:extLst>
            <c:ext xmlns:c16="http://schemas.microsoft.com/office/drawing/2014/chart" uri="{C3380CC4-5D6E-409C-BE32-E72D297353CC}">
              <c16:uniqueId val="{00000000-9116-4806-A104-128D339596F7}"/>
            </c:ext>
          </c:extLst>
        </c:ser>
        <c:dLbls>
          <c:dLblPos val="outEnd"/>
          <c:showLegendKey val="0"/>
          <c:showVal val="1"/>
          <c:showCatName val="0"/>
          <c:showSerName val="0"/>
          <c:showPercent val="0"/>
          <c:showBubbleSize val="0"/>
        </c:dLbls>
        <c:gapWidth val="182"/>
        <c:axId val="1373125679"/>
        <c:axId val="1168440847"/>
      </c:barChart>
      <c:catAx>
        <c:axId val="13731256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8440847"/>
        <c:crosses val="autoZero"/>
        <c:auto val="1"/>
        <c:lblAlgn val="ctr"/>
        <c:lblOffset val="100"/>
        <c:noMultiLvlLbl val="0"/>
      </c:catAx>
      <c:valAx>
        <c:axId val="1168440847"/>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37312567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dirty="0"/>
              <a:t>How often do you store code</a:t>
            </a:r>
            <a:r>
              <a:rPr lang="en-US" sz="1400" baseline="0" dirty="0"/>
              <a:t> or </a:t>
            </a:r>
            <a:r>
              <a:rPr lang="en-US" sz="1400" dirty="0"/>
              <a:t>documentation for cleaning</a:t>
            </a:r>
            <a:r>
              <a:rPr lang="en-US" sz="1400" baseline="0" dirty="0"/>
              <a:t> and </a:t>
            </a:r>
            <a:r>
              <a:rPr lang="en-US" sz="1400" dirty="0"/>
              <a:t>processing data?</a:t>
            </a:r>
          </a:p>
        </c:rich>
      </c:tx>
      <c:layout>
        <c:manualLayout>
          <c:xMode val="edge"/>
          <c:yMode val="edge"/>
          <c:x val="0.10726518816227529"/>
          <c:y val="2.014159381859243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2DD-4EC6-9709-6277FC6AD0E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2DD-4EC6-9709-6277FC6AD0E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2DD-4EC6-9709-6277FC6AD0E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2DD-4EC6-9709-6277FC6AD0EA}"/>
              </c:ext>
            </c:extLst>
          </c:dPt>
          <c:dLbls>
            <c:dLbl>
              <c:idx val="1"/>
              <c:layout>
                <c:manualLayout>
                  <c:x val="1.1190944871523466E-2"/>
                  <c:y val="4.1282233226229072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65000"/>
                          <a:lumOff val="3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DD-4EC6-9709-6277FC6AD0EA}"/>
                </c:ext>
              </c:extLst>
            </c:dLbl>
            <c:dLbl>
              <c:idx val="2"/>
              <c:layout>
                <c:manualLayout>
                  <c:x val="3.397674288789676E-3"/>
                  <c:y val="-3.2954492346255387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65000"/>
                          <a:lumOff val="3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2DD-4EC6-9709-6277FC6AD0EA}"/>
                </c:ext>
              </c:extLst>
            </c:dLbl>
            <c:dLbl>
              <c:idx val="3"/>
              <c:layout>
                <c:manualLayout>
                  <c:x val="1.039534562857501E-2"/>
                  <c:y val="3.8370288326225799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65000"/>
                          <a:lumOff val="3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2DD-4EC6-9709-6277FC6AD0EA}"/>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65000"/>
                        <a:lumOff val="35000"/>
                      </a:schemeClr>
                    </a:solidFill>
                    <a:latin typeface="+mn-lt"/>
                    <a:ea typeface="+mn-ea"/>
                    <a:cs typeface="+mn-cs"/>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'Qualtrics Report'!$B$330:$B$333</c:f>
              <c:strCache>
                <c:ptCount val="4"/>
                <c:pt idx="0">
                  <c:v>Rarely</c:v>
                </c:pt>
                <c:pt idx="1">
                  <c:v>Sometimes</c:v>
                </c:pt>
                <c:pt idx="2">
                  <c:v>Frequently</c:v>
                </c:pt>
                <c:pt idx="3">
                  <c:v>Always</c:v>
                </c:pt>
              </c:strCache>
            </c:strRef>
          </c:cat>
          <c:val>
            <c:numRef>
              <c:f>'Qualtrics Report'!$C$330:$C$333</c:f>
              <c:numCache>
                <c:formatCode>0.00%</c:formatCode>
                <c:ptCount val="4"/>
                <c:pt idx="0">
                  <c:v>3.4500000000000003E-2</c:v>
                </c:pt>
                <c:pt idx="1">
                  <c:v>0.1724</c:v>
                </c:pt>
                <c:pt idx="2">
                  <c:v>0.31030000000000002</c:v>
                </c:pt>
                <c:pt idx="3">
                  <c:v>0.48280000000000001</c:v>
                </c:pt>
              </c:numCache>
            </c:numRef>
          </c:val>
          <c:extLst>
            <c:ext xmlns:c16="http://schemas.microsoft.com/office/drawing/2014/chart" uri="{C3380CC4-5D6E-409C-BE32-E72D297353CC}">
              <c16:uniqueId val="{00000008-E2DD-4EC6-9709-6277FC6AD0EA}"/>
            </c:ext>
          </c:extLst>
        </c:ser>
        <c:dLbls>
          <c:dLblPos val="bestFit"/>
          <c:showLegendKey val="0"/>
          <c:showVal val="1"/>
          <c:showCatName val="0"/>
          <c:showSerName val="0"/>
          <c:showPercent val="0"/>
          <c:showBubbleSize val="0"/>
          <c:showLeaderLines val="0"/>
        </c:dLbls>
        <c:firstSliceAng val="0"/>
      </c:pieChart>
      <c:spPr>
        <a:noFill/>
        <a:ln>
          <a:noFill/>
        </a:ln>
        <a:effectLst/>
      </c:spPr>
    </c:plotArea>
    <c:legend>
      <c:legendPos val="b"/>
      <c:layout>
        <c:manualLayout>
          <c:xMode val="edge"/>
          <c:yMode val="edge"/>
          <c:x val="0.21020355502473478"/>
          <c:y val="0.92715626070517787"/>
          <c:w val="0.60099402510655908"/>
          <c:h val="7.284373929482218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dirty="0"/>
              <a:t>Do you follow any metadata standards?</a:t>
            </a:r>
          </a:p>
        </c:rich>
      </c:tx>
      <c:layout>
        <c:manualLayout>
          <c:xMode val="edge"/>
          <c:yMode val="edge"/>
          <c:x val="0.20979308505952532"/>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178877954242279"/>
          <c:y val="0.17963402140813978"/>
          <c:w val="0.35673281725856382"/>
          <c:h val="0.49272317708701113"/>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8FA-4CB7-B17F-C09C254572A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8FA-4CB7-B17F-C09C254572A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8FA-4CB7-B17F-C09C254572A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8FA-4CB7-B17F-C09C254572AC}"/>
              </c:ext>
            </c:extLst>
          </c:dPt>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65000"/>
                          <a:lumOff val="35000"/>
                        </a:schemeClr>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1-C8FA-4CB7-B17F-C09C254572AC}"/>
                </c:ext>
              </c:extLst>
            </c:dLbl>
            <c:dLbl>
              <c:idx val="1"/>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65000"/>
                          <a:lumOff val="35000"/>
                        </a:schemeClr>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C8FA-4CB7-B17F-C09C254572AC}"/>
                </c:ext>
              </c:extLst>
            </c:dLbl>
            <c:dLbl>
              <c:idx val="2"/>
              <c:layout>
                <c:manualLayout>
                  <c:x val="-4.3780753693589388E-3"/>
                  <c:y val="2.5846492955074078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65000"/>
                          <a:lumOff val="3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8FA-4CB7-B17F-C09C254572AC}"/>
                </c:ext>
              </c:extLst>
            </c:dLbl>
            <c:dLbl>
              <c:idx val="3"/>
              <c:layout>
                <c:manualLayout>
                  <c:x val="2.9518826608945156E-3"/>
                  <c:y val="-8.0493044882834017E-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65000"/>
                          <a:lumOff val="3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8FA-4CB7-B17F-C09C254572A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65000"/>
                        <a:lumOff val="35000"/>
                      </a:schemeClr>
                    </a:solidFill>
                    <a:latin typeface="+mn-lt"/>
                    <a:ea typeface="+mn-ea"/>
                    <a:cs typeface="+mn-cs"/>
                  </a:defRPr>
                </a:pPr>
                <a:endParaRPr lang="en-US"/>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'Qualtrics Report'!$B$192:$B$195</c:f>
              <c:strCache>
                <c:ptCount val="4"/>
                <c:pt idx="0">
                  <c:v>Yes, Federal Geographic Data Committee Standard</c:v>
                </c:pt>
                <c:pt idx="1">
                  <c:v>Yes, other (please specify)</c:v>
                </c:pt>
                <c:pt idx="2">
                  <c:v>No</c:v>
                </c:pt>
                <c:pt idx="3">
                  <c:v>Yes, In-house standard</c:v>
                </c:pt>
              </c:strCache>
            </c:strRef>
          </c:cat>
          <c:val>
            <c:numRef>
              <c:f>'Qualtrics Report'!$C$192:$C$195</c:f>
              <c:numCache>
                <c:formatCode>0.00%</c:formatCode>
                <c:ptCount val="4"/>
                <c:pt idx="0">
                  <c:v>3.4500000000000003E-2</c:v>
                </c:pt>
                <c:pt idx="1">
                  <c:v>3.4500000000000003E-2</c:v>
                </c:pt>
                <c:pt idx="2">
                  <c:v>0.27589999999999998</c:v>
                </c:pt>
                <c:pt idx="3">
                  <c:v>0.6552</c:v>
                </c:pt>
              </c:numCache>
            </c:numRef>
          </c:val>
          <c:extLst>
            <c:ext xmlns:c16="http://schemas.microsoft.com/office/drawing/2014/chart" uri="{C3380CC4-5D6E-409C-BE32-E72D297353CC}">
              <c16:uniqueId val="{00000008-C8FA-4CB7-B17F-C09C254572AC}"/>
            </c:ext>
          </c:extLst>
        </c:ser>
        <c:dLbls>
          <c:dLblPos val="bestFit"/>
          <c:showLegendKey val="0"/>
          <c:showVal val="1"/>
          <c:showCatName val="0"/>
          <c:showSerName val="0"/>
          <c:showPercent val="0"/>
          <c:showBubbleSize val="0"/>
          <c:showLeaderLines val="0"/>
        </c:dLbls>
        <c:firstSliceAng val="0"/>
      </c:pieChart>
      <c:spPr>
        <a:noFill/>
        <a:ln>
          <a:noFill/>
        </a:ln>
        <a:effectLst/>
      </c:spPr>
    </c:plotArea>
    <c:legend>
      <c:legendPos val="b"/>
      <c:layout>
        <c:manualLayout>
          <c:xMode val="edge"/>
          <c:yMode val="edge"/>
          <c:x val="8.2409673806347686E-2"/>
          <c:y val="0.75482921614660003"/>
          <c:w val="0.86265054365608718"/>
          <c:h val="0.1648564214609785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Data Processing Challenges (% of Partners)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'Qualtrics Report'!$B$317:$B$321</c:f>
              <c:strCache>
                <c:ptCount val="5"/>
                <c:pt idx="0">
                  <c:v>Limited computation power</c:v>
                </c:pt>
                <c:pt idx="1">
                  <c:v>Memory limits (i.e. datasets are too large to fit in memory)</c:v>
                </c:pt>
                <c:pt idx="2">
                  <c:v>Other</c:v>
                </c:pt>
                <c:pt idx="3">
                  <c:v>Long runtimes for scripts</c:v>
                </c:pt>
                <c:pt idx="4">
                  <c:v>Licensing costs (i.e. costs of SAS or ArcGIS licenses)</c:v>
                </c:pt>
              </c:strCache>
            </c:strRef>
          </c:cat>
          <c:val>
            <c:numRef>
              <c:f>'Qualtrics Report'!$E$317:$E$321</c:f>
              <c:numCache>
                <c:formatCode>0%</c:formatCode>
                <c:ptCount val="5"/>
                <c:pt idx="0">
                  <c:v>0.27586206896551724</c:v>
                </c:pt>
                <c:pt idx="1">
                  <c:v>0.34482758620689657</c:v>
                </c:pt>
                <c:pt idx="2">
                  <c:v>0.34482758620689657</c:v>
                </c:pt>
                <c:pt idx="3">
                  <c:v>0.44827586206896552</c:v>
                </c:pt>
                <c:pt idx="4">
                  <c:v>0.51724137931034486</c:v>
                </c:pt>
              </c:numCache>
            </c:numRef>
          </c:val>
          <c:extLst>
            <c:ext xmlns:c16="http://schemas.microsoft.com/office/drawing/2014/chart" uri="{C3380CC4-5D6E-409C-BE32-E72D297353CC}">
              <c16:uniqueId val="{00000000-7047-4B5B-8D17-C8814AD6B41E}"/>
            </c:ext>
          </c:extLst>
        </c:ser>
        <c:dLbls>
          <c:dLblPos val="outEnd"/>
          <c:showLegendKey val="0"/>
          <c:showVal val="1"/>
          <c:showCatName val="0"/>
          <c:showSerName val="0"/>
          <c:showPercent val="0"/>
          <c:showBubbleSize val="0"/>
        </c:dLbls>
        <c:gapWidth val="182"/>
        <c:axId val="1174266687"/>
        <c:axId val="1168453327"/>
      </c:barChart>
      <c:catAx>
        <c:axId val="11742666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8453327"/>
        <c:crosses val="autoZero"/>
        <c:auto val="1"/>
        <c:lblAlgn val="ctr"/>
        <c:lblOffset val="100"/>
        <c:noMultiLvlLbl val="0"/>
      </c:catAx>
      <c:valAx>
        <c:axId val="1168453327"/>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7426668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Familiar with Cloud Storage/Computing (% of Partners)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'Qualtrics Report'!$B$353:$B$357</c:f>
              <c:strCache>
                <c:ptCount val="5"/>
                <c:pt idx="0">
                  <c:v>Extremely familiar</c:v>
                </c:pt>
                <c:pt idx="1">
                  <c:v>Very familiar</c:v>
                </c:pt>
                <c:pt idx="2">
                  <c:v>Somewhat familiar</c:v>
                </c:pt>
                <c:pt idx="3">
                  <c:v>Not so familiar</c:v>
                </c:pt>
                <c:pt idx="4">
                  <c:v>Not familiar at all</c:v>
                </c:pt>
              </c:strCache>
            </c:strRef>
          </c:cat>
          <c:val>
            <c:numRef>
              <c:f>'Qualtrics Report'!$E$353:$E$357</c:f>
              <c:numCache>
                <c:formatCode>0%</c:formatCode>
                <c:ptCount val="5"/>
                <c:pt idx="0">
                  <c:v>0.13793103448275862</c:v>
                </c:pt>
                <c:pt idx="1">
                  <c:v>0.17241379310344829</c:v>
                </c:pt>
                <c:pt idx="2">
                  <c:v>0.41379310344827586</c:v>
                </c:pt>
                <c:pt idx="3">
                  <c:v>0.20689655172413793</c:v>
                </c:pt>
                <c:pt idx="4">
                  <c:v>6.8965517241379309E-2</c:v>
                </c:pt>
              </c:numCache>
            </c:numRef>
          </c:val>
          <c:extLst>
            <c:ext xmlns:c16="http://schemas.microsoft.com/office/drawing/2014/chart" uri="{C3380CC4-5D6E-409C-BE32-E72D297353CC}">
              <c16:uniqueId val="{00000000-9CBD-477D-B1CC-B5BDF2FA4D2B}"/>
            </c:ext>
          </c:extLst>
        </c:ser>
        <c:dLbls>
          <c:dLblPos val="outEnd"/>
          <c:showLegendKey val="0"/>
          <c:showVal val="1"/>
          <c:showCatName val="0"/>
          <c:showSerName val="0"/>
          <c:showPercent val="0"/>
          <c:showBubbleSize val="0"/>
        </c:dLbls>
        <c:gapWidth val="182"/>
        <c:axId val="1467192175"/>
        <c:axId val="1168434607"/>
      </c:barChart>
      <c:catAx>
        <c:axId val="14671921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8434607"/>
        <c:crosses val="autoZero"/>
        <c:auto val="1"/>
        <c:lblAlgn val="ctr"/>
        <c:lblOffset val="100"/>
        <c:noMultiLvlLbl val="0"/>
      </c:catAx>
      <c:valAx>
        <c:axId val="1168434607"/>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46719217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7_E656FC4A.xml><?xml version="1.0" encoding="utf-8"?>
<p188:cmLst xmlns:a="http://schemas.openxmlformats.org/drawingml/2006/main" xmlns:r="http://schemas.openxmlformats.org/officeDocument/2006/relationships" xmlns:p188="http://schemas.microsoft.com/office/powerpoint/2018/8/main">
  <p188:cm id="{4A1A8275-7823-445F-93EB-D0803D951769}" authorId="{FC5E75D7-3C00-DB83-146E-2181EFB517A7}" created="2022-07-05T18:11:45.484">
    <ac:deMkLst xmlns:ac="http://schemas.microsoft.com/office/drawing/2013/main/command">
      <pc:docMk xmlns:pc="http://schemas.microsoft.com/office/powerpoint/2013/main/command"/>
      <pc:sldMk xmlns:pc="http://schemas.microsoft.com/office/powerpoint/2013/main/command" cId="3864460362" sldId="263"/>
      <ac:picMk id="7" creationId="{2AFC0FE4-8515-49EB-85CB-314E9BA01F08}"/>
    </ac:deMkLst>
    <p188:txBody>
      <a:bodyPr/>
      <a:lstStyle/>
      <a:p>
        <a:r>
          <a:rPr lang="en-US"/>
          <a:t>insert new map with columbus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F5ED001-8E4F-41BA-B339-E1E7E3327FC9}" type="datetimeFigureOut">
              <a:rPr lang="en-US" smtClean="0"/>
              <a:t>7/28/2022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1C0A19E-F03E-4439-8473-00B692EFD32E}" type="slidenum">
              <a:rPr lang="en-US" smtClean="0"/>
              <a:t>‹#›</a:t>
            </a:fld>
            <a:endParaRPr lang="en-US" dirty="0"/>
          </a:p>
        </p:txBody>
      </p:sp>
    </p:spTree>
    <p:extLst>
      <p:ext uri="{BB962C8B-B14F-4D97-AF65-F5344CB8AC3E}">
        <p14:creationId xmlns:p14="http://schemas.microsoft.com/office/powerpoint/2010/main" val="927318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C0A19E-F03E-4439-8473-00B692EFD32E}" type="slidenum">
              <a:rPr lang="en-US" smtClean="0"/>
              <a:t>1</a:t>
            </a:fld>
            <a:endParaRPr lang="en-US" dirty="0"/>
          </a:p>
        </p:txBody>
      </p:sp>
    </p:spTree>
    <p:extLst>
      <p:ext uri="{BB962C8B-B14F-4D97-AF65-F5344CB8AC3E}">
        <p14:creationId xmlns:p14="http://schemas.microsoft.com/office/powerpoint/2010/main" val="191700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C0A19E-F03E-4439-8473-00B692EFD32E}" type="slidenum">
              <a:rPr lang="en-US" smtClean="0"/>
              <a:t>11</a:t>
            </a:fld>
            <a:endParaRPr lang="en-US" dirty="0"/>
          </a:p>
        </p:txBody>
      </p:sp>
    </p:spTree>
    <p:extLst>
      <p:ext uri="{BB962C8B-B14F-4D97-AF65-F5344CB8AC3E}">
        <p14:creationId xmlns:p14="http://schemas.microsoft.com/office/powerpoint/2010/main" val="2776788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9C1CF-0B05-42BA-A122-7F697B58632C}" type="slidenum">
              <a:rPr lang="en-US" smtClean="0"/>
              <a:t>12</a:t>
            </a:fld>
            <a:endParaRPr lang="en-US" dirty="0"/>
          </a:p>
        </p:txBody>
      </p:sp>
    </p:spTree>
    <p:extLst>
      <p:ext uri="{BB962C8B-B14F-4D97-AF65-F5344CB8AC3E}">
        <p14:creationId xmlns:p14="http://schemas.microsoft.com/office/powerpoint/2010/main" val="3385636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0A19E-F03E-4439-8473-00B692EFD32E}" type="slidenum">
              <a:rPr lang="en-US" smtClean="0"/>
              <a:t>3</a:t>
            </a:fld>
            <a:endParaRPr lang="en-US" dirty="0"/>
          </a:p>
        </p:txBody>
      </p:sp>
    </p:spTree>
    <p:extLst>
      <p:ext uri="{BB962C8B-B14F-4D97-AF65-F5344CB8AC3E}">
        <p14:creationId xmlns:p14="http://schemas.microsoft.com/office/powerpoint/2010/main" val="3142079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0A19E-F03E-4439-8473-00B692EFD32E}" type="slidenum">
              <a:rPr lang="en-US" smtClean="0"/>
              <a:t>4</a:t>
            </a:fld>
            <a:endParaRPr lang="en-US" dirty="0"/>
          </a:p>
        </p:txBody>
      </p:sp>
    </p:spTree>
    <p:extLst>
      <p:ext uri="{BB962C8B-B14F-4D97-AF65-F5344CB8AC3E}">
        <p14:creationId xmlns:p14="http://schemas.microsoft.com/office/powerpoint/2010/main" val="490892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eriod"/>
            </a:pPr>
            <a:r>
              <a:rPr lang="en-US" dirty="0"/>
              <a:t>Most partners were interested in R trainings and other open-source resources. Today, Cristina is presenting on Community Information Now’s process using R </a:t>
            </a:r>
            <a:r>
              <a:rPr lang="en-US" dirty="0" err="1"/>
              <a:t>Tidycensus</a:t>
            </a:r>
            <a:r>
              <a:rPr lang="en-US" dirty="0"/>
              <a:t> to more easily download ACS and PUMS data. </a:t>
            </a:r>
          </a:p>
          <a:p>
            <a:pPr marL="232943" indent="-232943">
              <a:buAutoNum type="arabicPeriod"/>
            </a:pPr>
            <a:endParaRPr lang="en-US" dirty="0"/>
          </a:p>
          <a:p>
            <a:pPr marL="232943" indent="-232943">
              <a:buAutoNum type="arabicPeriod"/>
            </a:pPr>
            <a:r>
              <a:rPr lang="en-US" dirty="0"/>
              <a:t>The second thing most partners were interested in learning were best practices on metadata and documentation standards and storage. Kailas from UNC Charlotte is presenting today on their technical operations manual which creates a knowledge basis for procedures, processes, and standards that is a living/changing document. </a:t>
            </a:r>
          </a:p>
          <a:p>
            <a:endParaRPr lang="en-US" dirty="0"/>
          </a:p>
          <a:p>
            <a:endParaRPr lang="en-US" dirty="0"/>
          </a:p>
          <a:p>
            <a:r>
              <a:rPr lang="en-US" dirty="0"/>
              <a:t> </a:t>
            </a:r>
          </a:p>
          <a:p>
            <a:endParaRPr lang="en-US" dirty="0"/>
          </a:p>
        </p:txBody>
      </p:sp>
      <p:sp>
        <p:nvSpPr>
          <p:cNvPr id="4" name="Slide Number Placeholder 3"/>
          <p:cNvSpPr>
            <a:spLocks noGrp="1"/>
          </p:cNvSpPr>
          <p:nvPr>
            <p:ph type="sldNum" sz="quarter" idx="5"/>
          </p:nvPr>
        </p:nvSpPr>
        <p:spPr/>
        <p:txBody>
          <a:bodyPr/>
          <a:lstStyle/>
          <a:p>
            <a:fld id="{91C0A19E-F03E-4439-8473-00B692EFD32E}" type="slidenum">
              <a:rPr lang="en-US" smtClean="0"/>
              <a:t>5</a:t>
            </a:fld>
            <a:endParaRPr lang="en-US" dirty="0"/>
          </a:p>
        </p:txBody>
      </p:sp>
    </p:spTree>
    <p:extLst>
      <p:ext uri="{BB962C8B-B14F-4D97-AF65-F5344CB8AC3E}">
        <p14:creationId xmlns:p14="http://schemas.microsoft.com/office/powerpoint/2010/main" val="2093087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8768" indent="-348768"/>
            <a:r>
              <a:rPr lang="en-US" dirty="0"/>
              <a:t>For data intake tools: all 29 partners used more than one tool, 16 partners use four or more tools, 2 use 8</a:t>
            </a:r>
          </a:p>
          <a:p>
            <a:pPr marL="348768" indent="-348768"/>
            <a:endParaRPr lang="en-US" dirty="0"/>
          </a:p>
          <a:p>
            <a:pPr marL="348768" marR="0" lvl="0" indent="-348768" algn="l" defTabSz="914400" rtl="0" eaLnBrk="1" fontAlgn="auto" latinLnBrk="0" hangingPunct="1">
              <a:lnSpc>
                <a:spcPct val="100000"/>
              </a:lnSpc>
              <a:spcBef>
                <a:spcPts val="0"/>
              </a:spcBef>
              <a:spcAft>
                <a:spcPts val="0"/>
              </a:spcAft>
              <a:buClrTx/>
              <a:buSzTx/>
              <a:buFontTx/>
              <a:buNone/>
              <a:tabLst/>
              <a:defRPr/>
            </a:pPr>
            <a:r>
              <a:rPr lang="en-US" dirty="0"/>
              <a:t>In 2014, only two partners used R (didn’t ask about Python). Increasingly using R and open source software.</a:t>
            </a:r>
          </a:p>
          <a:p>
            <a:pPr marL="348768" indent="-348768"/>
            <a:endParaRPr lang="en-US" dirty="0"/>
          </a:p>
          <a:p>
            <a:pPr marL="348768" indent="-348768"/>
            <a:r>
              <a:rPr lang="en-US" dirty="0"/>
              <a:t>Other tools include SPSS, Excel, </a:t>
            </a:r>
            <a:r>
              <a:rPr lang="en-US" dirty="0" err="1"/>
              <a:t>VisiData</a:t>
            </a:r>
            <a:r>
              <a:rPr lang="en-US" dirty="0"/>
              <a:t>, QGIS, Microsoft Access, Power BI</a:t>
            </a:r>
          </a:p>
          <a:p>
            <a:pPr marL="348768" indent="-348768"/>
            <a:endParaRPr lang="en-US" dirty="0"/>
          </a:p>
          <a:p>
            <a:endParaRPr lang="en-US" dirty="0"/>
          </a:p>
        </p:txBody>
      </p:sp>
      <p:sp>
        <p:nvSpPr>
          <p:cNvPr id="4" name="Slide Number Placeholder 3"/>
          <p:cNvSpPr>
            <a:spLocks noGrp="1"/>
          </p:cNvSpPr>
          <p:nvPr>
            <p:ph type="sldNum" sz="quarter" idx="5"/>
          </p:nvPr>
        </p:nvSpPr>
        <p:spPr/>
        <p:txBody>
          <a:bodyPr/>
          <a:lstStyle/>
          <a:p>
            <a:fld id="{91C0A19E-F03E-4439-8473-00B692EFD32E}" type="slidenum">
              <a:rPr lang="en-US" smtClean="0"/>
              <a:t>6</a:t>
            </a:fld>
            <a:endParaRPr lang="en-US" dirty="0"/>
          </a:p>
        </p:txBody>
      </p:sp>
    </p:spTree>
    <p:extLst>
      <p:ext uri="{BB962C8B-B14F-4D97-AF65-F5344CB8AC3E}">
        <p14:creationId xmlns:p14="http://schemas.microsoft.com/office/powerpoint/2010/main" val="2466316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Almost half of </a:t>
            </a:r>
            <a:r>
              <a:rPr lang="en-US" dirty="0" err="1"/>
              <a:t>nnip</a:t>
            </a:r>
            <a:r>
              <a:rPr lang="en-US" dirty="0"/>
              <a:t> partners always store code for cleaning and processing data, which is up from only 14% in 2014, however almost a fourth rarely or only sometimes do still. </a:t>
            </a:r>
          </a:p>
          <a:p>
            <a:endParaRPr lang="en-US" dirty="0"/>
          </a:p>
          <a:p>
            <a:r>
              <a:rPr lang="en-US" dirty="0"/>
              <a:t>A majority of </a:t>
            </a:r>
            <a:r>
              <a:rPr lang="en-US" dirty="0" err="1"/>
              <a:t>nnip</a:t>
            </a:r>
            <a:r>
              <a:rPr lang="en-US" dirty="0"/>
              <a:t> partners follow their own metadata standards but almost a third of partners don’t have any metadata standards. Half didn’t have any standards in 2014. </a:t>
            </a:r>
          </a:p>
          <a:p>
            <a:endParaRPr lang="en-US" dirty="0"/>
          </a:p>
          <a:p>
            <a:r>
              <a:rPr lang="en-US" dirty="0"/>
              <a:t>***ADD PLUG FOR ROB’S GUIDE ON DATA MANAGEMENT /DATA GOVERNANCE GUIDE</a:t>
            </a:r>
          </a:p>
          <a:p>
            <a:r>
              <a:rPr lang="en-US" dirty="0"/>
              <a:t>https://www.urban.org/research/publication/lessons-data-management-practices-local-data-intermediaries</a:t>
            </a:r>
          </a:p>
          <a:p>
            <a:r>
              <a:rPr lang="en-US" dirty="0"/>
              <a:t>https://www.urban.org/research/publication/nnips-resource-guide-data-governance-and-security</a:t>
            </a:r>
          </a:p>
        </p:txBody>
      </p:sp>
      <p:sp>
        <p:nvSpPr>
          <p:cNvPr id="4" name="Slide Number Placeholder 3"/>
          <p:cNvSpPr>
            <a:spLocks noGrp="1"/>
          </p:cNvSpPr>
          <p:nvPr>
            <p:ph type="sldNum" sz="quarter" idx="5"/>
          </p:nvPr>
        </p:nvSpPr>
        <p:spPr/>
        <p:txBody>
          <a:bodyPr/>
          <a:lstStyle/>
          <a:p>
            <a:fld id="{91C0A19E-F03E-4439-8473-00B692EFD32E}" type="slidenum">
              <a:rPr lang="en-US" smtClean="0"/>
              <a:t>7</a:t>
            </a:fld>
            <a:endParaRPr lang="en-US" dirty="0"/>
          </a:p>
        </p:txBody>
      </p:sp>
    </p:spTree>
    <p:extLst>
      <p:ext uri="{BB962C8B-B14F-4D97-AF65-F5344CB8AC3E}">
        <p14:creationId xmlns:p14="http://schemas.microsoft.com/office/powerpoint/2010/main" val="504620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5 university partners cited receiving software licenses from institution as one of the main benefits, so this cost barrier is faced mostly by stand alone nonprofit partners. </a:t>
            </a:r>
          </a:p>
          <a:p>
            <a:pPr defTabSz="931774">
              <a:defRPr/>
            </a:pPr>
            <a:endParaRPr lang="en-US" dirty="0"/>
          </a:p>
          <a:p>
            <a:pPr defTabSz="931774">
              <a:defRPr/>
            </a:pPr>
            <a:r>
              <a:rPr lang="en-US" dirty="0"/>
              <a:t>Other data processing challenges included datasets that don’t work with partners’ existing systems and slow systems in general. 6 partners said none.</a:t>
            </a:r>
          </a:p>
          <a:p>
            <a:pPr defTabSz="931774">
              <a:defRPr/>
            </a:pPr>
            <a:endParaRPr lang="en-US" dirty="0"/>
          </a:p>
          <a:p>
            <a:endParaRPr lang="en-US" dirty="0"/>
          </a:p>
        </p:txBody>
      </p:sp>
      <p:sp>
        <p:nvSpPr>
          <p:cNvPr id="4" name="Slide Number Placeholder 3"/>
          <p:cNvSpPr>
            <a:spLocks noGrp="1"/>
          </p:cNvSpPr>
          <p:nvPr>
            <p:ph type="sldNum" sz="quarter" idx="5"/>
          </p:nvPr>
        </p:nvSpPr>
        <p:spPr/>
        <p:txBody>
          <a:bodyPr/>
          <a:lstStyle/>
          <a:p>
            <a:fld id="{91C0A19E-F03E-4439-8473-00B692EFD32E}" type="slidenum">
              <a:rPr lang="en-US" smtClean="0"/>
              <a:t>8</a:t>
            </a:fld>
            <a:endParaRPr lang="en-US" dirty="0"/>
          </a:p>
        </p:txBody>
      </p:sp>
    </p:spTree>
    <p:extLst>
      <p:ext uri="{BB962C8B-B14F-4D97-AF65-F5344CB8AC3E}">
        <p14:creationId xmlns:p14="http://schemas.microsoft.com/office/powerpoint/2010/main" val="423852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Cloud use familiarity falls on a bell curve, with most partners being somewhat familiar. </a:t>
            </a:r>
          </a:p>
          <a:p>
            <a:endParaRPr lang="en-US" dirty="0"/>
          </a:p>
          <a:p>
            <a:r>
              <a:rPr lang="en-US" dirty="0"/>
              <a:t>Although most partners have some familiarly with cloud, those who don’t use it commented that with the cost, time, complexity, and organization constrains it wasn’t worth using resources to use the cloud over current infrastructure. </a:t>
            </a:r>
          </a:p>
          <a:p>
            <a:r>
              <a:rPr lang="en-US" dirty="0"/>
              <a:t>And partners who do use it either have institutional support, contract out for cloud help, or are familiar enough with it themselves. </a:t>
            </a:r>
          </a:p>
          <a:p>
            <a:endParaRPr lang="en-US" dirty="0"/>
          </a:p>
          <a:p>
            <a:r>
              <a:rPr lang="en-US" dirty="0"/>
              <a:t>16 partners out of the 29 ones who took the survey use the cloud in some capacity, 55% with data storage. Azure and AWS were the most commonly used ones. </a:t>
            </a:r>
          </a:p>
          <a:p>
            <a:endParaRPr lang="en-US" dirty="0"/>
          </a:p>
        </p:txBody>
      </p:sp>
      <p:sp>
        <p:nvSpPr>
          <p:cNvPr id="4" name="Slide Number Placeholder 3"/>
          <p:cNvSpPr>
            <a:spLocks noGrp="1"/>
          </p:cNvSpPr>
          <p:nvPr>
            <p:ph type="sldNum" sz="quarter" idx="5"/>
          </p:nvPr>
        </p:nvSpPr>
        <p:spPr/>
        <p:txBody>
          <a:bodyPr/>
          <a:lstStyle/>
          <a:p>
            <a:fld id="{91C0A19E-F03E-4439-8473-00B692EFD32E}" type="slidenum">
              <a:rPr lang="en-US" smtClean="0"/>
              <a:t>9</a:t>
            </a:fld>
            <a:endParaRPr lang="en-US" dirty="0"/>
          </a:p>
        </p:txBody>
      </p:sp>
    </p:spTree>
    <p:extLst>
      <p:ext uri="{BB962C8B-B14F-4D97-AF65-F5344CB8AC3E}">
        <p14:creationId xmlns:p14="http://schemas.microsoft.com/office/powerpoint/2010/main" val="129099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partners cited no changes from COVID-19 to their tech and data management. </a:t>
            </a:r>
          </a:p>
          <a:p>
            <a:endParaRPr lang="en-US" dirty="0"/>
          </a:p>
          <a:p>
            <a:r>
              <a:rPr lang="en-US" dirty="0"/>
              <a:t>However, for partners with some COVID-19 limitations, 6 partners said there were bandwidth difficulties with remote computers and two ended up transitioning to cloud services/VPNs because of these issues. </a:t>
            </a:r>
          </a:p>
          <a:p>
            <a:endParaRPr lang="en-US" dirty="0"/>
          </a:p>
          <a:p>
            <a:r>
              <a:rPr lang="en-US" dirty="0"/>
              <a:t>4 partners cited various data interruptions, including delays and diminished data quality. </a:t>
            </a:r>
          </a:p>
          <a:p>
            <a:endParaRPr lang="en-US" dirty="0"/>
          </a:p>
          <a:p>
            <a:r>
              <a:rPr lang="en-US" dirty="0"/>
              <a:t>As seen across many workplaces, COVID resulted in less in person connection, which is difficult when asking questions on data intake/storage/processing, especially for new hires. </a:t>
            </a:r>
          </a:p>
        </p:txBody>
      </p:sp>
      <p:sp>
        <p:nvSpPr>
          <p:cNvPr id="4" name="Slide Number Placeholder 3"/>
          <p:cNvSpPr>
            <a:spLocks noGrp="1"/>
          </p:cNvSpPr>
          <p:nvPr>
            <p:ph type="sldNum" sz="quarter" idx="5"/>
          </p:nvPr>
        </p:nvSpPr>
        <p:spPr/>
        <p:txBody>
          <a:bodyPr/>
          <a:lstStyle/>
          <a:p>
            <a:fld id="{91C0A19E-F03E-4439-8473-00B692EFD32E}" type="slidenum">
              <a:rPr lang="en-US" smtClean="0"/>
              <a:t>10</a:t>
            </a:fld>
            <a:endParaRPr lang="en-US" dirty="0"/>
          </a:p>
        </p:txBody>
      </p:sp>
    </p:spTree>
    <p:extLst>
      <p:ext uri="{BB962C8B-B14F-4D97-AF65-F5344CB8AC3E}">
        <p14:creationId xmlns:p14="http://schemas.microsoft.com/office/powerpoint/2010/main" val="16327880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No Photo">
    <p:spTree>
      <p:nvGrpSpPr>
        <p:cNvPr id="1" name=""/>
        <p:cNvGrpSpPr/>
        <p:nvPr/>
      </p:nvGrpSpPr>
      <p:grpSpPr>
        <a:xfrm>
          <a:off x="0" y="0"/>
          <a:ext cx="0" cy="0"/>
          <a:chOff x="0" y="0"/>
          <a:chExt cx="0" cy="0"/>
        </a:xfrm>
      </p:grpSpPr>
      <p:pic>
        <p:nvPicPr>
          <p:cNvPr id="20" name="Picture 19"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b="79576"/>
          <a:stretch/>
        </p:blipFill>
        <p:spPr>
          <a:xfrm>
            <a:off x="0" y="0"/>
            <a:ext cx="9144000" cy="1053549"/>
          </a:xfrm>
          <a:prstGeom prst="rect">
            <a:avLst/>
          </a:prstGeom>
        </p:spPr>
      </p:pic>
      <p:grpSp>
        <p:nvGrpSpPr>
          <p:cNvPr id="2" name="Group 1"/>
          <p:cNvGrpSpPr/>
          <p:nvPr userDrawn="1"/>
        </p:nvGrpSpPr>
        <p:grpSpPr>
          <a:xfrm>
            <a:off x="0" y="4773719"/>
            <a:ext cx="9144000" cy="384689"/>
            <a:chOff x="0" y="4773719"/>
            <a:chExt cx="9144000" cy="384689"/>
          </a:xfrm>
        </p:grpSpPr>
        <p:pic>
          <p:nvPicPr>
            <p:cNvPr id="9" name="Picture 8"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t="92543"/>
            <a:stretch/>
          </p:blipFill>
          <p:spPr>
            <a:xfrm>
              <a:off x="0" y="4773719"/>
              <a:ext cx="6877878" cy="384689"/>
            </a:xfrm>
            <a:prstGeom prst="rect">
              <a:avLst/>
            </a:prstGeom>
          </p:spPr>
        </p:pic>
        <p:pic>
          <p:nvPicPr>
            <p:cNvPr id="6" name="Picture 5"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t="92543"/>
            <a:stretch/>
          </p:blipFill>
          <p:spPr>
            <a:xfrm>
              <a:off x="2266122" y="4773719"/>
              <a:ext cx="6877878" cy="384689"/>
            </a:xfrm>
            <a:prstGeom prst="rect">
              <a:avLst/>
            </a:prstGeom>
          </p:spPr>
        </p:pic>
      </p:grpSp>
      <p:pic>
        <p:nvPicPr>
          <p:cNvPr id="8" name="Picture 7"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l="71965" t="78099" r="4817" b="8305"/>
          <a:stretch/>
        </p:blipFill>
        <p:spPr>
          <a:xfrm>
            <a:off x="7215809" y="4028661"/>
            <a:ext cx="1596888" cy="701323"/>
          </a:xfrm>
          <a:prstGeom prst="rect">
            <a:avLst/>
          </a:prstGeom>
        </p:spPr>
      </p:pic>
      <p:sp>
        <p:nvSpPr>
          <p:cNvPr id="11" name="Subtitle 2"/>
          <p:cNvSpPr>
            <a:spLocks noGrp="1"/>
          </p:cNvSpPr>
          <p:nvPr>
            <p:ph type="subTitle" idx="1" hasCustomPrompt="1"/>
          </p:nvPr>
        </p:nvSpPr>
        <p:spPr>
          <a:xfrm>
            <a:off x="676854" y="2541719"/>
            <a:ext cx="7863840" cy="685800"/>
          </a:xfrm>
          <a:prstGeom prst="rect">
            <a:avLst/>
          </a:prstGeom>
          <a:noFill/>
          <a:ln w="0">
            <a:noFill/>
          </a:ln>
        </p:spPr>
        <p:txBody>
          <a:bodyPr/>
          <a:lstStyle>
            <a:lvl1pPr marL="0" indent="0" algn="l">
              <a:buNone/>
              <a:defRPr sz="1950">
                <a:solidFill>
                  <a:srgbClr val="27369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ADD SUBTITLE HERE</a:t>
            </a:r>
            <a:br>
              <a:rPr lang="en-US" dirty="0"/>
            </a:br>
            <a:r>
              <a:rPr lang="en-US" dirty="0"/>
              <a:t>SECOND LINE OF TEXT IF NEEDED</a:t>
            </a:r>
          </a:p>
        </p:txBody>
      </p:sp>
      <p:sp>
        <p:nvSpPr>
          <p:cNvPr id="12" name="Title 1"/>
          <p:cNvSpPr>
            <a:spLocks noGrp="1"/>
          </p:cNvSpPr>
          <p:nvPr>
            <p:ph type="ctrTitle" hasCustomPrompt="1"/>
          </p:nvPr>
        </p:nvSpPr>
        <p:spPr>
          <a:xfrm>
            <a:off x="676854" y="1460650"/>
            <a:ext cx="7863840" cy="1025078"/>
          </a:xfrm>
          <a:prstGeom prst="rect">
            <a:avLst/>
          </a:prstGeom>
          <a:ln>
            <a:noFill/>
          </a:ln>
        </p:spPr>
        <p:txBody>
          <a:bodyPr/>
          <a:lstStyle>
            <a:lvl1pPr algn="l">
              <a:defRPr sz="3000" b="1" baseline="0">
                <a:solidFill>
                  <a:srgbClr val="273691"/>
                </a:solidFill>
                <a:latin typeface="+mj-lt"/>
              </a:defRPr>
            </a:lvl1pPr>
          </a:lstStyle>
          <a:p>
            <a:r>
              <a:rPr lang="en-US" dirty="0"/>
              <a:t>CLICK TO ADD TITLE </a:t>
            </a:r>
            <a:br>
              <a:rPr lang="en-US" dirty="0"/>
            </a:br>
            <a:r>
              <a:rPr lang="en-US" dirty="0"/>
              <a:t>TWO LINES OF TEXT IF NEEDED</a:t>
            </a:r>
          </a:p>
        </p:txBody>
      </p:sp>
      <p:sp>
        <p:nvSpPr>
          <p:cNvPr id="13" name="Text Placeholder 14"/>
          <p:cNvSpPr>
            <a:spLocks noGrp="1"/>
          </p:cNvSpPr>
          <p:nvPr>
            <p:ph type="body" sz="quarter" idx="10" hasCustomPrompt="1"/>
          </p:nvPr>
        </p:nvSpPr>
        <p:spPr>
          <a:xfrm>
            <a:off x="676852" y="3341537"/>
            <a:ext cx="5486400" cy="1274425"/>
          </a:xfrm>
          <a:prstGeom prst="rect">
            <a:avLst/>
          </a:prstGeom>
          <a:ln>
            <a:noFill/>
          </a:ln>
        </p:spPr>
        <p:txBody>
          <a:bodyPr vert="horz"/>
          <a:lstStyle>
            <a:lvl1pPr marL="0" indent="0">
              <a:buNone/>
              <a:defRPr sz="1350" baseline="0">
                <a:solidFill>
                  <a:srgbClr val="00B6DE"/>
                </a:solidFill>
              </a:defRPr>
            </a:lvl1pPr>
            <a:lvl5pPr marL="1371600" indent="0" algn="l">
              <a:buFont typeface="Arial"/>
              <a:buNone/>
              <a:defRPr sz="1350"/>
            </a:lvl5pPr>
          </a:lstStyle>
          <a:p>
            <a:pPr lvl="0"/>
            <a:r>
              <a:rPr lang="en-US" dirty="0"/>
              <a:t>CLICK TO ADD </a:t>
            </a:r>
            <a:br>
              <a:rPr lang="en-US" dirty="0"/>
            </a:br>
            <a:r>
              <a:rPr lang="en-US" dirty="0"/>
              <a:t>MONTH XX, 20XX</a:t>
            </a:r>
            <a:br>
              <a:rPr lang="en-US" dirty="0"/>
            </a:br>
            <a:r>
              <a:rPr lang="en-US" dirty="0"/>
              <a:t>PRESENTER’S NAME</a:t>
            </a:r>
            <a:br>
              <a:rPr lang="en-US" dirty="0"/>
            </a:br>
            <a:r>
              <a:rPr lang="en-US" dirty="0"/>
              <a:t>EVENT TITLE</a:t>
            </a:r>
          </a:p>
          <a:p>
            <a:pPr lvl="4"/>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Title Slide-Without Logo">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173751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Title 1"/>
          <p:cNvSpPr>
            <a:spLocks noGrp="1"/>
          </p:cNvSpPr>
          <p:nvPr>
            <p:ph type="title" hasCustomPrompt="1"/>
          </p:nvPr>
        </p:nvSpPr>
        <p:spPr>
          <a:xfrm>
            <a:off x="762000" y="1435719"/>
            <a:ext cx="7924800" cy="1440215"/>
          </a:xfrm>
          <a:prstGeom prst="rect">
            <a:avLst/>
          </a:prstGeom>
          <a:ln>
            <a:noFill/>
          </a:ln>
        </p:spPr>
        <p:txBody>
          <a:bodyPr vert="horz"/>
          <a:lstStyle>
            <a:lvl1pPr algn="l">
              <a:defRPr sz="3000" b="1" baseline="0">
                <a:solidFill>
                  <a:srgbClr val="FFFFFF"/>
                </a:solidFill>
              </a:defRPr>
            </a:lvl1pPr>
          </a:lstStyle>
          <a:p>
            <a:r>
              <a:rPr lang="en-US" dirty="0"/>
              <a:t>CLICK HERE TO ADD</a:t>
            </a:r>
            <a:br>
              <a:rPr lang="en-US" dirty="0"/>
            </a:br>
            <a:r>
              <a:rPr lang="en-US" dirty="0"/>
              <a:t>TRANSITION SLIDE TITLE</a:t>
            </a:r>
            <a:br>
              <a:rPr lang="en-US" dirty="0"/>
            </a:br>
            <a:r>
              <a:rPr lang="en-US" dirty="0"/>
              <a:t>THIRD LINE IF NEEDED</a:t>
            </a:r>
          </a:p>
        </p:txBody>
      </p:sp>
      <p:sp>
        <p:nvSpPr>
          <p:cNvPr id="7" name="Text Placeholder 4"/>
          <p:cNvSpPr>
            <a:spLocks noGrp="1"/>
          </p:cNvSpPr>
          <p:nvPr>
            <p:ph type="body" sz="quarter" idx="10" hasCustomPrompt="1"/>
          </p:nvPr>
        </p:nvSpPr>
        <p:spPr>
          <a:xfrm>
            <a:off x="762000" y="2949281"/>
            <a:ext cx="7924800" cy="790758"/>
          </a:xfrm>
          <a:prstGeom prst="rect">
            <a:avLst/>
          </a:prstGeom>
        </p:spPr>
        <p:txBody>
          <a:bodyPr vert="horz"/>
          <a:lstStyle>
            <a:lvl1pPr marL="0" indent="0">
              <a:buNone/>
              <a:defRPr sz="2100">
                <a:solidFill>
                  <a:srgbClr val="FFFFFF"/>
                </a:solidFill>
              </a:defRPr>
            </a:lvl1pPr>
          </a:lstStyle>
          <a:p>
            <a:pPr lvl="0"/>
            <a:r>
              <a:rPr lang="en-US" dirty="0"/>
              <a:t>CLICK HERE TO ADD SUBTITLE</a:t>
            </a:r>
            <a:br>
              <a:rPr lang="en-US" dirty="0"/>
            </a:br>
            <a:r>
              <a:rPr lang="en-US" dirty="0"/>
              <a:t>SECOND LINE IF NEEDED</a:t>
            </a:r>
          </a:p>
        </p:txBody>
      </p:sp>
    </p:spTree>
    <p:extLst>
      <p:ext uri="{BB962C8B-B14F-4D97-AF65-F5344CB8AC3E}">
        <p14:creationId xmlns:p14="http://schemas.microsoft.com/office/powerpoint/2010/main" val="4137883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ndard Closing Slide">
    <p:spTree>
      <p:nvGrpSpPr>
        <p:cNvPr id="1" name=""/>
        <p:cNvGrpSpPr/>
        <p:nvPr/>
      </p:nvGrpSpPr>
      <p:grpSpPr>
        <a:xfrm>
          <a:off x="0" y="0"/>
          <a:ext cx="0" cy="0"/>
          <a:chOff x="0" y="0"/>
          <a:chExt cx="0" cy="0"/>
        </a:xfrm>
      </p:grpSpPr>
      <p:pic>
        <p:nvPicPr>
          <p:cNvPr id="42" name="Picture 41" descr="NNIP_PowerPoint_Template_Slides_v3-10.jpg"/>
          <p:cNvPicPr>
            <a:picLocks noChangeAspect="1"/>
          </p:cNvPicPr>
          <p:nvPr userDrawn="1"/>
        </p:nvPicPr>
        <p:blipFill rotWithShape="1">
          <a:blip r:embed="rId2">
            <a:extLst>
              <a:ext uri="{28A0092B-C50C-407E-A947-70E740481C1C}">
                <a14:useLocalDpi xmlns:a14="http://schemas.microsoft.com/office/drawing/2010/main" val="0"/>
              </a:ext>
            </a:extLst>
          </a:blip>
          <a:srcRect l="14710" t="31207" r="16159" b="20484"/>
          <a:stretch/>
        </p:blipFill>
        <p:spPr>
          <a:xfrm>
            <a:off x="569845" y="1623392"/>
            <a:ext cx="4741004" cy="2484773"/>
          </a:xfrm>
          <a:prstGeom prst="rect">
            <a:avLst/>
          </a:prstGeom>
        </p:spPr>
      </p:pic>
      <p:pic>
        <p:nvPicPr>
          <p:cNvPr id="8" name="Picture 7" descr="TitlePage_Header_Img_v1.jpg"/>
          <p:cNvPicPr>
            <a:picLocks noChangeAspect="1"/>
          </p:cNvPicPr>
          <p:nvPr userDrawn="1"/>
        </p:nvPicPr>
        <p:blipFill rotWithShape="1">
          <a:blip r:embed="rId3">
            <a:extLst>
              <a:ext uri="{28A0092B-C50C-407E-A947-70E740481C1C}">
                <a14:useLocalDpi xmlns:a14="http://schemas.microsoft.com/office/drawing/2010/main" val="0"/>
              </a:ext>
            </a:extLst>
          </a:blip>
          <a:srcRect b="79576"/>
          <a:stretch/>
        </p:blipFill>
        <p:spPr>
          <a:xfrm>
            <a:off x="0" y="0"/>
            <a:ext cx="9144000" cy="1053549"/>
          </a:xfrm>
          <a:prstGeom prst="rect">
            <a:avLst/>
          </a:prstGeom>
        </p:spPr>
      </p:pic>
      <p:grpSp>
        <p:nvGrpSpPr>
          <p:cNvPr id="10" name="Group 9"/>
          <p:cNvGrpSpPr/>
          <p:nvPr userDrawn="1"/>
        </p:nvGrpSpPr>
        <p:grpSpPr>
          <a:xfrm>
            <a:off x="0" y="4773719"/>
            <a:ext cx="9144000" cy="384689"/>
            <a:chOff x="0" y="4773719"/>
            <a:chExt cx="9144000" cy="384689"/>
          </a:xfrm>
        </p:grpSpPr>
        <p:pic>
          <p:nvPicPr>
            <p:cNvPr id="11" name="Picture 10" descr="TitlePage_Header_Img_v1.jpg"/>
            <p:cNvPicPr>
              <a:picLocks noChangeAspect="1"/>
            </p:cNvPicPr>
            <p:nvPr userDrawn="1"/>
          </p:nvPicPr>
          <p:blipFill rotWithShape="1">
            <a:blip r:embed="rId3">
              <a:extLst>
                <a:ext uri="{28A0092B-C50C-407E-A947-70E740481C1C}">
                  <a14:useLocalDpi xmlns:a14="http://schemas.microsoft.com/office/drawing/2010/main" val="0"/>
                </a:ext>
              </a:extLst>
            </a:blip>
            <a:srcRect t="92543"/>
            <a:stretch/>
          </p:blipFill>
          <p:spPr>
            <a:xfrm>
              <a:off x="0" y="4773719"/>
              <a:ext cx="6877878" cy="384689"/>
            </a:xfrm>
            <a:prstGeom prst="rect">
              <a:avLst/>
            </a:prstGeom>
          </p:spPr>
        </p:pic>
        <p:pic>
          <p:nvPicPr>
            <p:cNvPr id="12" name="Picture 11" descr="TitlePage_Header_Img_v1.jpg"/>
            <p:cNvPicPr>
              <a:picLocks noChangeAspect="1"/>
            </p:cNvPicPr>
            <p:nvPr userDrawn="1"/>
          </p:nvPicPr>
          <p:blipFill rotWithShape="1">
            <a:blip r:embed="rId3">
              <a:extLst>
                <a:ext uri="{28A0092B-C50C-407E-A947-70E740481C1C}">
                  <a14:useLocalDpi xmlns:a14="http://schemas.microsoft.com/office/drawing/2010/main" val="0"/>
                </a:ext>
              </a:extLst>
            </a:blip>
            <a:srcRect t="92543"/>
            <a:stretch/>
          </p:blipFill>
          <p:spPr>
            <a:xfrm>
              <a:off x="2266122" y="4773719"/>
              <a:ext cx="6877878" cy="384689"/>
            </a:xfrm>
            <a:prstGeom prst="rect">
              <a:avLst/>
            </a:prstGeom>
          </p:spPr>
        </p:pic>
      </p:grpSp>
      <p:pic>
        <p:nvPicPr>
          <p:cNvPr id="13" name="Picture 12" descr="TitlePage_Header_Img_v1.jpg"/>
          <p:cNvPicPr>
            <a:picLocks noChangeAspect="1"/>
          </p:cNvPicPr>
          <p:nvPr userDrawn="1"/>
        </p:nvPicPr>
        <p:blipFill rotWithShape="1">
          <a:blip r:embed="rId3">
            <a:extLst>
              <a:ext uri="{28A0092B-C50C-407E-A947-70E740481C1C}">
                <a14:useLocalDpi xmlns:a14="http://schemas.microsoft.com/office/drawing/2010/main" val="0"/>
              </a:ext>
            </a:extLst>
          </a:blip>
          <a:srcRect l="71965" t="78099" r="4817" b="8305"/>
          <a:stretch/>
        </p:blipFill>
        <p:spPr>
          <a:xfrm>
            <a:off x="7215809" y="4028661"/>
            <a:ext cx="1596888" cy="701323"/>
          </a:xfrm>
          <a:prstGeom prst="rect">
            <a:avLst/>
          </a:prstGeom>
        </p:spPr>
      </p:pic>
    </p:spTree>
    <p:extLst>
      <p:ext uri="{BB962C8B-B14F-4D97-AF65-F5344CB8AC3E}">
        <p14:creationId xmlns:p14="http://schemas.microsoft.com/office/powerpoint/2010/main" val="1853799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ditable 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7023" y="1600094"/>
            <a:ext cx="7035799" cy="590659"/>
          </a:xfrm>
          <a:prstGeom prst="rect">
            <a:avLst/>
          </a:prstGeom>
          <a:noFill/>
          <a:ln>
            <a:noFill/>
          </a:ln>
        </p:spPr>
        <p:txBody>
          <a:bodyPr vert="horz"/>
          <a:lstStyle>
            <a:lvl1pPr algn="l">
              <a:defRPr sz="4000" b="1">
                <a:solidFill>
                  <a:srgbClr val="273691"/>
                </a:solidFill>
              </a:defRPr>
            </a:lvl1pPr>
          </a:lstStyle>
          <a:p>
            <a:r>
              <a:rPr lang="en-US" dirty="0"/>
              <a:t>CLICK TO EDIT CLOSING</a:t>
            </a:r>
          </a:p>
        </p:txBody>
      </p:sp>
      <p:pic>
        <p:nvPicPr>
          <p:cNvPr id="5" name="Picture 4" descr="NNIP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5197" y="2343012"/>
            <a:ext cx="3090672" cy="1112520"/>
          </a:xfrm>
          <a:prstGeom prst="rect">
            <a:avLst/>
          </a:prstGeom>
        </p:spPr>
      </p:pic>
      <p:sp>
        <p:nvSpPr>
          <p:cNvPr id="8" name="Text Placeholder 4"/>
          <p:cNvSpPr>
            <a:spLocks noGrp="1"/>
          </p:cNvSpPr>
          <p:nvPr>
            <p:ph type="body" sz="quarter" idx="10" hasCustomPrompt="1"/>
          </p:nvPr>
        </p:nvSpPr>
        <p:spPr>
          <a:xfrm>
            <a:off x="1427023" y="3607792"/>
            <a:ext cx="7035799" cy="522596"/>
          </a:xfrm>
          <a:prstGeom prst="rect">
            <a:avLst/>
          </a:prstGeom>
        </p:spPr>
        <p:txBody>
          <a:bodyPr vert="horz"/>
          <a:lstStyle>
            <a:lvl1pPr marL="0" indent="0">
              <a:buNone/>
              <a:defRPr sz="1600" baseline="0">
                <a:solidFill>
                  <a:srgbClr val="00B6DE"/>
                </a:solidFill>
              </a:defRPr>
            </a:lvl1pPr>
          </a:lstStyle>
          <a:p>
            <a:pPr lvl="0"/>
            <a:r>
              <a:rPr lang="en-US" dirty="0"/>
              <a:t>Click to add custom contact information</a:t>
            </a:r>
          </a:p>
        </p:txBody>
      </p:sp>
      <p:pic>
        <p:nvPicPr>
          <p:cNvPr id="9" name="Picture 8" descr="TitlePage_Header_Img_v1.jpg"/>
          <p:cNvPicPr>
            <a:picLocks noChangeAspect="1"/>
          </p:cNvPicPr>
          <p:nvPr userDrawn="1"/>
        </p:nvPicPr>
        <p:blipFill rotWithShape="1">
          <a:blip r:embed="rId3">
            <a:extLst>
              <a:ext uri="{28A0092B-C50C-407E-A947-70E740481C1C}">
                <a14:useLocalDpi xmlns:a14="http://schemas.microsoft.com/office/drawing/2010/main" val="0"/>
              </a:ext>
            </a:extLst>
          </a:blip>
          <a:srcRect b="79576"/>
          <a:stretch/>
        </p:blipFill>
        <p:spPr>
          <a:xfrm>
            <a:off x="0" y="0"/>
            <a:ext cx="9144000" cy="1053549"/>
          </a:xfrm>
          <a:prstGeom prst="rect">
            <a:avLst/>
          </a:prstGeom>
        </p:spPr>
      </p:pic>
      <p:grpSp>
        <p:nvGrpSpPr>
          <p:cNvPr id="10" name="Group 9"/>
          <p:cNvGrpSpPr/>
          <p:nvPr userDrawn="1"/>
        </p:nvGrpSpPr>
        <p:grpSpPr>
          <a:xfrm>
            <a:off x="0" y="4773719"/>
            <a:ext cx="9144000" cy="384689"/>
            <a:chOff x="0" y="4773719"/>
            <a:chExt cx="9144000" cy="384689"/>
          </a:xfrm>
        </p:grpSpPr>
        <p:pic>
          <p:nvPicPr>
            <p:cNvPr id="11" name="Picture 10" descr="TitlePage_Header_Img_v1.jpg"/>
            <p:cNvPicPr>
              <a:picLocks noChangeAspect="1"/>
            </p:cNvPicPr>
            <p:nvPr userDrawn="1"/>
          </p:nvPicPr>
          <p:blipFill rotWithShape="1">
            <a:blip r:embed="rId3">
              <a:extLst>
                <a:ext uri="{28A0092B-C50C-407E-A947-70E740481C1C}">
                  <a14:useLocalDpi xmlns:a14="http://schemas.microsoft.com/office/drawing/2010/main" val="0"/>
                </a:ext>
              </a:extLst>
            </a:blip>
            <a:srcRect t="92543"/>
            <a:stretch/>
          </p:blipFill>
          <p:spPr>
            <a:xfrm>
              <a:off x="0" y="4773719"/>
              <a:ext cx="6877878" cy="384689"/>
            </a:xfrm>
            <a:prstGeom prst="rect">
              <a:avLst/>
            </a:prstGeom>
          </p:spPr>
        </p:pic>
        <p:pic>
          <p:nvPicPr>
            <p:cNvPr id="12" name="Picture 11" descr="TitlePage_Header_Img_v1.jpg"/>
            <p:cNvPicPr>
              <a:picLocks noChangeAspect="1"/>
            </p:cNvPicPr>
            <p:nvPr userDrawn="1"/>
          </p:nvPicPr>
          <p:blipFill rotWithShape="1">
            <a:blip r:embed="rId3">
              <a:extLst>
                <a:ext uri="{28A0092B-C50C-407E-A947-70E740481C1C}">
                  <a14:useLocalDpi xmlns:a14="http://schemas.microsoft.com/office/drawing/2010/main" val="0"/>
                </a:ext>
              </a:extLst>
            </a:blip>
            <a:srcRect t="92543"/>
            <a:stretch/>
          </p:blipFill>
          <p:spPr>
            <a:xfrm>
              <a:off x="2266122" y="4773719"/>
              <a:ext cx="6877878" cy="384689"/>
            </a:xfrm>
            <a:prstGeom prst="rect">
              <a:avLst/>
            </a:prstGeom>
          </p:spPr>
        </p:pic>
      </p:grpSp>
    </p:spTree>
    <p:extLst>
      <p:ext uri="{BB962C8B-B14F-4D97-AF65-F5344CB8AC3E}">
        <p14:creationId xmlns:p14="http://schemas.microsoft.com/office/powerpoint/2010/main" val="2029515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ith Photo">
    <p:spTree>
      <p:nvGrpSpPr>
        <p:cNvPr id="1" name=""/>
        <p:cNvGrpSpPr/>
        <p:nvPr/>
      </p:nvGrpSpPr>
      <p:grpSpPr>
        <a:xfrm>
          <a:off x="0" y="0"/>
          <a:ext cx="0" cy="0"/>
          <a:chOff x="0" y="0"/>
          <a:chExt cx="0" cy="0"/>
        </a:xfrm>
      </p:grpSpPr>
      <p:pic>
        <p:nvPicPr>
          <p:cNvPr id="8" name="Picture 7"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b="79576"/>
          <a:stretch/>
        </p:blipFill>
        <p:spPr>
          <a:xfrm>
            <a:off x="0" y="0"/>
            <a:ext cx="9144000" cy="1053549"/>
          </a:xfrm>
          <a:prstGeom prst="rect">
            <a:avLst/>
          </a:prstGeom>
        </p:spPr>
      </p:pic>
      <p:grpSp>
        <p:nvGrpSpPr>
          <p:cNvPr id="9" name="Group 8"/>
          <p:cNvGrpSpPr/>
          <p:nvPr userDrawn="1"/>
        </p:nvGrpSpPr>
        <p:grpSpPr>
          <a:xfrm>
            <a:off x="0" y="4773719"/>
            <a:ext cx="9144000" cy="384689"/>
            <a:chOff x="0" y="4773719"/>
            <a:chExt cx="9144000" cy="384689"/>
          </a:xfrm>
        </p:grpSpPr>
        <p:pic>
          <p:nvPicPr>
            <p:cNvPr id="10" name="Picture 9"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t="92543"/>
            <a:stretch/>
          </p:blipFill>
          <p:spPr>
            <a:xfrm>
              <a:off x="0" y="4773719"/>
              <a:ext cx="6877878" cy="384689"/>
            </a:xfrm>
            <a:prstGeom prst="rect">
              <a:avLst/>
            </a:prstGeom>
          </p:spPr>
        </p:pic>
        <p:pic>
          <p:nvPicPr>
            <p:cNvPr id="11" name="Picture 10"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t="92543"/>
            <a:stretch/>
          </p:blipFill>
          <p:spPr>
            <a:xfrm>
              <a:off x="2266122" y="4773719"/>
              <a:ext cx="6877878" cy="384689"/>
            </a:xfrm>
            <a:prstGeom prst="rect">
              <a:avLst/>
            </a:prstGeom>
          </p:spPr>
        </p:pic>
      </p:grpSp>
      <p:pic>
        <p:nvPicPr>
          <p:cNvPr id="12" name="Picture 11"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l="71965" t="78099" r="4817" b="8305"/>
          <a:stretch/>
        </p:blipFill>
        <p:spPr>
          <a:xfrm>
            <a:off x="7215809" y="4028661"/>
            <a:ext cx="1596888" cy="701323"/>
          </a:xfrm>
          <a:prstGeom prst="rect">
            <a:avLst/>
          </a:prstGeom>
        </p:spPr>
      </p:pic>
      <p:pic>
        <p:nvPicPr>
          <p:cNvPr id="2" name="Picture 1" descr="TitlePage_Header_Img_v2-02.jpg"/>
          <p:cNvPicPr>
            <a:picLocks/>
          </p:cNvPicPr>
          <p:nvPr userDrawn="1"/>
        </p:nvPicPr>
        <p:blipFill rotWithShape="1">
          <a:blip r:embed="rId3">
            <a:extLst>
              <a:ext uri="{28A0092B-C50C-407E-A947-70E740481C1C}">
                <a14:useLocalDpi xmlns:a14="http://schemas.microsoft.com/office/drawing/2010/main" val="0"/>
              </a:ext>
            </a:extLst>
          </a:blip>
          <a:srcRect t="2939" r="73718" b="81699"/>
          <a:stretch/>
        </p:blipFill>
        <p:spPr>
          <a:xfrm>
            <a:off x="0" y="0"/>
            <a:ext cx="2403235" cy="1053549"/>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
        <p:nvSpPr>
          <p:cNvPr id="14" name="Picture Placeholder 13"/>
          <p:cNvSpPr>
            <a:spLocks noGrp="1"/>
          </p:cNvSpPr>
          <p:nvPr>
            <p:ph type="pic" sz="quarter" idx="10"/>
          </p:nvPr>
        </p:nvSpPr>
        <p:spPr>
          <a:xfrm>
            <a:off x="0" y="0"/>
            <a:ext cx="2403235" cy="1053550"/>
          </a:xfrm>
          <a:prstGeom prst="rect">
            <a:avLst/>
          </a:prstGeom>
          <a:ln>
            <a:noFill/>
          </a:ln>
        </p:spPr>
        <p:txBody>
          <a:bodyPr vert="horz"/>
          <a:lstStyle>
            <a:lvl1pPr marL="0" indent="0">
              <a:buNone/>
              <a:defRPr sz="1200"/>
            </a:lvl1pPr>
          </a:lstStyle>
          <a:p>
            <a:endParaRPr lang="en-US" dirty="0"/>
          </a:p>
        </p:txBody>
      </p:sp>
      <p:sp>
        <p:nvSpPr>
          <p:cNvPr id="17" name="Subtitle 2"/>
          <p:cNvSpPr>
            <a:spLocks noGrp="1"/>
          </p:cNvSpPr>
          <p:nvPr>
            <p:ph type="subTitle" idx="1" hasCustomPrompt="1"/>
          </p:nvPr>
        </p:nvSpPr>
        <p:spPr>
          <a:xfrm>
            <a:off x="676854" y="2541719"/>
            <a:ext cx="7863840" cy="685800"/>
          </a:xfrm>
          <a:prstGeom prst="rect">
            <a:avLst/>
          </a:prstGeom>
          <a:noFill/>
          <a:ln w="0">
            <a:noFill/>
          </a:ln>
        </p:spPr>
        <p:txBody>
          <a:bodyPr/>
          <a:lstStyle>
            <a:lvl1pPr marL="0" indent="0" algn="l">
              <a:buNone/>
              <a:defRPr sz="1950">
                <a:solidFill>
                  <a:srgbClr val="27369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ADD SUBTITLE HERE</a:t>
            </a:r>
            <a:br>
              <a:rPr lang="en-US" dirty="0"/>
            </a:br>
            <a:r>
              <a:rPr lang="en-US" dirty="0"/>
              <a:t>SECOND LINE OF TEXT IF NEEDED</a:t>
            </a:r>
          </a:p>
        </p:txBody>
      </p:sp>
      <p:sp>
        <p:nvSpPr>
          <p:cNvPr id="18" name="Title 1"/>
          <p:cNvSpPr>
            <a:spLocks noGrp="1"/>
          </p:cNvSpPr>
          <p:nvPr>
            <p:ph type="ctrTitle" hasCustomPrompt="1"/>
          </p:nvPr>
        </p:nvSpPr>
        <p:spPr>
          <a:xfrm>
            <a:off x="676854" y="1460650"/>
            <a:ext cx="7863840" cy="1025078"/>
          </a:xfrm>
          <a:prstGeom prst="rect">
            <a:avLst/>
          </a:prstGeom>
          <a:ln>
            <a:noFill/>
          </a:ln>
        </p:spPr>
        <p:txBody>
          <a:bodyPr/>
          <a:lstStyle>
            <a:lvl1pPr algn="l">
              <a:defRPr sz="3000" b="1" baseline="0">
                <a:solidFill>
                  <a:srgbClr val="273691"/>
                </a:solidFill>
                <a:latin typeface="+mj-lt"/>
              </a:defRPr>
            </a:lvl1pPr>
          </a:lstStyle>
          <a:p>
            <a:r>
              <a:rPr lang="en-US" dirty="0"/>
              <a:t>CLICK TO ADD TITLE </a:t>
            </a:r>
            <a:br>
              <a:rPr lang="en-US" dirty="0"/>
            </a:br>
            <a:r>
              <a:rPr lang="en-US" dirty="0"/>
              <a:t>TWO LINES OF TEXT IF NEEDED</a:t>
            </a:r>
          </a:p>
        </p:txBody>
      </p:sp>
      <p:sp>
        <p:nvSpPr>
          <p:cNvPr id="19" name="Text Placeholder 14"/>
          <p:cNvSpPr>
            <a:spLocks noGrp="1"/>
          </p:cNvSpPr>
          <p:nvPr>
            <p:ph type="body" sz="quarter" idx="11" hasCustomPrompt="1"/>
          </p:nvPr>
        </p:nvSpPr>
        <p:spPr>
          <a:xfrm>
            <a:off x="676852" y="3341537"/>
            <a:ext cx="5486400" cy="1274425"/>
          </a:xfrm>
          <a:prstGeom prst="rect">
            <a:avLst/>
          </a:prstGeom>
          <a:ln>
            <a:noFill/>
          </a:ln>
        </p:spPr>
        <p:txBody>
          <a:bodyPr vert="horz"/>
          <a:lstStyle>
            <a:lvl1pPr marL="0" indent="0">
              <a:buNone/>
              <a:defRPr sz="1350" baseline="0">
                <a:solidFill>
                  <a:srgbClr val="00B6DE"/>
                </a:solidFill>
              </a:defRPr>
            </a:lvl1pPr>
            <a:lvl5pPr marL="1371600" indent="0" algn="l">
              <a:buFont typeface="Arial"/>
              <a:buNone/>
              <a:defRPr sz="1350"/>
            </a:lvl5pPr>
          </a:lstStyle>
          <a:p>
            <a:pPr lvl="0"/>
            <a:r>
              <a:rPr lang="en-US" dirty="0"/>
              <a:t>CLICK TO ADD </a:t>
            </a:r>
            <a:br>
              <a:rPr lang="en-US" dirty="0"/>
            </a:br>
            <a:r>
              <a:rPr lang="en-US" dirty="0"/>
              <a:t>MONTH XX, 20XX</a:t>
            </a:r>
            <a:br>
              <a:rPr lang="en-US" dirty="0"/>
            </a:br>
            <a:r>
              <a:rPr lang="en-US" dirty="0"/>
              <a:t>PRESENTER’S NAME</a:t>
            </a:r>
            <a:br>
              <a:rPr lang="en-US" dirty="0"/>
            </a:br>
            <a:r>
              <a:rPr lang="en-US" dirty="0"/>
              <a:t>EVENT TITLE</a:t>
            </a:r>
          </a:p>
          <a:p>
            <a:pPr lvl="4"/>
            <a:endParaRPr lang="en-US" dirty="0"/>
          </a:p>
        </p:txBody>
      </p:sp>
    </p:spTree>
    <p:extLst>
      <p:ext uri="{BB962C8B-B14F-4D97-AF65-F5344CB8AC3E}">
        <p14:creationId xmlns:p14="http://schemas.microsoft.com/office/powerpoint/2010/main" val="3363892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With Logo">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12" name="Content Placeholder 2"/>
          <p:cNvSpPr>
            <a:spLocks noGrp="1"/>
          </p:cNvSpPr>
          <p:nvPr>
            <p:ph idx="1"/>
          </p:nvPr>
        </p:nvSpPr>
        <p:spPr>
          <a:xfrm>
            <a:off x="641350" y="1397340"/>
            <a:ext cx="7760188" cy="3152680"/>
          </a:xfrm>
          <a:prstGeom prst="rect">
            <a:avLst/>
          </a:prstGeom>
        </p:spPr>
        <p:txBody>
          <a:bodyPr/>
          <a:lstStyle>
            <a:lvl1pPr>
              <a:spcBef>
                <a:spcPts val="450"/>
              </a:spcBef>
              <a:spcAft>
                <a:spcPts val="600"/>
              </a:spcAft>
              <a:buClr>
                <a:srgbClr val="00B6DE"/>
              </a:buClr>
              <a:defRPr sz="1875"/>
            </a:lvl1pPr>
            <a:lvl2pPr>
              <a:spcBef>
                <a:spcPts val="450"/>
              </a:spcBef>
              <a:spcAft>
                <a:spcPts val="600"/>
              </a:spcAft>
              <a:buClr>
                <a:srgbClr val="00B6DE"/>
              </a:buClr>
              <a:defRPr sz="1650"/>
            </a:lvl2pPr>
            <a:lvl3pPr>
              <a:spcBef>
                <a:spcPts val="450"/>
              </a:spcBef>
              <a:spcAft>
                <a:spcPts val="600"/>
              </a:spcAft>
              <a:buClr>
                <a:srgbClr val="00B6DE"/>
              </a:buClr>
              <a:defRPr sz="1500"/>
            </a:lvl3pPr>
            <a:lvl4pPr>
              <a:spcBef>
                <a:spcPts val="450"/>
              </a:spcBef>
              <a:spcAft>
                <a:spcPts val="600"/>
              </a:spcAft>
              <a:buClr>
                <a:srgbClr val="00B6DE"/>
              </a:buClr>
              <a:defRPr sz="1500"/>
            </a:lvl4pPr>
            <a:lvl5pPr>
              <a:spcBef>
                <a:spcPts val="450"/>
              </a:spcBef>
              <a:spcAft>
                <a:spcPts val="600"/>
              </a:spcAft>
              <a:buClr>
                <a:srgbClr val="00B6DE"/>
              </a:buCl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ext-With Log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7" name="Content Placeholder 2"/>
          <p:cNvSpPr>
            <a:spLocks noGrp="1"/>
          </p:cNvSpPr>
          <p:nvPr>
            <p:ph idx="1" hasCustomPrompt="1"/>
          </p:nvPr>
        </p:nvSpPr>
        <p:spPr>
          <a:xfrm>
            <a:off x="641350" y="1397340"/>
            <a:ext cx="7760188" cy="3152680"/>
          </a:xfrm>
          <a:prstGeom prst="rect">
            <a:avLst/>
          </a:prstGeom>
        </p:spPr>
        <p:txBody>
          <a:bodyPr numCol="2" spcCol="228600"/>
          <a:lstStyle>
            <a:lvl1pPr>
              <a:spcBef>
                <a:spcPts val="450"/>
              </a:spcBef>
              <a:spcAft>
                <a:spcPts val="600"/>
              </a:spcAft>
              <a:buClr>
                <a:srgbClr val="00B6DE"/>
              </a:buClr>
              <a:defRPr sz="1875"/>
            </a:lvl1pPr>
            <a:lvl2pPr>
              <a:spcBef>
                <a:spcPts val="450"/>
              </a:spcBef>
              <a:spcAft>
                <a:spcPts val="600"/>
              </a:spcAft>
              <a:buClr>
                <a:srgbClr val="00B6DE"/>
              </a:buClr>
              <a:defRPr sz="1650"/>
            </a:lvl2pPr>
            <a:lvl3pPr>
              <a:spcBef>
                <a:spcPts val="450"/>
              </a:spcBef>
              <a:spcAft>
                <a:spcPts val="600"/>
              </a:spcAft>
              <a:buClr>
                <a:srgbClr val="00B6DE"/>
              </a:buClr>
              <a:defRPr sz="1500"/>
            </a:lvl3pPr>
            <a:lvl4pPr>
              <a:spcBef>
                <a:spcPts val="450"/>
              </a:spcBef>
              <a:spcAft>
                <a:spcPts val="600"/>
              </a:spcAft>
              <a:buClr>
                <a:srgbClr val="00B6DE"/>
              </a:buClr>
              <a:defRPr sz="1500"/>
            </a:lvl4pPr>
            <a:lvl5pPr>
              <a:spcBef>
                <a:spcPts val="450"/>
              </a:spcBef>
              <a:spcAft>
                <a:spcPts val="600"/>
              </a:spcAft>
              <a:buClr>
                <a:srgbClr val="00B6DE"/>
              </a:buClr>
              <a:defRPr sz="1500"/>
            </a:lvl5pPr>
          </a:lstStyle>
          <a:p>
            <a:pPr lvl="0"/>
            <a:r>
              <a:rPr lang="en-US" dirty="0"/>
              <a:t>Two column layout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26982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Text &amp; Photo-With Logo">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14" name="Content Placeholder 2"/>
          <p:cNvSpPr>
            <a:spLocks noGrp="1"/>
          </p:cNvSpPr>
          <p:nvPr>
            <p:ph idx="1"/>
          </p:nvPr>
        </p:nvSpPr>
        <p:spPr>
          <a:xfrm>
            <a:off x="641350" y="1397340"/>
            <a:ext cx="4114800" cy="3152680"/>
          </a:xfrm>
          <a:prstGeom prst="rect">
            <a:avLst/>
          </a:prstGeom>
        </p:spPr>
        <p:txBody>
          <a:bodyPr/>
          <a:lstStyle>
            <a:lvl1pPr>
              <a:spcBef>
                <a:spcPts val="450"/>
              </a:spcBef>
              <a:spcAft>
                <a:spcPts val="600"/>
              </a:spcAft>
              <a:buClr>
                <a:srgbClr val="00B6DE"/>
              </a:buClr>
              <a:defRPr sz="1875"/>
            </a:lvl1pPr>
            <a:lvl2pPr>
              <a:spcBef>
                <a:spcPts val="450"/>
              </a:spcBef>
              <a:spcAft>
                <a:spcPts val="600"/>
              </a:spcAft>
              <a:buClr>
                <a:srgbClr val="00B6DE"/>
              </a:buClr>
              <a:defRPr sz="1650"/>
            </a:lvl2pPr>
            <a:lvl3pPr>
              <a:spcBef>
                <a:spcPts val="450"/>
              </a:spcBef>
              <a:spcAft>
                <a:spcPts val="600"/>
              </a:spcAft>
              <a:buClr>
                <a:srgbClr val="00B6DE"/>
              </a:buClr>
              <a:defRPr sz="1500"/>
            </a:lvl3pPr>
            <a:lvl4pPr>
              <a:spcBef>
                <a:spcPts val="450"/>
              </a:spcBef>
              <a:spcAft>
                <a:spcPts val="600"/>
              </a:spcAft>
              <a:buClr>
                <a:srgbClr val="00B6DE"/>
              </a:buClr>
              <a:defRPr sz="1500"/>
            </a:lvl4pPr>
            <a:lvl5pPr>
              <a:spcBef>
                <a:spcPts val="450"/>
              </a:spcBef>
              <a:spcAft>
                <a:spcPts val="600"/>
              </a:spcAft>
              <a:buClr>
                <a:srgbClr val="00B6DE"/>
              </a:buCl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9"/>
          <p:cNvSpPr>
            <a:spLocks noGrp="1"/>
          </p:cNvSpPr>
          <p:nvPr>
            <p:ph type="pic" sz="quarter" idx="13"/>
          </p:nvPr>
        </p:nvSpPr>
        <p:spPr>
          <a:xfrm>
            <a:off x="5052786" y="1397794"/>
            <a:ext cx="3629252" cy="3152775"/>
          </a:xfrm>
          <a:prstGeom prst="rect">
            <a:avLst/>
          </a:prstGeom>
        </p:spPr>
        <p:txBody>
          <a:bodyPr vert="horz"/>
          <a:lstStyle>
            <a:lvl1pPr marL="0" indent="0">
              <a:buNone/>
              <a:defRPr sz="1875"/>
            </a:lvl1pPr>
          </a:lstStyle>
          <a:p>
            <a:endParaRPr lang="en-US" dirty="0"/>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63701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Title Slide-With Logo">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209453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Without Logo">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9" name="Content Placeholder 2"/>
          <p:cNvSpPr>
            <a:spLocks noGrp="1"/>
          </p:cNvSpPr>
          <p:nvPr>
            <p:ph idx="1"/>
          </p:nvPr>
        </p:nvSpPr>
        <p:spPr>
          <a:xfrm>
            <a:off x="641350" y="1397340"/>
            <a:ext cx="7760188" cy="3152680"/>
          </a:xfrm>
          <a:prstGeom prst="rect">
            <a:avLst/>
          </a:prstGeom>
        </p:spPr>
        <p:txBody>
          <a:bodyPr/>
          <a:lstStyle>
            <a:lvl1pPr>
              <a:spcBef>
                <a:spcPts val="450"/>
              </a:spcBef>
              <a:spcAft>
                <a:spcPts val="600"/>
              </a:spcAft>
              <a:buClr>
                <a:srgbClr val="00B6DE"/>
              </a:buClr>
              <a:defRPr sz="1875"/>
            </a:lvl1pPr>
            <a:lvl2pPr>
              <a:spcBef>
                <a:spcPts val="450"/>
              </a:spcBef>
              <a:spcAft>
                <a:spcPts val="600"/>
              </a:spcAft>
              <a:buClr>
                <a:srgbClr val="00B6DE"/>
              </a:buClr>
              <a:defRPr sz="1650"/>
            </a:lvl2pPr>
            <a:lvl3pPr>
              <a:spcBef>
                <a:spcPts val="450"/>
              </a:spcBef>
              <a:spcAft>
                <a:spcPts val="600"/>
              </a:spcAft>
              <a:buClr>
                <a:srgbClr val="00B6DE"/>
              </a:buClr>
              <a:defRPr sz="1500"/>
            </a:lvl3pPr>
            <a:lvl4pPr>
              <a:spcBef>
                <a:spcPts val="450"/>
              </a:spcBef>
              <a:spcAft>
                <a:spcPts val="600"/>
              </a:spcAft>
              <a:buClr>
                <a:srgbClr val="00B6DE"/>
              </a:buClr>
              <a:defRPr sz="1500"/>
            </a:lvl4pPr>
            <a:lvl5pPr>
              <a:spcBef>
                <a:spcPts val="450"/>
              </a:spcBef>
              <a:spcAft>
                <a:spcPts val="600"/>
              </a:spcAft>
              <a:buClr>
                <a:srgbClr val="00B6DE"/>
              </a:buCl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1051551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Text-Without Logo">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8" name="Content Placeholder 2"/>
          <p:cNvSpPr>
            <a:spLocks noGrp="1"/>
          </p:cNvSpPr>
          <p:nvPr>
            <p:ph idx="1" hasCustomPrompt="1"/>
          </p:nvPr>
        </p:nvSpPr>
        <p:spPr>
          <a:xfrm>
            <a:off x="641350" y="1397340"/>
            <a:ext cx="7760188" cy="3152680"/>
          </a:xfrm>
          <a:prstGeom prst="rect">
            <a:avLst/>
          </a:prstGeom>
        </p:spPr>
        <p:txBody>
          <a:bodyPr numCol="2" spcCol="228600"/>
          <a:lstStyle>
            <a:lvl1pPr>
              <a:spcBef>
                <a:spcPts val="450"/>
              </a:spcBef>
              <a:spcAft>
                <a:spcPts val="600"/>
              </a:spcAft>
              <a:buClr>
                <a:srgbClr val="00B6DE"/>
              </a:buClr>
              <a:defRPr sz="1875"/>
            </a:lvl1pPr>
            <a:lvl2pPr>
              <a:spcBef>
                <a:spcPts val="450"/>
              </a:spcBef>
              <a:spcAft>
                <a:spcPts val="600"/>
              </a:spcAft>
              <a:buClr>
                <a:srgbClr val="00B6DE"/>
              </a:buClr>
              <a:defRPr sz="1650"/>
            </a:lvl2pPr>
            <a:lvl3pPr>
              <a:spcBef>
                <a:spcPts val="450"/>
              </a:spcBef>
              <a:spcAft>
                <a:spcPts val="600"/>
              </a:spcAft>
              <a:buClr>
                <a:srgbClr val="00B6DE"/>
              </a:buClr>
              <a:defRPr sz="1500"/>
            </a:lvl3pPr>
            <a:lvl4pPr>
              <a:spcBef>
                <a:spcPts val="450"/>
              </a:spcBef>
              <a:spcAft>
                <a:spcPts val="600"/>
              </a:spcAft>
              <a:buClr>
                <a:srgbClr val="00B6DE"/>
              </a:buClr>
              <a:defRPr sz="1500"/>
            </a:lvl4pPr>
            <a:lvl5pPr>
              <a:spcBef>
                <a:spcPts val="450"/>
              </a:spcBef>
              <a:spcAft>
                <a:spcPts val="600"/>
              </a:spcAft>
              <a:buClr>
                <a:srgbClr val="00B6DE"/>
              </a:buClr>
              <a:defRPr sz="1500"/>
            </a:lvl5pPr>
          </a:lstStyle>
          <a:p>
            <a:pPr lvl="0"/>
            <a:r>
              <a:rPr lang="en-US" dirty="0"/>
              <a:t>Two column layout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3696929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amp; Photo-Without Logo">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11" name="Content Placeholder 2"/>
          <p:cNvSpPr>
            <a:spLocks noGrp="1"/>
          </p:cNvSpPr>
          <p:nvPr>
            <p:ph idx="1"/>
          </p:nvPr>
        </p:nvSpPr>
        <p:spPr>
          <a:xfrm>
            <a:off x="641350" y="1397340"/>
            <a:ext cx="4114800" cy="3152680"/>
          </a:xfrm>
          <a:prstGeom prst="rect">
            <a:avLst/>
          </a:prstGeom>
        </p:spPr>
        <p:txBody>
          <a:bodyPr/>
          <a:lstStyle>
            <a:lvl1pPr>
              <a:spcBef>
                <a:spcPts val="450"/>
              </a:spcBef>
              <a:spcAft>
                <a:spcPts val="600"/>
              </a:spcAft>
              <a:buClr>
                <a:srgbClr val="00B6DE"/>
              </a:buClr>
              <a:defRPr sz="1875"/>
            </a:lvl1pPr>
            <a:lvl2pPr>
              <a:spcBef>
                <a:spcPts val="450"/>
              </a:spcBef>
              <a:spcAft>
                <a:spcPts val="600"/>
              </a:spcAft>
              <a:buClr>
                <a:srgbClr val="00B6DE"/>
              </a:buClr>
              <a:defRPr sz="1650"/>
            </a:lvl2pPr>
            <a:lvl3pPr>
              <a:spcBef>
                <a:spcPts val="450"/>
              </a:spcBef>
              <a:spcAft>
                <a:spcPts val="600"/>
              </a:spcAft>
              <a:buClr>
                <a:srgbClr val="00B6DE"/>
              </a:buClr>
              <a:defRPr sz="1500"/>
            </a:lvl3pPr>
            <a:lvl4pPr>
              <a:spcBef>
                <a:spcPts val="450"/>
              </a:spcBef>
              <a:spcAft>
                <a:spcPts val="600"/>
              </a:spcAft>
              <a:buClr>
                <a:srgbClr val="00B6DE"/>
              </a:buClr>
              <a:defRPr sz="1500"/>
            </a:lvl4pPr>
            <a:lvl5pPr>
              <a:spcBef>
                <a:spcPts val="450"/>
              </a:spcBef>
              <a:spcAft>
                <a:spcPts val="600"/>
              </a:spcAft>
              <a:buClr>
                <a:srgbClr val="00B6DE"/>
              </a:buCl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9"/>
          <p:cNvSpPr>
            <a:spLocks noGrp="1"/>
          </p:cNvSpPr>
          <p:nvPr>
            <p:ph type="pic" sz="quarter" idx="13"/>
          </p:nvPr>
        </p:nvSpPr>
        <p:spPr>
          <a:xfrm>
            <a:off x="5052786" y="1397794"/>
            <a:ext cx="3629252" cy="3152775"/>
          </a:xfrm>
          <a:prstGeom prst="rect">
            <a:avLst/>
          </a:prstGeom>
        </p:spPr>
        <p:txBody>
          <a:bodyPr vert="horz"/>
          <a:lstStyle>
            <a:lvl1pPr marL="0" indent="0">
              <a:buNone/>
              <a:defRPr sz="1875"/>
            </a:lvl1pPr>
          </a:lstStyle>
          <a:p>
            <a:endParaRPr lang="en-US" dirty="0"/>
          </a:p>
        </p:txBody>
      </p:sp>
      <p:sp>
        <p:nvSpPr>
          <p:cNvPr id="2" name="Title 1"/>
          <p:cNvSpPr>
            <a:spLocks noGrp="1"/>
          </p:cNvSpPr>
          <p:nvPr>
            <p:ph type="title" hasCustomPrompt="1"/>
          </p:nvPr>
        </p:nvSpPr>
        <p:spPr/>
        <p:txBody>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295548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p:cNvGrpSpPr/>
          <p:nvPr userDrawn="1"/>
        </p:nvGrpSpPr>
        <p:grpSpPr>
          <a:xfrm>
            <a:off x="0" y="-1"/>
            <a:ext cx="9144000" cy="1073427"/>
            <a:chOff x="0" y="-1"/>
            <a:chExt cx="9144000" cy="1073427"/>
          </a:xfrm>
        </p:grpSpPr>
        <p:pic>
          <p:nvPicPr>
            <p:cNvPr id="4" name="Picture 3" descr="Content_Slide_w_Logo_v1.jpg"/>
            <p:cNvPicPr>
              <a:picLocks noChangeAspect="1"/>
            </p:cNvPicPr>
            <p:nvPr userDrawn="1"/>
          </p:nvPicPr>
          <p:blipFill rotWithShape="1">
            <a:blip r:embed="rId15">
              <a:extLst>
                <a:ext uri="{28A0092B-C50C-407E-A947-70E740481C1C}">
                  <a14:useLocalDpi xmlns:a14="http://schemas.microsoft.com/office/drawing/2010/main" val="0"/>
                </a:ext>
              </a:extLst>
            </a:blip>
            <a:srcRect b="79130"/>
            <a:stretch/>
          </p:blipFill>
          <p:spPr>
            <a:xfrm>
              <a:off x="0" y="-1"/>
              <a:ext cx="6858000" cy="1073427"/>
            </a:xfrm>
            <a:prstGeom prst="rect">
              <a:avLst/>
            </a:prstGeom>
          </p:spPr>
        </p:pic>
        <p:pic>
          <p:nvPicPr>
            <p:cNvPr id="2" name="Picture 1" descr="Content_Slide_w_Logo_v1.jpg"/>
            <p:cNvPicPr>
              <a:picLocks noChangeAspect="1"/>
            </p:cNvPicPr>
            <p:nvPr userDrawn="1"/>
          </p:nvPicPr>
          <p:blipFill rotWithShape="1">
            <a:blip r:embed="rId15">
              <a:extLst>
                <a:ext uri="{28A0092B-C50C-407E-A947-70E740481C1C}">
                  <a14:useLocalDpi xmlns:a14="http://schemas.microsoft.com/office/drawing/2010/main" val="0"/>
                </a:ext>
              </a:extLst>
            </a:blip>
            <a:srcRect b="79130"/>
            <a:stretch/>
          </p:blipFill>
          <p:spPr>
            <a:xfrm>
              <a:off x="2286000" y="-1"/>
              <a:ext cx="6858000" cy="1073427"/>
            </a:xfrm>
            <a:prstGeom prst="rect">
              <a:avLst/>
            </a:prstGeom>
          </p:spPr>
        </p:pic>
      </p:grpSp>
      <p:pic>
        <p:nvPicPr>
          <p:cNvPr id="3" name="Picture 2" descr="Content_Slide_w_Logo_v1.jpg"/>
          <p:cNvPicPr>
            <a:picLocks noChangeAspect="1"/>
          </p:cNvPicPr>
          <p:nvPr userDrawn="1"/>
        </p:nvPicPr>
        <p:blipFill rotWithShape="1">
          <a:blip r:embed="rId15">
            <a:extLst>
              <a:ext uri="{28A0092B-C50C-407E-A947-70E740481C1C}">
                <a14:useLocalDpi xmlns:a14="http://schemas.microsoft.com/office/drawing/2010/main" val="0"/>
              </a:ext>
            </a:extLst>
          </a:blip>
          <a:srcRect t="92496" r="52657"/>
          <a:stretch/>
        </p:blipFill>
        <p:spPr>
          <a:xfrm>
            <a:off x="-1" y="4757530"/>
            <a:ext cx="3246784" cy="385970"/>
          </a:xfrm>
          <a:prstGeom prst="rect">
            <a:avLst/>
          </a:prstGeom>
        </p:spPr>
      </p:pic>
      <p:sp>
        <p:nvSpPr>
          <p:cNvPr id="6" name="Title Placeholder 5"/>
          <p:cNvSpPr>
            <a:spLocks noGrp="1"/>
          </p:cNvSpPr>
          <p:nvPr>
            <p:ph type="title"/>
          </p:nvPr>
        </p:nvSpPr>
        <p:spPr>
          <a:xfrm>
            <a:off x="685800" y="95251"/>
            <a:ext cx="7296912" cy="800100"/>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SECOND LINE IF NEEDED</a:t>
            </a:r>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67" r:id="rId2"/>
    <p:sldLayoutId id="2147493457" r:id="rId3"/>
    <p:sldLayoutId id="2147493483" r:id="rId4"/>
    <p:sldLayoutId id="2147493484" r:id="rId5"/>
    <p:sldLayoutId id="2147493478" r:id="rId6"/>
    <p:sldLayoutId id="2147493470" r:id="rId7"/>
    <p:sldLayoutId id="2147493481" r:id="rId8"/>
    <p:sldLayoutId id="2147493482" r:id="rId9"/>
    <p:sldLayoutId id="2147493477" r:id="rId10"/>
    <p:sldLayoutId id="2147493471" r:id="rId11"/>
    <p:sldLayoutId id="2147493475" r:id="rId12"/>
    <p:sldLayoutId id="2147493474" r:id="rId13"/>
  </p:sldLayoutIdLst>
  <p:txStyles>
    <p:titleStyle>
      <a:lvl1pPr marL="0" indent="0" algn="l" defTabSz="457189" rtl="0" eaLnBrk="1" latinLnBrk="0" hangingPunct="1">
        <a:spcBef>
          <a:spcPct val="0"/>
        </a:spcBef>
        <a:buNone/>
        <a:defRPr lang="en-US" sz="2550" kern="1200" baseline="0" dirty="0">
          <a:solidFill>
            <a:schemeClr val="bg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432" userDrawn="1">
          <p15:clr>
            <a:srgbClr val="5ACBF0"/>
          </p15:clr>
        </p15:guide>
        <p15:guide id="4" orient="horz" pos="60" userDrawn="1">
          <p15:clr>
            <a:srgbClr val="5ACBF0"/>
          </p15:clr>
        </p15:guide>
        <p15:guide id="5" orient="horz" pos="564"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microsoft.com/office/2018/10/relationships/comments" Target="../comments/modernComment_107_E656FC4A.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www.neighborhoodindicators.org/"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microsoft.com/office/2018/10/relationships/comments" Target="../comments/modernComment_107_E656FC4A.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microsoft.com/office/2018/10/relationships/comments" Target="../comments/modernComment_107_E656FC4A.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6854" y="1460650"/>
            <a:ext cx="8082944" cy="1025078"/>
          </a:xfrm>
        </p:spPr>
        <p:txBody>
          <a:bodyPr>
            <a:normAutofit/>
          </a:bodyPr>
          <a:lstStyle/>
          <a:p>
            <a:r>
              <a:rPr lang="en-US" dirty="0"/>
              <a:t>Technology &amp; Data Management Partners’ Survey Results</a:t>
            </a:r>
          </a:p>
        </p:txBody>
      </p:sp>
      <p:sp>
        <p:nvSpPr>
          <p:cNvPr id="4" name="Text Placeholder 3"/>
          <p:cNvSpPr>
            <a:spLocks noGrp="1"/>
          </p:cNvSpPr>
          <p:nvPr>
            <p:ph type="body" sz="quarter" idx="10"/>
          </p:nvPr>
        </p:nvSpPr>
        <p:spPr>
          <a:xfrm>
            <a:off x="676852" y="3119719"/>
            <a:ext cx="5486400" cy="1496244"/>
          </a:xfrm>
        </p:spPr>
        <p:txBody>
          <a:bodyPr vert="horz" lIns="91440" tIns="45720" rIns="91440" bIns="45720" anchor="t"/>
          <a:lstStyle/>
          <a:p>
            <a:endParaRPr lang="en-US" b="1" dirty="0"/>
          </a:p>
          <a:p>
            <a:endParaRPr lang="en-US" dirty="0"/>
          </a:p>
          <a:p>
            <a:endParaRPr lang="en-US" dirty="0"/>
          </a:p>
          <a:p>
            <a:endParaRPr lang="en-US" dirty="0"/>
          </a:p>
          <a:p>
            <a:r>
              <a:rPr lang="en-US" dirty="0"/>
              <a:t>Elizabeth Burton</a:t>
            </a:r>
            <a:endParaRPr lang="es-PR" dirty="0"/>
          </a:p>
          <a:p>
            <a:r>
              <a:rPr lang="en-US" dirty="0"/>
              <a:t>July 28</a:t>
            </a:r>
            <a:r>
              <a:rPr lang="en-US" baseline="30000" dirty="0"/>
              <a:t>th</a:t>
            </a:r>
            <a:r>
              <a:rPr lang="en-US" dirty="0"/>
              <a:t>, 2022</a:t>
            </a:r>
          </a:p>
        </p:txBody>
      </p:sp>
    </p:spTree>
    <p:extLst>
      <p:ext uri="{BB962C8B-B14F-4D97-AF65-F5344CB8AC3E}">
        <p14:creationId xmlns:p14="http://schemas.microsoft.com/office/powerpoint/2010/main" val="3687684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890297-BB11-41EE-A5E1-0F0E9BAFE3EB}"/>
              </a:ext>
            </a:extLst>
          </p:cNvPr>
          <p:cNvSpPr>
            <a:spLocks noGrp="1"/>
          </p:cNvSpPr>
          <p:nvPr>
            <p:ph idx="1"/>
          </p:nvPr>
        </p:nvSpPr>
        <p:spPr>
          <a:xfrm>
            <a:off x="380326" y="1397340"/>
            <a:ext cx="8170222" cy="3152680"/>
          </a:xfrm>
        </p:spPr>
        <p:txBody>
          <a:bodyPr lIns="91440" tIns="45720" rIns="91440" bIns="45720" anchor="t"/>
          <a:lstStyle/>
          <a:p>
            <a:pPr marL="342265" indent="-342265"/>
            <a:r>
              <a:rPr lang="en-US" sz="1850" dirty="0"/>
              <a:t>13 partners cited no changes from COVID-19</a:t>
            </a:r>
          </a:p>
          <a:p>
            <a:pPr marL="342265" indent="-342265"/>
            <a:r>
              <a:rPr lang="en-US" sz="1850" dirty="0"/>
              <a:t>The main issues included:</a:t>
            </a:r>
          </a:p>
          <a:p>
            <a:pPr marL="742306" lvl="1" indent="-342265"/>
            <a:r>
              <a:rPr lang="en-US" sz="1625" dirty="0"/>
              <a:t>Bandwidth difficulties</a:t>
            </a:r>
          </a:p>
          <a:p>
            <a:pPr marL="742306" lvl="1" indent="-342265"/>
            <a:r>
              <a:rPr lang="en-US" sz="1625" dirty="0"/>
              <a:t>Data interruptions</a:t>
            </a:r>
          </a:p>
          <a:p>
            <a:pPr marL="742306" lvl="1" indent="-342265"/>
            <a:r>
              <a:rPr lang="en-US" sz="1625" dirty="0"/>
              <a:t>Loss of in person connection</a:t>
            </a:r>
          </a:p>
          <a:p>
            <a:pPr marL="742306" lvl="1" indent="-342265"/>
            <a:endParaRPr lang="en-US" sz="1625" dirty="0"/>
          </a:p>
          <a:p>
            <a:pPr marL="0" indent="0">
              <a:buNone/>
            </a:pPr>
            <a:endParaRPr lang="en-US" dirty="0"/>
          </a:p>
        </p:txBody>
      </p:sp>
      <p:sp>
        <p:nvSpPr>
          <p:cNvPr id="2" name="Title 1"/>
          <p:cNvSpPr>
            <a:spLocks noGrp="1"/>
          </p:cNvSpPr>
          <p:nvPr>
            <p:ph type="title"/>
          </p:nvPr>
        </p:nvSpPr>
        <p:spPr>
          <a:xfrm>
            <a:off x="585551" y="109653"/>
            <a:ext cx="7296912" cy="800100"/>
          </a:xfrm>
        </p:spPr>
        <p:txBody>
          <a:bodyPr>
            <a:noAutofit/>
          </a:bodyPr>
          <a:lstStyle/>
          <a:p>
            <a:r>
              <a:rPr lang="en-US" sz="2500" dirty="0"/>
              <a:t>COVID Changes</a:t>
            </a:r>
          </a:p>
        </p:txBody>
      </p:sp>
    </p:spTree>
    <p:extLst>
      <p:ext uri="{BB962C8B-B14F-4D97-AF65-F5344CB8AC3E}">
        <p14:creationId xmlns:p14="http://schemas.microsoft.com/office/powerpoint/2010/main" val="714784748"/>
      </p:ext>
    </p:extLst>
  </p:cSld>
  <p:clrMapOvr>
    <a:masterClrMapping/>
  </p:clrMapOvr>
  <p:extLst mod="1">
    <p:ext uri="{6950BFC3-D8DA-4A85-94F7-54DA5524770B}">
      <p188:commentRel xmlns="" xmlns:p188="http://schemas.microsoft.com/office/powerpoint/2018/8/main" r:id="rId4"/>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0AEFAB-E486-44C9-8F04-B638FD4CF3F2}"/>
              </a:ext>
            </a:extLst>
          </p:cNvPr>
          <p:cNvSpPr>
            <a:spLocks noGrp="1"/>
          </p:cNvSpPr>
          <p:nvPr>
            <p:ph idx="1"/>
          </p:nvPr>
        </p:nvSpPr>
        <p:spPr>
          <a:xfrm>
            <a:off x="641350" y="1397340"/>
            <a:ext cx="7455516" cy="3152680"/>
          </a:xfrm>
        </p:spPr>
        <p:txBody>
          <a:bodyPr/>
          <a:lstStyle/>
          <a:p>
            <a:pPr marL="0" indent="0">
              <a:buNone/>
            </a:pPr>
            <a:r>
              <a:rPr lang="en-US" dirty="0"/>
              <a:t>Kailas </a:t>
            </a:r>
            <a:r>
              <a:rPr lang="en-US" dirty="0" err="1"/>
              <a:t>Venkitasubramanian</a:t>
            </a:r>
            <a:r>
              <a:rPr lang="en-US" dirty="0"/>
              <a:t>, UNC Charlotte Urban Institute</a:t>
            </a:r>
          </a:p>
          <a:p>
            <a:pPr lvl="1"/>
            <a:r>
              <a:rPr lang="en-US" dirty="0"/>
              <a:t>Technical Operations Manual</a:t>
            </a:r>
          </a:p>
          <a:p>
            <a:pPr marL="457188" lvl="1" indent="0">
              <a:buNone/>
            </a:pPr>
            <a:endParaRPr lang="en-US" dirty="0"/>
          </a:p>
          <a:p>
            <a:pPr marL="0" indent="0">
              <a:buNone/>
            </a:pPr>
            <a:r>
              <a:rPr lang="en-US" dirty="0"/>
              <a:t>Cristina Martinez, Community Information Now (San Antonio)</a:t>
            </a:r>
          </a:p>
          <a:p>
            <a:pPr lvl="1"/>
            <a:r>
              <a:rPr lang="en-US" dirty="0"/>
              <a:t>R </a:t>
            </a:r>
            <a:r>
              <a:rPr lang="en-US" dirty="0" err="1"/>
              <a:t>TidyCensus</a:t>
            </a:r>
            <a:r>
              <a:rPr lang="en-US" dirty="0"/>
              <a:t> downloading APS and PUMS</a:t>
            </a:r>
          </a:p>
        </p:txBody>
      </p:sp>
      <p:sp>
        <p:nvSpPr>
          <p:cNvPr id="4" name="Title 3">
            <a:extLst>
              <a:ext uri="{FF2B5EF4-FFF2-40B4-BE49-F238E27FC236}">
                <a16:creationId xmlns:a16="http://schemas.microsoft.com/office/drawing/2014/main" id="{A461E43E-552F-464F-A977-CEE8AB822CE4}"/>
              </a:ext>
            </a:extLst>
          </p:cNvPr>
          <p:cNvSpPr>
            <a:spLocks noGrp="1"/>
          </p:cNvSpPr>
          <p:nvPr>
            <p:ph type="title"/>
          </p:nvPr>
        </p:nvSpPr>
        <p:spPr/>
        <p:txBody>
          <a:bodyPr/>
          <a:lstStyle/>
          <a:p>
            <a:r>
              <a:rPr lang="en-US" dirty="0"/>
              <a:t>Thank you, presenters!</a:t>
            </a:r>
          </a:p>
        </p:txBody>
      </p:sp>
    </p:spTree>
    <p:extLst>
      <p:ext uri="{BB962C8B-B14F-4D97-AF65-F5344CB8AC3E}">
        <p14:creationId xmlns:p14="http://schemas.microsoft.com/office/powerpoint/2010/main" val="246203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21381" y="1380813"/>
            <a:ext cx="8925515" cy="590659"/>
          </a:xfrm>
        </p:spPr>
        <p:txBody>
          <a:bodyPr>
            <a:noAutofit/>
          </a:bodyPr>
          <a:lstStyle/>
          <a:p>
            <a:r>
              <a:rPr lang="en-US" sz="2500" dirty="0">
                <a:latin typeface="Century Gothic" panose="020B0502020202020204" pitchFamily="34" charset="0"/>
              </a:rPr>
              <a:t>Follow us on Twitter @NNIPHQ</a:t>
            </a:r>
            <a:br>
              <a:rPr lang="en-US" sz="2500" dirty="0">
                <a:latin typeface="Century Gothic" panose="020B0502020202020204" pitchFamily="34" charset="0"/>
              </a:rPr>
            </a:br>
            <a:r>
              <a:rPr lang="en-US" sz="2500" dirty="0">
                <a:latin typeface="Century Gothic" panose="020B0502020202020204" pitchFamily="34" charset="0"/>
              </a:rPr>
              <a:t>or sign up for the newsletter at http://bit.ly/NNIP_Update</a:t>
            </a:r>
          </a:p>
        </p:txBody>
      </p:sp>
      <p:sp>
        <p:nvSpPr>
          <p:cNvPr id="9" name="Text Placeholder 2"/>
          <p:cNvSpPr>
            <a:spLocks noGrp="1"/>
          </p:cNvSpPr>
          <p:nvPr>
            <p:ph type="body" sz="quarter" idx="10"/>
          </p:nvPr>
        </p:nvSpPr>
        <p:spPr>
          <a:xfrm>
            <a:off x="1442804" y="3595099"/>
            <a:ext cx="5879891" cy="522596"/>
          </a:xfrm>
        </p:spPr>
        <p:txBody>
          <a:bodyPr/>
          <a:lstStyle/>
          <a:p>
            <a:r>
              <a:rPr lang="en-US" sz="1350" dirty="0">
                <a:latin typeface="Century Gothic" panose="020B0502020202020204" pitchFamily="34" charset="0"/>
              </a:rPr>
              <a:t>For more information about NNIP, visit </a:t>
            </a:r>
            <a:r>
              <a:rPr lang="en-US" sz="1350" dirty="0">
                <a:latin typeface="Century Gothic" panose="020B0502020202020204" pitchFamily="34" charset="0"/>
                <a:hlinkClick r:id="rId3"/>
              </a:rPr>
              <a:t>www.neighborhoodindicators.org</a:t>
            </a:r>
            <a:r>
              <a:rPr lang="en-US" sz="1350" dirty="0">
                <a:latin typeface="Century Gothic" panose="020B0502020202020204" pitchFamily="34" charset="0"/>
              </a:rPr>
              <a:t> or email NNIP at nnip@urban.org</a:t>
            </a:r>
          </a:p>
        </p:txBody>
      </p:sp>
    </p:spTree>
    <p:extLst>
      <p:ext uri="{BB962C8B-B14F-4D97-AF65-F5344CB8AC3E}">
        <p14:creationId xmlns:p14="http://schemas.microsoft.com/office/powerpoint/2010/main" val="982468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A0ABE55-2884-C292-2641-0E44E797AFC0}"/>
              </a:ext>
            </a:extLst>
          </p:cNvPr>
          <p:cNvSpPr>
            <a:spLocks noGrp="1"/>
          </p:cNvSpPr>
          <p:nvPr>
            <p:ph idx="1"/>
          </p:nvPr>
        </p:nvSpPr>
        <p:spPr/>
        <p:txBody>
          <a:bodyPr/>
          <a:lstStyle/>
          <a:p>
            <a:r>
              <a:rPr lang="en-US" dirty="0"/>
              <a:t>General Office Hours (August 5</a:t>
            </a:r>
            <a:r>
              <a:rPr lang="en-US" baseline="30000" dirty="0"/>
              <a:t>th</a:t>
            </a:r>
            <a:r>
              <a:rPr lang="en-US" dirty="0"/>
              <a:t>,1-3pm EST)</a:t>
            </a:r>
          </a:p>
          <a:p>
            <a:r>
              <a:rPr lang="en-US" dirty="0"/>
              <a:t>Idea Showcase (August 24</a:t>
            </a:r>
            <a:r>
              <a:rPr lang="en-US" baseline="30000" dirty="0"/>
              <a:t>th</a:t>
            </a:r>
            <a:r>
              <a:rPr lang="en-US" dirty="0"/>
              <a:t>, 2-3pm EST)</a:t>
            </a:r>
          </a:p>
          <a:p>
            <a:r>
              <a:rPr lang="en-US" dirty="0"/>
              <a:t>SAVE THE DATE!!! NNIP Partners’ Meeting in DC </a:t>
            </a:r>
          </a:p>
          <a:p>
            <a:pPr lvl="1"/>
            <a:r>
              <a:rPr lang="en-US" dirty="0"/>
              <a:t>October 26-28th</a:t>
            </a:r>
          </a:p>
          <a:p>
            <a:endParaRPr lang="en-US" dirty="0"/>
          </a:p>
        </p:txBody>
      </p:sp>
      <p:sp>
        <p:nvSpPr>
          <p:cNvPr id="4" name="Title 3">
            <a:extLst>
              <a:ext uri="{FF2B5EF4-FFF2-40B4-BE49-F238E27FC236}">
                <a16:creationId xmlns:a16="http://schemas.microsoft.com/office/drawing/2014/main" id="{140BCA64-7D28-91DD-6EBA-A52DEF579D25}"/>
              </a:ext>
            </a:extLst>
          </p:cNvPr>
          <p:cNvSpPr>
            <a:spLocks noGrp="1"/>
          </p:cNvSpPr>
          <p:nvPr>
            <p:ph type="title"/>
          </p:nvPr>
        </p:nvSpPr>
        <p:spPr/>
        <p:txBody>
          <a:bodyPr/>
          <a:lstStyle/>
          <a:p>
            <a:r>
              <a:rPr lang="en-US" dirty="0"/>
              <a:t>Upcoming NNIP Events</a:t>
            </a:r>
          </a:p>
        </p:txBody>
      </p:sp>
    </p:spTree>
    <p:extLst>
      <p:ext uri="{BB962C8B-B14F-4D97-AF65-F5344CB8AC3E}">
        <p14:creationId xmlns:p14="http://schemas.microsoft.com/office/powerpoint/2010/main" val="2691212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890297-BB11-41EE-A5E1-0F0E9BAFE3EB}"/>
              </a:ext>
            </a:extLst>
          </p:cNvPr>
          <p:cNvSpPr>
            <a:spLocks noGrp="1"/>
          </p:cNvSpPr>
          <p:nvPr>
            <p:ph idx="1"/>
          </p:nvPr>
        </p:nvSpPr>
        <p:spPr>
          <a:xfrm>
            <a:off x="380326" y="1397340"/>
            <a:ext cx="8170222" cy="3152680"/>
          </a:xfrm>
        </p:spPr>
        <p:txBody>
          <a:bodyPr lIns="91440" tIns="45720" rIns="91440" bIns="45720" anchor="t"/>
          <a:lstStyle/>
          <a:p>
            <a:pPr marL="0" indent="0">
              <a:buNone/>
            </a:pPr>
            <a:r>
              <a:rPr lang="en-US" dirty="0"/>
              <a:t>Several partners expressed interest last year in learning from each other's technology and data management practices, specifically data intake, storage, processing, and cloud usage. </a:t>
            </a:r>
          </a:p>
          <a:p>
            <a:pPr marL="0" indent="0">
              <a:buNone/>
            </a:pPr>
            <a:r>
              <a:rPr lang="en-US" dirty="0"/>
              <a:t>NNIPHQ launched this survey to gather information about current practices and challenges to inform future peer learning and training. </a:t>
            </a:r>
          </a:p>
        </p:txBody>
      </p:sp>
      <p:sp>
        <p:nvSpPr>
          <p:cNvPr id="2" name="Title 1"/>
          <p:cNvSpPr>
            <a:spLocks noGrp="1"/>
          </p:cNvSpPr>
          <p:nvPr>
            <p:ph type="title"/>
          </p:nvPr>
        </p:nvSpPr>
        <p:spPr>
          <a:xfrm>
            <a:off x="622551" y="98191"/>
            <a:ext cx="7296912" cy="800100"/>
          </a:xfrm>
        </p:spPr>
        <p:txBody>
          <a:bodyPr>
            <a:noAutofit/>
          </a:bodyPr>
          <a:lstStyle/>
          <a:p>
            <a:r>
              <a:rPr lang="en-US" sz="2500" dirty="0"/>
              <a:t>Purpose of the Survey</a:t>
            </a:r>
          </a:p>
        </p:txBody>
      </p:sp>
    </p:spTree>
    <p:extLst>
      <p:ext uri="{BB962C8B-B14F-4D97-AF65-F5344CB8AC3E}">
        <p14:creationId xmlns:p14="http://schemas.microsoft.com/office/powerpoint/2010/main" val="3293552651"/>
      </p:ext>
    </p:extLst>
  </p:cSld>
  <p:clrMapOvr>
    <a:masterClrMapping/>
  </p:clrMapOvr>
  <p:extLst mod="1">
    <p:ext uri="{6950BFC3-D8DA-4A85-94F7-54DA5524770B}">
      <p188:commentRel xmlns="" xmlns:p188="http://schemas.microsoft.com/office/powerpoint/2018/8/main" r:id="rId4"/>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890297-BB11-41EE-A5E1-0F0E9BAFE3EB}"/>
              </a:ext>
            </a:extLst>
          </p:cNvPr>
          <p:cNvSpPr>
            <a:spLocks noGrp="1"/>
          </p:cNvSpPr>
          <p:nvPr>
            <p:ph idx="1"/>
          </p:nvPr>
        </p:nvSpPr>
        <p:spPr>
          <a:xfrm>
            <a:off x="380326" y="1397340"/>
            <a:ext cx="8170222" cy="3152680"/>
          </a:xfrm>
        </p:spPr>
        <p:txBody>
          <a:bodyPr lIns="91440" tIns="45720" rIns="91440" bIns="45720" anchor="t"/>
          <a:lstStyle/>
          <a:p>
            <a:pPr marL="342265" indent="-342265"/>
            <a:r>
              <a:rPr lang="en-US" sz="1850" dirty="0"/>
              <a:t>29 NNIP Partners</a:t>
            </a:r>
          </a:p>
          <a:p>
            <a:pPr marL="342265" indent="-342265"/>
            <a:r>
              <a:rPr lang="en-US" sz="1850" dirty="0"/>
              <a:t>11 University affiliates; 13 non-profits; 5 government agencies</a:t>
            </a:r>
          </a:p>
          <a:p>
            <a:pPr marL="342265" indent="-342265"/>
            <a:r>
              <a:rPr lang="en-US" sz="1850" dirty="0"/>
              <a:t>Respondents included: Data/IT Managers; Data/Research Analysts; and Executive Directors</a:t>
            </a:r>
          </a:p>
          <a:p>
            <a:pPr marL="0" indent="0">
              <a:buNone/>
            </a:pPr>
            <a:endParaRPr lang="en-US" dirty="0"/>
          </a:p>
        </p:txBody>
      </p:sp>
      <p:sp>
        <p:nvSpPr>
          <p:cNvPr id="2" name="Title 1"/>
          <p:cNvSpPr>
            <a:spLocks noGrp="1"/>
          </p:cNvSpPr>
          <p:nvPr>
            <p:ph type="title"/>
          </p:nvPr>
        </p:nvSpPr>
        <p:spPr>
          <a:xfrm>
            <a:off x="622551" y="98191"/>
            <a:ext cx="7296912" cy="800100"/>
          </a:xfrm>
        </p:spPr>
        <p:txBody>
          <a:bodyPr>
            <a:noAutofit/>
          </a:bodyPr>
          <a:lstStyle/>
          <a:p>
            <a:r>
              <a:rPr lang="en-US" sz="2500" dirty="0"/>
              <a:t>Survey Responses</a:t>
            </a:r>
          </a:p>
        </p:txBody>
      </p:sp>
    </p:spTree>
    <p:extLst>
      <p:ext uri="{BB962C8B-B14F-4D97-AF65-F5344CB8AC3E}">
        <p14:creationId xmlns:p14="http://schemas.microsoft.com/office/powerpoint/2010/main" val="3864460362"/>
      </p:ext>
    </p:extLst>
  </p:cSld>
  <p:clrMapOvr>
    <a:masterClrMapping/>
  </p:clrMapOvr>
  <p:extLst mod="1">
    <p:ext uri="{6950BFC3-D8DA-4A85-94F7-54DA5524770B}">
      <p188:commentRel xmlns="" xmlns:p188="http://schemas.microsoft.com/office/powerpoint/2018/8/main" r:id="rId4"/>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C87720-A63E-6E73-1C6F-E85533E08AC2}"/>
              </a:ext>
            </a:extLst>
          </p:cNvPr>
          <p:cNvSpPr>
            <a:spLocks noGrp="1"/>
          </p:cNvSpPr>
          <p:nvPr>
            <p:ph idx="1"/>
          </p:nvPr>
        </p:nvSpPr>
        <p:spPr>
          <a:xfrm>
            <a:off x="641350" y="1397340"/>
            <a:ext cx="8097157" cy="3152680"/>
          </a:xfrm>
        </p:spPr>
        <p:txBody>
          <a:bodyPr lIns="91440" tIns="45720" rIns="91440" bIns="45720" anchor="t"/>
          <a:lstStyle/>
          <a:p>
            <a:pPr marL="457200" indent="-457200">
              <a:buFont typeface="+mj-lt"/>
              <a:buAutoNum type="arabicPeriod"/>
            </a:pPr>
            <a:r>
              <a:rPr lang="en-US" sz="1600" dirty="0"/>
              <a:t>Partners use multiple tools for data intake and processing.</a:t>
            </a:r>
          </a:p>
          <a:p>
            <a:pPr marL="857241" lvl="1" indent="-457200"/>
            <a:r>
              <a:rPr lang="en-US" sz="1375" dirty="0"/>
              <a:t>Partners increasingly use open-source software (R, Python, etc.)</a:t>
            </a:r>
          </a:p>
          <a:p>
            <a:pPr marL="457200" indent="-457200">
              <a:buFont typeface="+mj-lt"/>
              <a:buAutoNum type="arabicPeriod"/>
            </a:pPr>
            <a:r>
              <a:rPr lang="en-US" sz="1600" dirty="0"/>
              <a:t>Documentation and metadata practices are not universal across the network and could be expanded to more partners.</a:t>
            </a:r>
          </a:p>
          <a:p>
            <a:pPr marL="457200" indent="-457200">
              <a:buFont typeface="+mj-lt"/>
              <a:buAutoNum type="arabicPeriod"/>
            </a:pPr>
            <a:r>
              <a:rPr lang="en-US" sz="1600" dirty="0"/>
              <a:t>Licensing costs are the biggest barrier for data processing, which University affiliates often cited as a benefit from their institution. </a:t>
            </a:r>
          </a:p>
          <a:p>
            <a:pPr marL="457200" indent="-457200">
              <a:buFont typeface="+mj-lt"/>
              <a:buAutoNum type="arabicPeriod"/>
            </a:pPr>
            <a:r>
              <a:rPr lang="en-US" sz="1600" dirty="0"/>
              <a:t>Partners either have established cloud systems or don’t have a need to use the cloud. </a:t>
            </a:r>
          </a:p>
          <a:p>
            <a:pPr marL="457200" indent="-457200">
              <a:buFont typeface="+mj-lt"/>
              <a:buAutoNum type="arabicPeriod"/>
            </a:pPr>
            <a:r>
              <a:rPr lang="en-US" sz="1600" dirty="0"/>
              <a:t>COVID did not motivate changes to technology and data management for many partners. </a:t>
            </a:r>
          </a:p>
          <a:p>
            <a:pPr marL="457200" indent="-457200">
              <a:buFont typeface="+mj-lt"/>
              <a:buAutoNum type="arabicPeriod"/>
            </a:pPr>
            <a:endParaRPr lang="en-US" sz="1600" dirty="0"/>
          </a:p>
        </p:txBody>
      </p:sp>
      <p:sp>
        <p:nvSpPr>
          <p:cNvPr id="4" name="Title 3">
            <a:extLst>
              <a:ext uri="{FF2B5EF4-FFF2-40B4-BE49-F238E27FC236}">
                <a16:creationId xmlns:a16="http://schemas.microsoft.com/office/drawing/2014/main" id="{CB00BC6E-A2C5-3AE5-3D2C-8E34ACEA1ECA}"/>
              </a:ext>
            </a:extLst>
          </p:cNvPr>
          <p:cNvSpPr>
            <a:spLocks noGrp="1"/>
          </p:cNvSpPr>
          <p:nvPr>
            <p:ph type="title"/>
          </p:nvPr>
        </p:nvSpPr>
        <p:spPr/>
        <p:txBody>
          <a:bodyPr/>
          <a:lstStyle/>
          <a:p>
            <a:r>
              <a:rPr lang="en-US" dirty="0"/>
              <a:t>Main Takeaways</a:t>
            </a:r>
          </a:p>
        </p:txBody>
      </p:sp>
    </p:spTree>
    <p:extLst>
      <p:ext uri="{BB962C8B-B14F-4D97-AF65-F5344CB8AC3E}">
        <p14:creationId xmlns:p14="http://schemas.microsoft.com/office/powerpoint/2010/main" val="1364126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00BC6E-A2C5-3AE5-3D2C-8E34ACEA1ECA}"/>
              </a:ext>
            </a:extLst>
          </p:cNvPr>
          <p:cNvSpPr>
            <a:spLocks noGrp="1"/>
          </p:cNvSpPr>
          <p:nvPr>
            <p:ph type="title"/>
          </p:nvPr>
        </p:nvSpPr>
        <p:spPr/>
        <p:txBody>
          <a:bodyPr>
            <a:normAutofit/>
          </a:bodyPr>
          <a:lstStyle/>
          <a:p>
            <a:r>
              <a:rPr lang="en-US" sz="2800" dirty="0"/>
              <a:t>All 29 partners used more than one tool</a:t>
            </a:r>
            <a:endParaRPr lang="en-US" dirty="0"/>
          </a:p>
        </p:txBody>
      </p:sp>
      <p:graphicFrame>
        <p:nvGraphicFramePr>
          <p:cNvPr id="5" name="Chart 4">
            <a:extLst>
              <a:ext uri="{FF2B5EF4-FFF2-40B4-BE49-F238E27FC236}">
                <a16:creationId xmlns:a16="http://schemas.microsoft.com/office/drawing/2014/main" id="{B20F986B-24AE-41F3-8F7D-F5BF81E67F93}"/>
              </a:ext>
            </a:extLst>
          </p:cNvPr>
          <p:cNvGraphicFramePr>
            <a:graphicFrameLocks noGrp="1"/>
          </p:cNvGraphicFramePr>
          <p:nvPr>
            <p:extLst>
              <p:ext uri="{D42A27DB-BD31-4B8C-83A1-F6EECF244321}">
                <p14:modId xmlns:p14="http://schemas.microsoft.com/office/powerpoint/2010/main" val="944768852"/>
              </p:ext>
            </p:extLst>
          </p:nvPr>
        </p:nvGraphicFramePr>
        <p:xfrm>
          <a:off x="689072" y="1034664"/>
          <a:ext cx="7765855" cy="376593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3685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a:extLst>
              <a:ext uri="{FF2B5EF4-FFF2-40B4-BE49-F238E27FC236}">
                <a16:creationId xmlns:a16="http://schemas.microsoft.com/office/drawing/2014/main" id="{2C2EE382-F7C6-F437-6403-1CFC809FE516}"/>
              </a:ext>
            </a:extLst>
          </p:cNvPr>
          <p:cNvSpPr>
            <a:spLocks noGrp="1"/>
          </p:cNvSpPr>
          <p:nvPr>
            <p:ph type="title"/>
          </p:nvPr>
        </p:nvSpPr>
        <p:spPr>
          <a:xfrm>
            <a:off x="685800" y="95251"/>
            <a:ext cx="7296912" cy="800100"/>
          </a:xfrm>
        </p:spPr>
        <p:txBody>
          <a:bodyPr/>
          <a:lstStyle/>
          <a:p>
            <a:r>
              <a:rPr lang="en-US" dirty="0"/>
              <a:t>Documentation and Metadata</a:t>
            </a:r>
          </a:p>
        </p:txBody>
      </p:sp>
      <p:graphicFrame>
        <p:nvGraphicFramePr>
          <p:cNvPr id="8" name="Chart 7">
            <a:extLst>
              <a:ext uri="{FF2B5EF4-FFF2-40B4-BE49-F238E27FC236}">
                <a16:creationId xmlns:a16="http://schemas.microsoft.com/office/drawing/2014/main" id="{072E1966-1D70-4F84-9B46-F8417CF55730}"/>
              </a:ext>
            </a:extLst>
          </p:cNvPr>
          <p:cNvGraphicFramePr>
            <a:graphicFrameLocks noGrp="1"/>
          </p:cNvGraphicFramePr>
          <p:nvPr>
            <p:extLst>
              <p:ext uri="{D42A27DB-BD31-4B8C-83A1-F6EECF244321}">
                <p14:modId xmlns:p14="http://schemas.microsoft.com/office/powerpoint/2010/main" val="3049841090"/>
              </p:ext>
            </p:extLst>
          </p:nvPr>
        </p:nvGraphicFramePr>
        <p:xfrm>
          <a:off x="-1" y="1290868"/>
          <a:ext cx="4747365" cy="32737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3A4593EE-6C4A-4B71-A29F-F4A93F72143C}"/>
              </a:ext>
            </a:extLst>
          </p:cNvPr>
          <p:cNvGraphicFramePr>
            <a:graphicFrameLocks noGrp="1"/>
          </p:cNvGraphicFramePr>
          <p:nvPr>
            <p:extLst>
              <p:ext uri="{D42A27DB-BD31-4B8C-83A1-F6EECF244321}">
                <p14:modId xmlns:p14="http://schemas.microsoft.com/office/powerpoint/2010/main" val="4009390990"/>
              </p:ext>
            </p:extLst>
          </p:nvPr>
        </p:nvGraphicFramePr>
        <p:xfrm>
          <a:off x="3851753" y="1371985"/>
          <a:ext cx="5085568" cy="38526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18923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2">
            <a:extLst>
              <a:ext uri="{FF2B5EF4-FFF2-40B4-BE49-F238E27FC236}">
                <a16:creationId xmlns:a16="http://schemas.microsoft.com/office/drawing/2014/main" id="{18E3DA88-FB8E-7C98-3513-A7AD420816F5}"/>
              </a:ext>
            </a:extLst>
          </p:cNvPr>
          <p:cNvSpPr>
            <a:spLocks noGrp="1"/>
          </p:cNvSpPr>
          <p:nvPr>
            <p:ph type="title"/>
          </p:nvPr>
        </p:nvSpPr>
        <p:spPr>
          <a:xfrm>
            <a:off x="685800" y="95251"/>
            <a:ext cx="7296912" cy="800100"/>
          </a:xfrm>
        </p:spPr>
        <p:txBody>
          <a:bodyPr/>
          <a:lstStyle/>
          <a:p>
            <a:r>
              <a:rPr lang="en-US" dirty="0"/>
              <a:t>Licensing Cost Barrier</a:t>
            </a:r>
          </a:p>
        </p:txBody>
      </p:sp>
      <p:graphicFrame>
        <p:nvGraphicFramePr>
          <p:cNvPr id="5" name="Chart 4">
            <a:extLst>
              <a:ext uri="{FF2B5EF4-FFF2-40B4-BE49-F238E27FC236}">
                <a16:creationId xmlns:a16="http://schemas.microsoft.com/office/drawing/2014/main" id="{9CD8A260-8852-41AC-85FB-A8AF9B8592D0}"/>
              </a:ext>
            </a:extLst>
          </p:cNvPr>
          <p:cNvGraphicFramePr>
            <a:graphicFrameLocks noGrp="1"/>
          </p:cNvGraphicFramePr>
          <p:nvPr>
            <p:extLst>
              <p:ext uri="{D42A27DB-BD31-4B8C-83A1-F6EECF244321}">
                <p14:modId xmlns:p14="http://schemas.microsoft.com/office/powerpoint/2010/main" val="2383436993"/>
              </p:ext>
            </p:extLst>
          </p:nvPr>
        </p:nvGraphicFramePr>
        <p:xfrm>
          <a:off x="813379" y="1138457"/>
          <a:ext cx="7517242" cy="37580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3593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
            <a:extLst>
              <a:ext uri="{FF2B5EF4-FFF2-40B4-BE49-F238E27FC236}">
                <a16:creationId xmlns:a16="http://schemas.microsoft.com/office/drawing/2014/main" id="{DA8F1CD0-F246-A9D5-98D7-27E61BBC417F}"/>
              </a:ext>
            </a:extLst>
          </p:cNvPr>
          <p:cNvSpPr>
            <a:spLocks noGrp="1"/>
          </p:cNvSpPr>
          <p:nvPr>
            <p:ph type="title"/>
          </p:nvPr>
        </p:nvSpPr>
        <p:spPr>
          <a:xfrm>
            <a:off x="685800" y="95251"/>
            <a:ext cx="7296912" cy="800100"/>
          </a:xfrm>
        </p:spPr>
        <p:txBody>
          <a:bodyPr/>
          <a:lstStyle/>
          <a:p>
            <a:r>
              <a:rPr lang="en-US" dirty="0"/>
              <a:t>Cloud Use</a:t>
            </a:r>
          </a:p>
        </p:txBody>
      </p:sp>
      <p:graphicFrame>
        <p:nvGraphicFramePr>
          <p:cNvPr id="7" name="Chart 6">
            <a:extLst>
              <a:ext uri="{FF2B5EF4-FFF2-40B4-BE49-F238E27FC236}">
                <a16:creationId xmlns:a16="http://schemas.microsoft.com/office/drawing/2014/main" id="{F2956060-0524-470E-8DC7-5C9718DCFCCC}"/>
              </a:ext>
            </a:extLst>
          </p:cNvPr>
          <p:cNvGraphicFramePr>
            <a:graphicFrameLocks noGrp="1"/>
          </p:cNvGraphicFramePr>
          <p:nvPr>
            <p:extLst>
              <p:ext uri="{D42A27DB-BD31-4B8C-83A1-F6EECF244321}">
                <p14:modId xmlns:p14="http://schemas.microsoft.com/office/powerpoint/2010/main" val="437993408"/>
              </p:ext>
            </p:extLst>
          </p:nvPr>
        </p:nvGraphicFramePr>
        <p:xfrm>
          <a:off x="1283110" y="1231489"/>
          <a:ext cx="6378677" cy="33847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4347364"/>
      </p:ext>
    </p:extLst>
  </p:cSld>
  <p:clrMapOvr>
    <a:masterClrMapping/>
  </p:clrMapOvr>
</p:sld>
</file>

<file path=ppt/theme/theme1.xml><?xml version="1.0" encoding="utf-8"?>
<a:theme xmlns:a="http://schemas.openxmlformats.org/drawingml/2006/main" name="NNIP PPT Theme">
  <a:themeElements>
    <a:clrScheme name="NNIP Custom Palette">
      <a:dk1>
        <a:srgbClr val="000000"/>
      </a:dk1>
      <a:lt1>
        <a:sysClr val="window" lastClr="FFFFFF"/>
      </a:lt1>
      <a:dk2>
        <a:srgbClr val="273691"/>
      </a:dk2>
      <a:lt2>
        <a:srgbClr val="00B6DE"/>
      </a:lt2>
      <a:accent1>
        <a:srgbClr val="00B6DE"/>
      </a:accent1>
      <a:accent2>
        <a:srgbClr val="B5D334"/>
      </a:accent2>
      <a:accent3>
        <a:srgbClr val="BAE5F2"/>
      </a:accent3>
      <a:accent4>
        <a:srgbClr val="92278F"/>
      </a:accent4>
      <a:accent5>
        <a:srgbClr val="273691"/>
      </a:accent5>
      <a:accent6>
        <a:srgbClr val="FFFFFF"/>
      </a:accent6>
      <a:hlink>
        <a:srgbClr val="00B6DE"/>
      </a:hlink>
      <a:folHlink>
        <a:srgbClr val="273691"/>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rban Colors">
    <a:dk1>
      <a:sysClr val="windowText" lastClr="000000"/>
    </a:dk1>
    <a:lt1>
      <a:sysClr val="window" lastClr="FFFFFF"/>
    </a:lt1>
    <a:dk2>
      <a:srgbClr val="1882C8"/>
    </a:dk2>
    <a:lt2>
      <a:srgbClr val="62B3DE"/>
    </a:lt2>
    <a:accent1>
      <a:srgbClr val="ACACAC"/>
    </a:accent1>
    <a:accent2>
      <a:srgbClr val="112D53"/>
    </a:accent2>
    <a:accent3>
      <a:srgbClr val="E40078"/>
    </a:accent3>
    <a:accent4>
      <a:srgbClr val="FBB311"/>
    </a:accent4>
    <a:accent5>
      <a:srgbClr val="3AA22B"/>
    </a:accent5>
    <a:accent6>
      <a:srgbClr val="D20E0D"/>
    </a:accent6>
    <a:hlink>
      <a:srgbClr val="3091C4"/>
    </a:hlink>
    <a:folHlink>
      <a:srgbClr val="FAB15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Urban Colors">
    <a:dk1>
      <a:sysClr val="windowText" lastClr="000000"/>
    </a:dk1>
    <a:lt1>
      <a:sysClr val="window" lastClr="FFFFFF"/>
    </a:lt1>
    <a:dk2>
      <a:srgbClr val="1882C8"/>
    </a:dk2>
    <a:lt2>
      <a:srgbClr val="62B3DE"/>
    </a:lt2>
    <a:accent1>
      <a:srgbClr val="ACACAC"/>
    </a:accent1>
    <a:accent2>
      <a:srgbClr val="112D53"/>
    </a:accent2>
    <a:accent3>
      <a:srgbClr val="E40078"/>
    </a:accent3>
    <a:accent4>
      <a:srgbClr val="FBB311"/>
    </a:accent4>
    <a:accent5>
      <a:srgbClr val="3AA22B"/>
    </a:accent5>
    <a:accent6>
      <a:srgbClr val="D20E0D"/>
    </a:accent6>
    <a:hlink>
      <a:srgbClr val="3091C4"/>
    </a:hlink>
    <a:folHlink>
      <a:srgbClr val="FAB15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Urban Colors">
    <a:dk1>
      <a:sysClr val="windowText" lastClr="000000"/>
    </a:dk1>
    <a:lt1>
      <a:sysClr val="window" lastClr="FFFFFF"/>
    </a:lt1>
    <a:dk2>
      <a:srgbClr val="1882C8"/>
    </a:dk2>
    <a:lt2>
      <a:srgbClr val="62B3DE"/>
    </a:lt2>
    <a:accent1>
      <a:srgbClr val="ACACAC"/>
    </a:accent1>
    <a:accent2>
      <a:srgbClr val="112D53"/>
    </a:accent2>
    <a:accent3>
      <a:srgbClr val="E40078"/>
    </a:accent3>
    <a:accent4>
      <a:srgbClr val="FBB311"/>
    </a:accent4>
    <a:accent5>
      <a:srgbClr val="3AA22B"/>
    </a:accent5>
    <a:accent6>
      <a:srgbClr val="D20E0D"/>
    </a:accent6>
    <a:hlink>
      <a:srgbClr val="3091C4"/>
    </a:hlink>
    <a:folHlink>
      <a:srgbClr val="FAB15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Urban Colors">
    <a:dk1>
      <a:sysClr val="windowText" lastClr="000000"/>
    </a:dk1>
    <a:lt1>
      <a:sysClr val="window" lastClr="FFFFFF"/>
    </a:lt1>
    <a:dk2>
      <a:srgbClr val="1882C8"/>
    </a:dk2>
    <a:lt2>
      <a:srgbClr val="62B3DE"/>
    </a:lt2>
    <a:accent1>
      <a:srgbClr val="ACACAC"/>
    </a:accent1>
    <a:accent2>
      <a:srgbClr val="112D53"/>
    </a:accent2>
    <a:accent3>
      <a:srgbClr val="E40078"/>
    </a:accent3>
    <a:accent4>
      <a:srgbClr val="FBB311"/>
    </a:accent4>
    <a:accent5>
      <a:srgbClr val="3AA22B"/>
    </a:accent5>
    <a:accent6>
      <a:srgbClr val="D20E0D"/>
    </a:accent6>
    <a:hlink>
      <a:srgbClr val="3091C4"/>
    </a:hlink>
    <a:folHlink>
      <a:srgbClr val="FAB15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Urban Colors">
    <a:dk1>
      <a:sysClr val="windowText" lastClr="000000"/>
    </a:dk1>
    <a:lt1>
      <a:sysClr val="window" lastClr="FFFFFF"/>
    </a:lt1>
    <a:dk2>
      <a:srgbClr val="1882C8"/>
    </a:dk2>
    <a:lt2>
      <a:srgbClr val="62B3DE"/>
    </a:lt2>
    <a:accent1>
      <a:srgbClr val="ACACAC"/>
    </a:accent1>
    <a:accent2>
      <a:srgbClr val="112D53"/>
    </a:accent2>
    <a:accent3>
      <a:srgbClr val="E40078"/>
    </a:accent3>
    <a:accent4>
      <a:srgbClr val="FBB311"/>
    </a:accent4>
    <a:accent5>
      <a:srgbClr val="3AA22B"/>
    </a:accent5>
    <a:accent6>
      <a:srgbClr val="D20E0D"/>
    </a:accent6>
    <a:hlink>
      <a:srgbClr val="3091C4"/>
    </a:hlink>
    <a:folHlink>
      <a:srgbClr val="FAB15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6F2769-7194-4217-93D3-3AF3A4742282}">
  <ds:schemaRefs>
    <ds:schemaRef ds:uri="http://schemas.microsoft.com/sharepoint/v3/fields"/>
    <ds:schemaRef ds:uri="http://purl.org/dc/terms/"/>
    <ds:schemaRef ds:uri="http://schemas.microsoft.com/office/2006/documentManagement/types"/>
    <ds:schemaRef ds:uri="http://www.w3.org/XML/1998/namespace"/>
    <ds:schemaRef ds:uri="http://purl.org/dc/dcmitype/"/>
    <ds:schemaRef ds:uri="http://schemas.openxmlformats.org/package/2006/metadata/core-properties"/>
    <ds:schemaRef ds:uri="http://purl.org/dc/elements/1.1/"/>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1973</TotalTime>
  <Words>922</Words>
  <Application>Microsoft Office PowerPoint</Application>
  <PresentationFormat>On-screen Show (16:9)</PresentationFormat>
  <Paragraphs>101</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Century Gothic</vt:lpstr>
      <vt:lpstr>NNIP PPT Theme</vt:lpstr>
      <vt:lpstr>Technology &amp; Data Management Partners’ Survey Results</vt:lpstr>
      <vt:lpstr>Upcoming NNIP Events</vt:lpstr>
      <vt:lpstr>Purpose of the Survey</vt:lpstr>
      <vt:lpstr>Survey Responses</vt:lpstr>
      <vt:lpstr>Main Takeaways</vt:lpstr>
      <vt:lpstr>All 29 partners used more than one tool</vt:lpstr>
      <vt:lpstr>Documentation and Metadata</vt:lpstr>
      <vt:lpstr>Licensing Cost Barrier</vt:lpstr>
      <vt:lpstr>Cloud Use</vt:lpstr>
      <vt:lpstr>COVID Changes</vt:lpstr>
      <vt:lpstr>Thank you, presenters!</vt:lpstr>
      <vt:lpstr>Follow us on Twitter @NNIPHQ or sign up for the newsletter at http://bit.ly/NNIP_Update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&amp; Data Management Partners’ Survey Results</dc:title>
  <dc:creator>Burton, Elizabeth</dc:creator>
  <cp:lastModifiedBy>Burton, Elizabeth</cp:lastModifiedBy>
  <cp:revision>21</cp:revision>
  <cp:lastPrinted>2022-07-22T16:00:41Z</cp:lastPrinted>
  <dcterms:created xsi:type="dcterms:W3CDTF">2022-07-07T20:06:01Z</dcterms:created>
  <dcterms:modified xsi:type="dcterms:W3CDTF">2022-07-28T14:27:47Z</dcterms:modified>
</cp:coreProperties>
</file>