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64" r:id="rId3"/>
    <p:sldId id="270" r:id="rId4"/>
    <p:sldId id="272" r:id="rId5"/>
    <p:sldId id="278" r:id="rId6"/>
    <p:sldId id="281" r:id="rId7"/>
    <p:sldId id="280" r:id="rId8"/>
    <p:sldId id="284" r:id="rId9"/>
    <p:sldId id="289" r:id="rId10"/>
    <p:sldId id="287" r:id="rId11"/>
    <p:sldId id="286" r:id="rId12"/>
    <p:sldId id="285" r:id="rId13"/>
    <p:sldId id="288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tian, Peter" initials="PA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374" autoAdjust="0"/>
  </p:normalViewPr>
  <p:slideViewPr>
    <p:cSldViewPr snapToGrid="0">
      <p:cViewPr varScale="1">
        <p:scale>
          <a:sx n="66" d="100"/>
          <a:sy n="66" d="100"/>
        </p:scale>
        <p:origin x="6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AAA37-A4E2-40DC-8AB9-9022D4A10A8E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65241-AF31-487C-A729-5034735D3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55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65241-AF31-487C-A729-5034735D34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79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October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65241-AF31-487C-A729-5034735D34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73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65241-AF31-487C-A729-5034735D34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42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presentation prompt: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did working together with government, data, and tech folks change the way you approached the problem?”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did it change depends on whose perspective you’re looking from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 interviews, designing, testing, iterating is standard in tech – this informed a lot of our development process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 is of design session with volunteers and reps from housing community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65241-AF31-487C-A729-5034735D34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9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made sketches of ideas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65241-AF31-487C-A729-5034735D34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70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made clickable mockups and tested them. Our first design wasn’t well understood by users so we changed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65241-AF31-487C-A729-5034735D34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60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also tested two real versions of the website with one-hour user testing sessions. These informed the latter phases of our development.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65241-AF31-487C-A729-5034735D34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39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also tested two real versions of the website with one-hour user testing sessions. These informed the latter phases of our development.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65241-AF31-487C-A729-5034735D34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58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610 total commits, 359 by Neal</a:t>
            </a:r>
          </a:p>
          <a:p>
            <a:r>
              <a:rPr lang="en-US" dirty="0"/>
              <a:t>Some volunteers put in 100’s of hours (leadership team), some don’t follow through. Often hard to predict which is which</a:t>
            </a:r>
          </a:p>
          <a:p>
            <a:r>
              <a:rPr lang="en-US" dirty="0"/>
              <a:t>See blog post re: reducing time to hello world that covers some of the management strategies. </a:t>
            </a:r>
          </a:p>
          <a:p>
            <a:endParaRPr lang="en-US" dirty="0"/>
          </a:p>
          <a:p>
            <a:r>
              <a:rPr lang="en-US" dirty="0"/>
              <a:t>Key points:</a:t>
            </a:r>
          </a:p>
          <a:p>
            <a:pPr marL="171450" indent="-171450">
              <a:buFontTx/>
              <a:buChar char="-"/>
            </a:pPr>
            <a:r>
              <a:rPr lang="en-US" dirty="0"/>
              <a:t>Lots of volunteers involved, several key volunteers made it possible to do more, but still used lots of PM time on coding especially late in the process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65241-AF31-487C-A729-5034735D34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12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Good that we got three iterations, but also not enough to answer all our questions</a:t>
            </a:r>
          </a:p>
          <a:p>
            <a:r>
              <a:rPr lang="en-US" dirty="0"/>
              <a:t>- Would recommend having a “finished” tool half way through the project, instead of at the end. In our case there just wasn’t time for that given the 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65241-AF31-487C-A729-5034735D34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0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3368351"/>
            <a:ext cx="12192000" cy="1390261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2421" y="3489649"/>
            <a:ext cx="11991392" cy="120426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6076962" y="1730310"/>
            <a:ext cx="21198" cy="512769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69" y="1"/>
            <a:ext cx="11327364" cy="10730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447869" y="1073021"/>
            <a:ext cx="11327364" cy="0"/>
            <a:chOff x="447869" y="1073021"/>
            <a:chExt cx="11327364" cy="0"/>
          </a:xfrm>
        </p:grpSpPr>
        <p:cxnSp>
          <p:nvCxnSpPr>
            <p:cNvPr id="4" name="Straight Connector 3"/>
            <p:cNvCxnSpPr/>
            <p:nvPr userDrawn="1"/>
          </p:nvCxnSpPr>
          <p:spPr>
            <a:xfrm>
              <a:off x="447869" y="1073021"/>
              <a:ext cx="11327364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4730620" y="1073021"/>
              <a:ext cx="7044613" cy="0"/>
            </a:xfrm>
            <a:prstGeom prst="line">
              <a:avLst/>
            </a:prstGeom>
            <a:ln w="508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87502" y="1323439"/>
            <a:ext cx="4467031" cy="465560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6779239" y="1884233"/>
            <a:ext cx="4475294" cy="161069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74869" y="3888354"/>
            <a:ext cx="4467031" cy="465560"/>
          </a:xfrm>
        </p:spPr>
        <p:txBody>
          <a:bodyPr>
            <a:noAutofit/>
          </a:bodyPr>
          <a:lstStyle>
            <a:lvl1pPr marL="0" indent="0" algn="r">
              <a:buNone/>
              <a:defRPr sz="2400" baseline="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19"/>
          </p:nvPr>
        </p:nvSpPr>
        <p:spPr>
          <a:xfrm>
            <a:off x="566606" y="4487004"/>
            <a:ext cx="4475294" cy="161069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5" name="Rectangle 54"/>
          <p:cNvSpPr/>
          <p:nvPr userDrawn="1"/>
        </p:nvSpPr>
        <p:spPr>
          <a:xfrm>
            <a:off x="5654351" y="1310806"/>
            <a:ext cx="9144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1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5619762" y="3888354"/>
            <a:ext cx="9144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2915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endCxn id="22" idx="2"/>
          </p:cNvCxnSpPr>
          <p:nvPr userDrawn="1"/>
        </p:nvCxnSpPr>
        <p:spPr>
          <a:xfrm flipH="1">
            <a:off x="6076962" y="0"/>
            <a:ext cx="31738" cy="480275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87502" y="1323439"/>
            <a:ext cx="4467031" cy="465560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6779239" y="1884233"/>
            <a:ext cx="4475294" cy="161069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74869" y="3888354"/>
            <a:ext cx="4467031" cy="465560"/>
          </a:xfrm>
        </p:spPr>
        <p:txBody>
          <a:bodyPr>
            <a:noAutofit/>
          </a:bodyPr>
          <a:lstStyle>
            <a:lvl1pPr marL="0" indent="0" algn="r">
              <a:buNone/>
              <a:defRPr sz="2400" baseline="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19"/>
          </p:nvPr>
        </p:nvSpPr>
        <p:spPr>
          <a:xfrm>
            <a:off x="566606" y="4487004"/>
            <a:ext cx="4475294" cy="161069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5" name="Rectangle 54"/>
          <p:cNvSpPr/>
          <p:nvPr userDrawn="1"/>
        </p:nvSpPr>
        <p:spPr>
          <a:xfrm>
            <a:off x="5654351" y="1310806"/>
            <a:ext cx="9144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3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5619762" y="3888354"/>
            <a:ext cx="9144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77963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69" y="1"/>
            <a:ext cx="11327364" cy="10730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447869" y="1073021"/>
            <a:ext cx="11327364" cy="0"/>
            <a:chOff x="447869" y="1073021"/>
            <a:chExt cx="11327364" cy="0"/>
          </a:xfrm>
        </p:grpSpPr>
        <p:cxnSp>
          <p:nvCxnSpPr>
            <p:cNvPr id="4" name="Straight Connector 3"/>
            <p:cNvCxnSpPr/>
            <p:nvPr userDrawn="1"/>
          </p:nvCxnSpPr>
          <p:spPr>
            <a:xfrm>
              <a:off x="447869" y="1073021"/>
              <a:ext cx="11327364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4730620" y="1073021"/>
              <a:ext cx="7044613" cy="0"/>
            </a:xfrm>
            <a:prstGeom prst="line">
              <a:avLst/>
            </a:prstGeom>
            <a:ln w="508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89269" y="1435553"/>
            <a:ext cx="10285964" cy="465560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1481005" y="2034205"/>
            <a:ext cx="10294227" cy="82433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Rectangle 41"/>
          <p:cNvSpPr/>
          <p:nvPr userDrawn="1"/>
        </p:nvSpPr>
        <p:spPr>
          <a:xfrm>
            <a:off x="447869" y="4893636"/>
            <a:ext cx="914400" cy="914400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447869" y="1435553"/>
            <a:ext cx="914400" cy="914400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4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497533" y="3192777"/>
            <a:ext cx="10285964" cy="465560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sp>
        <p:nvSpPr>
          <p:cNvPr id="34" name="Text Placeholder 36"/>
          <p:cNvSpPr>
            <a:spLocks noGrp="1"/>
          </p:cNvSpPr>
          <p:nvPr userDrawn="1">
            <p:ph type="body" sz="quarter" idx="23"/>
          </p:nvPr>
        </p:nvSpPr>
        <p:spPr>
          <a:xfrm>
            <a:off x="1489269" y="3791429"/>
            <a:ext cx="10294227" cy="82433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4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481005" y="4893636"/>
            <a:ext cx="10285964" cy="465560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sp>
        <p:nvSpPr>
          <p:cNvPr id="36" name="Text Placeholder 36"/>
          <p:cNvSpPr>
            <a:spLocks noGrp="1"/>
          </p:cNvSpPr>
          <p:nvPr userDrawn="1">
            <p:ph type="body" sz="quarter" idx="25"/>
          </p:nvPr>
        </p:nvSpPr>
        <p:spPr>
          <a:xfrm>
            <a:off x="1472741" y="5492288"/>
            <a:ext cx="10294227" cy="82433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447869" y="3192777"/>
            <a:ext cx="914400" cy="914400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08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47869" y="1390261"/>
            <a:ext cx="2631233" cy="4320074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245289" y="1390261"/>
            <a:ext cx="2631233" cy="4320074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9143999" y="1390261"/>
            <a:ext cx="2631233" cy="4320074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3351969" y="1390261"/>
            <a:ext cx="2631233" cy="4320074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447869" y="1073021"/>
            <a:ext cx="11327364" cy="0"/>
            <a:chOff x="447869" y="1073021"/>
            <a:chExt cx="11327364" cy="0"/>
          </a:xfrm>
        </p:grpSpPr>
        <p:cxnSp>
          <p:nvCxnSpPr>
            <p:cNvPr id="4" name="Straight Connector 3"/>
            <p:cNvCxnSpPr/>
            <p:nvPr userDrawn="1"/>
          </p:nvCxnSpPr>
          <p:spPr>
            <a:xfrm>
              <a:off x="447869" y="1073021"/>
              <a:ext cx="11327364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4730620" y="1073021"/>
              <a:ext cx="7044613" cy="0"/>
            </a:xfrm>
            <a:prstGeom prst="line">
              <a:avLst/>
            </a:prstGeom>
            <a:ln w="508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85" y="1672184"/>
            <a:ext cx="1828800" cy="18288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505" y="1672184"/>
            <a:ext cx="1828800" cy="18288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185" y="1672184"/>
            <a:ext cx="1828800" cy="1828800"/>
          </a:xfrm>
          <a:prstGeom prst="rect">
            <a:avLst/>
          </a:prstGeom>
          <a:ln>
            <a:noFill/>
          </a:ln>
        </p:spPr>
      </p:pic>
      <p:sp>
        <p:nvSpPr>
          <p:cNvPr id="21" name="TextBox 20"/>
          <p:cNvSpPr txBox="1"/>
          <p:nvPr userDrawn="1"/>
        </p:nvSpPr>
        <p:spPr>
          <a:xfrm>
            <a:off x="447869" y="3909526"/>
            <a:ext cx="2631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</a:rPr>
              <a:t>Coalition</a:t>
            </a:r>
            <a:r>
              <a:rPr lang="en-US" sz="1600" baseline="0" dirty="0">
                <a:solidFill>
                  <a:schemeClr val="accent4"/>
                </a:solidFill>
              </a:rPr>
              <a:t> for Nonprofit Housing and Economic Development</a:t>
            </a: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245289" y="3909526"/>
            <a:ext cx="2631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</a:rPr>
              <a:t>District</a:t>
            </a:r>
            <a:r>
              <a:rPr lang="en-US" sz="1600" baseline="0" dirty="0">
                <a:solidFill>
                  <a:schemeClr val="accent4"/>
                </a:solidFill>
              </a:rPr>
              <a:t> of Columbia Department of Housing and Community Development</a:t>
            </a: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9143999" y="3909526"/>
            <a:ext cx="2631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</a:rPr>
              <a:t>Code for</a:t>
            </a:r>
            <a:r>
              <a:rPr lang="en-US" sz="1600" baseline="0" dirty="0">
                <a:solidFill>
                  <a:schemeClr val="accent4"/>
                </a:solidFill>
              </a:rPr>
              <a:t> DC</a:t>
            </a: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3351969" y="3909526"/>
            <a:ext cx="2631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</a:rPr>
              <a:t>Urban Institute</a:t>
            </a:r>
          </a:p>
          <a:p>
            <a:r>
              <a:rPr lang="en-US" sz="1600" baseline="0" dirty="0">
                <a:solidFill>
                  <a:schemeClr val="accent4"/>
                </a:solidFill>
              </a:rPr>
              <a:t>(</a:t>
            </a:r>
            <a:r>
              <a:rPr lang="en-US" sz="1600" baseline="0" dirty="0" err="1">
                <a:solidFill>
                  <a:schemeClr val="accent4"/>
                </a:solidFill>
              </a:rPr>
              <a:t>NeighborhoodInfo</a:t>
            </a:r>
            <a:r>
              <a:rPr lang="en-US" sz="1600" baseline="0" dirty="0">
                <a:solidFill>
                  <a:schemeClr val="accent4"/>
                </a:solidFill>
              </a:rPr>
              <a:t> DC)</a:t>
            </a:r>
            <a:endParaRPr lang="en-US" sz="1600" dirty="0">
              <a:solidFill>
                <a:schemeClr val="accent4"/>
              </a:solidFill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 flipV="1">
            <a:off x="535236" y="3630076"/>
            <a:ext cx="2456498" cy="55517"/>
            <a:chOff x="447869" y="1073021"/>
            <a:chExt cx="11327364" cy="0"/>
          </a:xfrm>
        </p:grpSpPr>
        <p:cxnSp>
          <p:nvCxnSpPr>
            <p:cNvPr id="35" name="Straight Connector 34"/>
            <p:cNvCxnSpPr/>
            <p:nvPr userDrawn="1"/>
          </p:nvCxnSpPr>
          <p:spPr>
            <a:xfrm>
              <a:off x="447869" y="1073021"/>
              <a:ext cx="11327364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4730620" y="1073021"/>
              <a:ext cx="7044613" cy="0"/>
            </a:xfrm>
            <a:prstGeom prst="line">
              <a:avLst/>
            </a:prstGeom>
            <a:ln w="508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 userDrawn="1"/>
        </p:nvGrpSpPr>
        <p:grpSpPr>
          <a:xfrm flipV="1">
            <a:off x="3439336" y="3630076"/>
            <a:ext cx="2456498" cy="55517"/>
            <a:chOff x="447869" y="1073021"/>
            <a:chExt cx="11327364" cy="0"/>
          </a:xfrm>
        </p:grpSpPr>
        <p:cxnSp>
          <p:nvCxnSpPr>
            <p:cNvPr id="38" name="Straight Connector 37"/>
            <p:cNvCxnSpPr/>
            <p:nvPr userDrawn="1"/>
          </p:nvCxnSpPr>
          <p:spPr>
            <a:xfrm>
              <a:off x="447869" y="1073021"/>
              <a:ext cx="11327364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4730620" y="1073021"/>
              <a:ext cx="7044613" cy="0"/>
            </a:xfrm>
            <a:prstGeom prst="line">
              <a:avLst/>
            </a:prstGeom>
            <a:ln w="508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 userDrawn="1"/>
        </p:nvGrpSpPr>
        <p:grpSpPr>
          <a:xfrm flipV="1">
            <a:off x="6332656" y="3630076"/>
            <a:ext cx="2456498" cy="55517"/>
            <a:chOff x="447869" y="1073021"/>
            <a:chExt cx="11327364" cy="0"/>
          </a:xfrm>
        </p:grpSpPr>
        <p:cxnSp>
          <p:nvCxnSpPr>
            <p:cNvPr id="41" name="Straight Connector 40"/>
            <p:cNvCxnSpPr/>
            <p:nvPr userDrawn="1"/>
          </p:nvCxnSpPr>
          <p:spPr>
            <a:xfrm>
              <a:off x="447869" y="1073021"/>
              <a:ext cx="11327364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4730620" y="1073021"/>
              <a:ext cx="7044613" cy="0"/>
            </a:xfrm>
            <a:prstGeom prst="line">
              <a:avLst/>
            </a:prstGeom>
            <a:ln w="508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 userDrawn="1"/>
        </p:nvGrpSpPr>
        <p:grpSpPr>
          <a:xfrm flipV="1">
            <a:off x="9231366" y="3630076"/>
            <a:ext cx="2456498" cy="55517"/>
            <a:chOff x="447869" y="1073021"/>
            <a:chExt cx="11327364" cy="0"/>
          </a:xfrm>
        </p:grpSpPr>
        <p:cxnSp>
          <p:nvCxnSpPr>
            <p:cNvPr id="44" name="Straight Connector 43"/>
            <p:cNvCxnSpPr/>
            <p:nvPr userDrawn="1"/>
          </p:nvCxnSpPr>
          <p:spPr>
            <a:xfrm>
              <a:off x="447869" y="1073021"/>
              <a:ext cx="11327364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4730620" y="1073021"/>
              <a:ext cx="7044613" cy="0"/>
            </a:xfrm>
            <a:prstGeom prst="line">
              <a:avLst/>
            </a:prstGeom>
            <a:ln w="508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 userDrawn="1"/>
        </p:nvSpPr>
        <p:spPr>
          <a:xfrm>
            <a:off x="447869" y="262145"/>
            <a:ext cx="11327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j-lt"/>
              </a:rPr>
              <a:t>Project Partners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551324" y="1672184"/>
            <a:ext cx="1841858" cy="1828800"/>
            <a:chOff x="9551324" y="1672184"/>
            <a:chExt cx="1841858" cy="1828800"/>
          </a:xfrm>
        </p:grpSpPr>
        <p:sp>
          <p:nvSpPr>
            <p:cNvPr id="8" name="Rectangle 7"/>
            <p:cNvSpPr/>
            <p:nvPr userDrawn="1"/>
          </p:nvSpPr>
          <p:spPr>
            <a:xfrm>
              <a:off x="9551324" y="1672184"/>
              <a:ext cx="18288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53528" y="2147561"/>
              <a:ext cx="1839654" cy="8780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6409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_Dictio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80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_L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4646645" cy="6858000"/>
          </a:xfrm>
          <a:prstGeom prst="rect">
            <a:avLst/>
          </a:prstGeom>
          <a:solidFill>
            <a:schemeClr val="tx2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66" y="167951"/>
            <a:ext cx="4114800" cy="1849309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3266" y="2183363"/>
            <a:ext cx="4114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33363" y="2351088"/>
            <a:ext cx="4114800" cy="4237037"/>
          </a:xfrm>
        </p:spPr>
        <p:txBody>
          <a:bodyPr>
            <a:normAutofit/>
          </a:bodyPr>
          <a:lstStyle>
            <a:lvl1pPr marL="0" indent="0">
              <a:buNone/>
              <a:defRPr sz="24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295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458" y="2670629"/>
            <a:ext cx="11277600" cy="758371"/>
          </a:xfrm>
        </p:spPr>
        <p:txBody>
          <a:bodyPr anchor="b" anchorCtr="0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99319" y="3533192"/>
            <a:ext cx="599336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99319" y="3715657"/>
            <a:ext cx="5993363" cy="2872468"/>
          </a:xfrm>
        </p:spPr>
        <p:txBody>
          <a:bodyPr>
            <a:normAutofit/>
          </a:bodyPr>
          <a:lstStyle>
            <a:lvl1pPr marL="0" indent="0">
              <a:buNone/>
              <a:defRPr sz="2400" i="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0"/>
            <a:r>
              <a:rPr lang="en-US" dirty="0"/>
              <a:t>Background picture can be changed to context-relevant</a:t>
            </a:r>
          </a:p>
        </p:txBody>
      </p:sp>
    </p:spTree>
    <p:extLst>
      <p:ext uri="{BB962C8B-B14F-4D97-AF65-F5344CB8AC3E}">
        <p14:creationId xmlns:p14="http://schemas.microsoft.com/office/powerpoint/2010/main" val="1541897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073021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69" y="1"/>
            <a:ext cx="11327364" cy="10730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7675" y="1222375"/>
            <a:ext cx="11326813" cy="52530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6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69" y="1"/>
            <a:ext cx="11327364" cy="10730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447869" y="1073021"/>
            <a:ext cx="11327364" cy="0"/>
            <a:chOff x="447869" y="1073021"/>
            <a:chExt cx="11327364" cy="0"/>
          </a:xfrm>
        </p:grpSpPr>
        <p:cxnSp>
          <p:nvCxnSpPr>
            <p:cNvPr id="4" name="Straight Connector 3"/>
            <p:cNvCxnSpPr/>
            <p:nvPr userDrawn="1"/>
          </p:nvCxnSpPr>
          <p:spPr>
            <a:xfrm>
              <a:off x="447869" y="1073021"/>
              <a:ext cx="11327364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4730620" y="1073021"/>
              <a:ext cx="7044613" cy="0"/>
            </a:xfrm>
            <a:prstGeom prst="line">
              <a:avLst/>
            </a:prstGeom>
            <a:ln w="508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47675" y="1250950"/>
            <a:ext cx="11326813" cy="50845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5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69" y="1"/>
            <a:ext cx="11327364" cy="10730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447869" y="1073021"/>
            <a:ext cx="11327364" cy="0"/>
            <a:chOff x="447869" y="1073021"/>
            <a:chExt cx="11327364" cy="0"/>
          </a:xfrm>
        </p:grpSpPr>
        <p:cxnSp>
          <p:nvCxnSpPr>
            <p:cNvPr id="4" name="Straight Connector 3"/>
            <p:cNvCxnSpPr/>
            <p:nvPr userDrawn="1"/>
          </p:nvCxnSpPr>
          <p:spPr>
            <a:xfrm>
              <a:off x="447869" y="1073021"/>
              <a:ext cx="11327364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4730620" y="1073021"/>
              <a:ext cx="7044613" cy="0"/>
            </a:xfrm>
            <a:prstGeom prst="line">
              <a:avLst/>
            </a:prstGeom>
            <a:ln w="508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9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69" y="1"/>
            <a:ext cx="11327364" cy="10730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447869" y="1073021"/>
            <a:ext cx="11327364" cy="0"/>
            <a:chOff x="447869" y="1073021"/>
            <a:chExt cx="11327364" cy="0"/>
          </a:xfrm>
        </p:grpSpPr>
        <p:cxnSp>
          <p:nvCxnSpPr>
            <p:cNvPr id="4" name="Straight Connector 3"/>
            <p:cNvCxnSpPr/>
            <p:nvPr userDrawn="1"/>
          </p:nvCxnSpPr>
          <p:spPr>
            <a:xfrm>
              <a:off x="447869" y="1073021"/>
              <a:ext cx="11327364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4730620" y="1073021"/>
              <a:ext cx="7044613" cy="0"/>
            </a:xfrm>
            <a:prstGeom prst="line">
              <a:avLst/>
            </a:prstGeom>
            <a:ln w="508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47869" y="1390261"/>
            <a:ext cx="5504044" cy="4320074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284604" y="1390261"/>
            <a:ext cx="5504044" cy="4320074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 userDrawn="1"/>
        </p:nvGrpSpPr>
        <p:grpSpPr>
          <a:xfrm flipV="1">
            <a:off x="542924" y="1969692"/>
            <a:ext cx="5222149" cy="45719"/>
            <a:chOff x="447869" y="1073021"/>
            <a:chExt cx="11327364" cy="0"/>
          </a:xfrm>
        </p:grpSpPr>
        <p:cxnSp>
          <p:nvCxnSpPr>
            <p:cNvPr id="27" name="Straight Connector 26"/>
            <p:cNvCxnSpPr/>
            <p:nvPr userDrawn="1"/>
          </p:nvCxnSpPr>
          <p:spPr>
            <a:xfrm>
              <a:off x="447869" y="1073021"/>
              <a:ext cx="11327364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4730620" y="1073021"/>
              <a:ext cx="7044613" cy="0"/>
            </a:xfrm>
            <a:prstGeom prst="line">
              <a:avLst/>
            </a:prstGeom>
            <a:ln w="508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7869" y="1485900"/>
            <a:ext cx="5504044" cy="44767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84603" y="1485900"/>
            <a:ext cx="5504044" cy="529511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 flipV="1">
            <a:off x="6361516" y="1969691"/>
            <a:ext cx="5222149" cy="45719"/>
            <a:chOff x="447869" y="1073021"/>
            <a:chExt cx="11327364" cy="0"/>
          </a:xfrm>
        </p:grpSpPr>
        <p:cxnSp>
          <p:nvCxnSpPr>
            <p:cNvPr id="35" name="Straight Connector 34"/>
            <p:cNvCxnSpPr/>
            <p:nvPr userDrawn="1"/>
          </p:nvCxnSpPr>
          <p:spPr>
            <a:xfrm>
              <a:off x="447869" y="1073021"/>
              <a:ext cx="11327364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4730620" y="1073021"/>
              <a:ext cx="7044613" cy="0"/>
            </a:xfrm>
            <a:prstGeom prst="line">
              <a:avLst/>
            </a:prstGeom>
            <a:ln w="508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Placeholder 36"/>
          <p:cNvSpPr>
            <a:spLocks noGrp="1"/>
          </p:cNvSpPr>
          <p:nvPr>
            <p:ph type="body" sz="quarter" idx="13"/>
          </p:nvPr>
        </p:nvSpPr>
        <p:spPr>
          <a:xfrm>
            <a:off x="542925" y="2209800"/>
            <a:ext cx="5222149" cy="33401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6377066" y="2218352"/>
            <a:ext cx="5222149" cy="33401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092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69" y="1"/>
            <a:ext cx="11327364" cy="10730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447869" y="1073021"/>
            <a:ext cx="11327364" cy="0"/>
            <a:chOff x="447869" y="1073021"/>
            <a:chExt cx="11327364" cy="0"/>
          </a:xfrm>
        </p:grpSpPr>
        <p:cxnSp>
          <p:nvCxnSpPr>
            <p:cNvPr id="4" name="Straight Connector 3"/>
            <p:cNvCxnSpPr/>
            <p:nvPr userDrawn="1"/>
          </p:nvCxnSpPr>
          <p:spPr>
            <a:xfrm>
              <a:off x="447869" y="1073021"/>
              <a:ext cx="11327364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4730620" y="1073021"/>
              <a:ext cx="7044613" cy="0"/>
            </a:xfrm>
            <a:prstGeom prst="line">
              <a:avLst/>
            </a:prstGeom>
            <a:ln w="508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47869" y="1390261"/>
            <a:ext cx="3610753" cy="4320074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164480" y="1390261"/>
            <a:ext cx="3610753" cy="4320074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306175" y="1390261"/>
            <a:ext cx="3610753" cy="4320074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 userDrawn="1"/>
        </p:nvGrpSpPr>
        <p:grpSpPr>
          <a:xfrm flipV="1">
            <a:off x="542924" y="1969693"/>
            <a:ext cx="3425825" cy="45719"/>
            <a:chOff x="447869" y="1073021"/>
            <a:chExt cx="11327364" cy="0"/>
          </a:xfrm>
        </p:grpSpPr>
        <p:cxnSp>
          <p:nvCxnSpPr>
            <p:cNvPr id="27" name="Straight Connector 26"/>
            <p:cNvCxnSpPr/>
            <p:nvPr userDrawn="1"/>
          </p:nvCxnSpPr>
          <p:spPr>
            <a:xfrm>
              <a:off x="447869" y="1073021"/>
              <a:ext cx="11327364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4730620" y="1073021"/>
              <a:ext cx="7044613" cy="0"/>
            </a:xfrm>
            <a:prstGeom prst="line">
              <a:avLst/>
            </a:prstGeom>
            <a:ln w="508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7869" y="1485900"/>
            <a:ext cx="3610753" cy="44767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306174" y="1485900"/>
            <a:ext cx="3610753" cy="529511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64479" y="1485900"/>
            <a:ext cx="3610753" cy="529511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</a:t>
            </a:r>
            <a:r>
              <a:rPr lang="en-US" dirty="0" err="1"/>
              <a:t>Hre</a:t>
            </a:r>
            <a:endParaRPr lang="en-US" dirty="0"/>
          </a:p>
        </p:txBody>
      </p:sp>
      <p:grpSp>
        <p:nvGrpSpPr>
          <p:cNvPr id="31" name="Group 30"/>
          <p:cNvGrpSpPr/>
          <p:nvPr userDrawn="1"/>
        </p:nvGrpSpPr>
        <p:grpSpPr>
          <a:xfrm flipV="1">
            <a:off x="8256942" y="1969692"/>
            <a:ext cx="3425825" cy="45719"/>
            <a:chOff x="447869" y="1073021"/>
            <a:chExt cx="11327364" cy="0"/>
          </a:xfrm>
        </p:grpSpPr>
        <p:cxnSp>
          <p:nvCxnSpPr>
            <p:cNvPr id="32" name="Straight Connector 31"/>
            <p:cNvCxnSpPr/>
            <p:nvPr userDrawn="1"/>
          </p:nvCxnSpPr>
          <p:spPr>
            <a:xfrm>
              <a:off x="447869" y="1073021"/>
              <a:ext cx="11327364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730620" y="1073021"/>
              <a:ext cx="7044613" cy="0"/>
            </a:xfrm>
            <a:prstGeom prst="line">
              <a:avLst/>
            </a:prstGeom>
            <a:ln w="508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 userDrawn="1"/>
        </p:nvGrpSpPr>
        <p:grpSpPr>
          <a:xfrm flipV="1">
            <a:off x="4383087" y="1969692"/>
            <a:ext cx="3425825" cy="45719"/>
            <a:chOff x="447869" y="1073021"/>
            <a:chExt cx="11327364" cy="0"/>
          </a:xfrm>
        </p:grpSpPr>
        <p:cxnSp>
          <p:nvCxnSpPr>
            <p:cNvPr id="35" name="Straight Connector 34"/>
            <p:cNvCxnSpPr/>
            <p:nvPr userDrawn="1"/>
          </p:nvCxnSpPr>
          <p:spPr>
            <a:xfrm>
              <a:off x="447869" y="1073021"/>
              <a:ext cx="11327364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4730620" y="1073021"/>
              <a:ext cx="7044613" cy="0"/>
            </a:xfrm>
            <a:prstGeom prst="line">
              <a:avLst/>
            </a:prstGeom>
            <a:ln w="508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Placeholder 36"/>
          <p:cNvSpPr>
            <a:spLocks noGrp="1"/>
          </p:cNvSpPr>
          <p:nvPr>
            <p:ph type="body" sz="quarter" idx="13"/>
          </p:nvPr>
        </p:nvSpPr>
        <p:spPr>
          <a:xfrm>
            <a:off x="542925" y="2209800"/>
            <a:ext cx="3425825" cy="33401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4398637" y="2218352"/>
            <a:ext cx="3425825" cy="33401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5"/>
          </p:nvPr>
        </p:nvSpPr>
        <p:spPr>
          <a:xfrm>
            <a:off x="8252926" y="2209800"/>
            <a:ext cx="3425825" cy="33401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382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69" y="1"/>
            <a:ext cx="11327364" cy="10730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447869" y="1073021"/>
            <a:ext cx="11327364" cy="0"/>
            <a:chOff x="447869" y="1073021"/>
            <a:chExt cx="11327364" cy="0"/>
          </a:xfrm>
        </p:grpSpPr>
        <p:cxnSp>
          <p:nvCxnSpPr>
            <p:cNvPr id="4" name="Straight Connector 3"/>
            <p:cNvCxnSpPr/>
            <p:nvPr userDrawn="1"/>
          </p:nvCxnSpPr>
          <p:spPr>
            <a:xfrm>
              <a:off x="447869" y="1073021"/>
              <a:ext cx="11327364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4730620" y="1073021"/>
              <a:ext cx="7044613" cy="0"/>
            </a:xfrm>
            <a:prstGeom prst="line">
              <a:avLst/>
            </a:prstGeom>
            <a:ln w="508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89269" y="1435553"/>
            <a:ext cx="4467031" cy="465560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1481006" y="2034203"/>
            <a:ext cx="4475294" cy="161069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308202" y="1442550"/>
            <a:ext cx="4467031" cy="465560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17"/>
          </p:nvPr>
        </p:nvSpPr>
        <p:spPr>
          <a:xfrm>
            <a:off x="7308202" y="2034203"/>
            <a:ext cx="4475294" cy="161069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489269" y="3891189"/>
            <a:ext cx="4467031" cy="465560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19"/>
          </p:nvPr>
        </p:nvSpPr>
        <p:spPr>
          <a:xfrm>
            <a:off x="1481006" y="4489839"/>
            <a:ext cx="4475294" cy="161069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7216451" y="3886393"/>
            <a:ext cx="4467031" cy="465560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21"/>
          </p:nvPr>
        </p:nvSpPr>
        <p:spPr>
          <a:xfrm>
            <a:off x="7208188" y="4485043"/>
            <a:ext cx="4475294" cy="161069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9" name="Rectangle 48"/>
          <p:cNvSpPr/>
          <p:nvPr userDrawn="1"/>
        </p:nvSpPr>
        <p:spPr>
          <a:xfrm>
            <a:off x="484901" y="3844767"/>
            <a:ext cx="914400" cy="914400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 userDrawn="1"/>
        </p:nvSpPr>
        <p:spPr>
          <a:xfrm>
            <a:off x="6175051" y="1442974"/>
            <a:ext cx="914400" cy="914400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 userDrawn="1"/>
        </p:nvSpPr>
        <p:spPr>
          <a:xfrm>
            <a:off x="447869" y="1435553"/>
            <a:ext cx="914400" cy="914400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 userDrawn="1"/>
        </p:nvSpPr>
        <p:spPr>
          <a:xfrm>
            <a:off x="6175051" y="3875054"/>
            <a:ext cx="914400" cy="914400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8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6F0EB-200F-4E5F-986C-8E0D6F654FB9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3FD1F-4779-4ACD-A97B-E6CED89F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9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8" r:id="rId3"/>
    <p:sldLayoutId id="2147483660" r:id="rId4"/>
    <p:sldLayoutId id="2147483662" r:id="rId5"/>
    <p:sldLayoutId id="2147483667" r:id="rId6"/>
    <p:sldLayoutId id="2147483664" r:id="rId7"/>
    <p:sldLayoutId id="2147483670" r:id="rId8"/>
    <p:sldLayoutId id="2147483665" r:id="rId9"/>
    <p:sldLayoutId id="2147483671" r:id="rId10"/>
    <p:sldLayoutId id="2147483672" r:id="rId11"/>
    <p:sldLayoutId id="2147483666" r:id="rId12"/>
    <p:sldLayoutId id="2147483663" r:id="rId13"/>
    <p:sldLayoutId id="214748366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Project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99" b="19267"/>
          <a:stretch/>
        </p:blipFill>
        <p:spPr bwMode="auto">
          <a:xfrm>
            <a:off x="613228" y="1200150"/>
            <a:ext cx="10965543" cy="505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5E7275-65D0-4702-8A1C-D5EAEACABE84}"/>
              </a:ext>
            </a:extLst>
          </p:cNvPr>
          <p:cNvSpPr txBox="1"/>
          <p:nvPr/>
        </p:nvSpPr>
        <p:spPr>
          <a:xfrm>
            <a:off x="4651856" y="6412598"/>
            <a:ext cx="291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www.housinginsights.org</a:t>
            </a:r>
          </a:p>
        </p:txBody>
      </p:sp>
    </p:spTree>
    <p:extLst>
      <p:ext uri="{BB962C8B-B14F-4D97-AF65-F5344CB8AC3E}">
        <p14:creationId xmlns:p14="http://schemas.microsoft.com/office/powerpoint/2010/main" val="3785705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EA7BA-B4CC-4645-AEB4-FD1BD1CAC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volunteers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320C5-349C-4D1C-9AFE-1A84611762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1250950"/>
            <a:ext cx="5522201" cy="5084535"/>
          </a:xfrm>
        </p:spPr>
        <p:txBody>
          <a:bodyPr/>
          <a:lstStyle/>
          <a:p>
            <a:r>
              <a:rPr lang="en-US" dirty="0"/>
              <a:t>100+ volunteers involved (40+ wrote code)</a:t>
            </a:r>
          </a:p>
          <a:p>
            <a:r>
              <a:rPr lang="en-US" dirty="0"/>
              <a:t>½ of the commits were by volunteers (other half by PM)</a:t>
            </a:r>
          </a:p>
          <a:p>
            <a:r>
              <a:rPr lang="en-US" dirty="0"/>
              <a:t>Volunteer development has a speed limit</a:t>
            </a:r>
          </a:p>
          <a:p>
            <a:r>
              <a:rPr lang="en-US" dirty="0"/>
              <a:t>Reliability is a real concern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400" i="1" dirty="0"/>
              <a:t>Blog post has some volunteer management lessons learned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A0FAE5-F92D-4FE0-B062-EA5B698C3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876" y="0"/>
            <a:ext cx="2381250" cy="6829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599C0B-0A28-4B6D-BFC0-50D4E4EE4F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88"/>
          <a:stretch/>
        </p:blipFill>
        <p:spPr>
          <a:xfrm>
            <a:off x="8006747" y="206429"/>
            <a:ext cx="2238375" cy="66229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31A9B1-FAC0-49FA-8344-42C496D30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0293" y="206429"/>
            <a:ext cx="2171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56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500D-2611-4DA8-8891-F37FF17A1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Testing and Iteration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0CA8E-8F92-4FA0-BD37-D8D39990B3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 design iterations</a:t>
            </a:r>
          </a:p>
          <a:p>
            <a:r>
              <a:rPr lang="en-US" dirty="0"/>
              <a:t>Verified need and solved big usability problems</a:t>
            </a:r>
          </a:p>
          <a:p>
            <a:r>
              <a:rPr lang="en-US" dirty="0"/>
              <a:t>Not enough time to iterate on the big question – will people use it in the real world?</a:t>
            </a:r>
          </a:p>
          <a:p>
            <a:r>
              <a:rPr lang="en-US" dirty="0"/>
              <a:t>Scope was a challenge – exploratory data tool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632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307C1-FB90-485D-A533-A30E0C860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of the tool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9522E4-813A-4C26-9001-63ED745B1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477" y="1886237"/>
            <a:ext cx="5789860" cy="3862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D72EA9-4149-4F9C-9E77-A0D1D99A0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15" y="1886237"/>
            <a:ext cx="5783862" cy="385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45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5A58C-4D80-4C78-9958-D9FF66A38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 of the project started Jan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C539BC-3C47-4C97-9059-92C60093B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02" b="43563"/>
          <a:stretch/>
        </p:blipFill>
        <p:spPr>
          <a:xfrm>
            <a:off x="447675" y="1902372"/>
            <a:ext cx="11106150" cy="2154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AB3F59-40D1-42D5-B0BC-976266A79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066" r="67549" b="3907"/>
          <a:stretch/>
        </p:blipFill>
        <p:spPr>
          <a:xfrm>
            <a:off x="7831193" y="1902372"/>
            <a:ext cx="3604062" cy="2039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D23CC3-DB30-411C-894A-EC07980331FC}"/>
              </a:ext>
            </a:extLst>
          </p:cNvPr>
          <p:cNvSpPr txBox="1"/>
          <p:nvPr/>
        </p:nvSpPr>
        <p:spPr>
          <a:xfrm>
            <a:off x="447675" y="4234922"/>
            <a:ext cx="310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Advisory Committee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8CEBB-DBB3-4007-B8C7-B9F93657980F}"/>
              </a:ext>
            </a:extLst>
          </p:cNvPr>
          <p:cNvSpPr txBox="1"/>
          <p:nvPr/>
        </p:nvSpPr>
        <p:spPr>
          <a:xfrm>
            <a:off x="447675" y="4729655"/>
            <a:ext cx="11208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CNHED, DHCD (new DC Preservation Officer), Urban Institute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4C1CFF-609B-4F7A-BBA5-E82D512AD4BF}"/>
              </a:ext>
            </a:extLst>
          </p:cNvPr>
          <p:cNvSpPr txBox="1"/>
          <p:nvPr/>
        </p:nvSpPr>
        <p:spPr>
          <a:xfrm>
            <a:off x="447675" y="1355111"/>
            <a:ext cx="392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Technical Leadership Team</a:t>
            </a:r>
          </a:p>
        </p:txBody>
      </p:sp>
    </p:spTree>
    <p:extLst>
      <p:ext uri="{BB962C8B-B14F-4D97-AF65-F5344CB8AC3E}">
        <p14:creationId xmlns:p14="http://schemas.microsoft.com/office/powerpoint/2010/main" val="4014352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6676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7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2926" y="1485900"/>
            <a:ext cx="4271962" cy="4476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Affordable Housing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284603" y="1485900"/>
            <a:ext cx="4288147" cy="529511"/>
          </a:xfrm>
        </p:spPr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Most is </a:t>
            </a:r>
            <a:r>
              <a:rPr lang="en-US" b="1" dirty="0"/>
              <a:t>privately owned</a:t>
            </a:r>
            <a:r>
              <a:rPr lang="en-US" dirty="0"/>
              <a:t>; government provides incentives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Owners can </a:t>
            </a:r>
            <a:r>
              <a:rPr lang="en-US" b="1" dirty="0"/>
              <a:t>choose to stop </a:t>
            </a:r>
            <a:r>
              <a:rPr lang="en-US" dirty="0"/>
              <a:t>receiving incentives (under certain circumstances)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Advocates and government agencies can often intervene – spending time and money to </a:t>
            </a:r>
            <a:r>
              <a:rPr lang="en-US" b="1" i="1" dirty="0"/>
              <a:t>preserve </a:t>
            </a:r>
            <a:r>
              <a:rPr lang="en-US" dirty="0"/>
              <a:t>these buildings</a:t>
            </a:r>
          </a:p>
          <a:p>
            <a:r>
              <a:rPr lang="en-US" b="1" dirty="0"/>
              <a:t>Need to know how to prioritize preservation efforts.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Dozens of overlapping programs (Section 8, tax credit, DC </a:t>
            </a:r>
            <a:r>
              <a:rPr lang="en-US" dirty="0" err="1"/>
              <a:t>gov</a:t>
            </a:r>
            <a:r>
              <a:rPr lang="en-US" dirty="0"/>
              <a:t>, etc.), </a:t>
            </a:r>
            <a:r>
              <a:rPr lang="en-US" b="1" dirty="0"/>
              <a:t>data isn’t centralized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Neighborhood info is relevant </a:t>
            </a:r>
            <a:r>
              <a:rPr lang="en-US" dirty="0"/>
              <a:t>– demographics, transit locations, nearby economic development, other affordable options in the neighborhood.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City-wide analysis</a:t>
            </a:r>
            <a:r>
              <a:rPr lang="en-US" dirty="0"/>
              <a:t> can reveal tradeoffs not apparent at building level.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3670" y="1502345"/>
            <a:ext cx="475545" cy="4755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526" y="1502345"/>
            <a:ext cx="814548" cy="4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9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/>
              <a:t>tech is </a:t>
            </a:r>
            <a:r>
              <a:rPr lang="en-US" dirty="0"/>
              <a:t>part of the solution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 it once – use often. Barrier to use is lowered.</a:t>
            </a:r>
          </a:p>
          <a:p>
            <a:r>
              <a:rPr lang="en-US" dirty="0"/>
              <a:t>Less reactive – earlier warnings and planning of potential issues</a:t>
            </a:r>
          </a:p>
          <a:p>
            <a:r>
              <a:rPr lang="en-US" dirty="0"/>
              <a:t>Add transparency to prioritization process</a:t>
            </a:r>
          </a:p>
          <a:p>
            <a:r>
              <a:rPr lang="en-US" dirty="0"/>
              <a:t>Data driven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07608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3CE9BF-752C-4044-94C1-63DF33294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22D54C-16EA-455C-9537-86135EE28E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39795D-C183-4787-8976-76C21F504E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3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3B76E-EA85-48BF-88F1-456AA7827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F4FF8-6886-49FF-9C94-E61D86331E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D2231B-BC97-4B6A-9A4D-0C43F4B2D3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8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902A2-FA5A-4FE7-996A-4B471E91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our design based on user tests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C2A321-326A-48C2-8838-3DB9FCDD4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69" y="1187669"/>
            <a:ext cx="6121428" cy="40052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23EA98-5C7C-437D-A263-754F609F6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475" y="2218648"/>
            <a:ext cx="7046814" cy="436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64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B1B2-A068-4E2F-8C33-5FEC5237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design changes after V1 testing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BD3EB6-B2D8-4B01-9792-3731629776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76" y="1250950"/>
            <a:ext cx="7854362" cy="475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59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B1B2-A068-4E2F-8C33-5FEC5237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design changes after V1 testing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FBEC1A-9E4D-4E26-B7C3-8D5D80E1EE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" t="15629" r="1666" b="9399"/>
          <a:stretch/>
        </p:blipFill>
        <p:spPr>
          <a:xfrm>
            <a:off x="269551" y="1174621"/>
            <a:ext cx="11684000" cy="513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2214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Slide">
  <a:themeElements>
    <a:clrScheme name="CTDC-scheme">
      <a:dk1>
        <a:sysClr val="windowText" lastClr="000000"/>
      </a:dk1>
      <a:lt1>
        <a:sysClr val="window" lastClr="FFFFFF"/>
      </a:lt1>
      <a:dk2>
        <a:srgbClr val="BD3621"/>
      </a:dk2>
      <a:lt2>
        <a:srgbClr val="6F5E64"/>
      </a:lt2>
      <a:accent1>
        <a:srgbClr val="FF933A"/>
      </a:accent1>
      <a:accent2>
        <a:srgbClr val="FFC000"/>
      </a:accent2>
      <a:accent3>
        <a:srgbClr val="A5A5A5"/>
      </a:accent3>
      <a:accent4>
        <a:srgbClr val="325D88"/>
      </a:accent4>
      <a:accent5>
        <a:srgbClr val="954F72"/>
      </a:accent5>
      <a:accent6>
        <a:srgbClr val="93C54B"/>
      </a:accent6>
      <a:hlink>
        <a:srgbClr val="BD3621"/>
      </a:hlink>
      <a:folHlink>
        <a:srgbClr val="8C3619"/>
      </a:folHlink>
    </a:clrScheme>
    <a:fontScheme name="CTDC-fonts">
      <a:majorFont>
        <a:latin typeface="Lucida Sans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567</Words>
  <Application>Microsoft Office PowerPoint</Application>
  <PresentationFormat>Widescreen</PresentationFormat>
  <Paragraphs>70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Lucida Sans</vt:lpstr>
      <vt:lpstr>BlankSlide</vt:lpstr>
      <vt:lpstr>Our Project</vt:lpstr>
      <vt:lpstr>PowerPoint Presentation</vt:lpstr>
      <vt:lpstr>The Problem</vt:lpstr>
      <vt:lpstr>Why tech is part of the solution</vt:lpstr>
      <vt:lpstr>PowerPoint Presentation</vt:lpstr>
      <vt:lpstr>PowerPoint Presentation</vt:lpstr>
      <vt:lpstr>Changing our design based on user tests</vt:lpstr>
      <vt:lpstr>More design changes after V1 testing</vt:lpstr>
      <vt:lpstr>More design changes after V1 testing</vt:lpstr>
      <vt:lpstr>Working with volunteers</vt:lpstr>
      <vt:lpstr>User Testing and Iteration</vt:lpstr>
      <vt:lpstr>Launch of the tool</vt:lpstr>
      <vt:lpstr>Phase 2 of the project started Jan 2018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Neal Humphrey</dc:creator>
  <cp:lastModifiedBy>Peter Tatian</cp:lastModifiedBy>
  <cp:revision>53</cp:revision>
  <dcterms:created xsi:type="dcterms:W3CDTF">2016-10-07T15:11:55Z</dcterms:created>
  <dcterms:modified xsi:type="dcterms:W3CDTF">2018-05-06T14:10:08Z</dcterms:modified>
</cp:coreProperties>
</file>