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3" r:id="rId3"/>
    <p:sldId id="301" r:id="rId4"/>
    <p:sldId id="262" r:id="rId5"/>
    <p:sldId id="323" r:id="rId6"/>
    <p:sldId id="324" r:id="rId7"/>
    <p:sldId id="328" r:id="rId8"/>
    <p:sldId id="314" r:id="rId9"/>
    <p:sldId id="315" r:id="rId10"/>
    <p:sldId id="316" r:id="rId11"/>
    <p:sldId id="318" r:id="rId12"/>
    <p:sldId id="319" r:id="rId13"/>
    <p:sldId id="320" r:id="rId14"/>
    <p:sldId id="321" r:id="rId15"/>
    <p:sldId id="332" r:id="rId16"/>
    <p:sldId id="313" r:id="rId17"/>
    <p:sldId id="325" r:id="rId18"/>
    <p:sldId id="326" r:id="rId19"/>
    <p:sldId id="327" r:id="rId20"/>
    <p:sldId id="331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tian, Peter" initials="PAT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78720" autoAdjust="0"/>
  </p:normalViewPr>
  <p:slideViewPr>
    <p:cSldViewPr>
      <p:cViewPr varScale="1">
        <p:scale>
          <a:sx n="66" d="100"/>
          <a:sy n="66" d="100"/>
        </p:scale>
        <p:origin x="-1272" y="-114"/>
      </p:cViewPr>
      <p:guideLst>
        <p:guide orient="horz" pos="1536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6038B40-9F70-475D-A533-ECBD08843543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AB54D58-0ED7-4522-A434-3B2EEBCD0D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6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EA8F7B6-0A7D-4EE6-924E-E3A4F5363238}" type="datetimeFigureOut">
              <a:rPr lang="en-US" smtClean="0"/>
              <a:t>11/17/2015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921A694-6FB2-4E4B-9369-3C322D1AB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7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1A694-6FB2-4E4B-9369-3C322D1AB0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76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981200"/>
            <a:ext cx="9144000" cy="2895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05400"/>
            <a:ext cx="7696199" cy="13716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966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362075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7772400" cy="32766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474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52600"/>
            <a:ext cx="9144000" cy="4114800"/>
          </a:xfrm>
          <a:prstGeom prst="rect">
            <a:avLst/>
          </a:prstGeom>
          <a:solidFill>
            <a:srgbClr val="E0E1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228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75" y="1676400"/>
            <a:ext cx="3571875" cy="38163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676400"/>
            <a:ext cx="3489324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7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6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84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7561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199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139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3008313" cy="1162050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6059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3058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934200" cy="4529138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987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5715000"/>
            <a:ext cx="8580120" cy="883920"/>
            <a:chOff x="304800" y="5715000"/>
            <a:chExt cx="8580120" cy="8839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" name="Group 5"/>
            <p:cNvGrpSpPr/>
            <p:nvPr/>
          </p:nvGrpSpPr>
          <p:grpSpPr>
            <a:xfrm>
              <a:off x="304800" y="6553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55" name="Rectangle 54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4800" y="6172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32" name="Rectangle 31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4800" y="57150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2155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511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533400"/>
            <a:ext cx="2055813" cy="5187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533400"/>
            <a:ext cx="6018212" cy="5187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378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5767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no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6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no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5206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199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304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Lato Regular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6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7910512" cy="427355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834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64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784350"/>
            <a:ext cx="791051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1029" name="Picture 3" descr="UI New Logo String for PPT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29400"/>
            <a:ext cx="41148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 spc="-40">
          <a:solidFill>
            <a:schemeClr val="tx1"/>
          </a:solidFill>
          <a:latin typeface="Lato Black"/>
          <a:ea typeface="MS PGothic" pitchFamily="34" charset="-128"/>
          <a:cs typeface="Lato Black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MS PGothic" pitchFamily="34" charset="-128"/>
          <a:cs typeface="Lato Black" charset="0"/>
        </a:defRPr>
      </a:lvl5pPr>
      <a:lvl6pPr marL="4572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indent="-342900" algn="l" rtl="0" eaLnBrk="1" fontAlgn="base" hangingPunct="1">
        <a:lnSpc>
          <a:spcPts val="2700"/>
        </a:lnSpc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Lato Regular"/>
          <a:ea typeface="MS PGothic" pitchFamily="34" charset="-128"/>
          <a:cs typeface="Lato Regular"/>
        </a:defRPr>
      </a:lvl1pPr>
      <a:lvl2pPr marL="465138" indent="-190500" algn="l" rtl="0" eaLnBrk="1" fontAlgn="base" hangingPunct="1">
        <a:lnSpc>
          <a:spcPts val="2125"/>
        </a:lnSpc>
        <a:spcBef>
          <a:spcPts val="988"/>
        </a:spcBef>
        <a:spcAft>
          <a:spcPts val="1200"/>
        </a:spcAft>
        <a:buClr>
          <a:schemeClr val="tx2"/>
        </a:buClr>
        <a:buFont typeface="Wingdings" charset="0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2pPr>
      <a:lvl3pPr marL="885825" indent="-136525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charset="0"/>
        <a:buChar char="§"/>
        <a:defRPr sz="16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3pPr>
      <a:lvl4pPr marL="1141413" indent="-209550" algn="l" rtl="0" eaLnBrk="1" fontAlgn="base" hangingPunct="1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charset="0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4pPr>
      <a:lvl5pPr marL="1370013" indent="-17145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§"/>
        <a:defRPr sz="1400">
          <a:solidFill>
            <a:srgbClr val="8F8F8D"/>
          </a:solidFill>
          <a:latin typeface="Lato Regular"/>
          <a:ea typeface="MS PGothic" pitchFamily="34" charset="-128"/>
          <a:cs typeface="Lato Regular"/>
        </a:defRPr>
      </a:lvl5pPr>
      <a:lvl6pPr marL="25146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Mapping </a:t>
            </a:r>
            <a:r>
              <a:rPr lang="en-US" dirty="0" smtClean="0"/>
              <a:t>With Free &amp; Open Source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19, 2015</a:t>
            </a:r>
          </a:p>
          <a:p>
            <a:endParaRPr lang="en-US" dirty="0"/>
          </a:p>
          <a:p>
            <a:r>
              <a:rPr lang="en-US" dirty="0" smtClean="0"/>
              <a:t>Peter Tatian</a:t>
            </a:r>
          </a:p>
          <a:p>
            <a:r>
              <a:rPr lang="en-US" dirty="0" smtClean="0"/>
              <a:t>NeighborhoodInfo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3266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8791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3051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7597422" cy="4273550"/>
          </a:xfrm>
        </p:spPr>
      </p:pic>
    </p:spTree>
    <p:extLst>
      <p:ext uri="{BB962C8B-B14F-4D97-AF65-F5344CB8AC3E}">
        <p14:creationId xmlns:p14="http://schemas.microsoft.com/office/powerpoint/2010/main" val="258021340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7597422" cy="42735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" y="914400"/>
            <a:ext cx="8153400" cy="4586288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078254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7597422" cy="42735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" y="914400"/>
            <a:ext cx="8153400" cy="4586288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r="2957"/>
          <a:stretch/>
        </p:blipFill>
        <p:spPr>
          <a:xfrm>
            <a:off x="76200" y="1371600"/>
            <a:ext cx="7679635" cy="4757738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39636516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97422" cy="4273550"/>
          </a:xfrm>
          <a:ln w="19050" cap="sq">
            <a:solidFill>
              <a:schemeClr val="bg2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294278678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97422" cy="4273550"/>
          </a:xfrm>
          <a:ln w="19050" cap="sq">
            <a:solidFill>
              <a:schemeClr val="bg2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20161914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next time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2174"/>
            <a:ext cx="443328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37861"/>
            <a:ext cx="272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Lato" panose="020F0502020204030203" pitchFamily="34" charset="0"/>
              </a:rPr>
              <a:t>Show an example upfront…</a:t>
            </a:r>
            <a:endParaRPr lang="en-US" i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1675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next time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2174"/>
            <a:ext cx="4433285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799"/>
            <a:ext cx="5167313" cy="3376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37861"/>
            <a:ext cx="272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Lato" panose="020F0502020204030203" pitchFamily="34" charset="0"/>
              </a:rPr>
              <a:t>Show an example upfront…</a:t>
            </a:r>
            <a:endParaRPr lang="en-US" i="1" dirty="0">
              <a:latin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514600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Lato" panose="020F0502020204030203" pitchFamily="34" charset="0"/>
              </a:rPr>
              <a:t>And explain some terms…</a:t>
            </a:r>
            <a:endParaRPr lang="en-US" i="1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22922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638990" cy="3977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28014"/>
            <a:ext cx="5695724" cy="3978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5845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638990" cy="3977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28014"/>
            <a:ext cx="5695724" cy="3978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 rot="16200000">
            <a:off x="1110244" y="4397533"/>
            <a:ext cx="1676400" cy="1894311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444" y="3429670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7793" y="3128697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8207" y="2819400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426414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92997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Mapping </a:t>
            </a:r>
            <a:r>
              <a:rPr lang="en-US" dirty="0" smtClean="0"/>
              <a:t>With Free &amp; Open Source Tools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19, 2015</a:t>
            </a:r>
          </a:p>
          <a:p>
            <a:endParaRPr lang="en-US" dirty="0"/>
          </a:p>
          <a:p>
            <a:r>
              <a:rPr lang="en-US" dirty="0" smtClean="0"/>
              <a:t>Peter Tatian</a:t>
            </a:r>
          </a:p>
          <a:p>
            <a:r>
              <a:rPr lang="en-US" dirty="0" smtClean="0"/>
              <a:t>NeighborhoodInfo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43220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638990" cy="3977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28014"/>
            <a:ext cx="5695724" cy="3978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 rot="16200000">
            <a:off x="1110244" y="4397533"/>
            <a:ext cx="1676400" cy="1894311"/>
          </a:xfrm>
          <a:prstGeom prst="ben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8444" y="3429670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7793" y="3128697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8207" y="2819400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426414"/>
            <a:ext cx="7004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chemeClr val="tx2"/>
                </a:solidFill>
                <a:latin typeface="Lato Black" panose="020F0A02020204030203" pitchFamily="34" charset="0"/>
              </a:rPr>
              <a:t>?</a:t>
            </a:r>
            <a:endParaRPr lang="en-US" sz="13800" i="1" dirty="0">
              <a:solidFill>
                <a:schemeClr val="tx2"/>
              </a:solidFill>
              <a:latin typeface="Lato Black" panose="020F0A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36325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Gain a basic understanding of how presenting data geographically can help inform planning and practice.</a:t>
            </a:r>
          </a:p>
          <a:p>
            <a:endParaRPr lang="en-US" dirty="0"/>
          </a:p>
          <a:p>
            <a:r>
              <a:rPr lang="en-US" dirty="0" smtClean="0"/>
              <a:t>Learn about </a:t>
            </a:r>
            <a:r>
              <a:rPr lang="en-US" dirty="0"/>
              <a:t>free mapping tools and data </a:t>
            </a:r>
            <a:r>
              <a:rPr lang="en-US" dirty="0" smtClean="0"/>
              <a:t>resources. </a:t>
            </a:r>
          </a:p>
          <a:p>
            <a:endParaRPr lang="en-US" dirty="0"/>
          </a:p>
          <a:p>
            <a:r>
              <a:rPr lang="en-US" dirty="0" smtClean="0"/>
              <a:t>See a demonstration of how to map locations of clients/service locations/etc. over a thematic map of small area data.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09190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present data geographically?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7772400" cy="3962400"/>
          </a:xfrm>
        </p:spPr>
        <p:txBody>
          <a:bodyPr/>
          <a:lstStyle/>
          <a:p>
            <a:r>
              <a:rPr lang="en-US" dirty="0" smtClean="0"/>
              <a:t>To tell a visual story about your neighborhood/services.</a:t>
            </a:r>
          </a:p>
          <a:p>
            <a:endParaRPr lang="en-US" dirty="0" smtClean="0"/>
          </a:p>
          <a:p>
            <a:r>
              <a:rPr lang="en-US" dirty="0" smtClean="0"/>
              <a:t>To understand spatial disparities of client </a:t>
            </a:r>
            <a:r>
              <a:rPr lang="en-US" dirty="0"/>
              <a:t>and community </a:t>
            </a:r>
            <a:r>
              <a:rPr lang="en-US" dirty="0" smtClean="0"/>
              <a:t>needs.</a:t>
            </a:r>
          </a:p>
          <a:p>
            <a:endParaRPr lang="en-US" dirty="0" smtClean="0"/>
          </a:p>
          <a:p>
            <a:r>
              <a:rPr lang="en-US" dirty="0" smtClean="0"/>
              <a:t>To identify areas to locate or direct services. </a:t>
            </a:r>
          </a:p>
          <a:p>
            <a:endParaRPr lang="en-US" dirty="0" smtClean="0"/>
          </a:p>
          <a:p>
            <a:r>
              <a:rPr lang="en-US" dirty="0" smtClean="0"/>
              <a:t>To combine information based on location.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1399404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1987"/>
            <a:ext cx="6105525" cy="4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13985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1987"/>
            <a:ext cx="6105525" cy="4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7"/>
          <a:stretch/>
        </p:blipFill>
        <p:spPr bwMode="auto">
          <a:xfrm>
            <a:off x="1371600" y="1219200"/>
            <a:ext cx="6353175" cy="51824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67368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25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80329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MAR Geocoder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14400"/>
            <a:ext cx="87915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594825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3" y="407194"/>
            <a:ext cx="8690067" cy="60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314717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Institute">
  <a:themeElements>
    <a:clrScheme name="Custom 6">
      <a:dk1>
        <a:sysClr val="windowText" lastClr="000000"/>
      </a:dk1>
      <a:lt1>
        <a:sysClr val="window" lastClr="FFFFFF"/>
      </a:lt1>
      <a:dk2>
        <a:srgbClr val="0096D2"/>
      </a:dk2>
      <a:lt2>
        <a:srgbClr val="CECFCE"/>
      </a:lt2>
      <a:accent1>
        <a:srgbClr val="0096D2"/>
      </a:accent1>
      <a:accent2>
        <a:srgbClr val="9FC7DE"/>
      </a:accent2>
      <a:accent3>
        <a:srgbClr val="153D66"/>
      </a:accent3>
      <a:accent4>
        <a:srgbClr val="828381"/>
      </a:accent4>
      <a:accent5>
        <a:srgbClr val="B1B3B1"/>
      </a:accent5>
      <a:accent6>
        <a:srgbClr val="F0BA1B"/>
      </a:accent6>
      <a:hlink>
        <a:srgbClr val="3091C4"/>
      </a:hlink>
      <a:folHlink>
        <a:srgbClr val="FAB15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UrbanInstitute</Template>
  <TotalTime>3500</TotalTime>
  <Words>155</Words>
  <Application>Microsoft Office PowerPoint</Application>
  <PresentationFormat>On-screen Show (4:3)</PresentationFormat>
  <Paragraphs>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UrbanInstitute</vt:lpstr>
      <vt:lpstr>Data Mapping With Free &amp; Open Source Tools</vt:lpstr>
      <vt:lpstr>Data Mapping With Free &amp; Open Source Tools</vt:lpstr>
      <vt:lpstr>Objectives</vt:lpstr>
      <vt:lpstr>Why present data geographically?</vt:lpstr>
      <vt:lpstr>PowerPoint Presentation</vt:lpstr>
      <vt:lpstr>PowerPoint Presentation</vt:lpstr>
      <vt:lpstr>QGIS</vt:lpstr>
      <vt:lpstr>DC MAR Geocoder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for next time</vt:lpstr>
      <vt:lpstr>Lessons for next time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Promise Neighborhoods Data Mapping Webinar</dc:title>
  <dc:creator>McTarnaghan, Sara</dc:creator>
  <cp:lastModifiedBy>Tatian, Peter</cp:lastModifiedBy>
  <cp:revision>101</cp:revision>
  <cp:lastPrinted>2015-11-09T19:30:55Z</cp:lastPrinted>
  <dcterms:created xsi:type="dcterms:W3CDTF">2015-10-26T16:46:16Z</dcterms:created>
  <dcterms:modified xsi:type="dcterms:W3CDTF">2015-11-17T18:18:21Z</dcterms:modified>
</cp:coreProperties>
</file>