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85" r:id="rId5"/>
    <p:sldMasterId id="2147493497" r:id="rId6"/>
  </p:sldMasterIdLst>
  <p:notesMasterIdLst>
    <p:notesMasterId r:id="rId53"/>
  </p:notesMasterIdLst>
  <p:sldIdLst>
    <p:sldId id="256" r:id="rId7"/>
    <p:sldId id="316" r:id="rId8"/>
    <p:sldId id="317" r:id="rId9"/>
    <p:sldId id="296" r:id="rId10"/>
    <p:sldId id="315" r:id="rId11"/>
    <p:sldId id="307" r:id="rId12"/>
    <p:sldId id="305" r:id="rId13"/>
    <p:sldId id="311" r:id="rId14"/>
    <p:sldId id="308" r:id="rId15"/>
    <p:sldId id="304" r:id="rId16"/>
    <p:sldId id="285" r:id="rId17"/>
    <p:sldId id="301" r:id="rId18"/>
    <p:sldId id="292" r:id="rId19"/>
    <p:sldId id="300" r:id="rId20"/>
    <p:sldId id="288" r:id="rId21"/>
    <p:sldId id="295" r:id="rId22"/>
    <p:sldId id="345"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18" r:id="rId40"/>
    <p:sldId id="319" r:id="rId41"/>
    <p:sldId id="320" r:id="rId42"/>
    <p:sldId id="321" r:id="rId43"/>
    <p:sldId id="322" r:id="rId44"/>
    <p:sldId id="323" r:id="rId45"/>
    <p:sldId id="325" r:id="rId46"/>
    <p:sldId id="326" r:id="rId47"/>
    <p:sldId id="313" r:id="rId48"/>
    <p:sldId id="314" r:id="rId49"/>
    <p:sldId id="280" r:id="rId50"/>
    <p:sldId id="343" r:id="rId51"/>
    <p:sldId id="262" r:id="rId5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Pettit" initials="KP"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2" autoAdjust="0"/>
    <p:restoredTop sz="66240" autoAdjust="0"/>
  </p:normalViewPr>
  <p:slideViewPr>
    <p:cSldViewPr snapToGrid="0" snapToObjects="1">
      <p:cViewPr varScale="1">
        <p:scale>
          <a:sx n="67" d="100"/>
          <a:sy n="67" d="100"/>
        </p:scale>
        <p:origin x="1788" y="44"/>
      </p:cViewPr>
      <p:guideLst>
        <p:guide orient="horz" pos="72"/>
        <p:guide pos="115"/>
      </p:guideLst>
    </p:cSldViewPr>
  </p:slideViewPr>
  <p:outlineViewPr>
    <p:cViewPr>
      <p:scale>
        <a:sx n="33" d="100"/>
        <a:sy n="33" d="100"/>
      </p:scale>
      <p:origin x="0" y="352"/>
    </p:cViewPr>
  </p:outlineViewPr>
  <p:notesTextViewPr>
    <p:cViewPr>
      <p:scale>
        <a:sx n="100" d="100"/>
        <a:sy n="100" d="100"/>
      </p:scale>
      <p:origin x="0" y="-1008"/>
    </p:cViewPr>
  </p:notesTextViewPr>
  <p:sorterViewPr>
    <p:cViewPr>
      <p:scale>
        <a:sx n="149" d="100"/>
        <a:sy n="149" d="100"/>
      </p:scale>
      <p:origin x="0" y="-9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2/2/2017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myself –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188792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  lead research design,</a:t>
            </a:r>
            <a:r>
              <a:rPr lang="en-US" baseline="0" dirty="0"/>
              <a:t> peer learning, cross-site products</a:t>
            </a:r>
          </a:p>
          <a:p>
            <a:endParaRPr lang="en-US" baseline="0" dirty="0"/>
          </a:p>
          <a:p>
            <a:r>
              <a:rPr lang="en-US" baseline="0" dirty="0"/>
              <a:t>Funders network and Fed reserve – engage local counterparts and connect to related projects and initiatives.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269935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Develop measures for in-depth and broad understanding of neighborhood dynamics, especially in neighborhoods at risk of becoming unaffordable.  We think things might be different that earlier efforts in the postrecession economy (</a:t>
            </a:r>
            <a:r>
              <a:rPr lang="en-US" dirty="0" err="1"/>
              <a:t>Qual</a:t>
            </a:r>
            <a:r>
              <a:rPr lang="en-US" dirty="0"/>
              <a:t>/Quant)</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Most gentrification research looks over the long-haul, is retrospective, and not feeding into decisions, not action-oriented.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The important part of the project is sharing the data to Inform discussions across sectors about how to use the data and analysis to develop creative local policies and programs for equitable development.</a:t>
            </a:r>
          </a:p>
          <a:p>
            <a:pPr lvl="0"/>
            <a:endParaRPr lang="en-US" dirty="0"/>
          </a:p>
          <a:p>
            <a:pPr lvl="0"/>
            <a:r>
              <a:rPr lang="en-US" dirty="0"/>
              <a:t>Data can foster a common understanding of what’s happening and help to direct and mobilize action.</a:t>
            </a:r>
          </a:p>
          <a:p>
            <a:pPr lvl="0"/>
            <a:endParaRPr lang="en-US" dirty="0"/>
          </a:p>
          <a:p>
            <a:pPr lvl="0"/>
            <a:r>
              <a:rPr lang="en-US" dirty="0"/>
              <a:t>***</a:t>
            </a:r>
          </a:p>
          <a:p>
            <a:pPr lvl="0"/>
            <a:endParaRPr lang="en-US" dirty="0"/>
          </a:p>
          <a:p>
            <a:pPr marL="177943" indent="-177943">
              <a:buFontTx/>
              <a:buChar char="•"/>
            </a:pPr>
            <a:r>
              <a:rPr lang="en-US" altLang="en-US" dirty="0">
                <a:latin typeface="Lato Regular" pitchFamily="2" charset="0"/>
              </a:rPr>
              <a:t>Urban will provide a framework for local research and engagement which each</a:t>
            </a:r>
            <a:r>
              <a:rPr lang="en-US" altLang="en-US" baseline="0" dirty="0">
                <a:latin typeface="Lato Regular" pitchFamily="2" charset="0"/>
              </a:rPr>
              <a:t> local coalition will </a:t>
            </a:r>
            <a:r>
              <a:rPr lang="en-US" altLang="en-US" dirty="0">
                <a:latin typeface="Lato Regular" pitchFamily="2" charset="0"/>
              </a:rPr>
              <a:t>adapt</a:t>
            </a:r>
          </a:p>
          <a:p>
            <a:pPr marL="177943" indent="-177943">
              <a:buFontTx/>
              <a:buChar char="•"/>
            </a:pPr>
            <a:endParaRPr lang="en-US" altLang="en-US" dirty="0">
              <a:latin typeface="Lato Regular" pitchFamily="2" charset="0"/>
            </a:endParaRPr>
          </a:p>
          <a:p>
            <a:pPr marL="177943" indent="-177943">
              <a:buFontTx/>
              <a:buChar char="•"/>
            </a:pPr>
            <a:r>
              <a:rPr lang="en-US" altLang="en-US" dirty="0">
                <a:latin typeface="Lato Regular" pitchFamily="2" charset="0"/>
              </a:rPr>
              <a:t>Core components.</a:t>
            </a:r>
          </a:p>
          <a:p>
            <a:pPr marL="651918" lvl="1" indent="-177943">
              <a:buFontTx/>
              <a:buChar char="•"/>
            </a:pPr>
            <a:r>
              <a:rPr lang="en-US" altLang="en-US" dirty="0">
                <a:latin typeface="Lato Regular" pitchFamily="2" charset="0"/>
              </a:rPr>
              <a:t>Qualitative</a:t>
            </a:r>
            <a:r>
              <a:rPr lang="en-US" altLang="en-US" baseline="0" dirty="0">
                <a:latin typeface="Lato Regular" pitchFamily="2" charset="0"/>
              </a:rPr>
              <a:t> d</a:t>
            </a:r>
            <a:r>
              <a:rPr lang="en-US" altLang="en-US" dirty="0">
                <a:latin typeface="Lato Regular" pitchFamily="2" charset="0"/>
              </a:rPr>
              <a:t>ata collection </a:t>
            </a:r>
            <a:r>
              <a:rPr lang="en-US" altLang="en-US" baseline="0" dirty="0">
                <a:latin typeface="Lato Regular" pitchFamily="2" charset="0"/>
              </a:rPr>
              <a:t>that </a:t>
            </a:r>
            <a:r>
              <a:rPr lang="en-US" altLang="en-US" dirty="0">
                <a:latin typeface="Lato Regular" pitchFamily="2" charset="0"/>
              </a:rPr>
              <a:t>captures various perspectives including residents, private and public stakeholders as</a:t>
            </a:r>
            <a:r>
              <a:rPr lang="en-US" altLang="en-US" baseline="0" dirty="0">
                <a:latin typeface="Lato Regular" pitchFamily="2" charset="0"/>
              </a:rPr>
              <a:t> well as traditional indicators (sales price, crime)</a:t>
            </a:r>
            <a:endParaRPr lang="en-US" altLang="en-US" dirty="0">
              <a:latin typeface="Lato Regular" pitchFamily="2" charset="0"/>
            </a:endParaRPr>
          </a:p>
          <a:p>
            <a:pPr marL="651918" lvl="1" indent="-177943">
              <a:buFontTx/>
              <a:buChar char="•"/>
            </a:pPr>
            <a:r>
              <a:rPr lang="en-US" altLang="en-US" dirty="0">
                <a:latin typeface="Lato Regular" pitchFamily="2" charset="0"/>
              </a:rPr>
              <a:t>Exploration of various types of displacement including but not limited to residential displacement, cultural displacement and commercial displacement</a:t>
            </a:r>
          </a:p>
          <a:p>
            <a:pPr marL="651918" lvl="1" indent="-177943">
              <a:buFontTx/>
              <a:buChar char="•"/>
            </a:pPr>
            <a:r>
              <a:rPr lang="en-US" altLang="en-US" dirty="0">
                <a:latin typeface="Lato Regular" pitchFamily="2" charset="0"/>
              </a:rPr>
              <a:t>Embedded practical application of research through local advisory groups – </a:t>
            </a:r>
          </a:p>
          <a:p>
            <a:pPr marL="1125893" lvl="2" indent="-177943">
              <a:buFontTx/>
              <a:buChar char="•"/>
            </a:pPr>
            <a:r>
              <a:rPr lang="en-US" altLang="en-US" dirty="0">
                <a:latin typeface="Lato Regular" pitchFamily="2" charset="0"/>
              </a:rPr>
              <a:t>They’ll ensure that the analysis is relevant to local questions</a:t>
            </a:r>
            <a:r>
              <a:rPr lang="en-US" altLang="en-US" baseline="0" dirty="0">
                <a:latin typeface="Lato Regular" pitchFamily="2" charset="0"/>
              </a:rPr>
              <a:t> and priorities</a:t>
            </a:r>
            <a:endParaRPr lang="en-US" altLang="en-US" dirty="0">
              <a:latin typeface="Lato Regular" pitchFamily="2" charset="0"/>
            </a:endParaRPr>
          </a:p>
          <a:p>
            <a:pPr marL="1125893" lvl="2" indent="-177943">
              <a:buFontTx/>
              <a:buChar char="•"/>
            </a:pPr>
            <a:endParaRPr lang="en-US" altLang="en-US" dirty="0">
              <a:latin typeface="Lato Regular" pitchFamily="2" charset="0"/>
            </a:endParaRPr>
          </a:p>
          <a:p>
            <a:pPr marL="651918" lvl="1" indent="-177943">
              <a:buFontTx/>
              <a:buChar char="•"/>
            </a:pPr>
            <a:endParaRPr lang="en-US" altLang="en-US" dirty="0">
              <a:latin typeface="Lato Regular" pitchFamily="2" charset="0"/>
            </a:endParaRPr>
          </a:p>
          <a:p>
            <a:pPr marL="177943" indent="-177943">
              <a:buFontTx/>
              <a:buChar char="•"/>
            </a:pPr>
            <a:endParaRPr lang="en-US" altLang="en-US" dirty="0">
              <a:latin typeface="Lato Regular" pitchFamily="2" charset="0"/>
            </a:endParaRPr>
          </a:p>
          <a:p>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424724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Across sites,</a:t>
            </a:r>
          </a:p>
          <a:p>
            <a:pPr lvl="0"/>
            <a:endParaRPr lang="en-US" dirty="0"/>
          </a:p>
          <a:p>
            <a:pPr lvl="0"/>
            <a:r>
              <a:rPr lang="en-US" dirty="0"/>
              <a:t> - we plan to do a summary of local findings on the results of the measurement and how it was used locally.</a:t>
            </a:r>
          </a:p>
          <a:p>
            <a:pPr lvl="0"/>
            <a:endParaRPr lang="en-US" dirty="0"/>
          </a:p>
          <a:p>
            <a:pPr lvl="0"/>
            <a:r>
              <a:rPr lang="en-US" dirty="0"/>
              <a:t> - through the advisory groups, we expect to share strategies on local policies and programs in different kinds of places</a:t>
            </a:r>
          </a:p>
          <a:p>
            <a:pPr lvl="0"/>
            <a:endParaRPr lang="en-US" dirty="0"/>
          </a:p>
          <a:p>
            <a:pPr lvl="0"/>
            <a:r>
              <a:rPr lang="en-US" dirty="0"/>
              <a:t> - produce protocols and methodology that can be adapted by other cities</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247104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Emphasize common project goal of inclusive development for all stages of revitalization</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2215037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7950" lvl="2"/>
            <a:endParaRPr lang="en-US" altLang="en-US" dirty="0">
              <a:latin typeface="Lato Regular" pitchFamily="2" charset="0"/>
            </a:endParaRPr>
          </a:p>
          <a:p>
            <a:pPr marL="651918" lvl="1" indent="-177943">
              <a:buFontTx/>
              <a:buChar char="•"/>
            </a:pPr>
            <a:endParaRPr lang="en-US" altLang="en-US" dirty="0">
              <a:latin typeface="Lato Regular" pitchFamily="2" charset="0"/>
            </a:endParaRPr>
          </a:p>
          <a:p>
            <a:pPr marL="177943" indent="-177943">
              <a:buFontTx/>
              <a:buChar char="•"/>
            </a:pPr>
            <a:endParaRPr lang="en-US" altLang="en-US" dirty="0">
              <a:latin typeface="Lato Regular" pitchFamily="2" charset="0"/>
            </a:endParaRP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1769359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Project design </a:t>
            </a:r>
          </a:p>
          <a:p>
            <a:pPr marL="349415" indent="-349415">
              <a:buFont typeface="Arial" panose="020B0604020202020204" pitchFamily="34" charset="0"/>
              <a:buChar char="•"/>
            </a:pPr>
            <a:r>
              <a:rPr lang="en-US" sz="2400" dirty="0"/>
              <a:t>Review lessons from research and practice</a:t>
            </a:r>
            <a:endParaRPr lang="en-US" sz="2900" dirty="0"/>
          </a:p>
          <a:p>
            <a:pPr marL="349415" indent="-349415">
              <a:buFont typeface="Arial" panose="020B0604020202020204" pitchFamily="34" charset="0"/>
              <a:buChar char="•"/>
            </a:pPr>
            <a:r>
              <a:rPr lang="en-US" sz="2400" dirty="0"/>
              <a:t>Develop research guidance and protocols</a:t>
            </a:r>
          </a:p>
          <a:p>
            <a:pPr lvl="1"/>
            <a:endParaRPr lang="en-US" sz="2900" dirty="0"/>
          </a:p>
          <a:p>
            <a:r>
              <a:rPr lang="en-US" sz="2400" dirty="0"/>
              <a:t>Local implementation and early learning </a:t>
            </a:r>
          </a:p>
          <a:p>
            <a:pPr marL="349415" indent="-349415">
              <a:buFont typeface="Arial" panose="020B0604020202020204" pitchFamily="34" charset="0"/>
              <a:buChar char="•"/>
            </a:pPr>
            <a:r>
              <a:rPr lang="en-US" sz="2400" dirty="0"/>
              <a:t>Plan and implement engagement process for local stakeholders</a:t>
            </a:r>
            <a:endParaRPr lang="en-US" sz="2900" dirty="0"/>
          </a:p>
          <a:p>
            <a:pPr marL="349415" indent="-349415">
              <a:buFont typeface="Arial" panose="020B0604020202020204" pitchFamily="34" charset="0"/>
              <a:buChar char="•"/>
            </a:pPr>
            <a:r>
              <a:rPr lang="en-US" sz="2400" dirty="0"/>
              <a:t>Conduct local data collection activities</a:t>
            </a:r>
            <a:endParaRPr lang="en-US" sz="2900" dirty="0"/>
          </a:p>
          <a:p>
            <a:pPr marL="349415" indent="-349415">
              <a:buFont typeface="Arial" panose="020B0604020202020204" pitchFamily="34" charset="0"/>
              <a:buChar char="•"/>
            </a:pPr>
            <a:r>
              <a:rPr lang="en-US" sz="2400" dirty="0"/>
              <a:t>Share local progress and early lessons</a:t>
            </a:r>
          </a:p>
          <a:p>
            <a:pPr marL="349415" indent="-349415">
              <a:buFont typeface="Arial" panose="020B0604020202020204" pitchFamily="34" charset="0"/>
              <a:buChar char="•"/>
            </a:pPr>
            <a:endParaRPr lang="en-US" sz="2900" dirty="0"/>
          </a:p>
          <a:p>
            <a:pPr lvl="0"/>
            <a:r>
              <a:rPr lang="en-US" sz="2400" dirty="0"/>
              <a:t>Phase 3: Cross-site summary and dissemination of findings</a:t>
            </a:r>
          </a:p>
          <a:p>
            <a:pPr marL="349415" indent="-349415">
              <a:buFont typeface="Arial" panose="020B0604020202020204" pitchFamily="34" charset="0"/>
              <a:buChar char="•"/>
            </a:pPr>
            <a:r>
              <a:rPr lang="en-US" sz="2400" dirty="0"/>
              <a:t>Synthesize lessons and experiences across the participating sites</a:t>
            </a:r>
            <a:endParaRPr lang="en-US" sz="2900" dirty="0"/>
          </a:p>
          <a:p>
            <a:pPr marL="349415" indent="-349415">
              <a:buFont typeface="Arial" panose="020B0604020202020204" pitchFamily="34" charset="0"/>
              <a:buChar char="•"/>
            </a:pPr>
            <a:r>
              <a:rPr lang="en-US" sz="2400" dirty="0"/>
              <a:t>Disseminate to local and national audiences</a:t>
            </a:r>
            <a:endParaRPr lang="en-US" sz="2900"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2149847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take</a:t>
            </a:r>
            <a:r>
              <a:rPr lang="en-US" baseline="0" dirty="0"/>
              <a:t> the last part of the presentation to share some experiences from the larger NNIP network.</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a:p>
        </p:txBody>
      </p:sp>
    </p:spTree>
    <p:extLst>
      <p:ext uri="{BB962C8B-B14F-4D97-AF65-F5344CB8AC3E}">
        <p14:creationId xmlns:p14="http://schemas.microsoft.com/office/powerpoint/2010/main" val="315379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So how</a:t>
            </a:r>
            <a:r>
              <a:rPr lang="en-US" baseline="0" dirty="0"/>
              <a:t> do we</a:t>
            </a:r>
            <a:r>
              <a:rPr lang="is-IS" baseline="0" dirty="0"/>
              <a:t>…</a:t>
            </a:r>
            <a:endParaRPr lang="en-US" dirty="0"/>
          </a:p>
          <a:p>
            <a:endParaRPr lang="en-US" dirty="0"/>
          </a:p>
          <a:p>
            <a:r>
              <a:rPr lang="en-US" dirty="0"/>
              <a:t>It was precisely</a:t>
            </a:r>
            <a:r>
              <a:rPr lang="en-US" baseline="0" dirty="0"/>
              <a:t> this thought that led to the formation of D3 nearly eight years ago</a:t>
            </a:r>
          </a:p>
          <a:p>
            <a:r>
              <a:rPr lang="en-US" baseline="0" dirty="0"/>
              <a:t>Planned to be a one-stop-shop for all things data about Detroit and the region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A0EA4-09DE-4D15-9914-1BC60E24CE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353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D3B03E-A5B7-504F-BEEC-03E69C77BC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012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Overarching Goals for the Project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holistic metrics for in-depth and broad understanding of neighborhood dynamics in the </a:t>
            </a:r>
            <a:r>
              <a:rPr lang="en-US" sz="1200" kern="1200" dirty="0" err="1">
                <a:solidFill>
                  <a:schemeClr val="tx1"/>
                </a:solidFill>
                <a:effectLst/>
                <a:latin typeface="+mn-lt"/>
                <a:ea typeface="+mn-ea"/>
                <a:cs typeface="+mn-cs"/>
              </a:rPr>
              <a:t>postrecession</a:t>
            </a:r>
            <a:r>
              <a:rPr lang="en-US" sz="1200" kern="1200" dirty="0">
                <a:solidFill>
                  <a:schemeClr val="tx1"/>
                </a:solidFill>
                <a:effectLst/>
                <a:latin typeface="+mn-lt"/>
                <a:ea typeface="+mn-ea"/>
                <a:cs typeface="+mn-cs"/>
              </a:rPr>
              <a:t> economy, especially in neighborhoods at risk of becoming unaffordable.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Facilitate informed community conversations among stakeholders, who can use the data and analysis to develop creative local policies and programs to equitably restore neighborhoods.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Advance the field through a cross-site summary of local findings on monitoring neighborhood change and strategies for incorporating analysis into local </a:t>
            </a:r>
            <a:r>
              <a:rPr lang="en-US" sz="1200" kern="1200" dirty="0" err="1">
                <a:solidFill>
                  <a:schemeClr val="tx1"/>
                </a:solidFill>
                <a:effectLst/>
                <a:latin typeface="+mn-lt"/>
                <a:ea typeface="+mn-ea"/>
                <a:cs typeface="+mn-cs"/>
              </a:rPr>
              <a:t>decisionmaking</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Share strategies on local policies and programs from places with varying economic and housing market strength.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Produce protocols and methodology to monitor neighborhood revitalization that can be adapted by other cities.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D3B03E-A5B7-504F-BEEC-03E69C77BC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41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take</a:t>
            </a:r>
            <a:r>
              <a:rPr lang="en-US" baseline="0" dirty="0"/>
              <a:t> the last part of the presentation to share some experiences from the larger NNIP network.</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a:p>
        </p:txBody>
      </p:sp>
    </p:spTree>
    <p:extLst>
      <p:ext uri="{BB962C8B-B14F-4D97-AF65-F5344CB8AC3E}">
        <p14:creationId xmlns:p14="http://schemas.microsoft.com/office/powerpoint/2010/main" val="3178339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D3B03E-A5B7-504F-BEEC-03E69C77BC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427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Using Lisa Bates methodology to identifying where gentrification</a:t>
            </a:r>
            <a:r>
              <a:rPr lang="en-US" baseline="0" dirty="0"/>
              <a:t> is happening in the core cities of Minneapolis and St. Paul:</a:t>
            </a:r>
          </a:p>
          <a:p>
            <a:endParaRPr lang="en-US" baseline="0" dirty="0"/>
          </a:p>
          <a:p>
            <a:pPr marL="0" marR="0" lvl="0" indent="0" algn="l" rtl="0">
              <a:lnSpc>
                <a:spcPct val="100000"/>
              </a:lnSpc>
              <a:spcBef>
                <a:spcPts val="600"/>
              </a:spcBef>
              <a:spcAft>
                <a:spcPts val="0"/>
              </a:spcAft>
              <a:buClr>
                <a:schemeClr val="dk1"/>
              </a:buClr>
              <a:buSzPct val="166666"/>
              <a:buFont typeface="Arial"/>
              <a:buNone/>
            </a:pPr>
            <a:r>
              <a:rPr lang="en" sz="2400" b="0" i="0" u="none" strike="noStrike" cap="none" baseline="0" dirty="0">
                <a:solidFill>
                  <a:schemeClr val="dk1"/>
                </a:solidFill>
                <a:latin typeface="Arial"/>
                <a:ea typeface="Arial"/>
                <a:cs typeface="Arial"/>
                <a:sym typeface="Arial"/>
              </a:rPr>
              <a:t>Key Metrics:</a:t>
            </a:r>
          </a:p>
          <a:p>
            <a:pPr marL="0" marR="0" lvl="0" indent="0" algn="l" rtl="0">
              <a:lnSpc>
                <a:spcPct val="100000"/>
              </a:lnSpc>
              <a:spcBef>
                <a:spcPts val="600"/>
              </a:spcBef>
              <a:spcAft>
                <a:spcPts val="0"/>
              </a:spcAft>
              <a:buClr>
                <a:schemeClr val="dk1"/>
              </a:buClr>
              <a:buSzPct val="166666"/>
              <a:buFont typeface="Arial"/>
              <a:buNone/>
            </a:pPr>
            <a:endParaRPr lang="en" sz="2400" b="0" i="0" u="none" strike="noStrike" cap="none" baseline="0" dirty="0">
              <a:solidFill>
                <a:schemeClr val="dk1"/>
              </a:solidFill>
              <a:latin typeface="Arial"/>
              <a:ea typeface="Arial"/>
              <a:cs typeface="Arial"/>
              <a:sym typeface="Arial"/>
            </a:endParaRPr>
          </a:p>
          <a:p>
            <a:pPr lvl="1" indent="-342900">
              <a:spcBef>
                <a:spcPts val="600"/>
              </a:spcBef>
              <a:spcAft>
                <a:spcPts val="0"/>
              </a:spcAft>
              <a:buClr>
                <a:schemeClr val="dk1"/>
              </a:buClr>
              <a:buSzPct val="166666"/>
              <a:buFont typeface="Arial"/>
              <a:buChar char="•"/>
            </a:pPr>
            <a:r>
              <a:rPr lang="en" sz="2400" dirty="0">
                <a:solidFill>
                  <a:schemeClr val="dk1"/>
                </a:solidFill>
                <a:latin typeface="Arial"/>
                <a:ea typeface="Arial"/>
                <a:cs typeface="Arial"/>
                <a:sym typeface="Arial"/>
              </a:rPr>
              <a:t>Median Home Value</a:t>
            </a:r>
          </a:p>
          <a:p>
            <a:pPr lvl="1" indent="-342900">
              <a:spcBef>
                <a:spcPts val="600"/>
              </a:spcBef>
              <a:spcAft>
                <a:spcPts val="0"/>
              </a:spcAft>
              <a:buClr>
                <a:schemeClr val="dk1"/>
              </a:buClr>
              <a:buSzPct val="166666"/>
              <a:buFont typeface="Arial"/>
              <a:buChar char="•"/>
            </a:pPr>
            <a:r>
              <a:rPr lang="en" sz="2400" b="0" i="0" u="none" strike="noStrike" cap="none" baseline="0" dirty="0">
                <a:solidFill>
                  <a:schemeClr val="dk1"/>
                </a:solidFill>
                <a:latin typeface="Arial"/>
                <a:ea typeface="Arial"/>
                <a:cs typeface="Arial"/>
                <a:sym typeface="Arial"/>
              </a:rPr>
              <a:t>People</a:t>
            </a:r>
            <a:r>
              <a:rPr lang="en" sz="2400" b="0" i="0" u="none" strike="noStrike" cap="none" dirty="0">
                <a:solidFill>
                  <a:schemeClr val="dk1"/>
                </a:solidFill>
                <a:latin typeface="Arial"/>
                <a:ea typeface="Arial"/>
                <a:cs typeface="Arial"/>
                <a:sym typeface="Arial"/>
              </a:rPr>
              <a:t> of Color</a:t>
            </a:r>
          </a:p>
          <a:p>
            <a:pPr lvl="1" indent="-342900">
              <a:spcBef>
                <a:spcPts val="600"/>
              </a:spcBef>
              <a:spcAft>
                <a:spcPts val="0"/>
              </a:spcAft>
              <a:buClr>
                <a:schemeClr val="dk1"/>
              </a:buClr>
              <a:buSzPct val="166666"/>
              <a:buFont typeface="Arial"/>
              <a:buChar char="•"/>
            </a:pPr>
            <a:r>
              <a:rPr lang="en" sz="2400" baseline="0" dirty="0">
                <a:solidFill>
                  <a:schemeClr val="dk1"/>
                </a:solidFill>
                <a:latin typeface="Arial"/>
                <a:ea typeface="Arial"/>
                <a:cs typeface="Arial"/>
                <a:sym typeface="Arial"/>
              </a:rPr>
              <a:t>Renters</a:t>
            </a:r>
          </a:p>
          <a:p>
            <a:pPr lvl="1" indent="-342900">
              <a:spcBef>
                <a:spcPts val="600"/>
              </a:spcBef>
              <a:spcAft>
                <a:spcPts val="0"/>
              </a:spcAft>
              <a:buClr>
                <a:schemeClr val="dk1"/>
              </a:buClr>
              <a:buSzPct val="166666"/>
              <a:buFont typeface="Arial"/>
              <a:buChar char="•"/>
            </a:pPr>
            <a:r>
              <a:rPr lang="en" sz="2400" b="0" i="0" u="none" strike="noStrike" cap="none" dirty="0">
                <a:solidFill>
                  <a:schemeClr val="dk1"/>
                </a:solidFill>
                <a:latin typeface="Arial"/>
                <a:ea typeface="Arial"/>
                <a:cs typeface="Arial"/>
                <a:sym typeface="Arial"/>
              </a:rPr>
              <a:t>People without B</a:t>
            </a:r>
            <a:r>
              <a:rPr lang="en-US" sz="2400" b="0" i="0" u="none" strike="noStrike" cap="none" dirty="0">
                <a:solidFill>
                  <a:schemeClr val="dk1"/>
                </a:solidFill>
                <a:latin typeface="Arial"/>
                <a:ea typeface="Arial"/>
                <a:cs typeface="Arial"/>
                <a:sym typeface="Arial"/>
              </a:rPr>
              <a:t>a</a:t>
            </a:r>
            <a:r>
              <a:rPr lang="en" sz="2400" b="0" i="0" u="none" strike="noStrike" cap="none" dirty="0">
                <a:solidFill>
                  <a:schemeClr val="dk1"/>
                </a:solidFill>
                <a:latin typeface="Arial"/>
                <a:ea typeface="Arial"/>
                <a:cs typeface="Arial"/>
                <a:sym typeface="Arial"/>
              </a:rPr>
              <a:t>chelor’s Degree</a:t>
            </a:r>
          </a:p>
          <a:p>
            <a:pPr lvl="1" indent="-342900">
              <a:spcBef>
                <a:spcPts val="600"/>
              </a:spcBef>
              <a:spcAft>
                <a:spcPts val="0"/>
              </a:spcAft>
              <a:buClr>
                <a:schemeClr val="dk1"/>
              </a:buClr>
              <a:buSzPct val="166666"/>
              <a:buFont typeface="Arial"/>
              <a:buChar char="•"/>
            </a:pPr>
            <a:r>
              <a:rPr lang="en" sz="2400" baseline="0" dirty="0">
                <a:solidFill>
                  <a:schemeClr val="dk1"/>
                </a:solidFill>
                <a:latin typeface="Arial"/>
                <a:ea typeface="Arial"/>
                <a:cs typeface="Arial"/>
                <a:sym typeface="Arial"/>
              </a:rPr>
              <a:t>Median Household Income</a:t>
            </a:r>
          </a:p>
          <a:p>
            <a:pPr marL="114300" lvl="1" indent="0">
              <a:spcBef>
                <a:spcPts val="600"/>
              </a:spcBef>
              <a:spcAft>
                <a:spcPts val="0"/>
              </a:spcAft>
              <a:buClr>
                <a:schemeClr val="dk1"/>
              </a:buClr>
              <a:buSzPct val="166666"/>
              <a:buFont typeface="Arial"/>
              <a:buNone/>
            </a:pPr>
            <a:endParaRPr lang="en" sz="2400" dirty="0">
              <a:solidFill>
                <a:schemeClr val="dk1"/>
              </a:solidFill>
              <a:latin typeface="Arial"/>
              <a:ea typeface="Arial"/>
              <a:cs typeface="Arial"/>
              <a:sym typeface="Arial"/>
            </a:endParaRPr>
          </a:p>
          <a:p>
            <a:pPr>
              <a:spcBef>
                <a:spcPts val="600"/>
              </a:spcBef>
              <a:spcAft>
                <a:spcPts val="0"/>
              </a:spcAft>
              <a:buClr>
                <a:schemeClr val="dk1"/>
              </a:buClr>
              <a:buSzPct val="166666"/>
              <a:buFont typeface="Arial"/>
              <a:buChar char="•"/>
            </a:pPr>
            <a:r>
              <a:rPr lang="en" sz="2400" dirty="0">
                <a:solidFill>
                  <a:schemeClr val="dk1"/>
                </a:solidFill>
                <a:latin typeface="Arial"/>
                <a:ea typeface="Arial"/>
                <a:cs typeface="Arial"/>
                <a:sym typeface="Arial"/>
              </a:rPr>
              <a:t>Vulnerability Score = Presence</a:t>
            </a:r>
          </a:p>
          <a:p>
            <a:pPr>
              <a:spcBef>
                <a:spcPts val="600"/>
              </a:spcBef>
              <a:spcAft>
                <a:spcPts val="0"/>
              </a:spcAft>
              <a:buClr>
                <a:schemeClr val="dk1"/>
              </a:buClr>
              <a:buSzPct val="166666"/>
              <a:buFont typeface="Arial"/>
              <a:buChar char="•"/>
            </a:pPr>
            <a:r>
              <a:rPr lang="en" sz="2400" baseline="0" dirty="0">
                <a:solidFill>
                  <a:schemeClr val="dk1"/>
                </a:solidFill>
                <a:latin typeface="Arial"/>
                <a:ea typeface="Arial"/>
                <a:cs typeface="Arial"/>
                <a:sym typeface="Arial"/>
              </a:rPr>
              <a:t>Demographic</a:t>
            </a:r>
            <a:r>
              <a:rPr lang="en" sz="2400" dirty="0">
                <a:solidFill>
                  <a:schemeClr val="dk1"/>
                </a:solidFill>
                <a:latin typeface="Arial"/>
                <a:ea typeface="Arial"/>
                <a:cs typeface="Arial"/>
                <a:sym typeface="Arial"/>
              </a:rPr>
              <a:t> Change = Increase greater than Metro average</a:t>
            </a:r>
            <a:endParaRPr lang="en" sz="2400" baseline="0" dirty="0">
              <a:solidFill>
                <a:schemeClr val="dk1"/>
              </a:solidFill>
              <a:latin typeface="Arial"/>
              <a:ea typeface="Arial"/>
              <a:cs typeface="Arial"/>
              <a:sym typeface="Arial"/>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D3B03E-A5B7-504F-BEEC-03E69C77BC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64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take</a:t>
            </a:r>
            <a:r>
              <a:rPr lang="en-US" baseline="0" dirty="0"/>
              <a:t> the last part of the presentation to share some experiences from the larger NNIP network.</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42</a:t>
            </a:fld>
            <a:endParaRPr lang="en-US"/>
          </a:p>
        </p:txBody>
      </p:sp>
    </p:spTree>
    <p:extLst>
      <p:ext uri="{BB962C8B-B14F-4D97-AF65-F5344CB8AC3E}">
        <p14:creationId xmlns:p14="http://schemas.microsoft.com/office/powerpoint/2010/main" val="1716578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43</a:t>
            </a:fld>
            <a:endParaRPr lang="en-US" dirty="0"/>
          </a:p>
        </p:txBody>
      </p:sp>
    </p:spTree>
    <p:extLst>
      <p:ext uri="{BB962C8B-B14F-4D97-AF65-F5344CB8AC3E}">
        <p14:creationId xmlns:p14="http://schemas.microsoft.com/office/powerpoint/2010/main" val="2108034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Many</a:t>
            </a:r>
            <a:r>
              <a:rPr lang="en-US" baseline="0" dirty="0"/>
              <a:t> other examples on our website. </a:t>
            </a:r>
            <a:r>
              <a:rPr lang="en-US" dirty="0"/>
              <a:t>We’ll</a:t>
            </a:r>
            <a:r>
              <a:rPr lang="en-US" baseline="0" dirty="0"/>
              <a:t> be excited to share the TTC progress with you as we go along.  Here is the project page.</a:t>
            </a:r>
            <a:endParaRPr lang="en-US" dirty="0"/>
          </a:p>
          <a:p>
            <a:pPr defTabSz="914350">
              <a:defRPr/>
            </a:pPr>
            <a:endParaRPr lang="en-US" dirty="0"/>
          </a:p>
          <a:p>
            <a:pPr defTabSz="914350">
              <a:defRPr/>
            </a:pPr>
            <a:r>
              <a:rPr lang="en-US" dirty="0"/>
              <a:t>Mention </a:t>
            </a:r>
            <a:r>
              <a:rPr lang="en-US" dirty="0" err="1"/>
              <a:t>listserve</a:t>
            </a:r>
            <a:r>
              <a:rPr lang="en-US" dirty="0"/>
              <a:t> and Twitter</a:t>
            </a: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44</a:t>
            </a:fld>
            <a:endParaRPr lang="en-US" dirty="0"/>
          </a:p>
        </p:txBody>
      </p:sp>
    </p:spTree>
    <p:extLst>
      <p:ext uri="{BB962C8B-B14F-4D97-AF65-F5344CB8AC3E}">
        <p14:creationId xmlns:p14="http://schemas.microsoft.com/office/powerpoint/2010/main" val="2561224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of us</a:t>
            </a:r>
            <a:r>
              <a:rPr lang="en-US" baseline="0" dirty="0"/>
              <a:t> would be happy to </a:t>
            </a:r>
            <a:r>
              <a:rPr lang="en-US" baseline="0"/>
              <a:t>talk further.</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46</a:t>
            </a:fld>
            <a:endParaRPr lang="en-US" dirty="0"/>
          </a:p>
        </p:txBody>
      </p:sp>
    </p:spTree>
    <p:extLst>
      <p:ext uri="{BB962C8B-B14F-4D97-AF65-F5344CB8AC3E}">
        <p14:creationId xmlns:p14="http://schemas.microsoft.com/office/powerpoint/2010/main" val="306723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218941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550" lvl="0"/>
            <a:r>
              <a:rPr lang="en-US" altLang="en-US" b="1" dirty="0">
                <a:latin typeface="Lato Regular" pitchFamily="2" charset="0"/>
              </a:rPr>
              <a:t>JULIE</a:t>
            </a:r>
          </a:p>
          <a:p>
            <a:pPr marL="33550" lvl="0"/>
            <a:endParaRPr lang="en-US" altLang="en-US" dirty="0">
              <a:latin typeface="Lato Regular" pitchFamily="2" charset="0"/>
            </a:endParaRPr>
          </a:p>
          <a:p>
            <a:r>
              <a:rPr lang="en-US" dirty="0"/>
              <a:t>1. talked with researchers across the country to confirm what data was currently in hand and identify gaps</a:t>
            </a:r>
          </a:p>
          <a:p>
            <a:r>
              <a:rPr lang="en-US" dirty="0"/>
              <a:t>2. clearly understood that displacement patterns in neighborhoods had shifted and a research lens was needed</a:t>
            </a:r>
          </a:p>
          <a:p>
            <a:r>
              <a:rPr lang="en-US" dirty="0"/>
              <a:t>3. linked with Urban Institute as the architect of the research and project partner</a:t>
            </a:r>
          </a:p>
          <a:p>
            <a:r>
              <a:rPr lang="en-US" dirty="0"/>
              <a:t>4. committed to pursuing research in up to five cities who would design projects that best benefited the community within standard protocols</a:t>
            </a:r>
          </a:p>
          <a:p>
            <a:r>
              <a:rPr lang="en-US" dirty="0"/>
              <a:t>5. received funding for national work and support local projects through local funder</a:t>
            </a:r>
          </a:p>
          <a:p>
            <a:r>
              <a:rPr lang="en-US" sz="1200" kern="1200" dirty="0">
                <a:solidFill>
                  <a:schemeClr val="tx1"/>
                </a:solidFill>
                <a:effectLst/>
                <a:latin typeface="+mn-lt"/>
                <a:ea typeface="+mn-ea"/>
                <a:cs typeface="+mn-cs"/>
              </a:rPr>
              <a:t>6. Then, to date interest from multiple cities but rather complex to put together – we are finalizing sites over the next couple weeks &amp; then we expect all local projects will be </a:t>
            </a:r>
            <a:r>
              <a:rPr lang="en-US" sz="1200" kern="1200" dirty="0" err="1">
                <a:solidFill>
                  <a:schemeClr val="tx1"/>
                </a:solidFill>
                <a:effectLst/>
                <a:latin typeface="+mn-lt"/>
                <a:ea typeface="+mn-ea"/>
                <a:cs typeface="+mn-cs"/>
              </a:rPr>
              <a:t>undersway</a:t>
            </a:r>
            <a:endParaRPr lang="en-US" altLang="en-US" dirty="0">
              <a:latin typeface="Lato Regular" pitchFamily="2" charset="0"/>
            </a:endParaRPr>
          </a:p>
          <a:p>
            <a:pPr marL="177943" indent="-177943">
              <a:buFontTx/>
              <a:buChar char="•"/>
            </a:pPr>
            <a:endParaRPr lang="en-US" altLang="en-US" dirty="0">
              <a:latin typeface="Lato Regular" pitchFamily="2" charset="0"/>
            </a:endParaRP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316799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take</a:t>
            </a:r>
            <a:r>
              <a:rPr lang="en-US" baseline="0" dirty="0"/>
              <a:t> the last part of the presentation to share some experiences from the larger NNIP network.</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a:p>
        </p:txBody>
      </p:sp>
    </p:spTree>
    <p:extLst>
      <p:ext uri="{BB962C8B-B14F-4D97-AF65-F5344CB8AC3E}">
        <p14:creationId xmlns:p14="http://schemas.microsoft.com/office/powerpoint/2010/main" val="97625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Observations/experience - Places like Detroit and Cleveland and Minn. had been seeing fruits of their investment - ground-level concern and interest in proactive policies and strategies.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question about whether </a:t>
            </a:r>
            <a:r>
              <a:rPr lang="en-US" sz="1200" b="0" i="0" kern="1200" dirty="0" err="1">
                <a:solidFill>
                  <a:schemeClr val="tx1"/>
                </a:solidFill>
                <a:effectLst/>
                <a:latin typeface="+mn-lt"/>
                <a:ea typeface="+mn-ea"/>
                <a:cs typeface="+mn-cs"/>
              </a:rPr>
              <a:t>ngh</a:t>
            </a:r>
            <a:r>
              <a:rPr lang="en-US" sz="1200" b="0" i="0" kern="1200" dirty="0">
                <a:solidFill>
                  <a:schemeClr val="tx1"/>
                </a:solidFill>
                <a:effectLst/>
                <a:latin typeface="+mn-lt"/>
                <a:ea typeface="+mn-ea"/>
                <a:cs typeface="+mn-cs"/>
              </a:rPr>
              <a:t> dynamics are working differently post-recession - tighter credit markets, some cities have vacant properties registration from the fc crisis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question about quantifying the changes in neighborhood, even if it is not at the level of coastal markets.  How much is hype and how much is real?  How </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406563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Different aspects of displacement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252666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New efforts across sectors – government, developers, philanthropy, </a:t>
            </a:r>
            <a:r>
              <a:rPr lang="en-US" dirty="0" err="1"/>
              <a:t>ngh</a:t>
            </a:r>
            <a:r>
              <a:rPr lang="en-US" dirty="0"/>
              <a:t> groups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MAPC (Boston) – Sustainable Communities project [FILL IN]</a:t>
            </a:r>
          </a:p>
          <a:p>
            <a:endParaRPr lang="en-US" dirty="0"/>
          </a:p>
          <a:p>
            <a:r>
              <a:rPr lang="en-US" dirty="0"/>
              <a:t>Central Corridor Funders Collaborative – Organized around Green Line light rail. Housing, Economy, Culture and Place.  Monitoring with Central Corridor Tracker</a:t>
            </a:r>
          </a:p>
          <a:p>
            <a:endParaRPr lang="en-US" dirty="0"/>
          </a:p>
          <a:p>
            <a:r>
              <a:rPr lang="en-US" dirty="0"/>
              <a:t>Philly: - Fill in</a:t>
            </a:r>
          </a:p>
          <a:p>
            <a:endParaRPr lang="en-US" dirty="0"/>
          </a:p>
          <a:p>
            <a:r>
              <a:rPr lang="en-US" dirty="0"/>
              <a:t>Detroit – Capital Impact Partners (CDFI) – great report on estimating the risk of displacement and thinking about responsible relocation as part of their </a:t>
            </a:r>
          </a:p>
          <a:p>
            <a:endParaRPr lang="en-US" dirty="0"/>
          </a:p>
          <a:p>
            <a:r>
              <a:rPr lang="en-US" dirty="0"/>
              <a:t>Urban Displacement Project – UCLA and Berkeley – great because it has a neighborhood typology crossing income levels with stage of displacement, PLUS maps/tracks policies like just cause eviction or community land trusts PLUS case studies of particular neighborhoods</a:t>
            </a:r>
          </a:p>
          <a:p>
            <a:endParaRPr lang="en-US" dirty="0"/>
          </a:p>
          <a:p>
            <a:r>
              <a:rPr lang="en-US" sz="1200" kern="1200" dirty="0">
                <a:solidFill>
                  <a:schemeClr val="tx1"/>
                </a:solidFill>
                <a:effectLst/>
                <a:latin typeface="+mn-lt"/>
                <a:ea typeface="+mn-ea"/>
                <a:cs typeface="+mn-cs"/>
              </a:rPr>
              <a:t>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a:t>
            </a:r>
            <a:r>
              <a:rPr lang="en-US" sz="1200" kern="1200" dirty="0">
                <a:solidFill>
                  <a:schemeClr val="tx1"/>
                </a:solidFill>
                <a:effectLst/>
                <a:latin typeface="+mn-lt"/>
                <a:ea typeface="+mn-ea"/>
                <a:cs typeface="+mn-cs"/>
              </a:rPr>
              <a:t> – (Expected to open in 2019, now in preconstruction phase.) DC LISC helped underwrite BP </a:t>
            </a:r>
            <a:r>
              <a:rPr lang="en-US" sz="1200" kern="1200" dirty="0" err="1">
                <a:solidFill>
                  <a:schemeClr val="tx1"/>
                </a:solidFill>
                <a:effectLst/>
                <a:latin typeface="+mn-lt"/>
                <a:ea typeface="+mn-ea"/>
                <a:cs typeface="+mn-cs"/>
              </a:rPr>
              <a:t>dir’s</a:t>
            </a:r>
            <a:r>
              <a:rPr lang="en-US" sz="1200" kern="1200" dirty="0">
                <a:solidFill>
                  <a:schemeClr val="tx1"/>
                </a:solidFill>
                <a:effectLst/>
                <a:latin typeface="+mn-lt"/>
                <a:ea typeface="+mn-ea"/>
                <a:cs typeface="+mn-cs"/>
              </a:rPr>
              <a:t> salary, assigned ½ time program officer to assist BP w/</a:t>
            </a:r>
            <a:r>
              <a:rPr lang="en-US" sz="1200" kern="1200" dirty="0" err="1">
                <a:solidFill>
                  <a:schemeClr val="tx1"/>
                </a:solidFill>
                <a:effectLst/>
                <a:latin typeface="+mn-lt"/>
                <a:ea typeface="+mn-ea"/>
                <a:cs typeface="+mn-cs"/>
              </a:rPr>
              <a:t>mgt</a:t>
            </a:r>
            <a:r>
              <a:rPr lang="en-US" sz="1200" kern="1200" dirty="0">
                <a:solidFill>
                  <a:schemeClr val="tx1"/>
                </a:solidFill>
                <a:effectLst/>
                <a:latin typeface="+mn-lt"/>
                <a:ea typeface="+mn-ea"/>
                <a:cs typeface="+mn-cs"/>
              </a:rPr>
              <a:t>, research, and TA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Baseline data looked at conditions and disparities, west vs east BP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Workforce Development Strategies (hiring); Small Business Development Strategies; Housing Strategies (</a:t>
            </a:r>
            <a:r>
              <a:rPr lang="en-US" sz="1200" kern="1200" dirty="0" err="1">
                <a:solidFill>
                  <a:schemeClr val="tx1"/>
                </a:solidFill>
                <a:effectLst/>
                <a:latin typeface="+mn-lt"/>
                <a:ea typeface="+mn-ea"/>
                <a:cs typeface="+mn-cs"/>
              </a:rPr>
              <a:t>aff</a:t>
            </a:r>
            <a:r>
              <a:rPr lang="en-US" sz="1200" kern="1200" dirty="0">
                <a:solidFill>
                  <a:schemeClr val="tx1"/>
                </a:solidFill>
                <a:effectLst/>
                <a:latin typeface="+mn-lt"/>
                <a:ea typeface="+mn-ea"/>
                <a:cs typeface="+mn-cs"/>
              </a:rPr>
              <a:t> housing, policies)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 up with </a:t>
            </a:r>
            <a:r>
              <a:rPr lang="en-US" sz="1200" kern="1200" dirty="0" err="1">
                <a:solidFill>
                  <a:schemeClr val="tx1"/>
                </a:solidFill>
                <a:effectLst/>
                <a:latin typeface="+mn-lt"/>
                <a:ea typeface="+mn-ea"/>
                <a:cs typeface="+mn-cs"/>
              </a:rPr>
              <a:t>NeighborhoodInfo</a:t>
            </a:r>
            <a:r>
              <a:rPr lang="en-US" sz="1200" kern="1200" dirty="0">
                <a:solidFill>
                  <a:schemeClr val="tx1"/>
                </a:solidFill>
                <a:effectLst/>
                <a:latin typeface="+mn-lt"/>
                <a:ea typeface="+mn-ea"/>
                <a:cs typeface="+mn-cs"/>
              </a:rPr>
              <a:t> DC to measure implementation of the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Measurement</a:t>
            </a:r>
          </a:p>
          <a:p>
            <a:pPr lvl="0"/>
            <a:r>
              <a:rPr lang="en-US" sz="1200" kern="1200" dirty="0">
                <a:solidFill>
                  <a:schemeClr val="tx1"/>
                </a:solidFill>
                <a:effectLst/>
                <a:latin typeface="+mn-lt"/>
                <a:ea typeface="+mn-ea"/>
                <a:cs typeface="+mn-cs"/>
              </a:rPr>
              <a:t>NNIP partner in Cleveland updating algorithm to flag if a home sale is from an investor</a:t>
            </a:r>
          </a:p>
          <a:p>
            <a:pPr lvl="0"/>
            <a:r>
              <a:rPr lang="en-US" sz="1200" kern="1200" dirty="0">
                <a:solidFill>
                  <a:schemeClr val="tx1"/>
                </a:solidFill>
                <a:effectLst/>
                <a:latin typeface="+mn-lt"/>
                <a:ea typeface="+mn-ea"/>
                <a:cs typeface="+mn-cs"/>
              </a:rPr>
              <a:t>Karen Chapple documented “Early Warning Systems”</a:t>
            </a:r>
          </a:p>
          <a:p>
            <a:pPr lvl="0"/>
            <a:r>
              <a:rPr lang="en-US" sz="1200" kern="1200" dirty="0">
                <a:solidFill>
                  <a:schemeClr val="tx1"/>
                </a:solidFill>
                <a:effectLst/>
                <a:latin typeface="+mn-lt"/>
                <a:ea typeface="+mn-ea"/>
                <a:cs typeface="+mn-cs"/>
              </a:rPr>
              <a:t>Lisa Bates – several stages </a:t>
            </a:r>
            <a:r>
              <a:rPr lang="en-US" sz="1200" kern="1200">
                <a:solidFill>
                  <a:schemeClr val="tx1"/>
                </a:solidFill>
                <a:effectLst/>
                <a:latin typeface="+mn-lt"/>
                <a:ea typeface="+mn-ea"/>
                <a:cs typeface="+mn-cs"/>
              </a:rPr>
              <a:t>of gentrification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421517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is research going on but one missing piece will be filled by TTC - a specific project we will discuss in this session</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a:p>
        </p:txBody>
      </p:sp>
    </p:spTree>
    <p:extLst>
      <p:ext uri="{BB962C8B-B14F-4D97-AF65-F5344CB8AC3E}">
        <p14:creationId xmlns:p14="http://schemas.microsoft.com/office/powerpoint/2010/main" val="3700458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mockup-4x3-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90600" y="838200"/>
            <a:ext cx="6858000" cy="1470025"/>
          </a:xfrm>
        </p:spPr>
        <p:txBody>
          <a:bodyPr anchor="b" anchorCtr="0">
            <a:normAutofit/>
          </a:bodyPr>
          <a:lstStyle>
            <a:lvl1pPr indent="0">
              <a:lnSpc>
                <a:spcPct val="100000"/>
              </a:lnSpc>
              <a:defRPr sz="36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990600" y="2308225"/>
            <a:ext cx="6857999"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1574780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212612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t-mockup-4x3-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81000" y="2295525"/>
            <a:ext cx="7772400" cy="1362075"/>
          </a:xfrm>
        </p:spPr>
        <p:txBody>
          <a:bodyPr anchor="t">
            <a:normAutofit/>
          </a:bodyPr>
          <a:lstStyle>
            <a:lvl1pPr algn="l">
              <a:defRPr sz="3200" b="0" i="0" cap="all">
                <a:solidFill>
                  <a:schemeClr val="tx2"/>
                </a:solidFill>
                <a:latin typeface="Book Antiqua"/>
                <a:cs typeface="Book Antiqua"/>
              </a:defRPr>
            </a:lvl1p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381000" y="7953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1578320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33400" y="1600200"/>
            <a:ext cx="4038600" cy="4525963"/>
          </a:xfrm>
        </p:spPr>
        <p:txBody>
          <a:bodyPr/>
          <a:lstStyle>
            <a:lvl1pPr>
              <a:buClr>
                <a:schemeClr val="tx1"/>
              </a:buClr>
              <a:defRPr sz="2400"/>
            </a:lvl1pPr>
            <a:lvl2pPr>
              <a:buClr>
                <a:schemeClr val="tx1"/>
              </a:buClr>
              <a:defRPr sz="2200"/>
            </a:lvl2pPr>
            <a:lvl3pPr>
              <a:buClr>
                <a:schemeClr val="tx1"/>
              </a:buClr>
              <a:defRPr sz="2000"/>
            </a:lvl3pPr>
            <a:lvl4pPr>
              <a:buClr>
                <a:schemeClr val="tx1"/>
              </a:buClr>
              <a:defRPr sz="1800"/>
            </a:lvl4pPr>
            <a:lvl5pPr>
              <a:buClr>
                <a:schemeClr val="tx1"/>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Clr>
                <a:schemeClr val="tx1"/>
              </a:buClr>
              <a:defRPr sz="2400"/>
            </a:lvl1pPr>
            <a:lvl2pPr>
              <a:buClr>
                <a:schemeClr val="tx1"/>
              </a:buClr>
              <a:defRPr sz="2200"/>
            </a:lvl2pPr>
            <a:lvl3pPr>
              <a:buClr>
                <a:schemeClr val="tx1"/>
              </a:buClr>
              <a:defRPr sz="2000"/>
            </a:lvl3pPr>
            <a:lvl4pPr>
              <a:buClr>
                <a:schemeClr val="tx1"/>
              </a:buClr>
              <a:defRPr sz="1800"/>
            </a:lvl4pPr>
            <a:lvl5pPr>
              <a:buClr>
                <a:schemeClr val="tx1"/>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242902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531812" y="1535113"/>
            <a:ext cx="4040188" cy="639762"/>
          </a:xfrm>
        </p:spPr>
        <p:txBody>
          <a:bodyPr anchor="b">
            <a:noAutofit/>
          </a:bodyPr>
          <a:lstStyle>
            <a:lvl1pPr marL="0" indent="0" algn="l">
              <a:buNone/>
              <a:defRPr sz="1800" b="0" i="0" cap="all" spc="0">
                <a:solidFill>
                  <a:schemeClr val="tx2"/>
                </a:solidFill>
                <a:latin typeface="Book Antiqua"/>
                <a:cs typeface="Book Antiqu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1812" y="2174875"/>
            <a:ext cx="4040188" cy="3951288"/>
          </a:xfrm>
        </p:spPr>
        <p:txBody>
          <a:bodyPr/>
          <a:lstStyle>
            <a:lvl1pPr>
              <a:buClr>
                <a:schemeClr val="tx1"/>
              </a:buClr>
              <a:defRPr sz="2200"/>
            </a:lvl1pPr>
            <a:lvl2pPr>
              <a:buClr>
                <a:schemeClr val="tx1"/>
              </a:buClr>
              <a:defRPr sz="2000"/>
            </a:lvl2pPr>
            <a:lvl3pPr>
              <a:buClr>
                <a:schemeClr val="tx1"/>
              </a:buClr>
              <a:defRPr sz="1800"/>
            </a:lvl3pPr>
            <a:lvl4pPr>
              <a:buClr>
                <a:schemeClr val="tx1"/>
              </a:buClr>
              <a:defRPr sz="1600"/>
            </a:lvl4pPr>
            <a:lvl5pPr>
              <a:buClr>
                <a:schemeClr val="tx1"/>
              </a:buCl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800" b="0" i="0" cap="all">
                <a:solidFill>
                  <a:schemeClr val="tx2"/>
                </a:solidFill>
                <a:latin typeface="Book Antiqua"/>
                <a:cs typeface="Book Antiqu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chemeClr val="tx1"/>
              </a:buClr>
              <a:defRPr sz="2200"/>
            </a:lvl1pPr>
            <a:lvl2pPr>
              <a:buClr>
                <a:schemeClr val="tx1"/>
              </a:buClr>
              <a:defRPr sz="2000"/>
            </a:lvl2pPr>
            <a:lvl3pPr>
              <a:buClr>
                <a:schemeClr val="tx1"/>
              </a:buClr>
              <a:defRPr sz="1800"/>
            </a:lvl3pPr>
            <a:lvl4pPr>
              <a:buClr>
                <a:schemeClr val="tx1"/>
              </a:buClr>
              <a:defRPr sz="1600"/>
            </a:lvl4pPr>
            <a:lvl5pPr>
              <a:buClr>
                <a:schemeClr val="tx1"/>
              </a:buCl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363021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16E81-510E-7549-AB3B-1EEA05454102}" type="slidenum">
              <a:rPr lang="en-US" smtClean="0"/>
              <a:pPr/>
              <a:t>‹#›</a:t>
            </a:fld>
            <a:endParaRPr lang="en-US" dirty="0"/>
          </a:p>
        </p:txBody>
      </p:sp>
      <p:sp>
        <p:nvSpPr>
          <p:cNvPr id="8" name="Text Placeholder 2"/>
          <p:cNvSpPr>
            <a:spLocks noGrp="1"/>
          </p:cNvSpPr>
          <p:nvPr>
            <p:ph idx="1"/>
          </p:nvPr>
        </p:nvSpPr>
        <p:spPr>
          <a:xfrm>
            <a:off x="533400" y="1600201"/>
            <a:ext cx="8153400" cy="4343400"/>
          </a:xfrm>
          <a:prstGeom prst="rect">
            <a:avLst/>
          </a:prstGeom>
        </p:spPr>
        <p:txBody>
          <a:bodyPr vert="horz" lIns="91440" tIns="45720" rIns="91440" bIns="45720" rtlCol="0">
            <a:normAutofit/>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94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3815020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0" i="0" cap="all">
                <a:solidFill>
                  <a:schemeClr val="tx2"/>
                </a:solidFill>
                <a:latin typeface="Book Antiqua"/>
                <a:cs typeface="Book Antiqua"/>
              </a:defRPr>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buClr>
                <a:schemeClr val="tx1"/>
              </a:buClr>
              <a:defRPr sz="2400">
                <a:solidFill>
                  <a:schemeClr val="tx1"/>
                </a:solidFill>
              </a:defRPr>
            </a:lvl1pPr>
            <a:lvl2pPr>
              <a:buClr>
                <a:schemeClr val="tx1"/>
              </a:buClr>
              <a:defRPr sz="2200">
                <a:solidFill>
                  <a:schemeClr val="tx1"/>
                </a:solidFill>
              </a:defRPr>
            </a:lvl2pPr>
            <a:lvl3pPr>
              <a:buClr>
                <a:schemeClr val="tx1"/>
              </a:buClr>
              <a:defRPr sz="2000">
                <a:solidFill>
                  <a:schemeClr val="tx1"/>
                </a:solidFill>
              </a:defRPr>
            </a:lvl3pPr>
            <a:lvl4pPr>
              <a:buClr>
                <a:schemeClr val="tx1"/>
              </a:buClr>
              <a:defRPr sz="1800">
                <a:solidFill>
                  <a:schemeClr val="tx1"/>
                </a:solidFill>
              </a:defRPr>
            </a:lvl4pPr>
            <a:lvl5pPr>
              <a:buClr>
                <a:schemeClr val="tx1"/>
              </a:buClr>
              <a:defRPr sz="16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2798307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cap="all">
                <a:solidFill>
                  <a:schemeClr val="tx2"/>
                </a:solidFill>
                <a:latin typeface="Book Antiqua"/>
                <a:cs typeface="Book Antiqua"/>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2957728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buClr>
                <a:schemeClr val="tx1"/>
              </a:buClr>
              <a:defRPr sz="2400"/>
            </a:lvl1pPr>
            <a:lvl2pPr>
              <a:buClr>
                <a:schemeClr val="tx1"/>
              </a:buClr>
              <a:defRPr sz="2200"/>
            </a:lvl2pPr>
            <a:lvl3pPr>
              <a:buClr>
                <a:schemeClr val="tx1"/>
              </a:buClr>
              <a:defRPr sz="2000"/>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1546280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normAutofit/>
          </a:bodyPr>
          <a:lstStyle>
            <a:lvl1pPr>
              <a:defRPr sz="3000"/>
            </a:lvl1pPr>
          </a:lstStyle>
          <a:p>
            <a:r>
              <a:rPr lang="en-US" dirty="0"/>
              <a:t>Click to edit Master title style</a:t>
            </a:r>
          </a:p>
        </p:txBody>
      </p:sp>
      <p:sp>
        <p:nvSpPr>
          <p:cNvPr id="3" name="Vertical Text Placeholder 2"/>
          <p:cNvSpPr>
            <a:spLocks noGrp="1"/>
          </p:cNvSpPr>
          <p:nvPr>
            <p:ph type="body" orient="vert" idx="1"/>
          </p:nvPr>
        </p:nvSpPr>
        <p:spPr>
          <a:xfrm>
            <a:off x="457200" y="762000"/>
            <a:ext cx="6019800" cy="5364163"/>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50F3A7-9DD9-B746-A984-1AC3EC0EA84A}" type="datetimeFigureOut">
              <a:rPr lang="en-US" smtClean="0"/>
              <a:pPr/>
              <a:t>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16E81-510E-7549-AB3B-1EEA05454102}" type="slidenum">
              <a:rPr lang="en-US" smtClean="0"/>
              <a:pPr/>
              <a:t>‹#›</a:t>
            </a:fld>
            <a:endParaRPr lang="en-US" dirty="0"/>
          </a:p>
        </p:txBody>
      </p:sp>
    </p:spTree>
    <p:extLst>
      <p:ext uri="{BB962C8B-B14F-4D97-AF65-F5344CB8AC3E}">
        <p14:creationId xmlns:p14="http://schemas.microsoft.com/office/powerpoint/2010/main" val="2112326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userDrawn="1"/>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343400"/>
            <a:ext cx="6477000" cy="1447800"/>
          </a:xfrm>
        </p:spPr>
        <p:txBody>
          <a:bodyPr anchor="b"/>
          <a:lstStyle>
            <a:lvl1pPr algn="r">
              <a:defRPr cap="all" baseline="0"/>
            </a:lvl1pPr>
          </a:lstStyle>
          <a:p>
            <a:r>
              <a:rPr kumimoji="0" lang="en-US" dirty="0"/>
              <a:t>Click to edit master title style</a:t>
            </a:r>
          </a:p>
        </p:txBody>
      </p:sp>
    </p:spTree>
    <p:extLst>
      <p:ext uri="{BB962C8B-B14F-4D97-AF65-F5344CB8AC3E}">
        <p14:creationId xmlns:p14="http://schemas.microsoft.com/office/powerpoint/2010/main" val="3761399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Alt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72387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ormAutofit/>
          </a:bodyPr>
          <a:lstStyle>
            <a:lvl1pPr algn="l">
              <a:buNone/>
              <a:defRPr sz="4000" b="0" cap="none">
                <a:solidFill>
                  <a:srgbClr val="FFFFFF"/>
                </a:solidFill>
              </a:defRPr>
            </a:lvl1pPr>
          </a:lstStyle>
          <a:p>
            <a:r>
              <a:rPr kumimoji="0" lang="en-US" dirty="0"/>
              <a:t>Click to edit Master title style</a:t>
            </a:r>
          </a:p>
        </p:txBody>
      </p:sp>
    </p:spTree>
    <p:extLst>
      <p:ext uri="{BB962C8B-B14F-4D97-AF65-F5344CB8AC3E}">
        <p14:creationId xmlns:p14="http://schemas.microsoft.com/office/powerpoint/2010/main" val="358946812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lstStyle/>
          <a:p>
            <a:r>
              <a:rPr kumimoji="0" lang="en-US"/>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85116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396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 No Title">
    <p:spTree>
      <p:nvGrpSpPr>
        <p:cNvPr id="1" name=""/>
        <p:cNvGrpSpPr/>
        <p:nvPr/>
      </p:nvGrpSpPr>
      <p:grpSpPr>
        <a:xfrm>
          <a:off x="0" y="0"/>
          <a:ext cx="0" cy="0"/>
          <a:chOff x="0" y="0"/>
          <a:chExt cx="0" cy="0"/>
        </a:xfrm>
      </p:grpSpPr>
      <p:sp>
        <p:nvSpPr>
          <p:cNvPr id="12" name="Chart Placeholder 11"/>
          <p:cNvSpPr>
            <a:spLocks noGrp="1"/>
          </p:cNvSpPr>
          <p:nvPr>
            <p:ph type="chart" sz="quarter" idx="10" hasCustomPrompt="1"/>
          </p:nvPr>
        </p:nvSpPr>
        <p:spPr>
          <a:xfrm>
            <a:off x="0" y="1600200"/>
            <a:ext cx="9144000" cy="4267200"/>
          </a:xfrm>
        </p:spPr>
        <p:txBody>
          <a:bodyPr/>
          <a:lstStyle>
            <a:lvl1pPr>
              <a:defRPr baseline="0"/>
            </a:lvl1pPr>
          </a:lstStyle>
          <a:p>
            <a:r>
              <a:rPr lang="en-US" dirty="0"/>
              <a:t>Use this slide for charts. </a:t>
            </a:r>
          </a:p>
        </p:txBody>
      </p:sp>
    </p:spTree>
    <p:extLst>
      <p:ext uri="{BB962C8B-B14F-4D97-AF65-F5344CB8AC3E}">
        <p14:creationId xmlns:p14="http://schemas.microsoft.com/office/powerpoint/2010/main" val="2687951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bg>
      <p:bgRef idx="1001">
        <a:schemeClr val="bg1"/>
      </p:bgRef>
    </p:bg>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0"/>
            <a:ext cx="9144000" cy="6096000"/>
          </a:xfrm>
          <a:solidFill>
            <a:schemeClr val="bg1"/>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91842225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71658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51588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08360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12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9.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pt-mockup-4x3-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33400" y="640079"/>
            <a:ext cx="8153400" cy="960121"/>
          </a:xfrm>
          <a:prstGeom prst="rect">
            <a:avLst/>
          </a:prstGeom>
        </p:spPr>
        <p:txBody>
          <a:bodyPr vert="horz" lIns="91440" tIns="45720" rIns="91440" bIns="45720" rtlCol="0" anchor="t" anchorCtr="0">
            <a:normAutofit/>
          </a:bodyPr>
          <a:lstStyle/>
          <a:p>
            <a:r>
              <a:rPr lang="en-US" dirty="0"/>
              <a:t>Click to edit Master title style</a:t>
            </a:r>
          </a:p>
        </p:txBody>
      </p:sp>
      <p:sp>
        <p:nvSpPr>
          <p:cNvPr id="4" name="Date Placeholder 3"/>
          <p:cNvSpPr>
            <a:spLocks noGrp="1"/>
          </p:cNvSpPr>
          <p:nvPr>
            <p:ph type="dt" sz="half" idx="2"/>
          </p:nvPr>
        </p:nvSpPr>
        <p:spPr>
          <a:xfrm>
            <a:off x="7772400" y="219456"/>
            <a:ext cx="1371600" cy="228600"/>
          </a:xfrm>
          <a:prstGeom prst="rect">
            <a:avLst/>
          </a:prstGeom>
        </p:spPr>
        <p:txBody>
          <a:bodyPr vert="horz" lIns="91440" tIns="45720" rIns="91440" bIns="45720" rtlCol="0" anchor="ctr"/>
          <a:lstStyle>
            <a:lvl1pPr algn="r">
              <a:defRPr sz="900" b="0" i="0" spc="0">
                <a:solidFill>
                  <a:srgbClr val="777064"/>
                </a:solidFill>
                <a:latin typeface="Book Antiqua"/>
                <a:cs typeface="Book Antiqua"/>
              </a:defRPr>
            </a:lvl1pPr>
          </a:lstStyle>
          <a:p>
            <a:fld id="{0850F3A7-9DD9-B746-A984-1AC3EC0EA84A}" type="datetimeFigureOut">
              <a:rPr lang="en-US" smtClean="0"/>
              <a:pPr/>
              <a:t>2/2/2017</a:t>
            </a:fld>
            <a:endParaRPr lang="en-US" dirty="0"/>
          </a:p>
        </p:txBody>
      </p:sp>
      <p:sp>
        <p:nvSpPr>
          <p:cNvPr id="5" name="Footer Placeholder 4"/>
          <p:cNvSpPr>
            <a:spLocks noGrp="1"/>
          </p:cNvSpPr>
          <p:nvPr>
            <p:ph type="ftr" sz="quarter" idx="3"/>
          </p:nvPr>
        </p:nvSpPr>
        <p:spPr>
          <a:xfrm>
            <a:off x="2895600" y="6629400"/>
            <a:ext cx="5334000" cy="228600"/>
          </a:xfrm>
          <a:prstGeom prst="rect">
            <a:avLst/>
          </a:prstGeom>
        </p:spPr>
        <p:txBody>
          <a:bodyPr vert="horz" lIns="91440" tIns="45720" rIns="91440" bIns="45720" rtlCol="0" anchor="ctr"/>
          <a:lstStyle>
            <a:lvl1pPr algn="l">
              <a:defRPr sz="900" b="0" i="0" spc="0">
                <a:solidFill>
                  <a:srgbClr val="777064"/>
                </a:solidFill>
                <a:latin typeface="Book Antiqua"/>
                <a:cs typeface="Book Antiqua"/>
              </a:defRPr>
            </a:lvl1pPr>
          </a:lstStyle>
          <a:p>
            <a:endParaRPr lang="en-US" dirty="0"/>
          </a:p>
        </p:txBody>
      </p:sp>
      <p:sp>
        <p:nvSpPr>
          <p:cNvPr id="6" name="Slide Number Placeholder 5"/>
          <p:cNvSpPr>
            <a:spLocks noGrp="1"/>
          </p:cNvSpPr>
          <p:nvPr>
            <p:ph type="sldNum" sz="quarter" idx="4"/>
          </p:nvPr>
        </p:nvSpPr>
        <p:spPr>
          <a:xfrm>
            <a:off x="8229600" y="6629400"/>
            <a:ext cx="685800" cy="228600"/>
          </a:xfrm>
          <a:prstGeom prst="rect">
            <a:avLst/>
          </a:prstGeom>
        </p:spPr>
        <p:txBody>
          <a:bodyPr vert="horz" lIns="91440" tIns="45720" rIns="91440" bIns="45720" rtlCol="0" anchor="ctr"/>
          <a:lstStyle>
            <a:lvl1pPr algn="r">
              <a:defRPr sz="900" spc="0">
                <a:solidFill>
                  <a:srgbClr val="777064"/>
                </a:solidFill>
                <a:latin typeface="Book Antiqua"/>
                <a:cs typeface="Book Antiqua"/>
              </a:defRPr>
            </a:lvl1pPr>
          </a:lstStyle>
          <a:p>
            <a:fld id="{1A916E81-510E-7549-AB3B-1EEA05454102}" type="slidenum">
              <a:rPr lang="en-US" smtClean="0"/>
              <a:pPr/>
              <a:t>‹#›</a:t>
            </a:fld>
            <a:endParaRPr lang="en-US" dirty="0"/>
          </a:p>
        </p:txBody>
      </p:sp>
      <p:sp>
        <p:nvSpPr>
          <p:cNvPr id="3" name="Text Placeholder 2"/>
          <p:cNvSpPr>
            <a:spLocks noGrp="1"/>
          </p:cNvSpPr>
          <p:nvPr>
            <p:ph type="body" idx="1"/>
          </p:nvPr>
        </p:nvSpPr>
        <p:spPr>
          <a:xfrm>
            <a:off x="533400" y="1600201"/>
            <a:ext cx="81534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975881"/>
      </p:ext>
    </p:extLst>
  </p:cSld>
  <p:clrMap bg1="lt1" tx1="dk1" bg2="lt2" tx2="dk2" accent1="accent1" accent2="accent2" accent3="accent3" accent4="accent4" accent5="accent5" accent6="accent6" hlink="hlink" folHlink="folHlink"/>
  <p:sldLayoutIdLst>
    <p:sldLayoutId id="2147493486" r:id="rId1"/>
    <p:sldLayoutId id="2147493487" r:id="rId2"/>
    <p:sldLayoutId id="2147493488" r:id="rId3"/>
    <p:sldLayoutId id="2147493489" r:id="rId4"/>
    <p:sldLayoutId id="2147493490" r:id="rId5"/>
    <p:sldLayoutId id="2147493491" r:id="rId6"/>
    <p:sldLayoutId id="2147493492" r:id="rId7"/>
    <p:sldLayoutId id="2147493493" r:id="rId8"/>
    <p:sldLayoutId id="2147493494" r:id="rId9"/>
    <p:sldLayoutId id="2147493495" r:id="rId10"/>
    <p:sldLayoutId id="2147493496" r:id="rId11"/>
  </p:sldLayoutIdLst>
  <p:txStyles>
    <p:titleStyle>
      <a:lvl1pPr algn="l" defTabSz="457200" rtl="0" eaLnBrk="1" latinLnBrk="0" hangingPunct="1">
        <a:spcBef>
          <a:spcPct val="0"/>
        </a:spcBef>
        <a:buNone/>
        <a:defRPr sz="3000" b="1" i="0" kern="1300" spc="0">
          <a:solidFill>
            <a:schemeClr val="tx1"/>
          </a:solidFill>
          <a:latin typeface="Book Antiqua"/>
          <a:ea typeface="+mj-ea"/>
          <a:cs typeface="Book Antiqua"/>
        </a:defRPr>
      </a:lvl1pPr>
    </p:titleStyle>
    <p:bodyStyle>
      <a:lvl1pPr marL="342900" indent="-342900" algn="l" defTabSz="457200" rtl="0" eaLnBrk="1" latinLnBrk="0" hangingPunct="1">
        <a:spcBef>
          <a:spcPct val="20000"/>
        </a:spcBef>
        <a:buFont typeface="Wingdings" charset="2"/>
        <a:buChar char="§"/>
        <a:defRPr sz="2400" kern="1200" spc="0">
          <a:solidFill>
            <a:schemeClr val="tx1"/>
          </a:solidFill>
          <a:latin typeface="Book Antiqua"/>
          <a:ea typeface="+mn-ea"/>
          <a:cs typeface="Book Antiqua"/>
        </a:defRPr>
      </a:lvl1pPr>
      <a:lvl2pPr marL="742950" indent="-285750" algn="l" defTabSz="457200" rtl="0" eaLnBrk="1" latinLnBrk="0" hangingPunct="1">
        <a:spcBef>
          <a:spcPct val="20000"/>
        </a:spcBef>
        <a:buFont typeface="Wingdings" charset="2"/>
        <a:buChar char="§"/>
        <a:defRPr sz="2200" kern="1200" spc="0">
          <a:solidFill>
            <a:schemeClr val="tx1"/>
          </a:solidFill>
          <a:latin typeface="Book Antiqua"/>
          <a:ea typeface="+mn-ea"/>
          <a:cs typeface="Book Antiqua"/>
        </a:defRPr>
      </a:lvl2pPr>
      <a:lvl3pPr marL="1143000" indent="-228600" algn="l" defTabSz="457200" rtl="0" eaLnBrk="1" latinLnBrk="0" hangingPunct="1">
        <a:spcBef>
          <a:spcPct val="20000"/>
        </a:spcBef>
        <a:buClr>
          <a:srgbClr val="696358"/>
        </a:buClr>
        <a:buFont typeface="Wingdings" charset="2"/>
        <a:buChar char="§"/>
        <a:defRPr sz="2000" kern="1200" spc="0">
          <a:solidFill>
            <a:schemeClr val="tx1"/>
          </a:solidFill>
          <a:latin typeface="Book Antiqua"/>
          <a:ea typeface="+mn-ea"/>
          <a:cs typeface="Book Antiqua"/>
        </a:defRPr>
      </a:lvl3pPr>
      <a:lvl4pPr marL="1600200" indent="-228600" algn="l" defTabSz="457200" rtl="0" eaLnBrk="1" latinLnBrk="0" hangingPunct="1">
        <a:spcBef>
          <a:spcPct val="20000"/>
        </a:spcBef>
        <a:buFont typeface="Wingdings" charset="2"/>
        <a:buChar char="§"/>
        <a:defRPr sz="1800" kern="1200" spc="0">
          <a:solidFill>
            <a:schemeClr val="tx1"/>
          </a:solidFill>
          <a:latin typeface="Book Antiqua"/>
          <a:ea typeface="+mn-ea"/>
          <a:cs typeface="Book Antiqua"/>
        </a:defRPr>
      </a:lvl4pPr>
      <a:lvl5pPr marL="2057400" indent="-228600" algn="l" defTabSz="457200" rtl="0" eaLnBrk="1" latinLnBrk="0" hangingPunct="1">
        <a:spcBef>
          <a:spcPct val="20000"/>
        </a:spcBef>
        <a:buFont typeface="Wingdings" charset="2"/>
        <a:buChar char="§"/>
        <a:defRPr sz="1600" kern="1200" spc="0">
          <a:solidFill>
            <a:schemeClr val="tx1"/>
          </a:solidFill>
          <a:latin typeface="Book Antiqua"/>
          <a:ea typeface="+mn-ea"/>
          <a:cs typeface="Book Antiqu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228600"/>
            <a:ext cx="87630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146" name="Picture 2" descr="C:\Users\sdillon\Desktop\D3_Logo_Stacked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5809" y="6248400"/>
            <a:ext cx="1066800" cy="55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31673"/>
      </p:ext>
    </p:extLst>
  </p:cSld>
  <p:clrMap bg1="lt1" tx1="dk1" bg2="lt2" tx2="dk2" accent1="accent1" accent2="accent2" accent3="accent3" accent4="accent4" accent5="accent5" accent6="accent6" hlink="hlink" folHlink="folHlink"/>
  <p:sldLayoutIdLst>
    <p:sldLayoutId id="2147493498" r:id="rId1"/>
    <p:sldLayoutId id="2147493499" r:id="rId2"/>
    <p:sldLayoutId id="2147493500" r:id="rId3"/>
    <p:sldLayoutId id="2147493501" r:id="rId4"/>
    <p:sldLayoutId id="2147493502" r:id="rId5"/>
    <p:sldLayoutId id="2147493503" r:id="rId6"/>
    <p:sldLayoutId id="2147493504" r:id="rId7"/>
    <p:sldLayoutId id="2147493505" r:id="rId8"/>
    <p:sldLayoutId id="2147493506" r:id="rId9"/>
    <p:sldLayoutId id="2147493507" r:id="rId10"/>
    <p:sldLayoutId id="214749350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j-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j-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j-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j-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j-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hyperlink" Target="mailto:Erica@DataDrivenDetroit.org" TargetMode="Externa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www.huduser.gov/portal/periodicals/cityscpe/vol18num3/article5.html" TargetMode="External"/><Relationship Id="rId3" Type="http://schemas.openxmlformats.org/officeDocument/2006/relationships/hyperlink" Target="http://www.funderscollaborative.org/" TargetMode="External"/><Relationship Id="rId7" Type="http://schemas.openxmlformats.org/officeDocument/2006/relationships/hyperlink" Target="http://pdxscholar.library.pdx.edu/usp_fac/83/" TargetMode="External"/><Relationship Id="rId2" Type="http://schemas.openxmlformats.org/officeDocument/2006/relationships/hyperlink" Target="http://www.urbandisplacement.org/" TargetMode="External"/><Relationship Id="rId1" Type="http://schemas.openxmlformats.org/officeDocument/2006/relationships/slideLayout" Target="../slideLayouts/slideLayout7.xml"/><Relationship Id="rId6" Type="http://schemas.openxmlformats.org/officeDocument/2006/relationships/hyperlink" Target="http://www.bridgepark.org/" TargetMode="External"/><Relationship Id="rId5" Type="http://schemas.openxmlformats.org/officeDocument/2006/relationships/hyperlink" Target="http://www.pacdc.org/equitable_development_policy_platform" TargetMode="External"/><Relationship Id="rId4" Type="http://schemas.openxmlformats.org/officeDocument/2006/relationships/hyperlink" Target="http://www.capitalimpact.org/wp-content/uploads/2016/07/Capital-Impact-Detroit-Resident-Relocation-Displacement-Study.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kpettit@urban.org" TargetMode="External"/><Relationship Id="rId7" Type="http://schemas.openxmlformats.org/officeDocument/2006/relationships/hyperlink" Target="mailto:%20michael.grover@mpls.frb.org"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mailto:erica@datadrivendetroit.org" TargetMode="External"/><Relationship Id="rId5" Type="http://schemas.openxmlformats.org/officeDocument/2006/relationships/hyperlink" Target="mailto:twoiwode@cfsem.org" TargetMode="External"/><Relationship Id="rId4" Type="http://schemas.openxmlformats.org/officeDocument/2006/relationships/hyperlink" Target="mailto:juliawseward@gmail.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tmp"/><Relationship Id="rId7" Type="http://schemas.openxmlformats.org/officeDocument/2006/relationships/image" Target="../media/image19.tm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image" Target="../media/image20.tmp"/><Relationship Id="rId7" Type="http://schemas.openxmlformats.org/officeDocument/2006/relationships/image" Target="../media/image24.tmp"/><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1.tmp"/><Relationship Id="rId9" Type="http://schemas.openxmlformats.org/officeDocument/2006/relationships/image" Target="../media/image26.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76854" y="1947533"/>
            <a:ext cx="7863840" cy="2399877"/>
          </a:xfrm>
        </p:spPr>
        <p:txBody>
          <a:bodyPr/>
          <a:lstStyle/>
          <a:p>
            <a:r>
              <a:rPr lang="en-US" dirty="0"/>
              <a:t>Displacement and Neighborhood Change: Research and Practice</a:t>
            </a:r>
          </a:p>
        </p:txBody>
      </p:sp>
      <p:sp>
        <p:nvSpPr>
          <p:cNvPr id="7" name="Text Placeholder 6"/>
          <p:cNvSpPr>
            <a:spLocks noGrp="1"/>
          </p:cNvSpPr>
          <p:nvPr>
            <p:ph type="body" sz="quarter" idx="10"/>
          </p:nvPr>
        </p:nvSpPr>
        <p:spPr>
          <a:xfrm>
            <a:off x="676851" y="4455382"/>
            <a:ext cx="6921570" cy="1699233"/>
          </a:xfrm>
        </p:spPr>
        <p:txBody>
          <a:bodyPr/>
          <a:lstStyle/>
          <a:p>
            <a:r>
              <a:rPr lang="en-US" dirty="0"/>
              <a:t>New Partners for Smart Growth, St. Louis</a:t>
            </a:r>
          </a:p>
          <a:p>
            <a:r>
              <a:rPr lang="en-US" dirty="0"/>
              <a:t>February 2, 2017</a:t>
            </a:r>
          </a:p>
        </p:txBody>
      </p:sp>
    </p:spTree>
    <p:extLst>
      <p:ext uri="{BB962C8B-B14F-4D97-AF65-F5344CB8AC3E}">
        <p14:creationId xmlns:p14="http://schemas.microsoft.com/office/powerpoint/2010/main" val="368768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steering committee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84" y="1937757"/>
            <a:ext cx="2490016" cy="1494010"/>
          </a:xfrm>
          <a:prstGeom prst="rect">
            <a:avLst/>
          </a:prstGeom>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435401" y="4043234"/>
            <a:ext cx="3929537" cy="1240906"/>
          </a:xfrm>
          <a:prstGeom prst="rect">
            <a:avLst/>
          </a:prstGeom>
        </p:spPr>
      </p:pic>
      <p:pic>
        <p:nvPicPr>
          <p:cNvPr id="8" name="Picture 7"/>
          <p:cNvPicPr>
            <a:picLocks noChangeAspect="1"/>
          </p:cNvPicPr>
          <p:nvPr/>
        </p:nvPicPr>
        <p:blipFill>
          <a:blip r:embed="rId5"/>
          <a:stretch>
            <a:fillRect/>
          </a:stretch>
        </p:blipFill>
        <p:spPr>
          <a:xfrm>
            <a:off x="5606479" y="1937757"/>
            <a:ext cx="1516917" cy="1501533"/>
          </a:xfrm>
          <a:prstGeom prst="rect">
            <a:avLst/>
          </a:prstGeom>
        </p:spPr>
      </p:pic>
    </p:spTree>
    <p:extLst>
      <p:ext uri="{BB962C8B-B14F-4D97-AF65-F5344CB8AC3E}">
        <p14:creationId xmlns:p14="http://schemas.microsoft.com/office/powerpoint/2010/main" val="75646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participating cities </a:t>
            </a:r>
          </a:p>
        </p:txBody>
      </p:sp>
      <p:sp>
        <p:nvSpPr>
          <p:cNvPr id="3" name="Vertical Text Placeholder 4"/>
          <p:cNvSpPr txBox="1">
            <a:spLocks/>
          </p:cNvSpPr>
          <p:nvPr/>
        </p:nvSpPr>
        <p:spPr>
          <a:xfrm>
            <a:off x="4584886" y="1863266"/>
            <a:ext cx="4559114" cy="45832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1200"/>
              </a:spcAft>
              <a:buFontTx/>
              <a:buChar char="•"/>
              <a:defRPr/>
            </a:pPr>
            <a:r>
              <a:rPr lang="en-US" altLang="en-US" sz="2400" dirty="0">
                <a:latin typeface="+mj-lt"/>
              </a:rPr>
              <a:t>Produce meaningful and more frequent measures of neighborhood dynamics</a:t>
            </a:r>
          </a:p>
          <a:p>
            <a:pPr marL="285750" indent="-285750">
              <a:buFontTx/>
              <a:buChar char="•"/>
              <a:defRPr/>
            </a:pPr>
            <a:r>
              <a:rPr lang="en-US" altLang="en-US" sz="2400" dirty="0">
                <a:latin typeface="+mj-lt"/>
              </a:rPr>
              <a:t>Facilitate informed community conversations to prevent displacement and equitably restore neighborhoods</a:t>
            </a: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011" y="2027244"/>
            <a:ext cx="3782781" cy="21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5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the field</a:t>
            </a:r>
            <a:br>
              <a:rPr lang="en-US" dirty="0"/>
            </a:br>
            <a:endParaRPr lang="en-US" dirty="0"/>
          </a:p>
        </p:txBody>
      </p:sp>
      <p:sp>
        <p:nvSpPr>
          <p:cNvPr id="3" name="Vertical Text Placeholder 4"/>
          <p:cNvSpPr txBox="1">
            <a:spLocks/>
          </p:cNvSpPr>
          <p:nvPr/>
        </p:nvSpPr>
        <p:spPr>
          <a:xfrm>
            <a:off x="4377496" y="1863265"/>
            <a:ext cx="4585539" cy="45832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altLang="en-US" sz="2400" dirty="0">
                <a:latin typeface="+mj-lt"/>
              </a:rPr>
              <a:t>Share:</a:t>
            </a:r>
          </a:p>
          <a:p>
            <a:pPr marL="285750" indent="-285750">
              <a:spcAft>
                <a:spcPts val="600"/>
              </a:spcAft>
              <a:buFontTx/>
              <a:buChar char="•"/>
              <a:defRPr/>
            </a:pPr>
            <a:r>
              <a:rPr lang="en-US" altLang="en-US" sz="2400" dirty="0">
                <a:latin typeface="+mj-lt"/>
              </a:rPr>
              <a:t>findings on monitoring change and incorporating analysis into local decisions</a:t>
            </a:r>
          </a:p>
          <a:p>
            <a:pPr marL="285750" indent="-285750">
              <a:spcAft>
                <a:spcPts val="600"/>
              </a:spcAft>
              <a:buFontTx/>
              <a:buChar char="•"/>
              <a:defRPr/>
            </a:pPr>
            <a:r>
              <a:rPr lang="en-US" altLang="en-US" sz="2400" dirty="0">
                <a:latin typeface="+mj-lt"/>
              </a:rPr>
              <a:t>policies and programs from places with varying housing markets</a:t>
            </a:r>
          </a:p>
          <a:p>
            <a:pPr marL="285750" indent="-285750">
              <a:spcAft>
                <a:spcPts val="600"/>
              </a:spcAft>
              <a:buFontTx/>
              <a:buChar char="•"/>
              <a:defRPr/>
            </a:pPr>
            <a:r>
              <a:rPr lang="en-US" altLang="en-US" sz="2400" dirty="0">
                <a:latin typeface="+mj-lt"/>
              </a:rPr>
              <a:t>protocols and methods that can be adapted by other places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78" y="1926574"/>
            <a:ext cx="3435996" cy="2579592"/>
          </a:xfrm>
          <a:prstGeom prst="rect">
            <a:avLst/>
          </a:prstGeom>
        </p:spPr>
      </p:pic>
    </p:spTree>
    <p:extLst>
      <p:ext uri="{BB962C8B-B14F-4D97-AF65-F5344CB8AC3E}">
        <p14:creationId xmlns:p14="http://schemas.microsoft.com/office/powerpoint/2010/main" val="1823017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a:t>
            </a:r>
          </a:p>
        </p:txBody>
      </p:sp>
      <p:sp>
        <p:nvSpPr>
          <p:cNvPr id="3" name="Content Placeholder 2"/>
          <p:cNvSpPr txBox="1">
            <a:spLocks/>
          </p:cNvSpPr>
          <p:nvPr/>
        </p:nvSpPr>
        <p:spPr>
          <a:xfrm>
            <a:off x="641349" y="1628340"/>
            <a:ext cx="8052275" cy="42035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a:t>Focus for cross-site on continuum of </a:t>
            </a:r>
            <a:r>
              <a:rPr lang="en-US" sz="2500" i="1" dirty="0"/>
              <a:t>neighborhood revitalization </a:t>
            </a:r>
            <a:r>
              <a:rPr lang="en-US" sz="2500" dirty="0"/>
              <a:t>rather than one definition of </a:t>
            </a:r>
            <a:r>
              <a:rPr lang="en-US" sz="2500" i="1" dirty="0"/>
              <a:t>gentrification</a:t>
            </a:r>
          </a:p>
          <a:p>
            <a:r>
              <a:rPr lang="en-US" sz="2500" dirty="0"/>
              <a:t>Defer to local coalitions on framing and communications</a:t>
            </a:r>
          </a:p>
          <a:p>
            <a:r>
              <a:rPr lang="en-US" sz="2500" dirty="0"/>
              <a:t>Supply facts from local research on changing neighborhood conditions for informed discussion</a:t>
            </a:r>
          </a:p>
        </p:txBody>
      </p:sp>
    </p:spTree>
    <p:extLst>
      <p:ext uri="{BB962C8B-B14F-4D97-AF65-F5344CB8AC3E}">
        <p14:creationId xmlns:p14="http://schemas.microsoft.com/office/powerpoint/2010/main" val="828816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Participating cities</a:t>
            </a:r>
          </a:p>
        </p:txBody>
      </p:sp>
      <p:sp>
        <p:nvSpPr>
          <p:cNvPr id="3" name="Content Placeholder 2"/>
          <p:cNvSpPr>
            <a:spLocks noGrp="1"/>
          </p:cNvSpPr>
          <p:nvPr>
            <p:ph idx="1"/>
          </p:nvPr>
        </p:nvSpPr>
        <p:spPr>
          <a:xfrm>
            <a:off x="4578232" y="1897438"/>
            <a:ext cx="3559160" cy="4203573"/>
          </a:xfrm>
        </p:spPr>
        <p:txBody>
          <a:bodyPr/>
          <a:lstStyle/>
          <a:p>
            <a:pPr marL="0" indent="0">
              <a:buNone/>
            </a:pPr>
            <a:r>
              <a:rPr lang="en-US" u="sng" dirty="0"/>
              <a:t>Late planning stages</a:t>
            </a:r>
          </a:p>
          <a:p>
            <a:r>
              <a:rPr lang="en-US" dirty="0"/>
              <a:t>Buffalo</a:t>
            </a:r>
          </a:p>
          <a:p>
            <a:r>
              <a:rPr lang="en-US" dirty="0"/>
              <a:t>Cleveland</a:t>
            </a:r>
          </a:p>
          <a:p>
            <a:r>
              <a:rPr lang="en-US" dirty="0"/>
              <a:t>Hartford</a:t>
            </a:r>
          </a:p>
          <a:p>
            <a:r>
              <a:rPr lang="en-US" dirty="0"/>
              <a:t>Milwaukee</a:t>
            </a:r>
          </a:p>
          <a:p>
            <a:r>
              <a:rPr lang="en-US" dirty="0"/>
              <a:t>Phoenix</a:t>
            </a:r>
          </a:p>
        </p:txBody>
      </p:sp>
      <p:sp>
        <p:nvSpPr>
          <p:cNvPr id="4" name="Content Placeholder 2"/>
          <p:cNvSpPr txBox="1">
            <a:spLocks/>
          </p:cNvSpPr>
          <p:nvPr/>
        </p:nvSpPr>
        <p:spPr>
          <a:xfrm>
            <a:off x="1157557" y="1897438"/>
            <a:ext cx="3323612"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u="sng" dirty="0"/>
              <a:t>Work Underway</a:t>
            </a:r>
          </a:p>
          <a:p>
            <a:r>
              <a:rPr lang="en-US" dirty="0"/>
              <a:t>Detroit</a:t>
            </a:r>
          </a:p>
          <a:p>
            <a:r>
              <a:rPr lang="en-US" dirty="0"/>
              <a:t>Twin Cities</a:t>
            </a:r>
          </a:p>
        </p:txBody>
      </p:sp>
    </p:spTree>
    <p:extLst>
      <p:ext uri="{BB962C8B-B14F-4D97-AF65-F5344CB8AC3E}">
        <p14:creationId xmlns:p14="http://schemas.microsoft.com/office/powerpoint/2010/main" val="259987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timeline</a:t>
            </a:r>
          </a:p>
        </p:txBody>
      </p:sp>
      <p:sp>
        <p:nvSpPr>
          <p:cNvPr id="3" name="Content Placeholder 2"/>
          <p:cNvSpPr>
            <a:spLocks noGrp="1"/>
          </p:cNvSpPr>
          <p:nvPr>
            <p:ph idx="1"/>
          </p:nvPr>
        </p:nvSpPr>
        <p:spPr/>
        <p:txBody>
          <a:bodyPr/>
          <a:lstStyle/>
          <a:p>
            <a:pPr marL="457200" indent="-457200">
              <a:buFont typeface="+mj-lt"/>
              <a:buAutoNum type="arabicPeriod"/>
            </a:pPr>
            <a:r>
              <a:rPr lang="en-US" sz="2400" dirty="0"/>
              <a:t>Project launch and design 								(January–December 2016)</a:t>
            </a:r>
          </a:p>
          <a:p>
            <a:pPr marL="457200" indent="-457200">
              <a:buFont typeface="+mj-lt"/>
              <a:buAutoNum type="arabicPeriod"/>
            </a:pPr>
            <a:r>
              <a:rPr lang="en-US" sz="2400" dirty="0"/>
              <a:t>Local implementation and early learning  	(January–December 2017)</a:t>
            </a:r>
          </a:p>
          <a:p>
            <a:pPr marL="457200" lvl="0" indent="-457200">
              <a:buFont typeface="+mj-lt"/>
              <a:buAutoNum type="arabicPeriod"/>
            </a:pPr>
            <a:r>
              <a:rPr lang="en-US" sz="2400" dirty="0"/>
              <a:t>Cross-site summary and dissemination		(January-June 2018)</a:t>
            </a:r>
          </a:p>
          <a:p>
            <a:endParaRPr lang="en-US" dirty="0"/>
          </a:p>
        </p:txBody>
      </p:sp>
    </p:spTree>
    <p:extLst>
      <p:ext uri="{BB962C8B-B14F-4D97-AF65-F5344CB8AC3E}">
        <p14:creationId xmlns:p14="http://schemas.microsoft.com/office/powerpoint/2010/main" val="21794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perspectives</a:t>
            </a:r>
          </a:p>
        </p:txBody>
      </p:sp>
      <p:sp>
        <p:nvSpPr>
          <p:cNvPr id="3" name="Text Placeholder 2"/>
          <p:cNvSpPr>
            <a:spLocks noGrp="1"/>
          </p:cNvSpPr>
          <p:nvPr>
            <p:ph type="body" sz="quarter" idx="10"/>
          </p:nvPr>
        </p:nvSpPr>
        <p:spPr/>
        <p:txBody>
          <a:bodyPr/>
          <a:lstStyle/>
          <a:p>
            <a:r>
              <a:rPr lang="en-US" dirty="0"/>
              <a:t>Tom Woiwode, Erica Raleigh and </a:t>
            </a:r>
          </a:p>
          <a:p>
            <a:r>
              <a:rPr lang="en-US" dirty="0"/>
              <a:t>Michael Grover</a:t>
            </a:r>
          </a:p>
        </p:txBody>
      </p:sp>
    </p:spTree>
    <p:extLst>
      <p:ext uri="{BB962C8B-B14F-4D97-AF65-F5344CB8AC3E}">
        <p14:creationId xmlns:p14="http://schemas.microsoft.com/office/powerpoint/2010/main" val="2915111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343400"/>
            <a:ext cx="8839200" cy="1447800"/>
          </a:xfrm>
        </p:spPr>
        <p:txBody>
          <a:bodyPr>
            <a:normAutofit fontScale="90000"/>
          </a:bodyPr>
          <a:lstStyle/>
          <a:p>
            <a:r>
              <a:rPr lang="en-US" sz="5300" dirty="0"/>
              <a:t>Detroit</a:t>
            </a:r>
            <a:br>
              <a:rPr lang="en-US" dirty="0"/>
            </a:br>
            <a:r>
              <a:rPr lang="en-US" sz="3100" dirty="0"/>
              <a:t>Funders’ perspective</a:t>
            </a:r>
            <a:br>
              <a:rPr lang="en-US" sz="3100" dirty="0"/>
            </a:br>
            <a:br>
              <a:rPr lang="en-US" sz="2900" dirty="0"/>
            </a:br>
            <a:endParaRPr lang="en-US" sz="2900" dirty="0"/>
          </a:p>
        </p:txBody>
      </p:sp>
      <p:pic>
        <p:nvPicPr>
          <p:cNvPr id="2" name="Picture 1"/>
          <p:cNvPicPr>
            <a:picLocks noChangeAspect="1"/>
          </p:cNvPicPr>
          <p:nvPr/>
        </p:nvPicPr>
        <p:blipFill>
          <a:blip r:embed="rId2"/>
          <a:stretch>
            <a:fillRect/>
          </a:stretch>
        </p:blipFill>
        <p:spPr>
          <a:xfrm>
            <a:off x="5381624" y="5262526"/>
            <a:ext cx="3362325" cy="657297"/>
          </a:xfrm>
          <a:prstGeom prst="rect">
            <a:avLst/>
          </a:prstGeom>
        </p:spPr>
      </p:pic>
    </p:spTree>
    <p:extLst>
      <p:ext uri="{BB962C8B-B14F-4D97-AF65-F5344CB8AC3E}">
        <p14:creationId xmlns:p14="http://schemas.microsoft.com/office/powerpoint/2010/main" val="184653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343400"/>
            <a:ext cx="8839200" cy="1447800"/>
          </a:xfrm>
        </p:spPr>
        <p:txBody>
          <a:bodyPr>
            <a:normAutofit fontScale="90000"/>
          </a:bodyPr>
          <a:lstStyle/>
          <a:p>
            <a:r>
              <a:rPr lang="en-US" sz="5300" dirty="0"/>
              <a:t>Detroit</a:t>
            </a:r>
            <a:br>
              <a:rPr lang="en-US" dirty="0"/>
            </a:br>
            <a:r>
              <a:rPr lang="en-US" sz="3100" dirty="0"/>
              <a:t>Planning ahead for equitable development</a:t>
            </a:r>
            <a:br>
              <a:rPr lang="en-US" sz="3100" dirty="0"/>
            </a:br>
            <a:br>
              <a:rPr lang="en-US" sz="3600" dirty="0"/>
            </a:br>
            <a:r>
              <a:rPr lang="en-US" sz="2200" dirty="0"/>
              <a:t>Data Driven Detroit, Jan. 2017</a:t>
            </a:r>
            <a:endParaRPr lang="en-US" sz="4000" dirty="0"/>
          </a:p>
        </p:txBody>
      </p:sp>
    </p:spTree>
    <p:extLst>
      <p:ext uri="{BB962C8B-B14F-4D97-AF65-F5344CB8AC3E}">
        <p14:creationId xmlns:p14="http://schemas.microsoft.com/office/powerpoint/2010/main" val="336415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Detroit Context</a:t>
            </a:r>
          </a:p>
        </p:txBody>
      </p:sp>
      <p:sp>
        <p:nvSpPr>
          <p:cNvPr id="3" name="Content Placeholder 2"/>
          <p:cNvSpPr>
            <a:spLocks noGrp="1"/>
          </p:cNvSpPr>
          <p:nvPr>
            <p:ph sz="quarter" idx="1"/>
          </p:nvPr>
        </p:nvSpPr>
        <p:spPr>
          <a:xfrm>
            <a:off x="533400" y="1524000"/>
            <a:ext cx="8153400" cy="4724400"/>
          </a:xfrm>
        </p:spPr>
        <p:txBody>
          <a:bodyPr>
            <a:normAutofit fontScale="85000" lnSpcReduction="20000"/>
          </a:bodyPr>
          <a:lstStyle/>
          <a:p>
            <a:endParaRPr lang="en-US" dirty="0"/>
          </a:p>
          <a:p>
            <a:r>
              <a:rPr lang="en-US" dirty="0"/>
              <a:t>2010-2014 mortgage/tax foreclosures: </a:t>
            </a:r>
            <a:r>
              <a:rPr lang="en-US" b="1" dirty="0"/>
              <a:t>110,000+</a:t>
            </a:r>
          </a:p>
          <a:p>
            <a:endParaRPr lang="en-US" dirty="0"/>
          </a:p>
          <a:p>
            <a:r>
              <a:rPr lang="en-US" dirty="0"/>
              <a:t>2016 properties eligible for tax foreclosure: </a:t>
            </a:r>
            <a:r>
              <a:rPr lang="en-US" b="1" dirty="0"/>
              <a:t>20,000</a:t>
            </a:r>
          </a:p>
          <a:p>
            <a:endParaRPr lang="en-US" dirty="0"/>
          </a:p>
          <a:p>
            <a:r>
              <a:rPr lang="en-US" dirty="0"/>
              <a:t>Q3 2015 vacant/no stat addresses:  </a:t>
            </a:r>
            <a:r>
              <a:rPr lang="en-US" b="1" dirty="0"/>
              <a:t>110,000 (30%+) </a:t>
            </a:r>
          </a:p>
          <a:p>
            <a:endParaRPr lang="en-US" b="1" dirty="0"/>
          </a:p>
          <a:p>
            <a:r>
              <a:rPr lang="en-US" dirty="0"/>
              <a:t>Dec. 2016 speculator-owned properties: </a:t>
            </a:r>
            <a:r>
              <a:rPr lang="en-US" b="1" dirty="0"/>
              <a:t>~80,000</a:t>
            </a:r>
          </a:p>
          <a:p>
            <a:endParaRPr lang="en-US" dirty="0"/>
          </a:p>
          <a:p>
            <a:r>
              <a:rPr lang="en-US" dirty="0"/>
              <a:t>Dec. 2016 Detroit Land Bank Authority-owned properties: </a:t>
            </a:r>
            <a:r>
              <a:rPr lang="en-US" b="1" dirty="0"/>
              <a:t>~95,000</a:t>
            </a:r>
          </a:p>
        </p:txBody>
      </p:sp>
    </p:spTree>
    <p:extLst>
      <p:ext uri="{BB962C8B-B14F-4D97-AF65-F5344CB8AC3E}">
        <p14:creationId xmlns:p14="http://schemas.microsoft.com/office/powerpoint/2010/main" val="186947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and History</a:t>
            </a:r>
          </a:p>
        </p:txBody>
      </p:sp>
      <p:sp>
        <p:nvSpPr>
          <p:cNvPr id="3" name="Text Placeholder 2"/>
          <p:cNvSpPr>
            <a:spLocks noGrp="1"/>
          </p:cNvSpPr>
          <p:nvPr>
            <p:ph type="body" sz="quarter" idx="10"/>
          </p:nvPr>
        </p:nvSpPr>
        <p:spPr/>
        <p:txBody>
          <a:bodyPr/>
          <a:lstStyle/>
          <a:p>
            <a:r>
              <a:rPr lang="en-US" dirty="0"/>
              <a:t>Julie Seward</a:t>
            </a:r>
          </a:p>
        </p:txBody>
      </p:sp>
    </p:spTree>
    <p:extLst>
      <p:ext uri="{BB962C8B-B14F-4D97-AF65-F5344CB8AC3E}">
        <p14:creationId xmlns:p14="http://schemas.microsoft.com/office/powerpoint/2010/main" val="185709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rt Placeholder 2" descr="MeanSales.png"/>
          <p:cNvPicPr>
            <a:picLocks noGrp="1" noChangeAspect="1"/>
          </p:cNvPicPr>
          <p:nvPr>
            <p:ph type="chart" sz="quarter" idx="10"/>
          </p:nvPr>
        </p:nvPicPr>
        <p:blipFill>
          <a:blip r:embed="rId2">
            <a:extLst>
              <a:ext uri="{28A0092B-C50C-407E-A947-70E740481C1C}">
                <a14:useLocalDpi xmlns:a14="http://schemas.microsoft.com/office/drawing/2010/main" val="0"/>
              </a:ext>
            </a:extLst>
          </a:blip>
          <a:srcRect l="-14213" r="-14213"/>
          <a:stretch>
            <a:fillRect/>
          </a:stretch>
        </p:blipFill>
        <p:spPr/>
      </p:pic>
    </p:spTree>
    <p:extLst>
      <p:ext uri="{BB962C8B-B14F-4D97-AF65-F5344CB8AC3E}">
        <p14:creationId xmlns:p14="http://schemas.microsoft.com/office/powerpoint/2010/main" val="320145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rt Placeholder 2"/>
          <p:cNvPicPr>
            <a:picLocks noGrp="1" noChangeAspect="1"/>
          </p:cNvPicPr>
          <p:nvPr>
            <p:ph type="chart" sz="quarter" idx="10"/>
          </p:nvPr>
        </p:nvPicPr>
        <p:blipFill>
          <a:blip r:embed="rId2">
            <a:extLst>
              <a:ext uri="{28A0092B-C50C-407E-A947-70E740481C1C}">
                <a14:useLocalDpi xmlns:a14="http://schemas.microsoft.com/office/drawing/2010/main" val="0"/>
              </a:ext>
            </a:extLst>
          </a:blip>
          <a:stretch>
            <a:fillRect/>
          </a:stretch>
        </p:blipFill>
        <p:spPr>
          <a:xfrm>
            <a:off x="955720" y="1600200"/>
            <a:ext cx="7232561" cy="3505200"/>
          </a:xfrm>
        </p:spPr>
      </p:pic>
    </p:spTree>
    <p:extLst>
      <p:ext uri="{BB962C8B-B14F-4D97-AF65-F5344CB8AC3E}">
        <p14:creationId xmlns:p14="http://schemas.microsoft.com/office/powerpoint/2010/main" val="233132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Detroit Context</a:t>
            </a:r>
          </a:p>
        </p:txBody>
      </p:sp>
      <p:sp>
        <p:nvSpPr>
          <p:cNvPr id="3" name="Content Placeholder 2"/>
          <p:cNvSpPr>
            <a:spLocks noGrp="1"/>
          </p:cNvSpPr>
          <p:nvPr>
            <p:ph sz="quarter" idx="1"/>
          </p:nvPr>
        </p:nvSpPr>
        <p:spPr/>
        <p:txBody>
          <a:bodyPr/>
          <a:lstStyle/>
          <a:p>
            <a:endParaRPr lang="en-US" dirty="0"/>
          </a:p>
          <a:p>
            <a:r>
              <a:rPr lang="en-US" dirty="0"/>
              <a:t>2014 purchase mortgages: </a:t>
            </a:r>
            <a:r>
              <a:rPr lang="en-US" b="1" dirty="0"/>
              <a:t>&lt; 500</a:t>
            </a:r>
          </a:p>
          <a:p>
            <a:endParaRPr lang="en-US" dirty="0"/>
          </a:p>
          <a:p>
            <a:r>
              <a:rPr lang="en-US" dirty="0"/>
              <a:t>Urban Institute noting:</a:t>
            </a:r>
          </a:p>
          <a:p>
            <a:pPr lvl="1"/>
            <a:r>
              <a:rPr lang="en-US" dirty="0"/>
              <a:t>44% corporate buyers in 2014</a:t>
            </a:r>
          </a:p>
          <a:p>
            <a:pPr lvl="1"/>
            <a:r>
              <a:rPr lang="en-US" dirty="0"/>
              <a:t>54% quit claims (land contracts?) in 2014</a:t>
            </a:r>
          </a:p>
        </p:txBody>
      </p:sp>
    </p:spTree>
    <p:extLst>
      <p:ext uri="{BB962C8B-B14F-4D97-AF65-F5344CB8AC3E}">
        <p14:creationId xmlns:p14="http://schemas.microsoft.com/office/powerpoint/2010/main" val="238170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960"/>
            <a:ext cx="9220200" cy="656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319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rt Placeholder 2" descr="Screen Shot 2016-09-09 at 10.37.24 AM.png"/>
          <p:cNvPicPr>
            <a:picLocks noGrp="1" noChangeAspect="1"/>
          </p:cNvPicPr>
          <p:nvPr>
            <p:ph type="chart" sz="quarter" idx="4294967295"/>
          </p:nvPr>
        </p:nvPicPr>
        <p:blipFill>
          <a:blip r:embed="rId2">
            <a:extLst>
              <a:ext uri="{28A0092B-C50C-407E-A947-70E740481C1C}">
                <a14:useLocalDpi xmlns:a14="http://schemas.microsoft.com/office/drawing/2010/main" val="0"/>
              </a:ext>
            </a:extLst>
          </a:blip>
          <a:srcRect l="-12558" r="-12558"/>
          <a:stretch>
            <a:fillRect/>
          </a:stretch>
        </p:blipFill>
        <p:spPr/>
      </p:pic>
      <p:sp>
        <p:nvSpPr>
          <p:cNvPr id="4" name="Rectangle 3"/>
          <p:cNvSpPr/>
          <p:nvPr/>
        </p:nvSpPr>
        <p:spPr>
          <a:xfrm rot="20167196">
            <a:off x="5001108" y="3986730"/>
            <a:ext cx="510604" cy="783259"/>
          </a:xfrm>
          <a:prstGeom prst="rect">
            <a:avLst/>
          </a:prstGeom>
          <a:noFill/>
          <a:ln w="44958">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771"/>
            <a:ext cx="9144000" cy="657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815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hart Placeholder 2"/>
          <p:cNvPicPr>
            <a:picLocks noGrp="1" noChangeAspect="1"/>
          </p:cNvPicPr>
          <p:nvPr>
            <p:ph type="chart" sz="quarter" idx="4294967295"/>
          </p:nvPr>
        </p:nvPicPr>
        <p:blipFill>
          <a:blip r:embed="rId2">
            <a:extLst>
              <a:ext uri="{28A0092B-C50C-407E-A947-70E740481C1C}">
                <a14:useLocalDpi xmlns:a14="http://schemas.microsoft.com/office/drawing/2010/main" val="0"/>
              </a:ext>
            </a:extLst>
          </a:blip>
          <a:stretch>
            <a:fillRect/>
          </a:stretch>
        </p:blipFill>
        <p:spPr>
          <a:xfrm>
            <a:off x="2268474" y="1600200"/>
            <a:ext cx="4841748" cy="4800600"/>
          </a:xfrm>
        </p:spPr>
      </p:pic>
      <p:sp>
        <p:nvSpPr>
          <p:cNvPr id="5" name="Rectangle 4"/>
          <p:cNvSpPr/>
          <p:nvPr/>
        </p:nvSpPr>
        <p:spPr>
          <a:xfrm rot="20167196">
            <a:off x="4409699" y="3535454"/>
            <a:ext cx="1601489" cy="2869477"/>
          </a:xfrm>
          <a:prstGeom prst="rect">
            <a:avLst/>
          </a:prstGeom>
          <a:noFill/>
          <a:ln w="44958">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Right Arrow 5"/>
          <p:cNvSpPr/>
          <p:nvPr/>
        </p:nvSpPr>
        <p:spPr>
          <a:xfrm rot="14659592">
            <a:off x="4183941" y="3389921"/>
            <a:ext cx="783162" cy="307723"/>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Right Arrow 6"/>
          <p:cNvSpPr/>
          <p:nvPr/>
        </p:nvSpPr>
        <p:spPr>
          <a:xfrm rot="9283183">
            <a:off x="4143005" y="5867487"/>
            <a:ext cx="783162" cy="307723"/>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332"/>
            <a:ext cx="9144000" cy="713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93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253666" cy="1219200"/>
          </a:xfrm>
        </p:spPr>
        <p:txBody>
          <a:bodyPr>
            <a:noAutofit/>
          </a:bodyPr>
          <a:lstStyle/>
          <a:p>
            <a:r>
              <a:rPr lang="en-US" sz="2000" dirty="0"/>
              <a:t>How can we monitor neighborhood </a:t>
            </a:r>
            <a:r>
              <a:rPr lang="en-US" sz="2000" b="1" dirty="0"/>
              <a:t>change</a:t>
            </a:r>
            <a:r>
              <a:rPr lang="en-US" sz="2000" dirty="0"/>
              <a:t> closer to real time, understand how people </a:t>
            </a:r>
            <a:r>
              <a:rPr lang="en-US" sz="2000" b="1" dirty="0"/>
              <a:t>feel</a:t>
            </a:r>
            <a:r>
              <a:rPr lang="en-US" sz="2000" dirty="0"/>
              <a:t> about it, and provide the information to people who can </a:t>
            </a:r>
            <a:r>
              <a:rPr lang="en-US" sz="2000" b="1" dirty="0"/>
              <a:t>do</a:t>
            </a:r>
            <a:r>
              <a:rPr lang="en-US" sz="2000" dirty="0"/>
              <a:t> </a:t>
            </a:r>
            <a:r>
              <a:rPr lang="en-US" sz="2000" b="1" dirty="0"/>
              <a:t>something</a:t>
            </a:r>
            <a:r>
              <a:rPr lang="en-US" sz="2000" dirty="0"/>
              <a:t> about it?</a:t>
            </a:r>
          </a:p>
        </p:txBody>
      </p:sp>
      <p:pic>
        <p:nvPicPr>
          <p:cNvPr id="6" name="Picture 5"/>
          <p:cNvPicPr>
            <a:picLocks noChangeAspect="1"/>
          </p:cNvPicPr>
          <p:nvPr/>
        </p:nvPicPr>
        <p:blipFill rotWithShape="1">
          <a:blip r:embed="rId3"/>
          <a:srcRect t="16335" b="7955"/>
          <a:stretch/>
        </p:blipFill>
        <p:spPr>
          <a:xfrm>
            <a:off x="990600" y="1568628"/>
            <a:ext cx="8034466" cy="4679772"/>
          </a:xfrm>
          <a:prstGeom prst="rect">
            <a:avLst/>
          </a:prstGeom>
        </p:spPr>
      </p:pic>
      <p:sp>
        <p:nvSpPr>
          <p:cNvPr id="5" name="Title 1"/>
          <p:cNvSpPr txBox="1">
            <a:spLocks/>
          </p:cNvSpPr>
          <p:nvPr/>
        </p:nvSpPr>
        <p:spPr>
          <a:xfrm>
            <a:off x="152400" y="4800600"/>
            <a:ext cx="3095501" cy="2051462"/>
          </a:xfrm>
          <a:prstGeom prst="rect">
            <a:avLst/>
          </a:prstGeom>
        </p:spPr>
        <p:txBody>
          <a:bodyPr vert="horz" anchor="ctr">
            <a:normAutofit fontScale="85000" lnSpcReduction="10000"/>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87AF3F"/>
                </a:solidFill>
                <a:effectLst/>
                <a:uLnTx/>
                <a:uFillTx/>
                <a:latin typeface="Century Gothic"/>
                <a:ea typeface="+mj-ea"/>
                <a:cs typeface="+mj-cs"/>
              </a:rPr>
              <a:t>Our answer: Turning the Corner</a:t>
            </a:r>
          </a:p>
        </p:txBody>
      </p:sp>
    </p:spTree>
    <p:extLst>
      <p:ext uri="{BB962C8B-B14F-4D97-AF65-F5344CB8AC3E}">
        <p14:creationId xmlns:p14="http://schemas.microsoft.com/office/powerpoint/2010/main" val="242752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Local Work</a:t>
            </a:r>
          </a:p>
        </p:txBody>
      </p:sp>
      <p:sp>
        <p:nvSpPr>
          <p:cNvPr id="3" name="Content Placeholder 2"/>
          <p:cNvSpPr>
            <a:spLocks noGrp="1"/>
          </p:cNvSpPr>
          <p:nvPr>
            <p:ph sz="quarter" idx="1"/>
          </p:nvPr>
        </p:nvSpPr>
        <p:spPr/>
        <p:txBody>
          <a:bodyPr>
            <a:normAutofit fontScale="92500" lnSpcReduction="20000"/>
          </a:bodyPr>
          <a:lstStyle/>
          <a:p>
            <a:endParaRPr lang="en-US" dirty="0"/>
          </a:p>
          <a:p>
            <a:r>
              <a:rPr lang="en-US" dirty="0"/>
              <a:t>Cross Site Learning</a:t>
            </a:r>
          </a:p>
          <a:p>
            <a:pPr marL="0" indent="0">
              <a:buNone/>
            </a:pPr>
            <a:endParaRPr lang="en-US" dirty="0"/>
          </a:p>
          <a:p>
            <a:r>
              <a:rPr lang="en-US" dirty="0"/>
              <a:t>Citizen Advisory Board</a:t>
            </a:r>
          </a:p>
          <a:p>
            <a:endParaRPr lang="en-US" dirty="0"/>
          </a:p>
          <a:p>
            <a:r>
              <a:rPr lang="en-US" dirty="0"/>
              <a:t>Quantitative Sources Research</a:t>
            </a:r>
          </a:p>
          <a:p>
            <a:endParaRPr lang="en-US" dirty="0"/>
          </a:p>
          <a:p>
            <a:r>
              <a:rPr lang="en-US" dirty="0"/>
              <a:t>Qualitative Research</a:t>
            </a:r>
          </a:p>
          <a:p>
            <a:endParaRPr lang="en-US" dirty="0"/>
          </a:p>
          <a:p>
            <a:r>
              <a:rPr lang="en-US" dirty="0"/>
              <a:t>Communications and Dissemination</a:t>
            </a:r>
          </a:p>
          <a:p>
            <a:endParaRPr lang="en-US" dirty="0"/>
          </a:p>
        </p:txBody>
      </p:sp>
    </p:spTree>
    <p:extLst>
      <p:ext uri="{BB962C8B-B14F-4D97-AF65-F5344CB8AC3E}">
        <p14:creationId xmlns:p14="http://schemas.microsoft.com/office/powerpoint/2010/main" val="2587035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a:t>
            </a:r>
          </a:p>
        </p:txBody>
      </p:sp>
      <p:sp>
        <p:nvSpPr>
          <p:cNvPr id="3" name="Content Placeholder 2"/>
          <p:cNvSpPr>
            <a:spLocks noGrp="1"/>
          </p:cNvSpPr>
          <p:nvPr>
            <p:ph sz="quarter" idx="1"/>
          </p:nvPr>
        </p:nvSpPr>
        <p:spPr/>
        <p:txBody>
          <a:bodyPr/>
          <a:lstStyle/>
          <a:p>
            <a:endParaRPr lang="en-US" dirty="0"/>
          </a:p>
          <a:p>
            <a:r>
              <a:rPr lang="en-US" dirty="0"/>
              <a:t>Detroit advantages:</a:t>
            </a:r>
          </a:p>
          <a:p>
            <a:pPr lvl="1"/>
            <a:r>
              <a:rPr lang="en-US" dirty="0"/>
              <a:t>Motor City Mapping project</a:t>
            </a:r>
          </a:p>
          <a:p>
            <a:pPr lvl="1"/>
            <a:r>
              <a:rPr lang="en-US" dirty="0"/>
              <a:t>City’s move toward open data</a:t>
            </a:r>
          </a:p>
          <a:p>
            <a:pPr lvl="1"/>
            <a:endParaRPr lang="en-US" dirty="0"/>
          </a:p>
          <a:p>
            <a:r>
              <a:rPr lang="en-US" dirty="0"/>
              <a:t>Disadvantages:</a:t>
            </a:r>
          </a:p>
          <a:p>
            <a:pPr lvl="1"/>
            <a:r>
              <a:rPr lang="en-US" dirty="0"/>
              <a:t>Despite better property data, lacking “people” data</a:t>
            </a:r>
          </a:p>
        </p:txBody>
      </p:sp>
    </p:spTree>
    <p:extLst>
      <p:ext uri="{BB962C8B-B14F-4D97-AF65-F5344CB8AC3E}">
        <p14:creationId xmlns:p14="http://schemas.microsoft.com/office/powerpoint/2010/main" val="2266787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Progress</a:t>
            </a:r>
          </a:p>
        </p:txBody>
      </p:sp>
      <p:sp>
        <p:nvSpPr>
          <p:cNvPr id="3" name="Content Placeholder 2"/>
          <p:cNvSpPr>
            <a:spLocks noGrp="1"/>
          </p:cNvSpPr>
          <p:nvPr>
            <p:ph sz="quarter" idx="1"/>
          </p:nvPr>
        </p:nvSpPr>
        <p:spPr/>
        <p:txBody>
          <a:bodyPr>
            <a:normAutofit lnSpcReduction="10000"/>
          </a:bodyPr>
          <a:lstStyle/>
          <a:p>
            <a:r>
              <a:rPr lang="en-US" dirty="0"/>
              <a:t>Researched over 50 potential data exhaust streams</a:t>
            </a:r>
          </a:p>
          <a:p>
            <a:r>
              <a:rPr lang="en-US" dirty="0"/>
              <a:t>Ideal seems to be a combo:</a:t>
            </a:r>
          </a:p>
          <a:p>
            <a:pPr lvl="1"/>
            <a:r>
              <a:rPr lang="en-US" dirty="0"/>
              <a:t>Utility shut offs / transfers</a:t>
            </a:r>
          </a:p>
          <a:p>
            <a:pPr lvl="1"/>
            <a:r>
              <a:rPr lang="en-US" dirty="0"/>
              <a:t>Property value &amp; rent levels</a:t>
            </a:r>
          </a:p>
          <a:p>
            <a:pPr lvl="1"/>
            <a:r>
              <a:rPr lang="en-US" dirty="0"/>
              <a:t>Business opens / closes by type</a:t>
            </a:r>
          </a:p>
          <a:p>
            <a:pPr lvl="1"/>
            <a:r>
              <a:rPr lang="en-US" dirty="0"/>
              <a:t>Credit card spending</a:t>
            </a:r>
          </a:p>
          <a:p>
            <a:pPr lvl="1"/>
            <a:r>
              <a:rPr lang="en-US" dirty="0"/>
              <a:t>Tax Auction Bids</a:t>
            </a:r>
          </a:p>
          <a:p>
            <a:r>
              <a:rPr lang="en-US" dirty="0"/>
              <a:t>May have enough to test causal model and identify leading indicators</a:t>
            </a:r>
          </a:p>
        </p:txBody>
      </p:sp>
    </p:spTree>
    <p:extLst>
      <p:ext uri="{BB962C8B-B14F-4D97-AF65-F5344CB8AC3E}">
        <p14:creationId xmlns:p14="http://schemas.microsoft.com/office/powerpoint/2010/main" val="290528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641349" y="1606445"/>
            <a:ext cx="8021387" cy="4203573"/>
          </a:xfrm>
        </p:spPr>
        <p:txBody>
          <a:bodyPr/>
          <a:lstStyle/>
          <a:p>
            <a:r>
              <a:rPr lang="en-US" dirty="0"/>
              <a:t>Introductions and History</a:t>
            </a:r>
          </a:p>
          <a:p>
            <a:r>
              <a:rPr lang="en-US" dirty="0"/>
              <a:t>Market and Policy Context</a:t>
            </a:r>
          </a:p>
          <a:p>
            <a:pPr lvl="1"/>
            <a:r>
              <a:rPr lang="en-US" dirty="0"/>
              <a:t>Discussion</a:t>
            </a:r>
          </a:p>
          <a:p>
            <a:r>
              <a:rPr lang="en-US" dirty="0"/>
              <a:t>Turning the Corner Project</a:t>
            </a:r>
          </a:p>
          <a:p>
            <a:r>
              <a:rPr lang="en-US" dirty="0"/>
              <a:t>Local Perspectives – Detroit and Twin Cities</a:t>
            </a:r>
          </a:p>
          <a:p>
            <a:pPr lvl="1"/>
            <a:r>
              <a:rPr lang="en-US" dirty="0"/>
              <a:t>Discussion</a:t>
            </a:r>
          </a:p>
          <a:p>
            <a:r>
              <a:rPr lang="en-US" dirty="0"/>
              <a:t>Small Group Discussion </a:t>
            </a:r>
          </a:p>
          <a:p>
            <a:r>
              <a:rPr lang="en-US" dirty="0"/>
              <a:t>Report Out and Wrap-up</a:t>
            </a:r>
          </a:p>
          <a:p>
            <a:endParaRPr lang="en-US" dirty="0"/>
          </a:p>
          <a:p>
            <a:endParaRPr lang="en-US" dirty="0"/>
          </a:p>
          <a:p>
            <a:endParaRPr lang="en-US" dirty="0"/>
          </a:p>
        </p:txBody>
      </p:sp>
    </p:spTree>
    <p:extLst>
      <p:ext uri="{BB962C8B-B14F-4D97-AF65-F5344CB8AC3E}">
        <p14:creationId xmlns:p14="http://schemas.microsoft.com/office/powerpoint/2010/main" val="46575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Progress</a:t>
            </a:r>
          </a:p>
        </p:txBody>
      </p:sp>
      <p:sp>
        <p:nvSpPr>
          <p:cNvPr id="3" name="Content Placeholder 2"/>
          <p:cNvSpPr>
            <a:spLocks noGrp="1"/>
          </p:cNvSpPr>
          <p:nvPr>
            <p:ph sz="quarter" idx="1"/>
          </p:nvPr>
        </p:nvSpPr>
        <p:spPr/>
        <p:txBody>
          <a:bodyPr/>
          <a:lstStyle/>
          <a:p>
            <a:endParaRPr lang="en-US" dirty="0"/>
          </a:p>
          <a:p>
            <a:r>
              <a:rPr lang="en-US" dirty="0"/>
              <a:t>Interviews (Ongoing)</a:t>
            </a:r>
          </a:p>
          <a:p>
            <a:pPr lvl="1"/>
            <a:r>
              <a:rPr lang="en-US" dirty="0"/>
              <a:t>Established business owners in neighborhoods anecdotally experiencing neighborhood change</a:t>
            </a:r>
          </a:p>
          <a:p>
            <a:pPr lvl="1"/>
            <a:endParaRPr lang="en-US" dirty="0"/>
          </a:p>
          <a:p>
            <a:r>
              <a:rPr lang="en-US" dirty="0"/>
              <a:t>Focus groups (Testing Protocols)</a:t>
            </a:r>
          </a:p>
          <a:p>
            <a:pPr lvl="1"/>
            <a:r>
              <a:rPr lang="en-US" dirty="0"/>
              <a:t>Residents in those same target neighborhoods</a:t>
            </a:r>
          </a:p>
          <a:p>
            <a:pPr lvl="1"/>
            <a:endParaRPr lang="en-US" dirty="0"/>
          </a:p>
        </p:txBody>
      </p:sp>
    </p:spTree>
    <p:extLst>
      <p:ext uri="{BB962C8B-B14F-4D97-AF65-F5344CB8AC3E}">
        <p14:creationId xmlns:p14="http://schemas.microsoft.com/office/powerpoint/2010/main" val="1585660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Experiences</a:t>
            </a:r>
          </a:p>
        </p:txBody>
      </p:sp>
      <p:sp>
        <p:nvSpPr>
          <p:cNvPr id="3" name="Content Placeholder 2"/>
          <p:cNvSpPr>
            <a:spLocks noGrp="1"/>
          </p:cNvSpPr>
          <p:nvPr>
            <p:ph sz="quarter" idx="1"/>
          </p:nvPr>
        </p:nvSpPr>
        <p:spPr>
          <a:xfrm>
            <a:off x="533400" y="1295400"/>
            <a:ext cx="8382000" cy="5257800"/>
          </a:xfrm>
        </p:spPr>
        <p:txBody>
          <a:bodyPr>
            <a:normAutofit fontScale="92500" lnSpcReduction="10000"/>
          </a:bodyPr>
          <a:lstStyle/>
          <a:p>
            <a:endParaRPr lang="en-US" dirty="0"/>
          </a:p>
          <a:p>
            <a:r>
              <a:rPr lang="en-US" dirty="0"/>
              <a:t>Resident Protocols</a:t>
            </a:r>
          </a:p>
          <a:p>
            <a:pPr lvl="1"/>
            <a:r>
              <a:rPr lang="en-US" dirty="0"/>
              <a:t>Seems best to ask the “big picture” questions up front, because residents are eager to answer them</a:t>
            </a:r>
          </a:p>
          <a:p>
            <a:pPr lvl="1"/>
            <a:r>
              <a:rPr lang="en-US" dirty="0"/>
              <a:t>Residents want to maintain political and cultural relevance and are concerned about the changing atmospheres</a:t>
            </a:r>
          </a:p>
          <a:p>
            <a:pPr lvl="1"/>
            <a:endParaRPr lang="en-US" dirty="0"/>
          </a:p>
          <a:p>
            <a:r>
              <a:rPr lang="en-US" dirty="0"/>
              <a:t>Business-owner Protocols</a:t>
            </a:r>
          </a:p>
          <a:p>
            <a:pPr lvl="1"/>
            <a:r>
              <a:rPr lang="en-US" dirty="0"/>
              <a:t>Hopefulness and concern reveal complex relationships with neighborhood change</a:t>
            </a:r>
          </a:p>
          <a:p>
            <a:pPr lvl="1"/>
            <a:r>
              <a:rPr lang="en-US" dirty="0"/>
              <a:t>Branching, detail-oriented questions yield clear and discrete answers</a:t>
            </a:r>
          </a:p>
          <a:p>
            <a:pPr lvl="1"/>
            <a:endParaRPr lang="en-US" dirty="0"/>
          </a:p>
        </p:txBody>
      </p:sp>
    </p:spTree>
    <p:extLst>
      <p:ext uri="{BB962C8B-B14F-4D97-AF65-F5344CB8AC3E}">
        <p14:creationId xmlns:p14="http://schemas.microsoft.com/office/powerpoint/2010/main" val="764811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 Storytelling</a:t>
            </a:r>
          </a:p>
        </p:txBody>
      </p:sp>
      <p:sp>
        <p:nvSpPr>
          <p:cNvPr id="3" name="Content Placeholder 2"/>
          <p:cNvSpPr>
            <a:spLocks noGrp="1"/>
          </p:cNvSpPr>
          <p:nvPr>
            <p:ph sz="quarter" idx="1"/>
          </p:nvPr>
        </p:nvSpPr>
        <p:spPr>
          <a:xfrm>
            <a:off x="612648" y="2057400"/>
            <a:ext cx="4111752" cy="4038600"/>
          </a:xfrm>
        </p:spPr>
        <p:txBody>
          <a:bodyPr>
            <a:normAutofit/>
          </a:bodyPr>
          <a:lstStyle/>
          <a:p>
            <a:endParaRPr lang="en-US" dirty="0"/>
          </a:p>
          <a:p>
            <a:r>
              <a:rPr lang="en-US" dirty="0"/>
              <a:t>Newly-funded expansion of the project will center resident storytelling.</a:t>
            </a:r>
          </a:p>
        </p:txBody>
      </p:sp>
      <p:pic>
        <p:nvPicPr>
          <p:cNvPr id="4098" name="Picture 2" descr="Image result for skillman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524000"/>
            <a:ext cx="4571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590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Thanks!</a:t>
            </a:r>
          </a:p>
        </p:txBody>
      </p:sp>
      <p:sp>
        <p:nvSpPr>
          <p:cNvPr id="2" name="Text Placeholder 1"/>
          <p:cNvSpPr>
            <a:spLocks noGrp="1"/>
          </p:cNvSpPr>
          <p:nvPr>
            <p:ph sz="quarter" idx="1"/>
          </p:nvPr>
        </p:nvSpPr>
        <p:spPr/>
        <p:txBody>
          <a:bodyPr>
            <a:normAutofit/>
          </a:bodyPr>
          <a:lstStyle/>
          <a:p>
            <a:pPr marL="0" indent="0">
              <a:buNone/>
            </a:pPr>
            <a:endParaRPr lang="en-US" dirty="0"/>
          </a:p>
          <a:p>
            <a:pPr marL="0" indent="0">
              <a:buNone/>
            </a:pPr>
            <a:r>
              <a:rPr lang="en-US" dirty="0"/>
              <a:t>Erica Raleigh</a:t>
            </a:r>
          </a:p>
          <a:p>
            <a:pPr marL="0" indent="0">
              <a:buNone/>
            </a:pPr>
            <a:r>
              <a:rPr lang="en-US" dirty="0">
                <a:hlinkClick r:id="rId2"/>
              </a:rPr>
              <a:t>Erica@DataDrivenDetroit.org</a:t>
            </a:r>
            <a:endParaRPr lang="en-US" dirty="0"/>
          </a:p>
          <a:p>
            <a:pPr marL="0" indent="0">
              <a:buNone/>
            </a:pPr>
            <a:endParaRPr lang="en-US" dirty="0"/>
          </a:p>
          <a:p>
            <a:pPr marL="0" indent="0">
              <a:buNone/>
            </a:pPr>
            <a:r>
              <a:rPr lang="en-US" dirty="0" err="1"/>
              <a:t>www.datadrivendetroit.org</a:t>
            </a:r>
            <a:endParaRPr lang="en-US" dirty="0"/>
          </a:p>
          <a:p>
            <a:pPr marL="0" indent="0">
              <a:buNone/>
            </a:pPr>
            <a:r>
              <a:rPr lang="en-US" dirty="0"/>
              <a:t>@D3detroit</a:t>
            </a:r>
          </a:p>
          <a:p>
            <a:pPr marL="0" indent="0">
              <a:buNone/>
            </a:pPr>
            <a:endParaRPr lang="en-US" dirty="0"/>
          </a:p>
        </p:txBody>
      </p:sp>
    </p:spTree>
    <p:extLst>
      <p:ext uri="{BB962C8B-B14F-4D97-AF65-F5344CB8AC3E}">
        <p14:creationId xmlns:p14="http://schemas.microsoft.com/office/powerpoint/2010/main" val="976481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6000" dirty="0"/>
              <a:t>Turning the Corner Project</a:t>
            </a:r>
          </a:p>
        </p:txBody>
      </p:sp>
      <p:sp>
        <p:nvSpPr>
          <p:cNvPr id="5" name="Subtitle 4"/>
          <p:cNvSpPr>
            <a:spLocks noGrp="1"/>
          </p:cNvSpPr>
          <p:nvPr>
            <p:ph type="subTitle" idx="1"/>
          </p:nvPr>
        </p:nvSpPr>
        <p:spPr/>
        <p:txBody>
          <a:bodyPr>
            <a:normAutofit fontScale="70000" lnSpcReduction="20000"/>
          </a:bodyPr>
          <a:lstStyle/>
          <a:p>
            <a:endParaRPr lang="en-US" dirty="0"/>
          </a:p>
          <a:p>
            <a:r>
              <a:rPr lang="en-US" sz="6300" dirty="0"/>
              <a:t>Twin Cities Case Study</a:t>
            </a:r>
          </a:p>
          <a:p>
            <a:endParaRPr lang="en-US" dirty="0"/>
          </a:p>
          <a:p>
            <a:r>
              <a:rPr lang="en-US" sz="2300" dirty="0"/>
              <a:t>Michael Grover, PhD </a:t>
            </a:r>
          </a:p>
          <a:p>
            <a:r>
              <a:rPr lang="en-US" sz="2300" dirty="0"/>
              <a:t>Community Affairs Officer, Federal Reserve Bank of Minneapolis</a:t>
            </a:r>
          </a:p>
        </p:txBody>
      </p:sp>
    </p:spTree>
    <p:extLst>
      <p:ext uri="{BB962C8B-B14F-4D97-AF65-F5344CB8AC3E}">
        <p14:creationId xmlns:p14="http://schemas.microsoft.com/office/powerpoint/2010/main" val="3194665743"/>
      </p:ext>
    </p:extLst>
  </p:cSld>
  <p:clrMapOvr>
    <a:masterClrMapping/>
  </p:clrMapOvr>
  <p:transition>
    <p:cover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Neighborhood change in the Twin Cities – myth or reality?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714" y="1828800"/>
            <a:ext cx="3998403" cy="342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71" y="1830571"/>
            <a:ext cx="3848773" cy="381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796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dirty="0"/>
              <a:t>Project background and objectives</a:t>
            </a:r>
          </a:p>
          <a:p>
            <a:r>
              <a:rPr lang="en-US" dirty="0"/>
              <a:t>Roles and responsibilities of local partners</a:t>
            </a:r>
          </a:p>
          <a:p>
            <a:r>
              <a:rPr lang="en-US" dirty="0"/>
              <a:t>Scope of work</a:t>
            </a:r>
          </a:p>
          <a:p>
            <a:r>
              <a:rPr lang="en-US" dirty="0"/>
              <a:t>Timeline</a:t>
            </a:r>
          </a:p>
          <a:p>
            <a:pPr lvl="1"/>
            <a:endParaRPr lang="en-US" dirty="0"/>
          </a:p>
          <a:p>
            <a:endParaRPr lang="en-US" dirty="0"/>
          </a:p>
          <a:p>
            <a:endParaRPr lang="en-US" dirty="0"/>
          </a:p>
        </p:txBody>
      </p:sp>
    </p:spTree>
    <p:extLst>
      <p:ext uri="{BB962C8B-B14F-4D97-AF65-F5344CB8AC3E}">
        <p14:creationId xmlns:p14="http://schemas.microsoft.com/office/powerpoint/2010/main" val="1670732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background and objectives</a:t>
            </a:r>
            <a:br>
              <a:rPr lang="en-US" dirty="0"/>
            </a:br>
            <a:endParaRPr lang="en-US" dirty="0"/>
          </a:p>
        </p:txBody>
      </p:sp>
      <p:sp>
        <p:nvSpPr>
          <p:cNvPr id="3" name="Content Placeholder 2"/>
          <p:cNvSpPr>
            <a:spLocks noGrp="1"/>
          </p:cNvSpPr>
          <p:nvPr>
            <p:ph idx="1"/>
          </p:nvPr>
        </p:nvSpPr>
        <p:spPr/>
        <p:txBody>
          <a:bodyPr/>
          <a:lstStyle/>
          <a:p>
            <a:r>
              <a:rPr lang="en-US" dirty="0"/>
              <a:t>Gain a better understanding neighborhood dynamics</a:t>
            </a:r>
          </a:p>
          <a:p>
            <a:pPr lvl="1"/>
            <a:r>
              <a:rPr lang="en-US" dirty="0"/>
              <a:t>Employ both quantitative and qualitative data</a:t>
            </a:r>
          </a:p>
          <a:p>
            <a:r>
              <a:rPr lang="en-US" dirty="0"/>
              <a:t>Inform community stakeholders and policymakers</a:t>
            </a:r>
          </a:p>
          <a:p>
            <a:r>
              <a:rPr lang="en-US" dirty="0"/>
              <a:t>Cross-site analysis that will produce protocols and methodology for others to use</a:t>
            </a:r>
          </a:p>
        </p:txBody>
      </p:sp>
    </p:spTree>
    <p:extLst>
      <p:ext uri="{BB962C8B-B14F-4D97-AF65-F5344CB8AC3E}">
        <p14:creationId xmlns:p14="http://schemas.microsoft.com/office/powerpoint/2010/main" val="699061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Roles and responsibilities of local partners</a:t>
            </a:r>
            <a:br>
              <a:rPr lang="en-US" dirty="0"/>
            </a:br>
            <a:endParaRPr lang="en-US" dirty="0"/>
          </a:p>
        </p:txBody>
      </p:sp>
      <p:sp>
        <p:nvSpPr>
          <p:cNvPr id="3" name="Content Placeholder 2"/>
          <p:cNvSpPr>
            <a:spLocks noGrp="1"/>
          </p:cNvSpPr>
          <p:nvPr>
            <p:ph idx="1"/>
          </p:nvPr>
        </p:nvSpPr>
        <p:spPr/>
        <p:txBody>
          <a:bodyPr/>
          <a:lstStyle/>
          <a:p>
            <a:r>
              <a:rPr lang="en-US" b="1" i="1" dirty="0"/>
              <a:t>Center for Urban and Regional Affairs </a:t>
            </a:r>
            <a:r>
              <a:rPr lang="en-US" dirty="0"/>
              <a:t>(CURA) at the University of Minnesota– quantitative analysis</a:t>
            </a:r>
          </a:p>
          <a:p>
            <a:r>
              <a:rPr lang="en-US" b="1" i="1" dirty="0"/>
              <a:t>Wilder Research </a:t>
            </a:r>
            <a:r>
              <a:rPr lang="en-US" dirty="0"/>
              <a:t>– qualitative analysis</a:t>
            </a:r>
          </a:p>
          <a:p>
            <a:r>
              <a:rPr lang="en-US" b="1" i="1" dirty="0"/>
              <a:t>Twin Cities LISC </a:t>
            </a:r>
            <a:r>
              <a:rPr lang="en-US" dirty="0"/>
              <a:t>– project administrator</a:t>
            </a:r>
          </a:p>
          <a:p>
            <a:r>
              <a:rPr lang="en-US" b="1" i="1" dirty="0"/>
              <a:t>Federal Reserve Bank of Minneapolis </a:t>
            </a:r>
            <a:r>
              <a:rPr lang="en-US" dirty="0"/>
              <a:t>– contribute to all facets of the study and link to national analysis</a:t>
            </a:r>
          </a:p>
          <a:p>
            <a:r>
              <a:rPr lang="en-US" b="1" i="1" dirty="0"/>
              <a:t>McKnight Foundation </a:t>
            </a:r>
            <a:r>
              <a:rPr lang="en-US" dirty="0"/>
              <a:t>– study funder</a:t>
            </a:r>
          </a:p>
        </p:txBody>
      </p:sp>
    </p:spTree>
    <p:extLst>
      <p:ext uri="{BB962C8B-B14F-4D97-AF65-F5344CB8AC3E}">
        <p14:creationId xmlns:p14="http://schemas.microsoft.com/office/powerpoint/2010/main" val="3913032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40079"/>
            <a:ext cx="8153400" cy="579121"/>
          </a:xfrm>
        </p:spPr>
        <p:txBody>
          <a:bodyPr>
            <a:normAutofit fontScale="90000"/>
          </a:bodyPr>
          <a:lstStyle/>
          <a:p>
            <a:r>
              <a:rPr lang="en-US" dirty="0"/>
              <a:t>Scope of work</a:t>
            </a:r>
            <a:br>
              <a:rPr lang="en-US" dirty="0"/>
            </a:br>
            <a:endParaRPr lang="en-US" dirty="0"/>
          </a:p>
        </p:txBody>
      </p:sp>
      <p:sp>
        <p:nvSpPr>
          <p:cNvPr id="3" name="Content Placeholder 2"/>
          <p:cNvSpPr>
            <a:spLocks noGrp="1"/>
          </p:cNvSpPr>
          <p:nvPr>
            <p:ph idx="1"/>
          </p:nvPr>
        </p:nvSpPr>
        <p:spPr>
          <a:xfrm>
            <a:off x="533400" y="1295400"/>
            <a:ext cx="8153400" cy="4343400"/>
          </a:xfrm>
        </p:spPr>
        <p:txBody>
          <a:bodyPr>
            <a:normAutofit fontScale="92500" lnSpcReduction="20000"/>
          </a:bodyPr>
          <a:lstStyle/>
          <a:p>
            <a:r>
              <a:rPr lang="en-US" sz="1800" b="1" dirty="0"/>
              <a:t>Employ quantitative data </a:t>
            </a:r>
            <a:r>
              <a:rPr lang="en-US" sz="1800" dirty="0"/>
              <a:t>to identify neighborhoods experiencing change </a:t>
            </a:r>
          </a:p>
          <a:p>
            <a:endParaRPr lang="en-US" sz="1800" dirty="0"/>
          </a:p>
          <a:p>
            <a:pPr lvl="0"/>
            <a:r>
              <a:rPr lang="en-US" sz="1800" b="1" dirty="0"/>
              <a:t>Gather local and regional stakeholder perspectives</a:t>
            </a:r>
            <a:r>
              <a:rPr lang="en-US" sz="1800" dirty="0"/>
              <a:t> on gentrification at the local neighborhood level in the Minneapolis-Saint Paul metropolitan area</a:t>
            </a:r>
          </a:p>
          <a:p>
            <a:pPr lvl="0"/>
            <a:endParaRPr lang="en-US" sz="1800" dirty="0"/>
          </a:p>
          <a:p>
            <a:pPr lvl="0"/>
            <a:r>
              <a:rPr lang="en-US" sz="1800" b="1" dirty="0"/>
              <a:t>Gather neighborhood stakeholder and resident perspectives</a:t>
            </a:r>
            <a:r>
              <a:rPr lang="en-US" sz="1800" dirty="0"/>
              <a:t> in three local neighborhoods about how gentrification is impacting and changing their neighborhoods </a:t>
            </a:r>
          </a:p>
          <a:p>
            <a:pPr lvl="1"/>
            <a:r>
              <a:rPr lang="en-US" sz="1400" dirty="0"/>
              <a:t>Key informant interviews (N=10-12)</a:t>
            </a:r>
          </a:p>
          <a:p>
            <a:pPr lvl="1"/>
            <a:r>
              <a:rPr lang="en-US" sz="1400" dirty="0"/>
              <a:t>Neighborhood stakeholder interviews (N=5 x 3 neighborhoods) </a:t>
            </a:r>
          </a:p>
          <a:p>
            <a:pPr lvl="1"/>
            <a:r>
              <a:rPr lang="en-US" sz="1400" dirty="0"/>
              <a:t>Neighborhood resident focus groups (N=1 x 3 neighborhoods) </a:t>
            </a:r>
          </a:p>
          <a:p>
            <a:pPr lvl="1"/>
            <a:r>
              <a:rPr lang="en-US" sz="1400" dirty="0"/>
              <a:t>Neighborhood convening (N=1 x 3 neighborhoods)</a:t>
            </a:r>
          </a:p>
          <a:p>
            <a:pPr marL="457200" lvl="1" indent="0">
              <a:buNone/>
            </a:pPr>
            <a:endParaRPr lang="en-US" sz="1600" dirty="0"/>
          </a:p>
          <a:p>
            <a:pPr lvl="0"/>
            <a:r>
              <a:rPr lang="en-US" sz="1800" b="1" dirty="0"/>
              <a:t>Analyze and interpret </a:t>
            </a:r>
            <a:r>
              <a:rPr lang="en-US" sz="1800" dirty="0"/>
              <a:t>the findings and provide data monitoring and policy considerations</a:t>
            </a:r>
          </a:p>
          <a:p>
            <a:pPr lvl="0"/>
            <a:endParaRPr lang="en-US" sz="1800" dirty="0"/>
          </a:p>
          <a:p>
            <a:pPr lvl="0"/>
            <a:r>
              <a:rPr lang="en-US" sz="1800" b="1" dirty="0"/>
              <a:t>Engage</a:t>
            </a:r>
            <a:r>
              <a:rPr lang="en-US" sz="1800" dirty="0"/>
              <a:t> community stakeholders and policymakers in post-report forums</a:t>
            </a:r>
          </a:p>
        </p:txBody>
      </p:sp>
    </p:spTree>
    <p:extLst>
      <p:ext uri="{BB962C8B-B14F-4D97-AF65-F5344CB8AC3E}">
        <p14:creationId xmlns:p14="http://schemas.microsoft.com/office/powerpoint/2010/main" val="2729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a:t>
            </a:r>
            <a:r>
              <a:rPr lang="en-US" i="1" dirty="0"/>
              <a:t>Turning the Corner</a:t>
            </a:r>
          </a:p>
        </p:txBody>
      </p:sp>
      <p:sp>
        <p:nvSpPr>
          <p:cNvPr id="3" name="Content Placeholder 2"/>
          <p:cNvSpPr>
            <a:spLocks noGrp="1"/>
          </p:cNvSpPr>
          <p:nvPr>
            <p:ph idx="1"/>
          </p:nvPr>
        </p:nvSpPr>
        <p:spPr>
          <a:xfrm>
            <a:off x="641349" y="1606445"/>
            <a:ext cx="8021387" cy="4203573"/>
          </a:xfrm>
        </p:spPr>
        <p:txBody>
          <a:bodyPr/>
          <a:lstStyle/>
          <a:p>
            <a:r>
              <a:rPr lang="en-US" dirty="0"/>
              <a:t>Originated as FPI discussion about post-recession changes in gentrification and displacement </a:t>
            </a:r>
          </a:p>
          <a:p>
            <a:r>
              <a:rPr lang="en-US" dirty="0"/>
              <a:t>How can local communities could better use data to make informed neighborhood growth decisions?</a:t>
            </a:r>
            <a:endParaRPr lang="en-US" dirty="0">
              <a:highlight>
                <a:srgbClr val="FFFF00"/>
              </a:highlight>
            </a:endParaRPr>
          </a:p>
          <a:p>
            <a:r>
              <a:rPr lang="en-US" dirty="0"/>
              <a:t>Funded by Kresge Foundation for the cross-site work starting in January 2016</a:t>
            </a:r>
          </a:p>
          <a:p>
            <a:r>
              <a:rPr lang="en-US" dirty="0"/>
              <a:t>Funded by a number of local funders for the city-specific work</a:t>
            </a:r>
          </a:p>
        </p:txBody>
      </p:sp>
    </p:spTree>
    <p:extLst>
      <p:ext uri="{BB962C8B-B14F-4D97-AF65-F5344CB8AC3E}">
        <p14:creationId xmlns:p14="http://schemas.microsoft.com/office/powerpoint/2010/main" val="3137579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neighborhoods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19199"/>
            <a:ext cx="7162800" cy="5534891"/>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10612"/>
            <a:ext cx="3923430" cy="138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279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27" y="457200"/>
            <a:ext cx="7772400" cy="1362075"/>
          </a:xfrm>
        </p:spPr>
        <p:txBody>
          <a:bodyPr>
            <a:normAutofit/>
          </a:bodyPr>
          <a:lstStyle/>
          <a:p>
            <a:r>
              <a:rPr lang="en-US" sz="2800" dirty="0"/>
              <a:t>Contact information</a:t>
            </a:r>
          </a:p>
        </p:txBody>
      </p:sp>
      <p:sp>
        <p:nvSpPr>
          <p:cNvPr id="3" name="Text Placeholder 2"/>
          <p:cNvSpPr>
            <a:spLocks noGrp="1"/>
          </p:cNvSpPr>
          <p:nvPr>
            <p:ph type="body" idx="1"/>
          </p:nvPr>
        </p:nvSpPr>
        <p:spPr>
          <a:xfrm>
            <a:off x="369627" y="1219200"/>
            <a:ext cx="7772400" cy="762000"/>
          </a:xfrm>
        </p:spPr>
        <p:txBody>
          <a:bodyPr>
            <a:noAutofit/>
          </a:bodyPr>
          <a:lstStyle/>
          <a:p>
            <a:r>
              <a:rPr lang="en-US" sz="1800" dirty="0"/>
              <a:t>Michael Grover, PhD, Community Affairs Officer</a:t>
            </a:r>
          </a:p>
          <a:p>
            <a:r>
              <a:rPr lang="en-US" sz="1800" dirty="0"/>
              <a:t>michael.grover@mpls.frb.org</a:t>
            </a:r>
          </a:p>
          <a:p>
            <a:endParaRPr lang="en-US" sz="1800" dirty="0"/>
          </a:p>
        </p:txBody>
      </p:sp>
      <p:sp>
        <p:nvSpPr>
          <p:cNvPr id="5" name="TextBox 4"/>
          <p:cNvSpPr txBox="1"/>
          <p:nvPr/>
        </p:nvSpPr>
        <p:spPr>
          <a:xfrm>
            <a:off x="412896" y="2743200"/>
            <a:ext cx="5039833" cy="17851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Book Antiqua"/>
                <a:ea typeface="+mn-ea"/>
                <a:cs typeface="+mn-cs"/>
              </a:rPr>
              <a:t> </a:t>
            </a:r>
            <a:endParaRPr kumimoji="0" lang="en-US" sz="1800" b="0" i="0" u="none" strike="noStrike" kern="1200" cap="none" spc="0" normalizeH="0" baseline="0" noProof="0" dirty="0">
              <a:ln>
                <a:noFill/>
              </a:ln>
              <a:solidFill>
                <a:srgbClr val="222222"/>
              </a:solidFill>
              <a:effectLst/>
              <a:uLnTx/>
              <a:uFillTx/>
              <a:latin typeface="Book Antiqu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2222"/>
                </a:solidFill>
                <a:effectLst/>
                <a:uLnTx/>
                <a:uFillTx/>
                <a:latin typeface="Book Antiqua"/>
                <a:ea typeface="+mn-ea"/>
                <a:cs typeface="+mn-cs"/>
              </a:rPr>
              <a:t>Federal Reserve System Community Development Research Conference—March 23–24, 2017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22222"/>
              </a:solidFill>
              <a:effectLst/>
              <a:uLnTx/>
              <a:uFillTx/>
              <a:latin typeface="Book Antiqu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Book Antiqua"/>
                <a:ea typeface="+mn-ea"/>
                <a:cs typeface="+mn-cs"/>
              </a:rPr>
              <a:t>For details and registration, click the conference link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Book Antiqua"/>
                <a:ea typeface="+mn-ea"/>
                <a:cs typeface="+mn-cs"/>
              </a:rPr>
              <a:t>minneapolisfed.org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222"/>
              </a:solidFill>
              <a:effectLst/>
              <a:uLnTx/>
              <a:uFillTx/>
              <a:latin typeface="Book Antiqua"/>
              <a:ea typeface="+mn-ea"/>
              <a:cs typeface="+mn-cs"/>
            </a:endParaRPr>
          </a:p>
        </p:txBody>
      </p:sp>
      <p:pic>
        <p:nvPicPr>
          <p:cNvPr id="6" name="Picture 5" descr="2017-CD-horiz-conference-logo-only-no-trans A"/>
          <p:cNvPicPr/>
          <p:nvPr/>
        </p:nvPicPr>
        <p:blipFill>
          <a:blip r:embed="rId2">
            <a:extLst>
              <a:ext uri="{28A0092B-C50C-407E-A947-70E740481C1C}">
                <a14:useLocalDpi xmlns:a14="http://schemas.microsoft.com/office/drawing/2010/main" val="0"/>
              </a:ext>
            </a:extLst>
          </a:blip>
          <a:srcRect/>
          <a:stretch>
            <a:fillRect/>
          </a:stretch>
        </p:blipFill>
        <p:spPr bwMode="auto">
          <a:xfrm>
            <a:off x="522767" y="2278369"/>
            <a:ext cx="4267200" cy="695325"/>
          </a:xfrm>
          <a:prstGeom prst="rect">
            <a:avLst/>
          </a:prstGeom>
          <a:noFill/>
          <a:ln>
            <a:noFill/>
          </a:ln>
        </p:spPr>
      </p:pic>
    </p:spTree>
    <p:extLst>
      <p:ext uri="{BB962C8B-B14F-4D97-AF65-F5344CB8AC3E}">
        <p14:creationId xmlns:p14="http://schemas.microsoft.com/office/powerpoint/2010/main" val="808503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37649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topics</a:t>
            </a:r>
          </a:p>
        </p:txBody>
      </p:sp>
      <p:sp>
        <p:nvSpPr>
          <p:cNvPr id="3" name="Content Placeholder 2"/>
          <p:cNvSpPr txBox="1">
            <a:spLocks/>
          </p:cNvSpPr>
          <p:nvPr/>
        </p:nvSpPr>
        <p:spPr>
          <a:xfrm>
            <a:off x="641349" y="1628340"/>
            <a:ext cx="8052275" cy="42035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solidFill>
                  <a:srgbClr val="222222"/>
                </a:solidFill>
                <a:latin typeface="Lato" panose="020F0502020204030203" pitchFamily="34" charset="0"/>
              </a:rPr>
              <a:t>Framing the issue</a:t>
            </a:r>
          </a:p>
          <a:p>
            <a:pPr>
              <a:buFont typeface="Arial" panose="020B0604020202020204" pitchFamily="34" charset="0"/>
              <a:buChar char="•"/>
            </a:pPr>
            <a:r>
              <a:rPr lang="en-US" sz="2800" dirty="0">
                <a:solidFill>
                  <a:srgbClr val="000000"/>
                </a:solidFill>
                <a:latin typeface="Lato" panose="020F0502020204030203" pitchFamily="34" charset="0"/>
              </a:rPr>
              <a:t>Partnership building</a:t>
            </a:r>
          </a:p>
          <a:p>
            <a:pPr>
              <a:buFont typeface="Arial" panose="020B0604020202020204" pitchFamily="34" charset="0"/>
              <a:buChar char="•"/>
            </a:pPr>
            <a:r>
              <a:rPr lang="en-US" sz="2800" dirty="0">
                <a:solidFill>
                  <a:srgbClr val="222222"/>
                </a:solidFill>
                <a:latin typeface="Lato" panose="020F0502020204030203" pitchFamily="34" charset="0"/>
              </a:rPr>
              <a:t>Approach to research and data</a:t>
            </a:r>
          </a:p>
          <a:p>
            <a:pPr>
              <a:buFont typeface="Arial" panose="020B0604020202020204" pitchFamily="34" charset="0"/>
              <a:buChar char="•"/>
            </a:pPr>
            <a:r>
              <a:rPr lang="en-US" sz="2800" dirty="0">
                <a:solidFill>
                  <a:srgbClr val="000000"/>
                </a:solidFill>
                <a:latin typeface="Lato" panose="020F0502020204030203" pitchFamily="34" charset="0"/>
              </a:rPr>
              <a:t>Community and resident engagement</a:t>
            </a:r>
          </a:p>
          <a:p>
            <a:pPr>
              <a:buFont typeface="Arial" panose="020B0604020202020204" pitchFamily="34" charset="0"/>
              <a:buChar char="•"/>
            </a:pPr>
            <a:r>
              <a:rPr lang="en-US" sz="2800" dirty="0">
                <a:solidFill>
                  <a:srgbClr val="000000"/>
                </a:solidFill>
                <a:latin typeface="Lato" panose="020F0502020204030203" pitchFamily="34" charset="0"/>
              </a:rPr>
              <a:t>Working with institutions (Federal Reserve and others)</a:t>
            </a:r>
            <a:endParaRPr lang="en-US" sz="2800" dirty="0">
              <a:solidFill>
                <a:srgbClr val="222222"/>
              </a:solidFill>
              <a:latin typeface="Lato" panose="020F0502020204030203" pitchFamily="34" charset="0"/>
            </a:endParaRPr>
          </a:p>
          <a:p>
            <a:pPr>
              <a:buFont typeface="Arial" panose="020B0604020202020204" pitchFamily="34" charset="0"/>
              <a:buChar char="•"/>
            </a:pPr>
            <a:r>
              <a:rPr lang="en-US" sz="2800" dirty="0">
                <a:solidFill>
                  <a:srgbClr val="000000"/>
                </a:solidFill>
                <a:latin typeface="Lato" panose="020F0502020204030203" pitchFamily="34" charset="0"/>
              </a:rPr>
              <a:t>Funding the work</a:t>
            </a:r>
            <a:endParaRPr lang="en-US" sz="2800" dirty="0">
              <a:solidFill>
                <a:srgbClr val="222222"/>
              </a:solidFill>
              <a:latin typeface="Lato" panose="020F0502020204030203" pitchFamily="34" charset="0"/>
            </a:endParaRPr>
          </a:p>
        </p:txBody>
      </p:sp>
    </p:spTree>
    <p:extLst>
      <p:ext uri="{BB962C8B-B14F-4D97-AF65-F5344CB8AC3E}">
        <p14:creationId xmlns:p14="http://schemas.microsoft.com/office/powerpoint/2010/main" val="4124311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u="sng" dirty="0">
                <a:solidFill>
                  <a:schemeClr val="tx2">
                    <a:lumMod val="75000"/>
                  </a:schemeClr>
                </a:solidFill>
              </a:rPr>
              <a:t>www.neighborhoodindicators.org</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15" y="957846"/>
            <a:ext cx="8101263" cy="5672421"/>
          </a:xfrm>
          <a:prstGeom prst="rect">
            <a:avLst/>
          </a:prstGeom>
        </p:spPr>
      </p:pic>
    </p:spTree>
    <p:extLst>
      <p:ext uri="{BB962C8B-B14F-4D97-AF65-F5344CB8AC3E}">
        <p14:creationId xmlns:p14="http://schemas.microsoft.com/office/powerpoint/2010/main" val="3402327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41349" y="1529744"/>
            <a:ext cx="8321685" cy="4203573"/>
          </a:xfrm>
        </p:spPr>
        <p:txBody>
          <a:bodyPr/>
          <a:lstStyle/>
          <a:p>
            <a:r>
              <a:rPr lang="en-US" sz="2200" dirty="0">
                <a:hlinkClick r:id="rId2"/>
              </a:rPr>
              <a:t>Berkeley-UCLA Urban Displacement Project</a:t>
            </a:r>
            <a:r>
              <a:rPr lang="en-US" sz="2200" dirty="0"/>
              <a:t> (Bay Area)</a:t>
            </a:r>
          </a:p>
          <a:p>
            <a:r>
              <a:rPr lang="en-US" sz="2200" dirty="0">
                <a:hlinkClick r:id="rId3"/>
              </a:rPr>
              <a:t>MAPC Anti-Displacement Toolkit</a:t>
            </a:r>
            <a:r>
              <a:rPr lang="en-US" sz="2200" dirty="0"/>
              <a:t> (Boston)</a:t>
            </a:r>
          </a:p>
          <a:p>
            <a:r>
              <a:rPr lang="en-US" sz="2200" dirty="0">
                <a:hlinkClick r:id="rId4"/>
              </a:rPr>
              <a:t>Displacement &amp; Relocation Tied to Multifamily Redevelopment </a:t>
            </a:r>
            <a:r>
              <a:rPr lang="en-US" sz="2200" dirty="0"/>
              <a:t>(Detroit)</a:t>
            </a:r>
          </a:p>
          <a:p>
            <a:r>
              <a:rPr lang="en-US" sz="2200" dirty="0">
                <a:hlinkClick r:id="rId5"/>
              </a:rPr>
              <a:t>Equitable Development Policy Platform </a:t>
            </a:r>
            <a:r>
              <a:rPr lang="en-US" sz="2200" dirty="0"/>
              <a:t>(</a:t>
            </a:r>
            <a:r>
              <a:rPr lang="en-US" sz="2200" dirty="0" err="1"/>
              <a:t>Philadephia</a:t>
            </a:r>
            <a:r>
              <a:rPr lang="en-US" sz="2200" dirty="0"/>
              <a:t>)</a:t>
            </a:r>
          </a:p>
          <a:p>
            <a:r>
              <a:rPr lang="en-US" sz="2200" dirty="0">
                <a:hlinkClick r:id="rId3"/>
              </a:rPr>
              <a:t>Central Corridor Collaborative</a:t>
            </a:r>
            <a:r>
              <a:rPr lang="en-US" sz="2200" dirty="0"/>
              <a:t> </a:t>
            </a:r>
            <a:r>
              <a:rPr lang="en-US" sz="2200" dirty="0"/>
              <a:t>(Twin Cities)</a:t>
            </a:r>
            <a:endParaRPr lang="en-US" sz="2200" dirty="0">
              <a:hlinkClick r:id="rId3"/>
            </a:endParaRPr>
          </a:p>
          <a:p>
            <a:r>
              <a:rPr lang="en-US" sz="2200" dirty="0">
                <a:hlinkClick r:id="rId6"/>
              </a:rPr>
              <a:t>11</a:t>
            </a:r>
            <a:r>
              <a:rPr lang="en-US" sz="2200" baseline="30000" dirty="0">
                <a:hlinkClick r:id="rId6"/>
              </a:rPr>
              <a:t>th</a:t>
            </a:r>
            <a:r>
              <a:rPr lang="en-US" sz="2200" dirty="0">
                <a:hlinkClick r:id="rId6"/>
              </a:rPr>
              <a:t> Street Bridge Park </a:t>
            </a:r>
            <a:r>
              <a:rPr lang="en-US" sz="2200" dirty="0"/>
              <a:t>(DC)</a:t>
            </a:r>
          </a:p>
          <a:p>
            <a:r>
              <a:rPr lang="en-US" sz="2200" dirty="0">
                <a:hlinkClick r:id="rId7"/>
              </a:rPr>
              <a:t>Inclusive Development Strategy in the context of Gentrification </a:t>
            </a:r>
            <a:r>
              <a:rPr lang="en-US" sz="2200" dirty="0"/>
              <a:t>(Portland)</a:t>
            </a:r>
          </a:p>
          <a:p>
            <a:r>
              <a:rPr lang="en-US" sz="2200" dirty="0">
                <a:hlinkClick r:id="rId8"/>
              </a:rPr>
              <a:t>Early Warning Systems for Gentrification</a:t>
            </a:r>
            <a:endParaRPr lang="en-US" sz="2200" dirty="0"/>
          </a:p>
          <a:p>
            <a:endParaRPr lang="en-US" dirty="0"/>
          </a:p>
          <a:p>
            <a:endParaRPr lang="en-US" dirty="0"/>
          </a:p>
        </p:txBody>
      </p:sp>
    </p:spTree>
    <p:extLst>
      <p:ext uri="{BB962C8B-B14F-4D97-AF65-F5344CB8AC3E}">
        <p14:creationId xmlns:p14="http://schemas.microsoft.com/office/powerpoint/2010/main" val="1294405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3" y="1492554"/>
            <a:ext cx="7837176" cy="4171092"/>
          </a:xfrm>
          <a:solidFill>
            <a:schemeClr val="accent6"/>
          </a:solidFill>
        </p:spPr>
        <p:txBody>
          <a:bodyPr/>
          <a:lstStyle/>
          <a:p>
            <a:pPr>
              <a:spcBef>
                <a:spcPts val="0"/>
              </a:spcBef>
              <a:spcAft>
                <a:spcPts val="400"/>
              </a:spcAft>
              <a:buSzPts val="1800"/>
            </a:pPr>
            <a:r>
              <a:rPr lang="en-US" sz="2200" dirty="0"/>
              <a:t>Kathy Pettit, Urban Institute</a:t>
            </a:r>
            <a:br>
              <a:rPr lang="en-US" sz="2200" dirty="0"/>
            </a:br>
            <a:r>
              <a:rPr lang="en-US" sz="2200" dirty="0">
                <a:hlinkClick r:id="rId3"/>
              </a:rPr>
              <a:t>kpettit@urban.org</a:t>
            </a:r>
            <a:br>
              <a:rPr lang="en-US" sz="2200" dirty="0"/>
            </a:br>
            <a:br>
              <a:rPr lang="en-US" sz="2200" dirty="0"/>
            </a:br>
            <a:r>
              <a:rPr lang="en-US" sz="2200" dirty="0"/>
              <a:t>Julie Seward, The Funders Network for Smart Growth and Livable Communities, </a:t>
            </a:r>
            <a:r>
              <a:rPr lang="en-US" sz="2200" dirty="0">
                <a:hlinkClick r:id="rId4"/>
              </a:rPr>
              <a:t>juliawseward@gmail.com</a:t>
            </a:r>
            <a:br>
              <a:rPr lang="en-US" sz="2200" dirty="0"/>
            </a:br>
            <a:br>
              <a:rPr lang="en-US" sz="2200" dirty="0"/>
            </a:br>
            <a:r>
              <a:rPr lang="en-US" sz="2200" dirty="0"/>
              <a:t>Tom Woiwode, Community Foundation for SE Michigan</a:t>
            </a:r>
            <a:br>
              <a:rPr lang="en-US" sz="2200" dirty="0"/>
            </a:br>
            <a:r>
              <a:rPr lang="en-US" sz="2200" dirty="0">
                <a:hlinkClick r:id="rId5"/>
              </a:rPr>
              <a:t>twoiwode@cfsem.org</a:t>
            </a:r>
            <a:br>
              <a:rPr lang="en-US" sz="2200" dirty="0"/>
            </a:br>
            <a:br>
              <a:rPr lang="en-US" sz="2200" dirty="0"/>
            </a:br>
            <a:r>
              <a:rPr lang="en-US" sz="2200" dirty="0"/>
              <a:t>Erica Raleigh, Data Driven Detroit </a:t>
            </a:r>
            <a:r>
              <a:rPr lang="en-US" sz="2200" dirty="0">
                <a:hlinkClick r:id="rId6"/>
              </a:rPr>
              <a:t>erica@datadrivendetroit.org</a:t>
            </a:r>
            <a:br>
              <a:rPr lang="en-US" sz="2200" dirty="0"/>
            </a:br>
            <a:br>
              <a:rPr lang="en-US" sz="2200" dirty="0"/>
            </a:br>
            <a:r>
              <a:rPr lang="en-US" sz="2200" dirty="0"/>
              <a:t>Michael Grover, Federal Reserve Bank of Minneapolis</a:t>
            </a:r>
            <a:br>
              <a:rPr lang="en-US" sz="2200" dirty="0"/>
            </a:br>
            <a:r>
              <a:rPr lang="en-US" sz="2200" dirty="0">
                <a:hlinkClick r:id="rId7"/>
              </a:rPr>
              <a:t>michael.grover@mpls.frb.org</a:t>
            </a:r>
            <a:br>
              <a:rPr lang="en-US" sz="2200" dirty="0"/>
            </a:br>
            <a:br>
              <a:rPr lang="en-US" sz="2200" dirty="0"/>
            </a:br>
            <a:endParaRPr lang="en-US" sz="2200" dirty="0"/>
          </a:p>
        </p:txBody>
      </p:sp>
    </p:spTree>
    <p:extLst>
      <p:ext uri="{BB962C8B-B14F-4D97-AF65-F5344CB8AC3E}">
        <p14:creationId xmlns:p14="http://schemas.microsoft.com/office/powerpoint/2010/main" val="383622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and Policy Context</a:t>
            </a:r>
          </a:p>
        </p:txBody>
      </p:sp>
      <p:sp>
        <p:nvSpPr>
          <p:cNvPr id="3" name="Text Placeholder 2"/>
          <p:cNvSpPr>
            <a:spLocks noGrp="1"/>
          </p:cNvSpPr>
          <p:nvPr>
            <p:ph type="body" sz="quarter" idx="10"/>
          </p:nvPr>
        </p:nvSpPr>
        <p:spPr/>
        <p:txBody>
          <a:bodyPr/>
          <a:lstStyle/>
          <a:p>
            <a:r>
              <a:rPr lang="en-US" dirty="0"/>
              <a:t>Kathy Pettit</a:t>
            </a:r>
          </a:p>
        </p:txBody>
      </p:sp>
    </p:spTree>
    <p:extLst>
      <p:ext uri="{BB962C8B-B14F-4D97-AF65-F5344CB8AC3E}">
        <p14:creationId xmlns:p14="http://schemas.microsoft.com/office/powerpoint/2010/main" val="322309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growth in weak and moderate markets</a:t>
            </a:r>
          </a:p>
        </p:txBody>
      </p: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0" descr="Screen Clipping"/>
          <p:cNvPicPr/>
          <p:nvPr/>
        </p:nvPicPr>
        <p:blipFill>
          <a:blip r:embed="rId3">
            <a:extLst>
              <a:ext uri="{28A0092B-C50C-407E-A947-70E740481C1C}">
                <a14:useLocalDpi xmlns:a14="http://schemas.microsoft.com/office/drawing/2010/main" val="0"/>
              </a:ext>
            </a:extLst>
          </a:blip>
          <a:stretch>
            <a:fillRect/>
          </a:stretch>
        </p:blipFill>
        <p:spPr>
          <a:xfrm>
            <a:off x="429088" y="1767041"/>
            <a:ext cx="3441700" cy="730250"/>
          </a:xfrm>
          <a:prstGeom prst="rect">
            <a:avLst/>
          </a:prstGeom>
        </p:spPr>
      </p:pic>
      <p:pic>
        <p:nvPicPr>
          <p:cNvPr id="12" name="Picture 11" descr="Screen Clipping"/>
          <p:cNvPicPr>
            <a:picLocks noChangeAspect="1"/>
          </p:cNvPicPr>
          <p:nvPr/>
        </p:nvPicPr>
        <p:blipFill>
          <a:blip r:embed="rId4"/>
          <a:stretch>
            <a:fillRect/>
          </a:stretch>
        </p:blipFill>
        <p:spPr>
          <a:xfrm>
            <a:off x="2330066" y="4290413"/>
            <a:ext cx="5842300" cy="800141"/>
          </a:xfrm>
          <a:prstGeom prst="rect">
            <a:avLst/>
          </a:prstGeom>
        </p:spPr>
      </p:pic>
      <p:pic>
        <p:nvPicPr>
          <p:cNvPr id="13" name="Picture 12" descr="Screen Clipping"/>
          <p:cNvPicPr>
            <a:picLocks noChangeAspect="1"/>
          </p:cNvPicPr>
          <p:nvPr/>
        </p:nvPicPr>
        <p:blipFill>
          <a:blip r:embed="rId5"/>
          <a:stretch>
            <a:fillRect/>
          </a:stretch>
        </p:blipFill>
        <p:spPr>
          <a:xfrm>
            <a:off x="873871" y="5372492"/>
            <a:ext cx="3785953" cy="784843"/>
          </a:xfrm>
          <a:prstGeom prst="rect">
            <a:avLst/>
          </a:prstGeom>
        </p:spPr>
      </p:pic>
      <p:pic>
        <p:nvPicPr>
          <p:cNvPr id="9" name="Picture 8" descr="Screen Clipping"/>
          <p:cNvPicPr/>
          <p:nvPr/>
        </p:nvPicPr>
        <p:blipFill>
          <a:blip r:embed="rId6">
            <a:extLst>
              <a:ext uri="{28A0092B-C50C-407E-A947-70E740481C1C}">
                <a14:useLocalDpi xmlns:a14="http://schemas.microsoft.com/office/drawing/2010/main" val="0"/>
              </a:ext>
            </a:extLst>
          </a:blip>
          <a:stretch>
            <a:fillRect/>
          </a:stretch>
        </p:blipFill>
        <p:spPr>
          <a:xfrm>
            <a:off x="2228766" y="2779229"/>
            <a:ext cx="5943600" cy="422910"/>
          </a:xfrm>
          <a:prstGeom prst="rect">
            <a:avLst/>
          </a:prstGeom>
        </p:spPr>
      </p:pic>
      <p:pic>
        <p:nvPicPr>
          <p:cNvPr id="14" name="Picture 13" descr="Screen Clipping"/>
          <p:cNvPicPr/>
          <p:nvPr/>
        </p:nvPicPr>
        <p:blipFill>
          <a:blip r:embed="rId7">
            <a:extLst>
              <a:ext uri="{28A0092B-C50C-407E-A947-70E740481C1C}">
                <a14:useLocalDpi xmlns:a14="http://schemas.microsoft.com/office/drawing/2010/main" val="0"/>
              </a:ext>
            </a:extLst>
          </a:blip>
          <a:stretch>
            <a:fillRect/>
          </a:stretch>
        </p:blipFill>
        <p:spPr>
          <a:xfrm>
            <a:off x="488731" y="3484077"/>
            <a:ext cx="6298324" cy="524398"/>
          </a:xfrm>
          <a:prstGeom prst="rect">
            <a:avLst/>
          </a:prstGeom>
        </p:spPr>
      </p:pic>
    </p:spTree>
    <p:extLst>
      <p:ext uri="{BB962C8B-B14F-4D97-AF65-F5344CB8AC3E}">
        <p14:creationId xmlns:p14="http://schemas.microsoft.com/office/powerpoint/2010/main" val="219662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about displacement</a:t>
            </a:r>
          </a:p>
        </p:txBody>
      </p:sp>
      <p:sp>
        <p:nvSpPr>
          <p:cNvPr id="3" name="Content Placeholder 2"/>
          <p:cNvSpPr>
            <a:spLocks noGrp="1"/>
          </p:cNvSpPr>
          <p:nvPr>
            <p:ph idx="1"/>
          </p:nvPr>
        </p:nvSpPr>
        <p:spPr>
          <a:xfrm>
            <a:off x="641349" y="1606445"/>
            <a:ext cx="8021387" cy="4203573"/>
          </a:xfrm>
        </p:spPr>
        <p:txBody>
          <a:bodyPr/>
          <a:lstStyle/>
          <a:p>
            <a:r>
              <a:rPr lang="en-US" dirty="0"/>
              <a:t>Physical: Current low-income households forced to move (not all moves)</a:t>
            </a:r>
          </a:p>
          <a:p>
            <a:pPr lvl="1"/>
            <a:r>
              <a:rPr lang="en-US" dirty="0"/>
              <a:t>Indirectly, by new low-income households shut out by loss of affordable housing options</a:t>
            </a:r>
          </a:p>
          <a:p>
            <a:r>
              <a:rPr lang="en-US" dirty="0"/>
              <a:t>Cultural: </a:t>
            </a:r>
          </a:p>
          <a:p>
            <a:pPr lvl="1"/>
            <a:r>
              <a:rPr lang="en-US" dirty="0"/>
              <a:t>Change in social connections and norms</a:t>
            </a:r>
          </a:p>
          <a:p>
            <a:pPr lvl="1"/>
            <a:r>
              <a:rPr lang="en-US" dirty="0"/>
              <a:t>Commercial stores or institutions forced to move</a:t>
            </a:r>
          </a:p>
          <a:p>
            <a:r>
              <a:rPr lang="en-US" dirty="0"/>
              <a:t>Political: low-income residents are excluded from neighborhood development decisions</a:t>
            </a:r>
          </a:p>
          <a:p>
            <a:endParaRPr lang="en-US" dirty="0"/>
          </a:p>
          <a:p>
            <a:endParaRPr lang="en-US" dirty="0"/>
          </a:p>
          <a:p>
            <a:endParaRPr lang="en-US" dirty="0"/>
          </a:p>
        </p:txBody>
      </p:sp>
    </p:spTree>
    <p:extLst>
      <p:ext uri="{BB962C8B-B14F-4D97-AF65-F5344CB8AC3E}">
        <p14:creationId xmlns:p14="http://schemas.microsoft.com/office/powerpoint/2010/main" val="268903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local action and measurement</a:t>
            </a:r>
          </a:p>
        </p:txBody>
      </p:sp>
      <p:pic>
        <p:nvPicPr>
          <p:cNvPr id="4" name="Picture 3" descr="Screen Clipping"/>
          <p:cNvPicPr>
            <a:picLocks noChangeAspect="1"/>
          </p:cNvPicPr>
          <p:nvPr/>
        </p:nvPicPr>
        <p:blipFill>
          <a:blip r:embed="rId3"/>
          <a:stretch>
            <a:fillRect/>
          </a:stretch>
        </p:blipFill>
        <p:spPr>
          <a:xfrm>
            <a:off x="4240058" y="1396619"/>
            <a:ext cx="4489780" cy="1398777"/>
          </a:xfrm>
          <a:prstGeom prst="rect">
            <a:avLst/>
          </a:prstGeom>
        </p:spPr>
      </p:pic>
      <p:pic>
        <p:nvPicPr>
          <p:cNvPr id="5" name="Picture 4" descr="Screen Clipping"/>
          <p:cNvPicPr>
            <a:picLocks noChangeAspect="1"/>
          </p:cNvPicPr>
          <p:nvPr/>
        </p:nvPicPr>
        <p:blipFill>
          <a:blip r:embed="rId4"/>
          <a:stretch>
            <a:fillRect/>
          </a:stretch>
        </p:blipFill>
        <p:spPr>
          <a:xfrm>
            <a:off x="273733" y="1609962"/>
            <a:ext cx="3574515" cy="2030539"/>
          </a:xfrm>
          <a:prstGeom prst="rect">
            <a:avLst/>
          </a:prstGeom>
        </p:spPr>
      </p:pic>
      <p:pic>
        <p:nvPicPr>
          <p:cNvPr id="7" name="Picture 6" descr="Screen Clipping"/>
          <p:cNvPicPr>
            <a:picLocks noChangeAspect="1"/>
          </p:cNvPicPr>
          <p:nvPr/>
        </p:nvPicPr>
        <p:blipFill>
          <a:blip r:embed="rId5"/>
          <a:stretch>
            <a:fillRect/>
          </a:stretch>
        </p:blipFill>
        <p:spPr>
          <a:xfrm>
            <a:off x="6152052" y="3060210"/>
            <a:ext cx="2466971" cy="1877909"/>
          </a:xfrm>
          <a:prstGeom prst="rect">
            <a:avLst/>
          </a:prstGeom>
        </p:spPr>
      </p:pic>
      <p:pic>
        <p:nvPicPr>
          <p:cNvPr id="8" name="Picture 7" descr="Screen Clipping"/>
          <p:cNvPicPr>
            <a:picLocks noChangeAspect="1"/>
          </p:cNvPicPr>
          <p:nvPr/>
        </p:nvPicPr>
        <p:blipFill>
          <a:blip r:embed="rId6"/>
          <a:stretch>
            <a:fillRect/>
          </a:stretch>
        </p:blipFill>
        <p:spPr>
          <a:xfrm>
            <a:off x="4120016" y="3060210"/>
            <a:ext cx="1528098" cy="1986207"/>
          </a:xfrm>
          <a:prstGeom prst="rect">
            <a:avLst/>
          </a:prstGeom>
        </p:spPr>
      </p:pic>
      <p:pic>
        <p:nvPicPr>
          <p:cNvPr id="11" name="Picture 10" descr="Screen Clipping"/>
          <p:cNvPicPr>
            <a:picLocks noChangeAspect="1"/>
          </p:cNvPicPr>
          <p:nvPr/>
        </p:nvPicPr>
        <p:blipFill>
          <a:blip r:embed="rId7"/>
          <a:stretch>
            <a:fillRect/>
          </a:stretch>
        </p:blipFill>
        <p:spPr>
          <a:xfrm>
            <a:off x="445674" y="3837686"/>
            <a:ext cx="3204242" cy="2417463"/>
          </a:xfrm>
          <a:prstGeom prst="rect">
            <a:avLst/>
          </a:prstGeom>
        </p:spPr>
      </p:pic>
      <p:pic>
        <p:nvPicPr>
          <p:cNvPr id="6" name="Picture 5" descr="Screen Clipping"/>
          <p:cNvPicPr>
            <a:picLocks noChangeAspect="1"/>
          </p:cNvPicPr>
          <p:nvPr/>
        </p:nvPicPr>
        <p:blipFill>
          <a:blip r:embed="rId8"/>
          <a:stretch>
            <a:fillRect/>
          </a:stretch>
        </p:blipFill>
        <p:spPr>
          <a:xfrm>
            <a:off x="4120016" y="5252602"/>
            <a:ext cx="5543835" cy="488975"/>
          </a:xfrm>
          <a:prstGeom prst="rect">
            <a:avLst/>
          </a:prstGeom>
        </p:spPr>
      </p:pic>
      <p:pic>
        <p:nvPicPr>
          <p:cNvPr id="9" name="Picture 8" descr="Screen Clipping"/>
          <p:cNvPicPr>
            <a:picLocks noChangeAspect="1"/>
          </p:cNvPicPr>
          <p:nvPr/>
        </p:nvPicPr>
        <p:blipFill>
          <a:blip r:embed="rId9"/>
          <a:stretch>
            <a:fillRect/>
          </a:stretch>
        </p:blipFill>
        <p:spPr>
          <a:xfrm>
            <a:off x="6152052" y="5592163"/>
            <a:ext cx="1108443" cy="711197"/>
          </a:xfrm>
          <a:prstGeom prst="rect">
            <a:avLst/>
          </a:prstGeom>
        </p:spPr>
      </p:pic>
    </p:spTree>
    <p:extLst>
      <p:ext uri="{BB962C8B-B14F-4D97-AF65-F5344CB8AC3E}">
        <p14:creationId xmlns:p14="http://schemas.microsoft.com/office/powerpoint/2010/main" val="45611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Details</a:t>
            </a:r>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98578419"/>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
      <a:dk1>
        <a:srgbClr val="222222"/>
      </a:dk1>
      <a:lt1>
        <a:srgbClr val="ECECEC"/>
      </a:lt1>
      <a:dk2>
        <a:srgbClr val="1F67A6"/>
      </a:dk2>
      <a:lt2>
        <a:srgbClr val="CDCDCD"/>
      </a:lt2>
      <a:accent1>
        <a:srgbClr val="07427C"/>
      </a:accent1>
      <a:accent2>
        <a:srgbClr val="97D3FF"/>
      </a:accent2>
      <a:accent3>
        <a:srgbClr val="0D665A"/>
      </a:accent3>
      <a:accent4>
        <a:srgbClr val="31E6D4"/>
      </a:accent4>
      <a:accent5>
        <a:srgbClr val="7B1A02"/>
      </a:accent5>
      <a:accent6>
        <a:srgbClr val="FEA22D"/>
      </a:accent6>
      <a:hlink>
        <a:srgbClr val="23A89B"/>
      </a:hlink>
      <a:folHlink>
        <a:srgbClr val="222222"/>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3_PowerPointTheme1">
  <a:themeElements>
    <a:clrScheme name="Custom 5">
      <a:dk1>
        <a:sysClr val="windowText" lastClr="000000"/>
      </a:dk1>
      <a:lt1>
        <a:sysClr val="window" lastClr="FFFFFF"/>
      </a:lt1>
      <a:dk2>
        <a:srgbClr val="002060"/>
      </a:dk2>
      <a:lt2>
        <a:srgbClr val="BFBFBF"/>
      </a:lt2>
      <a:accent1>
        <a:srgbClr val="6596CF"/>
      </a:accent1>
      <a:accent2>
        <a:srgbClr val="87AF3F"/>
      </a:accent2>
      <a:accent3>
        <a:srgbClr val="D94F26"/>
      </a:accent3>
      <a:accent4>
        <a:srgbClr val="F5A91D"/>
      </a:accent4>
      <a:accent5>
        <a:srgbClr val="6596CF"/>
      </a:accent5>
      <a:accent6>
        <a:srgbClr val="968C8C"/>
      </a:accent6>
      <a:hlink>
        <a:srgbClr val="A5A5A5"/>
      </a:hlink>
      <a:folHlink>
        <a:srgbClr val="F69D1A"/>
      </a:folHlink>
    </a:clrScheme>
    <a:fontScheme name="Custom 1">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microsoft.com/sharepoint/v3/field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2758</TotalTime>
  <Words>2124</Words>
  <Application>Microsoft Office PowerPoint</Application>
  <PresentationFormat>On-screen Show (4:3)</PresentationFormat>
  <Paragraphs>345</Paragraphs>
  <Slides>46</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Arial</vt:lpstr>
      <vt:lpstr>Book Antiqua</vt:lpstr>
      <vt:lpstr>Calibri</vt:lpstr>
      <vt:lpstr>Century Gothic</vt:lpstr>
      <vt:lpstr>Lato</vt:lpstr>
      <vt:lpstr>Lato Regular</vt:lpstr>
      <vt:lpstr>Times New Roman</vt:lpstr>
      <vt:lpstr>Wingdings</vt:lpstr>
      <vt:lpstr>Wingdings 2</vt:lpstr>
      <vt:lpstr>NNIP PPT Theme</vt:lpstr>
      <vt:lpstr>Office Theme</vt:lpstr>
      <vt:lpstr>D3_PowerPointTheme1</vt:lpstr>
      <vt:lpstr>Displacement and Neighborhood Change: Research and Practice</vt:lpstr>
      <vt:lpstr>Introductions and History</vt:lpstr>
      <vt:lpstr>Today’s agenda</vt:lpstr>
      <vt:lpstr>History of Turning the Corner</vt:lpstr>
      <vt:lpstr>Market and Policy Context</vt:lpstr>
      <vt:lpstr>Emerging growth in weak and moderate markets</vt:lpstr>
      <vt:lpstr>Concerns about displacement</vt:lpstr>
      <vt:lpstr>New local action and measurement</vt:lpstr>
      <vt:lpstr>Project Details</vt:lpstr>
      <vt:lpstr>Project steering committee</vt:lpstr>
      <vt:lpstr>Goals for participating cities </vt:lpstr>
      <vt:lpstr>Goals for the field </vt:lpstr>
      <vt:lpstr>Framing</vt:lpstr>
      <vt:lpstr>Participating cities</vt:lpstr>
      <vt:lpstr>Project timeline</vt:lpstr>
      <vt:lpstr>Local perspectives</vt:lpstr>
      <vt:lpstr>Detroit Funders’ perspective  </vt:lpstr>
      <vt:lpstr>Detroit Planning ahead for equitable development  Data Driven Detroit, Jan. 2017</vt:lpstr>
      <vt:lpstr>Detroit Context</vt:lpstr>
      <vt:lpstr>PowerPoint Presentation</vt:lpstr>
      <vt:lpstr>PowerPoint Presentation</vt:lpstr>
      <vt:lpstr>Detroit Context</vt:lpstr>
      <vt:lpstr>PowerPoint Presentation</vt:lpstr>
      <vt:lpstr>PowerPoint Presentation</vt:lpstr>
      <vt:lpstr>PowerPoint Presentation</vt:lpstr>
      <vt:lpstr>How can we monitor neighborhood change closer to real time, understand how people feel about it, and provide the information to people who can do something about it?</vt:lpstr>
      <vt:lpstr>Our Local Work</vt:lpstr>
      <vt:lpstr>Quantitative Research</vt:lpstr>
      <vt:lpstr>Quantitative Progress</vt:lpstr>
      <vt:lpstr>Qualitative Progress</vt:lpstr>
      <vt:lpstr>Initial Experiences</vt:lpstr>
      <vt:lpstr>Resident Storytelling</vt:lpstr>
      <vt:lpstr>Thanks!</vt:lpstr>
      <vt:lpstr>Turning the Corner Project</vt:lpstr>
      <vt:lpstr>Neighborhood change in the Twin Cities – myth or reality?</vt:lpstr>
      <vt:lpstr>Overview</vt:lpstr>
      <vt:lpstr>Project background and objectives </vt:lpstr>
      <vt:lpstr>Roles and responsibilities of local partners </vt:lpstr>
      <vt:lpstr>Scope of work </vt:lpstr>
      <vt:lpstr>Identifying neighborhoods</vt:lpstr>
      <vt:lpstr>Contact information</vt:lpstr>
      <vt:lpstr>Discussion</vt:lpstr>
      <vt:lpstr>Potential topics</vt:lpstr>
      <vt:lpstr>www.neighborhoodindicators.org</vt:lpstr>
      <vt:lpstr>Resources</vt:lpstr>
      <vt:lpstr>Kathy Pettit, Urban Institute kpettit@urban.org  Julie Seward, The Funders Network for Smart Growth and Livable Communities, juliawseward@gmail.com  Tom Woiwode, Community Foundation for SE Michigan twoiwode@cfsem.org  Erica Raleigh, Data Driven Detroit erica@datadrivendetroit.org  Michael Grover, Federal Reserve Bank of Minneapolis michael.grover@mpls.frb.org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Kathy Pettit</cp:lastModifiedBy>
  <cp:revision>301</cp:revision>
  <cp:lastPrinted>2017-01-26T16:05:22Z</cp:lastPrinted>
  <dcterms:created xsi:type="dcterms:W3CDTF">2010-04-12T23:12:02Z</dcterms:created>
  <dcterms:modified xsi:type="dcterms:W3CDTF">2017-02-02T13:42:26Z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