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85" r:id="rId5"/>
  </p:sldMasterIdLst>
  <p:notesMasterIdLst>
    <p:notesMasterId r:id="rId20"/>
  </p:notesMasterIdLst>
  <p:sldIdLst>
    <p:sldId id="343" r:id="rId6"/>
    <p:sldId id="342" r:id="rId7"/>
    <p:sldId id="288" r:id="rId8"/>
    <p:sldId id="335" r:id="rId9"/>
    <p:sldId id="337" r:id="rId10"/>
    <p:sldId id="338" r:id="rId11"/>
    <p:sldId id="339" r:id="rId12"/>
    <p:sldId id="341" r:id="rId13"/>
    <p:sldId id="334" r:id="rId14"/>
    <p:sldId id="308" r:id="rId15"/>
    <p:sldId id="333" r:id="rId16"/>
    <p:sldId id="332" r:id="rId17"/>
    <p:sldId id="336" r:id="rId18"/>
    <p:sldId id="344" r:id="rId19"/>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tit, Kathryn" initials="PK" lastIdx="2" clrIdx="0">
    <p:extLst>
      <p:ext uri="{19B8F6BF-5375-455C-9EA6-DF929625EA0E}">
        <p15:presenceInfo xmlns:p15="http://schemas.microsoft.com/office/powerpoint/2012/main" userId="S-1-5-21-1053119219-327446729-612134452-1283" providerId="AD"/>
      </p:ext>
    </p:extLst>
  </p:cmAuthor>
  <p:cmAuthor id="2" name="Torres Rodriguez, Sonia" initials="TRS" lastIdx="1" clrIdx="1">
    <p:extLst>
      <p:ext uri="{19B8F6BF-5375-455C-9EA6-DF929625EA0E}">
        <p15:presenceInfo xmlns:p15="http://schemas.microsoft.com/office/powerpoint/2012/main" userId="S::STorresrod@urban.org::a0026f1d-19b2-4875-a00f-c861eaf979a0" providerId="AD"/>
      </p:ext>
    </p:extLst>
  </p:cmAuthor>
  <p:cmAuthor id="3" name="Pettit, Kathryn" initials="PK [2]" lastIdx="19" clrIdx="2">
    <p:extLst>
      <p:ext uri="{19B8F6BF-5375-455C-9EA6-DF929625EA0E}">
        <p15:presenceInfo xmlns:p15="http://schemas.microsoft.com/office/powerpoint/2012/main" userId="Pettit, Kathry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0E6DF-94F6-4C83-B8A7-14112FDACFAE}" v="126" dt="2022-10-22T18:01:36.922"/>
    <p1510:client id="{A7F594FA-2CCE-4F26-9997-AE0937F85248}" v="15" dt="2022-10-21T17:20:00.346"/>
    <p1510:client id="{C9BE9663-8469-464C-A7B7-6855E1F2ED9A}" v="67" dt="2022-10-22T18:02:35.637"/>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045" autoAdjust="0"/>
  </p:normalViewPr>
  <p:slideViewPr>
    <p:cSldViewPr snapToGrid="0">
      <p:cViewPr varScale="1">
        <p:scale>
          <a:sx n="93" d="100"/>
          <a:sy n="93" d="100"/>
        </p:scale>
        <p:origin x="21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Pettit" userId="dXo+z1QxxsN0BGCIuVF1mSAbS4y4XBiQ8GwP9ONTnSQ=" providerId="None" clId="Web-{C9BE9663-8469-464C-A7B7-6855E1F2ED9A}"/>
    <pc:docChg chg="addSld delSld modSld sldOrd addMainMaster">
      <pc:chgData name="Kathy Pettit" userId="dXo+z1QxxsN0BGCIuVF1mSAbS4y4XBiQ8GwP9ONTnSQ=" providerId="None" clId="Web-{C9BE9663-8469-464C-A7B7-6855E1F2ED9A}" dt="2022-10-22T18:06:59.185" v="268"/>
      <pc:docMkLst>
        <pc:docMk/>
      </pc:docMkLst>
      <pc:sldChg chg="del">
        <pc:chgData name="Kathy Pettit" userId="dXo+z1QxxsN0BGCIuVF1mSAbS4y4XBiQ8GwP9ONTnSQ=" providerId="None" clId="Web-{C9BE9663-8469-464C-A7B7-6855E1F2ED9A}" dt="2022-10-22T17:42:47.869" v="3"/>
        <pc:sldMkLst>
          <pc:docMk/>
          <pc:sldMk cId="3105771654" sldId="283"/>
        </pc:sldMkLst>
      </pc:sldChg>
      <pc:sldChg chg="modSp modNotes">
        <pc:chgData name="Kathy Pettit" userId="dXo+z1QxxsN0BGCIuVF1mSAbS4y4XBiQ8GwP9ONTnSQ=" providerId="None" clId="Web-{C9BE9663-8469-464C-A7B7-6855E1F2ED9A}" dt="2022-10-22T18:06:46.872" v="266"/>
        <pc:sldMkLst>
          <pc:docMk/>
          <pc:sldMk cId="3379082215" sldId="332"/>
        </pc:sldMkLst>
        <pc:spChg chg="mod">
          <ac:chgData name="Kathy Pettit" userId="dXo+z1QxxsN0BGCIuVF1mSAbS4y4XBiQ8GwP9ONTnSQ=" providerId="None" clId="Web-{C9BE9663-8469-464C-A7B7-6855E1F2ED9A}" dt="2022-10-22T18:02:35.215" v="260" actId="20577"/>
          <ac:spMkLst>
            <pc:docMk/>
            <pc:sldMk cId="3379082215" sldId="332"/>
            <ac:spMk id="3" creationId="{7E72A9A5-493E-4EAB-A37B-E654C4D06B77}"/>
          </ac:spMkLst>
        </pc:spChg>
      </pc:sldChg>
      <pc:sldChg chg="modNotes">
        <pc:chgData name="Kathy Pettit" userId="dXo+z1QxxsN0BGCIuVF1mSAbS4y4XBiQ8GwP9ONTnSQ=" providerId="None" clId="Web-{C9BE9663-8469-464C-A7B7-6855E1F2ED9A}" dt="2022-10-22T18:06:59.185" v="268"/>
        <pc:sldMkLst>
          <pc:docMk/>
          <pc:sldMk cId="1961736194" sldId="333"/>
        </pc:sldMkLst>
      </pc:sldChg>
      <pc:sldChg chg="modSp">
        <pc:chgData name="Kathy Pettit" userId="dXo+z1QxxsN0BGCIuVF1mSAbS4y4XBiQ8GwP9ONTnSQ=" providerId="None" clId="Web-{C9BE9663-8469-464C-A7B7-6855E1F2ED9A}" dt="2022-10-22T17:48:35.403" v="16" actId="20577"/>
        <pc:sldMkLst>
          <pc:docMk/>
          <pc:sldMk cId="156823613" sldId="334"/>
        </pc:sldMkLst>
        <pc:spChg chg="mod">
          <ac:chgData name="Kathy Pettit" userId="dXo+z1QxxsN0BGCIuVF1mSAbS4y4XBiQ8GwP9ONTnSQ=" providerId="None" clId="Web-{C9BE9663-8469-464C-A7B7-6855E1F2ED9A}" dt="2022-10-22T17:48:35.403" v="16" actId="20577"/>
          <ac:spMkLst>
            <pc:docMk/>
            <pc:sldMk cId="156823613" sldId="334"/>
            <ac:spMk id="3" creationId="{7E72A9A5-493E-4EAB-A37B-E654C4D06B77}"/>
          </ac:spMkLst>
        </pc:spChg>
      </pc:sldChg>
      <pc:sldChg chg="modSp modNotes">
        <pc:chgData name="Kathy Pettit" userId="dXo+z1QxxsN0BGCIuVF1mSAbS4y4XBiQ8GwP9ONTnSQ=" providerId="None" clId="Web-{C9BE9663-8469-464C-A7B7-6855E1F2ED9A}" dt="2022-10-22T17:54:34.422" v="248"/>
        <pc:sldMkLst>
          <pc:docMk/>
          <pc:sldMk cId="15573397" sldId="335"/>
        </pc:sldMkLst>
        <pc:spChg chg="mod">
          <ac:chgData name="Kathy Pettit" userId="dXo+z1QxxsN0BGCIuVF1mSAbS4y4XBiQ8GwP9ONTnSQ=" providerId="None" clId="Web-{C9BE9663-8469-464C-A7B7-6855E1F2ED9A}" dt="2022-10-22T17:44:15.280" v="5" actId="20577"/>
          <ac:spMkLst>
            <pc:docMk/>
            <pc:sldMk cId="15573397" sldId="335"/>
            <ac:spMk id="2" creationId="{564D556D-BB25-697A-C8FF-B2B6F7DBFE41}"/>
          </ac:spMkLst>
        </pc:spChg>
      </pc:sldChg>
      <pc:sldChg chg="modSp">
        <pc:chgData name="Kathy Pettit" userId="dXo+z1QxxsN0BGCIuVF1mSAbS4y4XBiQ8GwP9ONTnSQ=" providerId="None" clId="Web-{C9BE9663-8469-464C-A7B7-6855E1F2ED9A}" dt="2022-10-22T17:49:07.749" v="19" actId="20577"/>
        <pc:sldMkLst>
          <pc:docMk/>
          <pc:sldMk cId="4010577941" sldId="337"/>
        </pc:sldMkLst>
        <pc:spChg chg="mod">
          <ac:chgData name="Kathy Pettit" userId="dXo+z1QxxsN0BGCIuVF1mSAbS4y4XBiQ8GwP9ONTnSQ=" providerId="None" clId="Web-{C9BE9663-8469-464C-A7B7-6855E1F2ED9A}" dt="2022-10-22T17:49:07.749" v="19" actId="20577"/>
          <ac:spMkLst>
            <pc:docMk/>
            <pc:sldMk cId="4010577941" sldId="337"/>
            <ac:spMk id="2" creationId="{564D556D-BB25-697A-C8FF-B2B6F7DBFE41}"/>
          </ac:spMkLst>
        </pc:spChg>
      </pc:sldChg>
      <pc:sldChg chg="modSp">
        <pc:chgData name="Kathy Pettit" userId="dXo+z1QxxsN0BGCIuVF1mSAbS4y4XBiQ8GwP9ONTnSQ=" providerId="None" clId="Web-{C9BE9663-8469-464C-A7B7-6855E1F2ED9A}" dt="2022-10-22T17:50:11.267" v="35" actId="20577"/>
        <pc:sldMkLst>
          <pc:docMk/>
          <pc:sldMk cId="3328849377" sldId="338"/>
        </pc:sldMkLst>
        <pc:spChg chg="mod">
          <ac:chgData name="Kathy Pettit" userId="dXo+z1QxxsN0BGCIuVF1mSAbS4y4XBiQ8GwP9ONTnSQ=" providerId="None" clId="Web-{C9BE9663-8469-464C-A7B7-6855E1F2ED9A}" dt="2022-10-22T17:50:11.267" v="35" actId="20577"/>
          <ac:spMkLst>
            <pc:docMk/>
            <pc:sldMk cId="3328849377" sldId="338"/>
            <ac:spMk id="2" creationId="{564D556D-BB25-697A-C8FF-B2B6F7DBFE41}"/>
          </ac:spMkLst>
        </pc:spChg>
      </pc:sldChg>
      <pc:sldChg chg="modNotes">
        <pc:chgData name="Kathy Pettit" userId="dXo+z1QxxsN0BGCIuVF1mSAbS4y4XBiQ8GwP9ONTnSQ=" providerId="None" clId="Web-{C9BE9663-8469-464C-A7B7-6855E1F2ED9A}" dt="2022-10-22T17:53:03.620" v="109"/>
        <pc:sldMkLst>
          <pc:docMk/>
          <pc:sldMk cId="303210204" sldId="339"/>
        </pc:sldMkLst>
      </pc:sldChg>
      <pc:sldChg chg="del">
        <pc:chgData name="Kathy Pettit" userId="dXo+z1QxxsN0BGCIuVF1mSAbS4y4XBiQ8GwP9ONTnSQ=" providerId="None" clId="Web-{C9BE9663-8469-464C-A7B7-6855E1F2ED9A}" dt="2022-10-22T17:56:46.494" v="249"/>
        <pc:sldMkLst>
          <pc:docMk/>
          <pc:sldMk cId="1837433521" sldId="340"/>
        </pc:sldMkLst>
      </pc:sldChg>
      <pc:sldChg chg="modSp modNotes">
        <pc:chgData name="Kathy Pettit" userId="dXo+z1QxxsN0BGCIuVF1mSAbS4y4XBiQ8GwP9ONTnSQ=" providerId="None" clId="Web-{C9BE9663-8469-464C-A7B7-6855E1F2ED9A}" dt="2022-10-22T18:00:13.348" v="253" actId="20577"/>
        <pc:sldMkLst>
          <pc:docMk/>
          <pc:sldMk cId="971038399" sldId="341"/>
        </pc:sldMkLst>
        <pc:spChg chg="mod">
          <ac:chgData name="Kathy Pettit" userId="dXo+z1QxxsN0BGCIuVF1mSAbS4y4XBiQ8GwP9ONTnSQ=" providerId="None" clId="Web-{C9BE9663-8469-464C-A7B7-6855E1F2ED9A}" dt="2022-10-22T18:00:13.348" v="253" actId="20577"/>
          <ac:spMkLst>
            <pc:docMk/>
            <pc:sldMk cId="971038399" sldId="341"/>
            <ac:spMk id="3" creationId="{7E72A9A5-493E-4EAB-A37B-E654C4D06B77}"/>
          </ac:spMkLst>
        </pc:spChg>
      </pc:sldChg>
      <pc:sldChg chg="add replId">
        <pc:chgData name="Kathy Pettit" userId="dXo+z1QxxsN0BGCIuVF1mSAbS4y4XBiQ8GwP9ONTnSQ=" providerId="None" clId="Web-{C9BE9663-8469-464C-A7B7-6855E1F2ED9A}" dt="2022-10-22T17:42:43.744" v="2"/>
        <pc:sldMkLst>
          <pc:docMk/>
          <pc:sldMk cId="2676482962" sldId="342"/>
        </pc:sldMkLst>
      </pc:sldChg>
      <pc:sldChg chg="new del">
        <pc:chgData name="Kathy Pettit" userId="dXo+z1QxxsN0BGCIuVF1mSAbS4y4XBiQ8GwP9ONTnSQ=" providerId="None" clId="Web-{C9BE9663-8469-464C-A7B7-6855E1F2ED9A}" dt="2022-10-22T17:42:03.289" v="1"/>
        <pc:sldMkLst>
          <pc:docMk/>
          <pc:sldMk cId="3898497788" sldId="342"/>
        </pc:sldMkLst>
      </pc:sldChg>
      <pc:sldChg chg="add ord">
        <pc:chgData name="Kathy Pettit" userId="dXo+z1QxxsN0BGCIuVF1mSAbS4y4XBiQ8GwP9ONTnSQ=" providerId="None" clId="Web-{C9BE9663-8469-464C-A7B7-6855E1F2ED9A}" dt="2022-10-22T17:51:13.364" v="37"/>
        <pc:sldMkLst>
          <pc:docMk/>
          <pc:sldMk cId="2431353755" sldId="343"/>
        </pc:sldMkLst>
      </pc:sldChg>
      <pc:sldChg chg="add ord replId">
        <pc:chgData name="Kathy Pettit" userId="dXo+z1QxxsN0BGCIuVF1mSAbS4y4XBiQ8GwP9ONTnSQ=" providerId="None" clId="Web-{C9BE9663-8469-464C-A7B7-6855E1F2ED9A}" dt="2022-10-22T17:51:25.240" v="39"/>
        <pc:sldMkLst>
          <pc:docMk/>
          <pc:sldMk cId="2770374934" sldId="344"/>
        </pc:sldMkLst>
      </pc:sldChg>
      <pc:sldMasterChg chg="add addSldLayout">
        <pc:chgData name="Kathy Pettit" userId="dXo+z1QxxsN0BGCIuVF1mSAbS4y4XBiQ8GwP9ONTnSQ=" providerId="None" clId="Web-{C9BE9663-8469-464C-A7B7-6855E1F2ED9A}" dt="2022-10-22T17:51:05.161" v="36"/>
        <pc:sldMasterMkLst>
          <pc:docMk/>
          <pc:sldMasterMk cId="3860155930" sldId="2147493485"/>
        </pc:sldMasterMkLst>
        <pc:sldLayoutChg chg="add">
          <pc:chgData name="Kathy Pettit" userId="dXo+z1QxxsN0BGCIuVF1mSAbS4y4XBiQ8GwP9ONTnSQ=" providerId="None" clId="Web-{C9BE9663-8469-464C-A7B7-6855E1F2ED9A}" dt="2022-10-22T17:51:05.161" v="36"/>
          <pc:sldLayoutMkLst>
            <pc:docMk/>
            <pc:sldMasterMk cId="3860155930" sldId="2147493485"/>
            <pc:sldLayoutMk cId="359602522" sldId="2147493486"/>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778975043" sldId="2147493487"/>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3084905890" sldId="2147493488"/>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3649971934" sldId="2147493489"/>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3673766160" sldId="2147493490"/>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3259305694" sldId="2147493491"/>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460240371" sldId="2147493492"/>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2097529335" sldId="2147493493"/>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4137175103" sldId="2147493494"/>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648235233" sldId="2147493495"/>
          </pc:sldLayoutMkLst>
        </pc:sldLayoutChg>
        <pc:sldLayoutChg chg="add">
          <pc:chgData name="Kathy Pettit" userId="dXo+z1QxxsN0BGCIuVF1mSAbS4y4XBiQ8GwP9ONTnSQ=" providerId="None" clId="Web-{C9BE9663-8469-464C-A7B7-6855E1F2ED9A}" dt="2022-10-22T17:51:05.161" v="36"/>
          <pc:sldLayoutMkLst>
            <pc:docMk/>
            <pc:sldMasterMk cId="3860155930" sldId="2147493485"/>
            <pc:sldLayoutMk cId="1311749357" sldId="2147493496"/>
          </pc:sldLayoutMkLst>
        </pc:sldLayoutChg>
      </pc:sldMasterChg>
    </pc:docChg>
  </pc:docChgLst>
  <pc:docChgLst>
    <pc:chgData name="Leah Hendey" userId="8jFwzVyQh2nKbQYtE7I76bggWlwRwsFGzv/uqMgVTeo=" providerId="None" clId="Web-{29B0E6DF-94F6-4C83-B8A7-14112FDACFAE}"/>
    <pc:docChg chg="modSld">
      <pc:chgData name="Leah Hendey" userId="8jFwzVyQh2nKbQYtE7I76bggWlwRwsFGzv/uqMgVTeo=" providerId="None" clId="Web-{29B0E6DF-94F6-4C83-B8A7-14112FDACFAE}" dt="2022-10-22T18:01:36.922" v="75"/>
      <pc:docMkLst>
        <pc:docMk/>
      </pc:docMkLst>
      <pc:sldChg chg="modSp">
        <pc:chgData name="Leah Hendey" userId="8jFwzVyQh2nKbQYtE7I76bggWlwRwsFGzv/uqMgVTeo=" providerId="None" clId="Web-{29B0E6DF-94F6-4C83-B8A7-14112FDACFAE}" dt="2022-10-22T17:42:18.403" v="0" actId="20577"/>
        <pc:sldMkLst>
          <pc:docMk/>
          <pc:sldMk cId="3163168466" sldId="288"/>
        </pc:sldMkLst>
        <pc:spChg chg="mod">
          <ac:chgData name="Leah Hendey" userId="8jFwzVyQh2nKbQYtE7I76bggWlwRwsFGzv/uqMgVTeo=" providerId="None" clId="Web-{29B0E6DF-94F6-4C83-B8A7-14112FDACFAE}" dt="2022-10-22T17:42:18.403" v="0" actId="20577"/>
          <ac:spMkLst>
            <pc:docMk/>
            <pc:sldMk cId="3163168466" sldId="288"/>
            <ac:spMk id="3" creationId="{7E72A9A5-493E-4EAB-A37B-E654C4D06B77}"/>
          </ac:spMkLst>
        </pc:spChg>
      </pc:sldChg>
      <pc:sldChg chg="modSp delCm">
        <pc:chgData name="Leah Hendey" userId="8jFwzVyQh2nKbQYtE7I76bggWlwRwsFGzv/uqMgVTeo=" providerId="None" clId="Web-{29B0E6DF-94F6-4C83-B8A7-14112FDACFAE}" dt="2022-10-22T18:01:36.922" v="75"/>
        <pc:sldMkLst>
          <pc:docMk/>
          <pc:sldMk cId="3379082215" sldId="332"/>
        </pc:sldMkLst>
        <pc:spChg chg="mod">
          <ac:chgData name="Leah Hendey" userId="8jFwzVyQh2nKbQYtE7I76bggWlwRwsFGzv/uqMgVTeo=" providerId="None" clId="Web-{29B0E6DF-94F6-4C83-B8A7-14112FDACFAE}" dt="2022-10-22T18:01:14.780" v="74" actId="20577"/>
          <ac:spMkLst>
            <pc:docMk/>
            <pc:sldMk cId="3379082215" sldId="332"/>
            <ac:spMk id="2" creationId="{00000000-0000-0000-0000-000000000000}"/>
          </ac:spMkLst>
        </pc:spChg>
      </pc:sldChg>
      <pc:sldChg chg="modSp">
        <pc:chgData name="Leah Hendey" userId="8jFwzVyQh2nKbQYtE7I76bggWlwRwsFGzv/uqMgVTeo=" providerId="None" clId="Web-{29B0E6DF-94F6-4C83-B8A7-14112FDACFAE}" dt="2022-10-22T18:01:07.873" v="72" actId="20577"/>
        <pc:sldMkLst>
          <pc:docMk/>
          <pc:sldMk cId="1961736194" sldId="333"/>
        </pc:sldMkLst>
        <pc:spChg chg="mod">
          <ac:chgData name="Leah Hendey" userId="8jFwzVyQh2nKbQYtE7I76bggWlwRwsFGzv/uqMgVTeo=" providerId="None" clId="Web-{29B0E6DF-94F6-4C83-B8A7-14112FDACFAE}" dt="2022-10-22T18:01:07.873" v="72" actId="20577"/>
          <ac:spMkLst>
            <pc:docMk/>
            <pc:sldMk cId="1961736194" sldId="333"/>
            <ac:spMk id="2" creationId="{00000000-0000-0000-0000-000000000000}"/>
          </ac:spMkLst>
        </pc:spChg>
      </pc:sldChg>
      <pc:sldChg chg="modSp">
        <pc:chgData name="Leah Hendey" userId="8jFwzVyQh2nKbQYtE7I76bggWlwRwsFGzv/uqMgVTeo=" providerId="None" clId="Web-{29B0E6DF-94F6-4C83-B8A7-14112FDACFAE}" dt="2022-10-22T17:47:47.963" v="18" actId="20577"/>
        <pc:sldMkLst>
          <pc:docMk/>
          <pc:sldMk cId="156823613" sldId="334"/>
        </pc:sldMkLst>
        <pc:spChg chg="mod">
          <ac:chgData name="Leah Hendey" userId="8jFwzVyQh2nKbQYtE7I76bggWlwRwsFGzv/uqMgVTeo=" providerId="None" clId="Web-{29B0E6DF-94F6-4C83-B8A7-14112FDACFAE}" dt="2022-10-22T17:47:47.963" v="18" actId="20577"/>
          <ac:spMkLst>
            <pc:docMk/>
            <pc:sldMk cId="156823613" sldId="334"/>
            <ac:spMk id="3" creationId="{7E72A9A5-493E-4EAB-A37B-E654C4D06B77}"/>
          </ac:spMkLst>
        </pc:spChg>
      </pc:sldChg>
      <pc:sldChg chg="modSp">
        <pc:chgData name="Leah Hendey" userId="8jFwzVyQh2nKbQYtE7I76bggWlwRwsFGzv/uqMgVTeo=" providerId="None" clId="Web-{29B0E6DF-94F6-4C83-B8A7-14112FDACFAE}" dt="2022-10-22T17:42:32.231" v="11" actId="20577"/>
        <pc:sldMkLst>
          <pc:docMk/>
          <pc:sldMk cId="15573397" sldId="335"/>
        </pc:sldMkLst>
        <pc:spChg chg="mod">
          <ac:chgData name="Leah Hendey" userId="8jFwzVyQh2nKbQYtE7I76bggWlwRwsFGzv/uqMgVTeo=" providerId="None" clId="Web-{29B0E6DF-94F6-4C83-B8A7-14112FDACFAE}" dt="2022-10-22T17:42:32.231" v="11" actId="20577"/>
          <ac:spMkLst>
            <pc:docMk/>
            <pc:sldMk cId="15573397" sldId="335"/>
            <ac:spMk id="3" creationId="{7463A10B-6E7B-617D-F974-DB15F30D0ADF}"/>
          </ac:spMkLst>
        </pc:spChg>
      </pc:sldChg>
      <pc:sldChg chg="modSp">
        <pc:chgData name="Leah Hendey" userId="8jFwzVyQh2nKbQYtE7I76bggWlwRwsFGzv/uqMgVTeo=" providerId="None" clId="Web-{29B0E6DF-94F6-4C83-B8A7-14112FDACFAE}" dt="2022-10-22T17:47:21.836" v="14" actId="20577"/>
        <pc:sldMkLst>
          <pc:docMk/>
          <pc:sldMk cId="1837433521" sldId="340"/>
        </pc:sldMkLst>
        <pc:spChg chg="mod">
          <ac:chgData name="Leah Hendey" userId="8jFwzVyQh2nKbQYtE7I76bggWlwRwsFGzv/uqMgVTeo=" providerId="None" clId="Web-{29B0E6DF-94F6-4C83-B8A7-14112FDACFAE}" dt="2022-10-22T17:47:21.836" v="14" actId="20577"/>
          <ac:spMkLst>
            <pc:docMk/>
            <pc:sldMk cId="1837433521" sldId="340"/>
            <ac:spMk id="3" creationId="{7E72A9A5-493E-4EAB-A37B-E654C4D06B77}"/>
          </ac:spMkLst>
        </pc:spChg>
      </pc:sldChg>
      <pc:sldChg chg="modSp delCm">
        <pc:chgData name="Leah Hendey" userId="8jFwzVyQh2nKbQYtE7I76bggWlwRwsFGzv/uqMgVTeo=" providerId="None" clId="Web-{29B0E6DF-94F6-4C83-B8A7-14112FDACFAE}" dt="2022-10-22T18:00:36.528" v="71"/>
        <pc:sldMkLst>
          <pc:docMk/>
          <pc:sldMk cId="971038399" sldId="341"/>
        </pc:sldMkLst>
        <pc:spChg chg="mod">
          <ac:chgData name="Leah Hendey" userId="8jFwzVyQh2nKbQYtE7I76bggWlwRwsFGzv/uqMgVTeo=" providerId="None" clId="Web-{29B0E6DF-94F6-4C83-B8A7-14112FDACFAE}" dt="2022-10-22T18:00:19.026" v="70"/>
          <ac:spMkLst>
            <pc:docMk/>
            <pc:sldMk cId="971038399" sldId="341"/>
            <ac:spMk id="3" creationId="{7E72A9A5-493E-4EAB-A37B-E654C4D06B77}"/>
          </ac:spMkLst>
        </pc:spChg>
      </pc:sldChg>
    </pc:docChg>
  </pc:docChgLst>
  <pc:docChgLst>
    <pc:chgData name="Kathy Pettit" userId="dXo+z1QxxsN0BGCIuVF1mSAbS4y4XBiQ8GwP9ONTnSQ=" providerId="None" clId="Web-{A7F594FA-2CCE-4F26-9997-AE0937F85248}"/>
    <pc:docChg chg="modSld">
      <pc:chgData name="Kathy Pettit" userId="dXo+z1QxxsN0BGCIuVF1mSAbS4y4XBiQ8GwP9ONTnSQ=" providerId="None" clId="Web-{A7F594FA-2CCE-4F26-9997-AE0937F85248}" dt="2022-10-21T17:20:00.112" v="6"/>
      <pc:docMkLst>
        <pc:docMk/>
      </pc:docMkLst>
      <pc:sldChg chg="modSp delCm">
        <pc:chgData name="Kathy Pettit" userId="dXo+z1QxxsN0BGCIuVF1mSAbS4y4XBiQ8GwP9ONTnSQ=" providerId="None" clId="Web-{A7F594FA-2CCE-4F26-9997-AE0937F85248}" dt="2022-10-21T17:20:00.112" v="6"/>
        <pc:sldMkLst>
          <pc:docMk/>
          <pc:sldMk cId="156823613" sldId="334"/>
        </pc:sldMkLst>
        <pc:spChg chg="mod">
          <ac:chgData name="Kathy Pettit" userId="dXo+z1QxxsN0BGCIuVF1mSAbS4y4XBiQ8GwP9ONTnSQ=" providerId="None" clId="Web-{A7F594FA-2CCE-4F26-9997-AE0937F85248}" dt="2022-10-21T17:19:57.127" v="5" actId="20577"/>
          <ac:spMkLst>
            <pc:docMk/>
            <pc:sldMk cId="156823613" sldId="334"/>
            <ac:spMk id="3" creationId="{7E72A9A5-493E-4EAB-A37B-E654C4D06B7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10/25/2022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EAD55-5DE4-4EFE-A7F1-5C762AE066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9943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Have people go around with name and org?</a:t>
            </a:r>
          </a:p>
        </p:txBody>
      </p:sp>
      <p:sp>
        <p:nvSpPr>
          <p:cNvPr id="4" name="Slide Number Placeholder 3"/>
          <p:cNvSpPr>
            <a:spLocks noGrp="1"/>
          </p:cNvSpPr>
          <p:nvPr>
            <p:ph type="sldNum" sz="quarter" idx="10"/>
          </p:nvPr>
        </p:nvSpPr>
        <p:spPr/>
        <p:txBody>
          <a:bodyPr/>
          <a:lstStyle/>
          <a:p>
            <a:fld id="{91C0A19E-F03E-4439-8473-00B692EFD32E}" type="slidenum">
              <a:rPr lang="en-US" smtClean="0"/>
              <a:t>10</a:t>
            </a:fld>
            <a:endParaRPr lang="en-US"/>
          </a:p>
        </p:txBody>
      </p:sp>
    </p:spTree>
    <p:extLst>
      <p:ext uri="{BB962C8B-B14F-4D97-AF65-F5344CB8AC3E}">
        <p14:creationId xmlns:p14="http://schemas.microsoft.com/office/powerpoint/2010/main" val="3790399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entury Gothic" panose="020B0502020202020204" pitchFamily="34" charset="0"/>
              </a:rPr>
              <a:t>Breakout discussion Part 1 (30 minutes) – Local value of community data services. </a:t>
            </a:r>
            <a:r>
              <a:rPr lang="en-US" sz="1800" b="0" i="0">
                <a:solidFill>
                  <a:srgbClr val="000000"/>
                </a:solidFill>
                <a:effectLst/>
                <a:latin typeface="Century Gothic" panose="020B0502020202020204" pitchFamily="34" charset="0"/>
              </a:rPr>
              <a:t> </a:t>
            </a:r>
            <a:endParaRPr lang="en-US" b="0" i="0">
              <a:solidFill>
                <a:srgbClr val="000000"/>
              </a:solidFill>
              <a:effectLst/>
              <a:latin typeface="Segoe UI" panose="020B0502040204020203" pitchFamily="34" charset="0"/>
            </a:endParaRPr>
          </a:p>
          <a:p>
            <a:pPr algn="l" rtl="0" fontAlgn="base"/>
            <a:r>
              <a:rPr lang="en-US" sz="1800" b="0" i="0">
                <a:solidFill>
                  <a:srgbClr val="000000"/>
                </a:solidFill>
                <a:effectLst/>
                <a:latin typeface="Century Gothic" panose="020B0502020202020204" pitchFamily="34" charset="0"/>
              </a:rPr>
              <a:t>For current and prospective partners, we would like you to focus on the impact of your organization’s work and its aspirations rather than the services or products, such as training or reports. For those who are not partners, from your experience of local stakeholders trying to improve their community how would they know and benefit from working with a community data organization? </a:t>
            </a:r>
            <a:endParaRPr lang="en-US" b="0" i="0">
              <a:solidFill>
                <a:srgbClr val="000000"/>
              </a:solidFill>
              <a:effectLst/>
              <a:latin typeface="Segoe UI" panose="020B0502040204020203" pitchFamily="34" charset="0"/>
            </a:endParaRPr>
          </a:p>
          <a:p>
            <a:pPr algn="l" rtl="0" fontAlgn="base"/>
            <a:endParaRPr lang="en-US" sz="1800" b="0" i="0">
              <a:solidFill>
                <a:srgbClr val="000000"/>
              </a:solidFill>
              <a:effectLst/>
              <a:latin typeface="Calibri" panose="020F0502020204030204" pitchFamily="34" charset="0"/>
              <a:cs typeface="Calibri" panose="020F0502020204030204" pitchFamily="34" charset="0"/>
            </a:endParaRPr>
          </a:p>
          <a:p>
            <a:endParaRPr lang="en-US" baseline="0"/>
          </a:p>
          <a:p>
            <a:endParaRPr lang="en-US" baseline="0"/>
          </a:p>
        </p:txBody>
      </p:sp>
      <p:sp>
        <p:nvSpPr>
          <p:cNvPr id="4" name="Slide Number Placeholder 3"/>
          <p:cNvSpPr>
            <a:spLocks noGrp="1"/>
          </p:cNvSpPr>
          <p:nvPr>
            <p:ph type="sldNum" sz="quarter" idx="10"/>
          </p:nvPr>
        </p:nvSpPr>
        <p:spPr/>
        <p:txBody>
          <a:bodyPr/>
          <a:lstStyle/>
          <a:p>
            <a:fld id="{9509C1CF-0B05-42BA-A122-7F697B58632C}" type="slidenum">
              <a:rPr lang="en-US" smtClean="0"/>
              <a:t>11</a:t>
            </a:fld>
            <a:endParaRPr lang="en-US"/>
          </a:p>
        </p:txBody>
      </p:sp>
    </p:spTree>
    <p:extLst>
      <p:ext uri="{BB962C8B-B14F-4D97-AF65-F5344CB8AC3E}">
        <p14:creationId xmlns:p14="http://schemas.microsoft.com/office/powerpoint/2010/main" val="532596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a:solidFill>
                  <a:srgbClr val="000000"/>
                </a:solidFill>
                <a:effectLst/>
                <a:latin typeface="Century Gothic" panose="020B0502020202020204" pitchFamily="34" charset="0"/>
              </a:rPr>
              <a:t>Breakout discussion Part 2 (30 minutes) – Value of the NNIP network </a:t>
            </a:r>
            <a:r>
              <a:rPr lang="en-US" sz="1800" b="0" i="0">
                <a:solidFill>
                  <a:srgbClr val="000000"/>
                </a:solidFill>
                <a:effectLst/>
                <a:latin typeface="Century Gothic" panose="020B0502020202020204" pitchFamily="34" charset="0"/>
              </a:rPr>
              <a:t> </a:t>
            </a:r>
            <a:endParaRPr lang="en-US" sz="1800" b="0" i="0">
              <a:solidFill>
                <a:srgbClr val="000000"/>
              </a:solidFill>
              <a:effectLst/>
              <a:latin typeface="Segoe UI" panose="020B0502040204020203" pitchFamily="34" charset="0"/>
            </a:endParaRPr>
          </a:p>
          <a:p>
            <a:pPr algn="l" rtl="0" fontAlgn="base"/>
            <a:r>
              <a:rPr lang="en-US" sz="1800" b="0" i="0">
                <a:solidFill>
                  <a:srgbClr val="000000"/>
                </a:solidFill>
                <a:effectLst/>
                <a:latin typeface="Century Gothic" panose="020B0502020202020204" pitchFamily="34" charset="0"/>
              </a:rPr>
              <a:t>Please think about the value of the network and the impact it can have achieving its mission of equity and well-being across neighborhoods.  </a:t>
            </a:r>
            <a:endParaRPr lang="en-US" sz="1800" b="0" i="0">
              <a:solidFill>
                <a:srgbClr val="000000"/>
              </a:solidFill>
              <a:effectLst/>
              <a:latin typeface="Segoe UI" panose="020B0502040204020203" pitchFamily="34" charset="0"/>
            </a:endParaRPr>
          </a:p>
          <a:p>
            <a:pPr algn="l" rtl="0" fontAlgn="base"/>
            <a:endParaRPr lang="en-US" sz="1800" baseline="0">
              <a:latin typeface="Century Gothic"/>
            </a:endParaRPr>
          </a:p>
          <a:p>
            <a:pPr>
              <a:buFont typeface="Arial" panose="020B0604020202020204" pitchFamily="34" charset="0"/>
            </a:pPr>
            <a:endParaRPr lang="en-US" sz="1800">
              <a:latin typeface="Century Gothic"/>
            </a:endParaRPr>
          </a:p>
          <a:p>
            <a:r>
              <a:rPr lang="en-US"/>
              <a:t>What WON’T change/be different 10 years from now?” </a:t>
            </a:r>
            <a:endParaRPr lang="en-US">
              <a:cs typeface="Calibri"/>
            </a:endParaRPr>
          </a:p>
        </p:txBody>
      </p:sp>
      <p:sp>
        <p:nvSpPr>
          <p:cNvPr id="4" name="Slide Number Placeholder 3"/>
          <p:cNvSpPr>
            <a:spLocks noGrp="1"/>
          </p:cNvSpPr>
          <p:nvPr>
            <p:ph type="sldNum" sz="quarter" idx="10"/>
          </p:nvPr>
        </p:nvSpPr>
        <p:spPr/>
        <p:txBody>
          <a:bodyPr/>
          <a:lstStyle/>
          <a:p>
            <a:fld id="{9509C1CF-0B05-42BA-A122-7F697B58632C}" type="slidenum">
              <a:rPr lang="en-US" smtClean="0"/>
              <a:t>12</a:t>
            </a:fld>
            <a:endParaRPr lang="en-US"/>
          </a:p>
        </p:txBody>
      </p:sp>
    </p:spTree>
    <p:extLst>
      <p:ext uri="{BB962C8B-B14F-4D97-AF65-F5344CB8AC3E}">
        <p14:creationId xmlns:p14="http://schemas.microsoft.com/office/powerpoint/2010/main" val="3532732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1C0A19E-F03E-4439-8473-00B692EFD32E}" type="slidenum">
              <a:rPr lang="en-US" smtClean="0"/>
              <a:t>13</a:t>
            </a:fld>
            <a:endParaRPr lang="en-US"/>
          </a:p>
        </p:txBody>
      </p:sp>
    </p:spTree>
    <p:extLst>
      <p:ext uri="{BB962C8B-B14F-4D97-AF65-F5344CB8AC3E}">
        <p14:creationId xmlns:p14="http://schemas.microsoft.com/office/powerpoint/2010/main" val="336903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ADEAD55-5DE4-4EFE-A7F1-5C762AE066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6941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8943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limited time - camp session afterwards and</a:t>
            </a:r>
            <a:endParaRPr lang="en-US" baseline="0"/>
          </a:p>
        </p:txBody>
      </p:sp>
      <p:sp>
        <p:nvSpPr>
          <p:cNvPr id="4" name="Slide Number Placeholder 3"/>
          <p:cNvSpPr>
            <a:spLocks noGrp="1"/>
          </p:cNvSpPr>
          <p:nvPr>
            <p:ph type="sldNum" sz="quarter" idx="10"/>
          </p:nvPr>
        </p:nvSpPr>
        <p:spPr/>
        <p:txBody>
          <a:bodyPr/>
          <a:lstStyle/>
          <a:p>
            <a:fld id="{9509C1CF-0B05-42BA-A122-7F697B58632C}" type="slidenum">
              <a:rPr lang="en-US" smtClean="0"/>
              <a:t>3</a:t>
            </a:fld>
            <a:endParaRPr lang="en-US"/>
          </a:p>
        </p:txBody>
      </p:sp>
    </p:spTree>
    <p:extLst>
      <p:ext uri="{BB962C8B-B14F-4D97-AF65-F5344CB8AC3E}">
        <p14:creationId xmlns:p14="http://schemas.microsoft.com/office/powerpoint/2010/main" val="78919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800" b="0" i="0">
                <a:solidFill>
                  <a:srgbClr val="000000"/>
                </a:solidFill>
                <a:effectLst/>
                <a:latin typeface="Calibri"/>
                <a:cs typeface="Calibri"/>
              </a:rPr>
              <a:t>Thank </a:t>
            </a:r>
            <a:r>
              <a:rPr lang="en-US" sz="1800">
                <a:solidFill>
                  <a:srgbClr val="000000"/>
                </a:solidFill>
                <a:latin typeface="Calibri"/>
                <a:cs typeface="Calibri"/>
              </a:rPr>
              <a:t>you</a:t>
            </a:r>
            <a:r>
              <a:rPr lang="en-US" sz="1800" b="0" i="0">
                <a:solidFill>
                  <a:srgbClr val="000000"/>
                </a:solidFill>
                <a:effectLst/>
                <a:latin typeface="Calibri"/>
                <a:cs typeface="Calibri"/>
              </a:rPr>
              <a:t> to </a:t>
            </a:r>
            <a:r>
              <a:rPr lang="en-US" sz="1800">
                <a:solidFill>
                  <a:srgbClr val="000000"/>
                </a:solidFill>
                <a:latin typeface="Calibri"/>
                <a:cs typeface="Calibri"/>
              </a:rPr>
              <a:t>Chris Kingsley at Casey for supporting and encouraging this – caring deeply about NNIP's future.</a:t>
            </a:r>
            <a:endParaRPr lang="en-US"/>
          </a:p>
          <a:p>
            <a:r>
              <a:rPr lang="en-US" sz="1800">
                <a:solidFill>
                  <a:srgbClr val="000000"/>
                </a:solidFill>
                <a:latin typeface="Calibri"/>
                <a:cs typeface="Calibri"/>
              </a:rPr>
              <a:t>And to the folks at CSR </a:t>
            </a:r>
            <a:r>
              <a:rPr lang="en-US" sz="1800" b="0" i="0">
                <a:solidFill>
                  <a:srgbClr val="000000"/>
                </a:solidFill>
                <a:effectLst/>
                <a:latin typeface="Calibri"/>
                <a:cs typeface="Calibri"/>
              </a:rPr>
              <a:t> </a:t>
            </a:r>
            <a:r>
              <a:rPr lang="en-US" sz="1800">
                <a:solidFill>
                  <a:srgbClr val="000000"/>
                </a:solidFill>
                <a:latin typeface="Calibri"/>
                <a:cs typeface="Calibri"/>
              </a:rPr>
              <a:t>- Nancy Murphy and Jennifer Hart</a:t>
            </a:r>
            <a:endParaRPr lang="en-US"/>
          </a:p>
          <a:p>
            <a:pPr algn="l"/>
            <a:endParaRPr lang="en-US" sz="1800" b="0" i="0">
              <a:solidFill>
                <a:srgbClr val="000000"/>
              </a:solidFill>
              <a:effectLst/>
              <a:latin typeface="Calibri" panose="020F0502020204030204" pitchFamily="34" charset="0"/>
              <a:cs typeface="Calibri"/>
            </a:endParaRPr>
          </a:p>
          <a:p>
            <a:pPr>
              <a:defRPr/>
            </a:pPr>
            <a:r>
              <a:rPr lang="en-US" sz="1800">
                <a:latin typeface="Calibri"/>
                <a:cs typeface="Calibri"/>
              </a:rPr>
              <a:t> - go through bullets</a:t>
            </a:r>
            <a:endParaRPr lang="en-US" sz="1800">
              <a:latin typeface="Calibri" panose="020F0502020204030204" pitchFamily="34" charset="0"/>
              <a:cs typeface="Calibri" panose="020F0502020204030204" pitchFamily="34" charset="0"/>
            </a:endParaRPr>
          </a:p>
          <a:p>
            <a:pPr fontAlgn="base">
              <a:buFont typeface="Arial" panose="020B0604020202020204" pitchFamily="34" charset="0"/>
              <a:buChar char="•"/>
              <a:defRPr/>
            </a:pPr>
            <a:endParaRPr lang="en-US" sz="1800">
              <a:latin typeface="Calibri" panose="020F0502020204030204" pitchFamily="34" charset="0"/>
              <a:cs typeface="Calibri" panose="020F0502020204030204" pitchFamily="34" charset="0"/>
            </a:endParaRPr>
          </a:p>
          <a:p>
            <a:pPr>
              <a:defRPr/>
            </a:pPr>
            <a:r>
              <a:rPr lang="en-US"/>
              <a:t>Note </a:t>
            </a:r>
            <a:r>
              <a:rPr lang="en-US">
                <a:solidFill>
                  <a:srgbClr val="000000"/>
                </a:solidFill>
                <a:latin typeface="+mj-lt"/>
              </a:rPr>
              <a:t>data collection was with </a:t>
            </a:r>
            <a:r>
              <a:rPr lang="en-US" sz="1200" b="0" i="0">
                <a:solidFill>
                  <a:srgbClr val="000000"/>
                </a:solidFill>
                <a:effectLst/>
                <a:latin typeface="+mj-lt"/>
              </a:rPr>
              <a:t>a range of knowledge about the network and its partners </a:t>
            </a:r>
            <a:endParaRPr lang="en-US" sz="1200" b="0" i="0">
              <a:solidFill>
                <a:srgbClr val="000000"/>
              </a:solidFill>
              <a:effectLst/>
              <a:latin typeface="+mj-lt"/>
              <a:cs typeface="Calibri"/>
            </a:endParaRPr>
          </a:p>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4</a:t>
            </a:fld>
            <a:endParaRPr lang="en-US"/>
          </a:p>
        </p:txBody>
      </p:sp>
    </p:spTree>
    <p:extLst>
      <p:ext uri="{BB962C8B-B14F-4D97-AF65-F5344CB8AC3E}">
        <p14:creationId xmlns:p14="http://schemas.microsoft.com/office/powerpoint/2010/main" val="3466567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using this time for detailed findings.  See handout and happy to share detailed materials with anyone interested.</a:t>
            </a:r>
          </a:p>
        </p:txBody>
      </p:sp>
      <p:sp>
        <p:nvSpPr>
          <p:cNvPr id="4" name="Slide Number Placeholder 3"/>
          <p:cNvSpPr>
            <a:spLocks noGrp="1"/>
          </p:cNvSpPr>
          <p:nvPr>
            <p:ph type="sldNum" sz="quarter" idx="5"/>
          </p:nvPr>
        </p:nvSpPr>
        <p:spPr/>
        <p:txBody>
          <a:bodyPr/>
          <a:lstStyle/>
          <a:p>
            <a:fld id="{91C0A19E-F03E-4439-8473-00B692EFD32E}" type="slidenum">
              <a:rPr lang="en-US" smtClean="0"/>
              <a:t>5</a:t>
            </a:fld>
            <a:endParaRPr lang="en-US"/>
          </a:p>
        </p:txBody>
      </p:sp>
    </p:spTree>
    <p:extLst>
      <p:ext uri="{BB962C8B-B14F-4D97-AF65-F5344CB8AC3E}">
        <p14:creationId xmlns:p14="http://schemas.microsoft.com/office/powerpoint/2010/main" val="993306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mj-lt"/>
              <a:buNone/>
            </a:pPr>
            <a:r>
              <a:rPr lang="en-US" sz="1400" b="0" i="0" dirty="0">
                <a:solidFill>
                  <a:srgbClr val="000000"/>
                </a:solidFill>
                <a:effectLst/>
                <a:latin typeface="Calibri" panose="020F0502020204030204" pitchFamily="34" charset="0"/>
              </a:rPr>
              <a:t>With support from the Casey Foundation, we decided to move forward with the next phase of strategic planning with CSR. In this phase we will be tackling their recommendations. </a:t>
            </a:r>
          </a:p>
          <a:p>
            <a:pPr algn="l" rtl="0" fontAlgn="base">
              <a:buFont typeface="+mj-lt"/>
              <a:buAutoNum type="arabicPeriod"/>
            </a:pPr>
            <a:r>
              <a:rPr lang="en-US" sz="1400" b="0" i="0" dirty="0">
                <a:solidFill>
                  <a:srgbClr val="000000"/>
                </a:solidFill>
                <a:effectLst/>
                <a:latin typeface="Calibri" panose="020F0502020204030204" pitchFamily="34" charset="0"/>
              </a:rPr>
              <a:t>Explore Strategic Crossroads </a:t>
            </a:r>
          </a:p>
          <a:p>
            <a:pPr algn="l" rtl="0" fontAlgn="base">
              <a:buFont typeface="Arial" panose="020B0604020202020204" pitchFamily="34" charset="0"/>
              <a:buChar char="•"/>
            </a:pPr>
            <a:r>
              <a:rPr lang="en-US" sz="1400" b="0" i="0" dirty="0">
                <a:solidFill>
                  <a:srgbClr val="000000"/>
                </a:solidFill>
                <a:effectLst/>
                <a:latin typeface="Calibri" panose="020F0502020204030204" pitchFamily="34" charset="0"/>
              </a:rPr>
              <a:t>Needs of people that local partners serve/problems we solve (note starting today’s session) </a:t>
            </a:r>
          </a:p>
          <a:p>
            <a:pPr algn="l" rtl="0" fontAlgn="base">
              <a:buFont typeface="Arial" panose="020B0604020202020204" pitchFamily="34" charset="0"/>
              <a:buChar char="•"/>
            </a:pPr>
            <a:r>
              <a:rPr lang="en-US" sz="1400" b="0" i="0" dirty="0">
                <a:solidFill>
                  <a:srgbClr val="000000"/>
                </a:solidFill>
                <a:effectLst/>
                <a:latin typeface="Calibri" panose="020F0502020204030204" pitchFamily="34" charset="0"/>
              </a:rPr>
              <a:t>Needs of local partner organizations </a:t>
            </a:r>
          </a:p>
          <a:p>
            <a:pPr algn="l" rtl="0" fontAlgn="base">
              <a:buFont typeface="Arial" panose="020B0604020202020204" pitchFamily="34" charset="0"/>
              <a:buChar char="•"/>
            </a:pPr>
            <a:r>
              <a:rPr lang="en-US" sz="1400" b="0" i="0" dirty="0">
                <a:solidFill>
                  <a:srgbClr val="000000"/>
                </a:solidFill>
                <a:effectLst/>
                <a:latin typeface="Calibri" panose="020F0502020204030204" pitchFamily="34" charset="0"/>
              </a:rPr>
              <a:t>Deepening commitment to/action for equity </a:t>
            </a:r>
          </a:p>
          <a:p>
            <a:pPr algn="l" rtl="0" fontAlgn="base">
              <a:buFont typeface="Arial" panose="020B0604020202020204" pitchFamily="34" charset="0"/>
              <a:buChar char="•"/>
            </a:pPr>
            <a:r>
              <a:rPr lang="en-US" sz="1400" b="0" i="0" dirty="0">
                <a:solidFill>
                  <a:srgbClr val="000000"/>
                </a:solidFill>
                <a:effectLst/>
                <a:latin typeface="Calibri" panose="020F0502020204030204" pitchFamily="34" charset="0"/>
              </a:rPr>
              <a:t>Size and scale of the network </a:t>
            </a:r>
          </a:p>
          <a:p>
            <a:pPr algn="l" rtl="0" fontAlgn="base">
              <a:buFont typeface="Arial" panose="020B0604020202020204" pitchFamily="34" charset="0"/>
              <a:buChar char="•"/>
            </a:pPr>
            <a:r>
              <a:rPr lang="en-US" sz="1400" b="0" i="0" dirty="0">
                <a:solidFill>
                  <a:srgbClr val="000000"/>
                </a:solidFill>
                <a:effectLst/>
                <a:latin typeface="Calibri" panose="020F0502020204030204" pitchFamily="34" charset="0"/>
              </a:rPr>
              <a:t>Business model and fundraising </a:t>
            </a:r>
          </a:p>
          <a:p>
            <a:pPr algn="l" rtl="0" fontAlgn="base">
              <a:buFont typeface="Arial" panose="020B0604020202020204" pitchFamily="34" charset="0"/>
              <a:buNone/>
            </a:pPr>
            <a:endParaRPr lang="en-US" sz="1400" b="0" i="0" dirty="0">
              <a:solidFill>
                <a:srgbClr val="000000"/>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6</a:t>
            </a:fld>
            <a:endParaRPr lang="en-US"/>
          </a:p>
        </p:txBody>
      </p:sp>
    </p:spTree>
    <p:extLst>
      <p:ext uri="{BB962C8B-B14F-4D97-AF65-F5344CB8AC3E}">
        <p14:creationId xmlns:p14="http://schemas.microsoft.com/office/powerpoint/2010/main" val="235814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2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200" b="0" i="0" dirty="0">
                <a:solidFill>
                  <a:srgbClr val="000000"/>
                </a:solidFill>
                <a:effectLst/>
                <a:latin typeface="Calibri" panose="020F0502020204030204" pitchFamily="34" charset="0"/>
              </a:rPr>
              <a:t>Slide 4: Recommendations from CSR (continued) </a:t>
            </a:r>
          </a:p>
          <a:p>
            <a:pPr algn="l" rtl="0" fontAlgn="base">
              <a:buFont typeface="+mj-lt"/>
              <a:buAutoNum type="arabicPeriod" startAt="2"/>
            </a:pPr>
            <a:r>
              <a:rPr lang="en-US" sz="1200" b="0" i="0" dirty="0">
                <a:solidFill>
                  <a:srgbClr val="000000"/>
                </a:solidFill>
                <a:effectLst/>
                <a:latin typeface="Calibri" panose="020F0502020204030204" pitchFamily="34" charset="0"/>
              </a:rPr>
              <a:t>Craft clear, compelling messages; communicate consistently with key audiences.  </a:t>
            </a:r>
          </a:p>
          <a:p>
            <a:pPr algn="l" rtl="0" fontAlgn="base">
              <a:buFont typeface="+mj-lt"/>
              <a:buAutoNum type="arabicPeriod" startAt="3"/>
            </a:pPr>
            <a:r>
              <a:rPr lang="en-US" sz="1200" b="0" i="0" dirty="0">
                <a:solidFill>
                  <a:srgbClr val="000000"/>
                </a:solidFill>
                <a:effectLst/>
                <a:latin typeface="Calibri" panose="020F0502020204030204" pitchFamily="34" charset="0"/>
              </a:rPr>
              <a:t>Chart a sustainable, compelling strategic path for the future. </a:t>
            </a:r>
          </a:p>
          <a:p>
            <a:endParaRPr lang="en-US" dirty="0">
              <a:solidFill>
                <a:srgbClr val="000000"/>
              </a:solidFill>
              <a:latin typeface="Calibri"/>
              <a:cs typeface="Calibri"/>
            </a:endParaRPr>
          </a:p>
          <a:p>
            <a:r>
              <a:rPr lang="en-US" dirty="0">
                <a:solidFill>
                  <a:srgbClr val="000000"/>
                </a:solidFill>
                <a:latin typeface="Calibri"/>
                <a:cs typeface="Calibri"/>
              </a:rPr>
              <a:t>Encouraged us to experiment and think about quick wins while we are sorting through long-term issues</a:t>
            </a:r>
            <a:endParaRPr lang="en-US" b="0" i="0" dirty="0">
              <a:solidFill>
                <a:srgbClr val="000000"/>
              </a:solidFill>
              <a:effectLst/>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7</a:t>
            </a:fld>
            <a:endParaRPr lang="en-US"/>
          </a:p>
        </p:txBody>
      </p:sp>
    </p:spTree>
    <p:extLst>
      <p:ext uri="{BB962C8B-B14F-4D97-AF65-F5344CB8AC3E}">
        <p14:creationId xmlns:p14="http://schemas.microsoft.com/office/powerpoint/2010/main" val="397100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3-year strategic plan </a:t>
            </a:r>
          </a:p>
          <a:p>
            <a:r>
              <a:rPr lang="en-US"/>
              <a:t>·Refreshed vision, mission values </a:t>
            </a:r>
            <a:endParaRPr lang="en-US">
              <a:cs typeface="Calibri"/>
            </a:endParaRPr>
          </a:p>
          <a:p>
            <a:r>
              <a:rPr lang="en-US"/>
              <a:t>·Goals, strategies, tactics</a:t>
            </a:r>
            <a:endParaRPr lang="en-US">
              <a:cs typeface="Calibri"/>
            </a:endParaRPr>
          </a:p>
          <a:p>
            <a:r>
              <a:rPr lang="en-US"/>
              <a:t>·Early wins + 12-month priorities </a:t>
            </a:r>
            <a:endParaRPr lang="en-US">
              <a:cs typeface="Calibri"/>
            </a:endParaRPr>
          </a:p>
          <a:p>
            <a:r>
              <a:rPr lang="en-US"/>
              <a:t>·Recommendations re: business model/revenue streams </a:t>
            </a:r>
            <a:endParaRPr lang="en-US">
              <a:cs typeface="Calibri"/>
            </a:endParaRPr>
          </a:p>
          <a:p>
            <a:r>
              <a:rPr lang="en-US"/>
              <a:t> </a:t>
            </a:r>
            <a:endParaRPr lang="en-US">
              <a:cs typeface="Calibri"/>
            </a:endParaRPr>
          </a:p>
          <a:p>
            <a:r>
              <a:rPr lang="en-US"/>
              <a:t>Implementation Plan Framework</a:t>
            </a:r>
            <a:endParaRPr lang="en-US">
              <a:cs typeface="Calibri"/>
            </a:endParaRPr>
          </a:p>
          <a:p>
            <a:r>
              <a:rPr lang="en-US"/>
              <a:t>·Key initiatives &amp; Resources needed to achieve goals </a:t>
            </a:r>
            <a:endParaRPr lang="en-US">
              <a:cs typeface="Calibri"/>
            </a:endParaRPr>
          </a:p>
          <a:p>
            <a:r>
              <a:rPr lang="en-US"/>
              <a:t> </a:t>
            </a:r>
            <a:endParaRPr lang="en-US">
              <a:cs typeface="Calibri"/>
            </a:endParaRPr>
          </a:p>
          <a:p>
            <a:r>
              <a:rPr lang="en-US"/>
              <a:t>Rollout strategy (membership, other key stakeholders) </a:t>
            </a:r>
            <a:endParaRPr lang="en-US">
              <a:cs typeface="Calibri"/>
            </a:endParaRPr>
          </a:p>
          <a:p>
            <a:r>
              <a:rPr lang="en-US"/>
              <a:t>·Recommended key audiences </a:t>
            </a:r>
            <a:endParaRPr lang="en-US">
              <a:cs typeface="Calibri"/>
            </a:endParaRPr>
          </a:p>
          <a:p>
            <a:r>
              <a:rPr lang="en-US"/>
              <a:t>·Key message framework and initial product</a:t>
            </a:r>
            <a:endParaRPr lang="en-US">
              <a:cs typeface="Calibri"/>
            </a:endParaRPr>
          </a:p>
          <a:p>
            <a:r>
              <a:rPr lang="en-US"/>
              <a:t>·Outreach timeline</a:t>
            </a:r>
            <a:endParaRPr lang="en-US">
              <a:cs typeface="Calibri"/>
            </a:endParaRPr>
          </a:p>
          <a:p>
            <a:endParaRPr lang="en-US" baseline="0">
              <a:cs typeface="Calibri"/>
            </a:endParaRPr>
          </a:p>
        </p:txBody>
      </p:sp>
      <p:sp>
        <p:nvSpPr>
          <p:cNvPr id="4" name="Slide Number Placeholder 3"/>
          <p:cNvSpPr>
            <a:spLocks noGrp="1"/>
          </p:cNvSpPr>
          <p:nvPr>
            <p:ph type="sldNum" sz="quarter" idx="10"/>
          </p:nvPr>
        </p:nvSpPr>
        <p:spPr/>
        <p:txBody>
          <a:bodyPr/>
          <a:lstStyle/>
          <a:p>
            <a:fld id="{9509C1CF-0B05-42BA-A122-7F697B58632C}" type="slidenum">
              <a:rPr lang="en-US" smtClean="0"/>
              <a:t>8</a:t>
            </a:fld>
            <a:endParaRPr lang="en-US"/>
          </a:p>
        </p:txBody>
      </p:sp>
    </p:spTree>
    <p:extLst>
      <p:ext uri="{BB962C8B-B14F-4D97-AF65-F5344CB8AC3E}">
        <p14:creationId xmlns:p14="http://schemas.microsoft.com/office/powerpoint/2010/main" val="328355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9509C1CF-0B05-42BA-A122-7F697B58632C}" type="slidenum">
              <a:rPr lang="en-US" smtClean="0"/>
              <a:t>9</a:t>
            </a:fld>
            <a:endParaRPr lang="en-US"/>
          </a:p>
        </p:txBody>
      </p:sp>
    </p:spTree>
    <p:extLst>
      <p:ext uri="{BB962C8B-B14F-4D97-AF65-F5344CB8AC3E}">
        <p14:creationId xmlns:p14="http://schemas.microsoft.com/office/powerpoint/2010/main" val="3384745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SUBTITLE HERE</a:t>
            </a:r>
            <a:br>
              <a:rPr lang="en-US"/>
            </a:br>
            <a:r>
              <a:rPr lang="en-US"/>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a:t>CLICK TO ADD TITLE </a:t>
            </a:r>
            <a:br>
              <a:rPr lang="en-US"/>
            </a:br>
            <a:r>
              <a:rPr lang="en-US"/>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a:t>CLICK TO ADD </a:t>
            </a:r>
            <a:br>
              <a:rPr lang="en-US"/>
            </a:br>
            <a:r>
              <a:rPr lang="en-US"/>
              <a:t>MONTH XX, 20XX</a:t>
            </a:r>
            <a:br>
              <a:rPr lang="en-US"/>
            </a:br>
            <a:r>
              <a:rPr lang="en-US"/>
              <a:t>PRESENTER’S NAME</a:t>
            </a:r>
            <a:br>
              <a:rPr lang="en-US"/>
            </a:br>
            <a:r>
              <a:rPr lang="en-US"/>
              <a:t>EVENT TITLE</a:t>
            </a:r>
          </a:p>
          <a:p>
            <a:pPr lvl="4"/>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a:t>CLICK HERE TO ADD</a:t>
            </a:r>
            <a:br>
              <a:rPr lang="en-US"/>
            </a:br>
            <a:r>
              <a:rPr lang="en-US"/>
              <a:t>TRANSITION SLIDE TITLE</a:t>
            </a:r>
            <a:br>
              <a:rPr lang="en-US"/>
            </a:br>
            <a:r>
              <a:rPr lang="en-US"/>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a:t>CLICK HERE TO ADD SUBTITLE</a:t>
            </a:r>
            <a:br>
              <a:rPr lang="en-US"/>
            </a:br>
            <a:r>
              <a:rPr lang="en-US"/>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a:t>CLICK TO EDIT CLOSING</a:t>
            </a:r>
          </a:p>
        </p:txBody>
      </p:sp>
      <p:pic>
        <p:nvPicPr>
          <p:cNvPr id="5" name="Picture 4" descr="NNIP_Logo.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DA478B5-9829-3E4B-B693-50AAB7EAD90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59602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478B5-9829-3E4B-B693-50AAB7EAD90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778975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478B5-9829-3E4B-B693-50AAB7EAD90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084905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DA478B5-9829-3E4B-B693-50AAB7EAD901}"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649971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A478B5-9829-3E4B-B693-50AAB7EAD901}"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67376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A478B5-9829-3E4B-B693-50AAB7EAD901}"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325930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SUBTITLE HERE</a:t>
            </a:r>
            <a:br>
              <a:rPr lang="en-US"/>
            </a:br>
            <a:r>
              <a:rPr lang="en-US"/>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a:t>CLICK TO ADD TITLE </a:t>
            </a:r>
            <a:br>
              <a:rPr lang="en-US"/>
            </a:br>
            <a:r>
              <a:rPr lang="en-US"/>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a:t>CLICK TO ADD </a:t>
            </a:r>
            <a:br>
              <a:rPr lang="en-US"/>
            </a:br>
            <a:r>
              <a:rPr lang="en-US"/>
              <a:t>MONTH XX, 20XX</a:t>
            </a:r>
            <a:br>
              <a:rPr lang="en-US"/>
            </a:br>
            <a:r>
              <a:rPr lang="en-US"/>
              <a:t>PRESENTER’S NAME</a:t>
            </a:r>
            <a:br>
              <a:rPr lang="en-US"/>
            </a:br>
            <a:r>
              <a:rPr lang="en-US"/>
              <a:t>EVENT TITLE</a:t>
            </a:r>
          </a:p>
          <a:p>
            <a:pPr lvl="4"/>
            <a:endParaRPr lang="en-US"/>
          </a:p>
        </p:txBody>
      </p:sp>
    </p:spTree>
    <p:extLst>
      <p:ext uri="{BB962C8B-B14F-4D97-AF65-F5344CB8AC3E}">
        <p14:creationId xmlns:p14="http://schemas.microsoft.com/office/powerpoint/2010/main" val="336389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478B5-9829-3E4B-B693-50AAB7EAD901}"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460240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478B5-9829-3E4B-B693-50AAB7EAD901}"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20975293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A478B5-9829-3E4B-B693-50AAB7EAD901}"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413717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478B5-9829-3E4B-B693-50AAB7EAD90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64823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A478B5-9829-3E4B-B693-50AAB7EAD901}"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614A7-DCB3-BC4E-B7B2-1E4EA9B869C9}" type="slidenum">
              <a:rPr lang="en-US" smtClean="0"/>
              <a:t>‹#›</a:t>
            </a:fld>
            <a:endParaRPr lang="en-US"/>
          </a:p>
        </p:txBody>
      </p:sp>
    </p:spTree>
    <p:extLst>
      <p:ext uri="{BB962C8B-B14F-4D97-AF65-F5344CB8AC3E}">
        <p14:creationId xmlns:p14="http://schemas.microsoft.com/office/powerpoint/2010/main" val="131174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a:t>Two column layout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a:t>Two column layout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a:p>
        </p:txBody>
      </p:sp>
      <p:sp>
        <p:nvSpPr>
          <p:cNvPr id="2" name="Title 1"/>
          <p:cNvSpPr>
            <a:spLocks noGrp="1"/>
          </p:cNvSpPr>
          <p:nvPr>
            <p:ph type="title" hasCustomPrompt="1"/>
          </p:nvPr>
        </p:nvSpPr>
        <p:spPr/>
        <p:txBody>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5">
              <a:extLst>
                <a:ext uri="{28A0092B-C50C-407E-A947-70E740481C1C}">
                  <a14:useLocalDpi xmlns:a14="http://schemas.microsoft.com/office/drawing/2010/main"/>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5">
              <a:extLst>
                <a:ext uri="{28A0092B-C50C-407E-A947-70E740481C1C}">
                  <a14:useLocalDpi xmlns:a14="http://schemas.microsoft.com/office/drawing/2010/main"/>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5">
            <a:extLst>
              <a:ext uri="{28A0092B-C50C-407E-A947-70E740481C1C}">
                <a14:useLocalDpi xmlns:a14="http://schemas.microsoft.com/office/drawing/2010/main"/>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a:t>CLICK TO EDIT MASTER TITLE STYLE</a:t>
            </a:r>
            <a:br>
              <a:rPr lang="en-US"/>
            </a:br>
            <a:r>
              <a:rPr lang="en-US"/>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DA478B5-9829-3E4B-B693-50AAB7EAD901}" type="datetimeFigureOut">
              <a:rPr lang="en-US" smtClean="0"/>
              <a:t>10/25/2022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97614A7-DCB3-BC4E-B7B2-1E4EA9B869C9}" type="slidenum">
              <a:rPr lang="en-US" smtClean="0"/>
              <a:t>‹#›</a:t>
            </a:fld>
            <a:endParaRPr lang="en-US"/>
          </a:p>
        </p:txBody>
      </p:sp>
    </p:spTree>
    <p:extLst>
      <p:ext uri="{BB962C8B-B14F-4D97-AF65-F5344CB8AC3E}">
        <p14:creationId xmlns:p14="http://schemas.microsoft.com/office/powerpoint/2010/main" val="3860155930"/>
      </p:ext>
    </p:extLst>
  </p:cSld>
  <p:clrMap bg1="dk1" tx1="lt1" bg2="dk2" tx2="lt2" accent1="accent1" accent2="accent2" accent3="accent3" accent4="accent4" accent5="accent5" accent6="accent6" hlink="hlink" folHlink="folHlink"/>
  <p:sldLayoutIdLst>
    <p:sldLayoutId id="2147493486" r:id="rId1"/>
    <p:sldLayoutId id="2147493487" r:id="rId2"/>
    <p:sldLayoutId id="2147493488" r:id="rId3"/>
    <p:sldLayoutId id="2147493489" r:id="rId4"/>
    <p:sldLayoutId id="2147493490" r:id="rId5"/>
    <p:sldLayoutId id="2147493491" r:id="rId6"/>
    <p:sldLayoutId id="2147493492" r:id="rId7"/>
    <p:sldLayoutId id="2147493493" r:id="rId8"/>
    <p:sldLayoutId id="2147493494" r:id="rId9"/>
    <p:sldLayoutId id="2147493495" r:id="rId10"/>
    <p:sldLayoutId id="2147493496"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2EECBE-4F92-471B-9B08-75F5E19D798F}"/>
              </a:ext>
            </a:extLst>
          </p:cNvPr>
          <p:cNvSpPr/>
          <p:nvPr/>
        </p:nvSpPr>
        <p:spPr>
          <a:xfrm>
            <a:off x="-167308" y="-62678"/>
            <a:ext cx="9366547" cy="5268855"/>
          </a:xfrm>
          <a:prstGeom prst="rec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5400">
              <a:solidFill>
                <a:srgbClr val="FFFFFF"/>
              </a:solidFill>
              <a:latin typeface="Arial"/>
            </a:endParaRPr>
          </a:p>
        </p:txBody>
      </p:sp>
      <p:sp>
        <p:nvSpPr>
          <p:cNvPr id="6" name="TextBox 5"/>
          <p:cNvSpPr txBox="1"/>
          <p:nvPr/>
        </p:nvSpPr>
        <p:spPr>
          <a:xfrm>
            <a:off x="512891" y="1870348"/>
            <a:ext cx="8118218" cy="2400657"/>
          </a:xfrm>
          <a:prstGeom prst="rect">
            <a:avLst/>
          </a:prstGeom>
          <a:noFill/>
          <a:effectLst>
            <a:outerShdw blurRad="47625" dist="25400" dir="2940000" algn="tl" rotWithShape="0">
              <a:srgbClr val="000000">
                <a:alpha val="15000"/>
              </a:srgbClr>
            </a:outerShdw>
          </a:effectLst>
        </p:spPr>
        <p:txBody>
          <a:bodyPr wrap="square" rtlCol="0">
            <a:spAutoFit/>
          </a:bodyPr>
          <a:lstStyle/>
          <a:p>
            <a:pPr algn="ctr" defTabSz="457189">
              <a:lnSpc>
                <a:spcPct val="150000"/>
              </a:lnSpc>
              <a:defRPr/>
            </a:pPr>
            <a:r>
              <a:rPr lang="en-US" sz="4000" b="1">
                <a:solidFill>
                  <a:prstClr val="white"/>
                </a:solidFill>
                <a:latin typeface="Century Gothic" panose="020B0502020202020204" pitchFamily="34" charset="0"/>
                <a:cs typeface="Lato Regular"/>
              </a:rPr>
              <a:t>#NNIP Partners’ Meeting</a:t>
            </a:r>
          </a:p>
          <a:p>
            <a:pPr algn="ctr" defTabSz="457189">
              <a:lnSpc>
                <a:spcPct val="150000"/>
              </a:lnSpc>
              <a:defRPr/>
            </a:pPr>
            <a:r>
              <a:rPr lang="en-US" sz="4000" b="1">
                <a:solidFill>
                  <a:prstClr val="white"/>
                </a:solidFill>
                <a:latin typeface="Century Gothic" panose="020B0502020202020204" pitchFamily="34" charset="0"/>
                <a:cs typeface="Lato Regular"/>
              </a:rPr>
              <a:t>DC 2022</a:t>
            </a:r>
          </a:p>
          <a:p>
            <a:pPr algn="ctr" defTabSz="457189">
              <a:defRPr/>
            </a:pPr>
            <a:endParaRPr lang="en-US" sz="3000" b="1">
              <a:solidFill>
                <a:prstClr val="white"/>
              </a:solidFill>
              <a:latin typeface="Century Gothic" panose="020B0502020202020204" pitchFamily="34" charset="0"/>
              <a:cs typeface="Lato Regular"/>
            </a:endParaRPr>
          </a:p>
        </p:txBody>
      </p:sp>
      <p:pic>
        <p:nvPicPr>
          <p:cNvPr id="7" name="Picture 6" descr="Text&#10;&#10;Description automatically generated with low confidence">
            <a:extLst>
              <a:ext uri="{FF2B5EF4-FFF2-40B4-BE49-F238E27FC236}">
                <a16:creationId xmlns:a16="http://schemas.microsoft.com/office/drawing/2014/main" id="{6830C52D-B777-4F29-86D8-AA593DBC7229}"/>
              </a:ext>
            </a:extLst>
          </p:cNvPr>
          <p:cNvPicPr>
            <a:picLocks noChangeAspect="1"/>
          </p:cNvPicPr>
          <p:nvPr/>
        </p:nvPicPr>
        <p:blipFill>
          <a:blip r:embed="rId4"/>
          <a:stretch>
            <a:fillRect/>
          </a:stretch>
        </p:blipFill>
        <p:spPr>
          <a:xfrm>
            <a:off x="215756" y="244184"/>
            <a:ext cx="3065398" cy="1102942"/>
          </a:xfrm>
          <a:prstGeom prst="rect">
            <a:avLst/>
          </a:prstGeom>
        </p:spPr>
      </p:pic>
    </p:spTree>
    <p:extLst>
      <p:ext uri="{BB962C8B-B14F-4D97-AF65-F5344CB8AC3E}">
        <p14:creationId xmlns:p14="http://schemas.microsoft.com/office/powerpoint/2010/main" val="2431353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50" y="1537318"/>
            <a:ext cx="5346700" cy="1440215"/>
          </a:xfrm>
        </p:spPr>
        <p:txBody>
          <a:bodyPr/>
          <a:lstStyle/>
          <a:p>
            <a:r>
              <a:rPr lang="en-US"/>
              <a:t>Breakout Guidance</a:t>
            </a:r>
          </a:p>
        </p:txBody>
      </p:sp>
    </p:spTree>
    <p:extLst>
      <p:ext uri="{BB962C8B-B14F-4D97-AF65-F5344CB8AC3E}">
        <p14:creationId xmlns:p14="http://schemas.microsoft.com/office/powerpoint/2010/main" val="43775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E65212-68A7-45AC-940B-D081A6464F53}"/>
              </a:ext>
            </a:extLst>
          </p:cNvPr>
          <p:cNvSpPr/>
          <p:nvPr/>
        </p:nvSpPr>
        <p:spPr>
          <a:xfrm>
            <a:off x="43030" y="4559881"/>
            <a:ext cx="3872753" cy="5717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F96D69C-295A-70FF-A80D-BE0FF7A14EE2}"/>
              </a:ext>
            </a:extLst>
          </p:cNvPr>
          <p:cNvSpPr>
            <a:spLocks noGrp="1"/>
          </p:cNvSpPr>
          <p:nvPr>
            <p:ph idx="1"/>
          </p:nvPr>
        </p:nvSpPr>
        <p:spPr/>
        <p:txBody>
          <a:bodyPr/>
          <a:lstStyle/>
          <a:p>
            <a:pPr marL="342900" indent="-342900" algn="l" rtl="0" fontAlgn="base">
              <a:buFont typeface="Arial" panose="020B0604020202020204" pitchFamily="34" charset="0"/>
              <a:buChar char="•"/>
            </a:pPr>
            <a:r>
              <a:rPr lang="en-US" sz="2000" dirty="0"/>
              <a:t>What benefits or value do you think your organization providing community data services brings to your community?  </a:t>
            </a:r>
          </a:p>
          <a:p>
            <a:pPr marL="342900" indent="-342900" algn="l" rtl="0" fontAlgn="base">
              <a:buFont typeface="Arial" panose="020B0604020202020204" pitchFamily="34" charset="0"/>
              <a:buChar char="•"/>
            </a:pPr>
            <a:r>
              <a:rPr lang="en-US" sz="2000" dirty="0"/>
              <a:t>If resources were unlimited, what would you do differently to enhance that value in the future?  </a:t>
            </a:r>
          </a:p>
          <a:p>
            <a:endParaRPr lang="en-US" dirty="0"/>
          </a:p>
        </p:txBody>
      </p:sp>
      <p:sp>
        <p:nvSpPr>
          <p:cNvPr id="2" name="Title 1"/>
          <p:cNvSpPr>
            <a:spLocks noGrp="1"/>
          </p:cNvSpPr>
          <p:nvPr>
            <p:ph type="title"/>
          </p:nvPr>
        </p:nvSpPr>
        <p:spPr/>
        <p:txBody>
          <a:bodyPr>
            <a:normAutofit fontScale="90000"/>
          </a:bodyPr>
          <a:lstStyle/>
          <a:p>
            <a:r>
              <a:rPr lang="en-US"/>
              <a:t>Part 1:  Local value of community data services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9617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E65212-68A7-45AC-940B-D081A6464F53}"/>
              </a:ext>
            </a:extLst>
          </p:cNvPr>
          <p:cNvSpPr/>
          <p:nvPr/>
        </p:nvSpPr>
        <p:spPr>
          <a:xfrm>
            <a:off x="43030" y="4559881"/>
            <a:ext cx="3872753" cy="5717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D8FBA0FF-0694-6DB3-03A2-9FF08B9D7724}"/>
              </a:ext>
            </a:extLst>
          </p:cNvPr>
          <p:cNvSpPr>
            <a:spLocks noGrp="1"/>
          </p:cNvSpPr>
          <p:nvPr>
            <p:ph idx="1"/>
          </p:nvPr>
        </p:nvSpPr>
        <p:spPr/>
        <p:txBody>
          <a:bodyPr/>
          <a:lstStyle/>
          <a:p>
            <a:pPr marL="342900" indent="-342900" algn="l" rtl="0" fontAlgn="base">
              <a:buFont typeface="Arial" panose="020B0604020202020204" pitchFamily="34" charset="0"/>
              <a:buChar char="•"/>
            </a:pPr>
            <a:r>
              <a:rPr lang="en-US" sz="2000" dirty="0"/>
              <a:t>What benefits or value do you think NNIP brings to its members? </a:t>
            </a:r>
          </a:p>
          <a:p>
            <a:pPr marL="342900" indent="-342900" fontAlgn="base">
              <a:buFont typeface="Arial" panose="020B0604020202020204" pitchFamily="34" charset="0"/>
              <a:buChar char="•"/>
            </a:pPr>
            <a:r>
              <a:rPr lang="en-US" sz="2000" dirty="0"/>
              <a:t>If resources were unlimited, </a:t>
            </a:r>
            <a:r>
              <a:rPr lang="en-US" sz="2000" dirty="0">
                <a:ea typeface="+mn-lt"/>
                <a:cs typeface="+mn-lt"/>
              </a:rPr>
              <a:t>how could communities without an NNIP partner benefit from our work? </a:t>
            </a:r>
          </a:p>
          <a:p>
            <a:endParaRPr lang="en-US" dirty="0"/>
          </a:p>
        </p:txBody>
      </p:sp>
      <p:sp>
        <p:nvSpPr>
          <p:cNvPr id="2" name="Title 1"/>
          <p:cNvSpPr>
            <a:spLocks noGrp="1"/>
          </p:cNvSpPr>
          <p:nvPr>
            <p:ph type="title"/>
          </p:nvPr>
        </p:nvSpPr>
        <p:spPr/>
        <p:txBody>
          <a:bodyPr>
            <a:normAutofit/>
          </a:bodyPr>
          <a:lstStyle/>
          <a:p>
            <a:r>
              <a:rPr lang="en-US"/>
              <a:t>Part 2:  Value of the NNIP network  </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37908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Enhancing the Impact of the NNIP Network</a:t>
            </a:r>
          </a:p>
        </p:txBody>
      </p:sp>
      <p:sp>
        <p:nvSpPr>
          <p:cNvPr id="7" name="Text Placeholder 6"/>
          <p:cNvSpPr>
            <a:spLocks noGrp="1"/>
          </p:cNvSpPr>
          <p:nvPr>
            <p:ph type="body" sz="quarter" idx="10"/>
          </p:nvPr>
        </p:nvSpPr>
        <p:spPr/>
        <p:txBody>
          <a:bodyPr/>
          <a:lstStyle/>
          <a:p>
            <a:r>
              <a:rPr lang="en-US" altLang="en-US" sz="1600"/>
              <a:t>October 27, 2022</a:t>
            </a:r>
          </a:p>
          <a:p>
            <a:endParaRPr lang="en-US"/>
          </a:p>
        </p:txBody>
      </p:sp>
    </p:spTree>
    <p:extLst>
      <p:ext uri="{BB962C8B-B14F-4D97-AF65-F5344CB8AC3E}">
        <p14:creationId xmlns:p14="http://schemas.microsoft.com/office/powerpoint/2010/main" val="2750995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000"/>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2EECBE-4F92-471B-9B08-75F5E19D798F}"/>
              </a:ext>
            </a:extLst>
          </p:cNvPr>
          <p:cNvSpPr/>
          <p:nvPr/>
        </p:nvSpPr>
        <p:spPr>
          <a:xfrm>
            <a:off x="-167308" y="-62678"/>
            <a:ext cx="9366547" cy="5268855"/>
          </a:xfrm>
          <a:prstGeom prst="rect">
            <a:avLst/>
          </a:prstGeom>
          <a:solidFill>
            <a:schemeClr val="bg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15">
              <a:defRPr/>
            </a:pPr>
            <a:endParaRPr lang="en-US" sz="5400">
              <a:solidFill>
                <a:srgbClr val="FFFFFF"/>
              </a:solidFill>
              <a:latin typeface="Arial"/>
            </a:endParaRPr>
          </a:p>
        </p:txBody>
      </p:sp>
      <p:sp>
        <p:nvSpPr>
          <p:cNvPr id="6" name="TextBox 5"/>
          <p:cNvSpPr txBox="1"/>
          <p:nvPr/>
        </p:nvSpPr>
        <p:spPr>
          <a:xfrm>
            <a:off x="512891" y="1870348"/>
            <a:ext cx="8118218" cy="2400657"/>
          </a:xfrm>
          <a:prstGeom prst="rect">
            <a:avLst/>
          </a:prstGeom>
          <a:noFill/>
          <a:effectLst>
            <a:outerShdw blurRad="47625" dist="25400" dir="2940000" algn="tl" rotWithShape="0">
              <a:srgbClr val="000000">
                <a:alpha val="15000"/>
              </a:srgbClr>
            </a:outerShdw>
          </a:effectLst>
        </p:spPr>
        <p:txBody>
          <a:bodyPr wrap="square" rtlCol="0">
            <a:spAutoFit/>
          </a:bodyPr>
          <a:lstStyle/>
          <a:p>
            <a:pPr algn="ctr" defTabSz="457189">
              <a:lnSpc>
                <a:spcPct val="150000"/>
              </a:lnSpc>
              <a:defRPr/>
            </a:pPr>
            <a:r>
              <a:rPr lang="en-US" sz="4000" b="1">
                <a:solidFill>
                  <a:prstClr val="white"/>
                </a:solidFill>
                <a:latin typeface="Century Gothic" panose="020B0502020202020204" pitchFamily="34" charset="0"/>
                <a:cs typeface="Lato Regular"/>
              </a:rPr>
              <a:t>#NNIP Partners’ Meeting</a:t>
            </a:r>
          </a:p>
          <a:p>
            <a:pPr algn="ctr" defTabSz="457189">
              <a:lnSpc>
                <a:spcPct val="150000"/>
              </a:lnSpc>
              <a:defRPr/>
            </a:pPr>
            <a:r>
              <a:rPr lang="en-US" sz="4000" b="1">
                <a:solidFill>
                  <a:prstClr val="white"/>
                </a:solidFill>
                <a:latin typeface="Century Gothic" panose="020B0502020202020204" pitchFamily="34" charset="0"/>
                <a:cs typeface="Lato Regular"/>
              </a:rPr>
              <a:t>DC 2022</a:t>
            </a:r>
          </a:p>
          <a:p>
            <a:pPr algn="ctr" defTabSz="457189">
              <a:defRPr/>
            </a:pPr>
            <a:endParaRPr lang="en-US" sz="3000" b="1">
              <a:solidFill>
                <a:prstClr val="white"/>
              </a:solidFill>
              <a:latin typeface="Century Gothic" panose="020B0502020202020204" pitchFamily="34" charset="0"/>
              <a:cs typeface="Lato Regular"/>
            </a:endParaRPr>
          </a:p>
        </p:txBody>
      </p:sp>
      <p:pic>
        <p:nvPicPr>
          <p:cNvPr id="7" name="Picture 6" descr="Text&#10;&#10;Description automatically generated with low confidence">
            <a:extLst>
              <a:ext uri="{FF2B5EF4-FFF2-40B4-BE49-F238E27FC236}">
                <a16:creationId xmlns:a16="http://schemas.microsoft.com/office/drawing/2014/main" id="{6830C52D-B777-4F29-86D8-AA593DBC7229}"/>
              </a:ext>
            </a:extLst>
          </p:cNvPr>
          <p:cNvPicPr>
            <a:picLocks noChangeAspect="1"/>
          </p:cNvPicPr>
          <p:nvPr/>
        </p:nvPicPr>
        <p:blipFill>
          <a:blip r:embed="rId4"/>
          <a:stretch>
            <a:fillRect/>
          </a:stretch>
        </p:blipFill>
        <p:spPr>
          <a:xfrm>
            <a:off x="215756" y="244184"/>
            <a:ext cx="3065398" cy="1102942"/>
          </a:xfrm>
          <a:prstGeom prst="rect">
            <a:avLst/>
          </a:prstGeom>
        </p:spPr>
      </p:pic>
    </p:spTree>
    <p:extLst>
      <p:ext uri="{BB962C8B-B14F-4D97-AF65-F5344CB8AC3E}">
        <p14:creationId xmlns:p14="http://schemas.microsoft.com/office/powerpoint/2010/main" val="2770374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Enhancing the Impact of the NNIP Network</a:t>
            </a:r>
          </a:p>
        </p:txBody>
      </p:sp>
      <p:sp>
        <p:nvSpPr>
          <p:cNvPr id="7" name="Text Placeholder 6"/>
          <p:cNvSpPr>
            <a:spLocks noGrp="1"/>
          </p:cNvSpPr>
          <p:nvPr>
            <p:ph type="body" sz="quarter" idx="10"/>
          </p:nvPr>
        </p:nvSpPr>
        <p:spPr/>
        <p:txBody>
          <a:bodyPr/>
          <a:lstStyle/>
          <a:p>
            <a:r>
              <a:rPr lang="en-US" altLang="en-US" sz="1600"/>
              <a:t>October 27, 2022</a:t>
            </a:r>
          </a:p>
          <a:p>
            <a:endParaRPr lang="en-US"/>
          </a:p>
        </p:txBody>
      </p:sp>
    </p:spTree>
    <p:extLst>
      <p:ext uri="{BB962C8B-B14F-4D97-AF65-F5344CB8AC3E}">
        <p14:creationId xmlns:p14="http://schemas.microsoft.com/office/powerpoint/2010/main" val="267648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E65212-68A7-45AC-940B-D081A6464F53}"/>
              </a:ext>
            </a:extLst>
          </p:cNvPr>
          <p:cNvSpPr/>
          <p:nvPr/>
        </p:nvSpPr>
        <p:spPr>
          <a:xfrm>
            <a:off x="80998" y="4559881"/>
            <a:ext cx="3872753" cy="5717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117C21D-3379-19B8-7D41-F9353310BF30}"/>
              </a:ext>
            </a:extLst>
          </p:cNvPr>
          <p:cNvSpPr>
            <a:spLocks noGrp="1"/>
          </p:cNvSpPr>
          <p:nvPr>
            <p:ph idx="1"/>
          </p:nvPr>
        </p:nvSpPr>
        <p:spPr/>
        <p:txBody>
          <a:bodyPr/>
          <a:lstStyle/>
          <a:p>
            <a:pPr marL="342900" indent="-342900" algn="l" rtl="0" fontAlgn="base">
              <a:lnSpc>
                <a:spcPct val="150000"/>
              </a:lnSpc>
              <a:buFont typeface="Arial" panose="020B0604020202020204" pitchFamily="34" charset="0"/>
              <a:buChar char="•"/>
            </a:pPr>
            <a:r>
              <a:rPr lang="en-US" sz="2000" dirty="0"/>
              <a:t>Introduction and Brief Q&amp;A (20 minutes)</a:t>
            </a:r>
          </a:p>
          <a:p>
            <a:pPr marL="342900" indent="-342900" algn="l" rtl="0" fontAlgn="base">
              <a:lnSpc>
                <a:spcPct val="150000"/>
              </a:lnSpc>
              <a:buFont typeface="Arial" panose="020B0604020202020204" pitchFamily="34" charset="0"/>
              <a:buChar char="•"/>
            </a:pPr>
            <a:r>
              <a:rPr lang="en-US" sz="2000" dirty="0"/>
              <a:t>Move to breakout rooms (10 minutes)</a:t>
            </a:r>
          </a:p>
          <a:p>
            <a:pPr marL="342900" indent="-342900" algn="l" rtl="0" fontAlgn="base">
              <a:lnSpc>
                <a:spcPct val="150000"/>
              </a:lnSpc>
              <a:buFont typeface="Arial" panose="020B0604020202020204" pitchFamily="34" charset="0"/>
              <a:buChar char="•"/>
            </a:pPr>
            <a:r>
              <a:rPr lang="en-US" sz="2000" dirty="0"/>
              <a:t>Breakouts (60 minutes)</a:t>
            </a:r>
          </a:p>
          <a:p>
            <a:pPr marL="342900" indent="-342900" algn="l" rtl="0" fontAlgn="base">
              <a:lnSpc>
                <a:spcPct val="150000"/>
              </a:lnSpc>
              <a:buFont typeface="Arial" panose="020B0604020202020204" pitchFamily="34" charset="0"/>
              <a:buChar char="•"/>
            </a:pPr>
            <a:r>
              <a:rPr lang="en-US" sz="2000" dirty="0"/>
              <a:t>Return to Anacostia (10 minutes)</a:t>
            </a:r>
          </a:p>
          <a:p>
            <a:pPr marL="342900" indent="-342900" algn="l" rtl="0" fontAlgn="base">
              <a:lnSpc>
                <a:spcPct val="150000"/>
              </a:lnSpc>
              <a:buFont typeface="Arial" panose="020B0604020202020204" pitchFamily="34" charset="0"/>
              <a:buChar char="•"/>
            </a:pPr>
            <a:r>
              <a:rPr lang="en-US" sz="2000" dirty="0"/>
              <a:t>Report out (20 minutes)</a:t>
            </a:r>
          </a:p>
          <a:p>
            <a:endParaRPr lang="en-US" dirty="0"/>
          </a:p>
        </p:txBody>
      </p:sp>
      <p:sp>
        <p:nvSpPr>
          <p:cNvPr id="2" name="Title 1"/>
          <p:cNvSpPr>
            <a:spLocks noGrp="1"/>
          </p:cNvSpPr>
          <p:nvPr>
            <p:ph type="title"/>
          </p:nvPr>
        </p:nvSpPr>
        <p:spPr/>
        <p:txBody>
          <a:bodyPr/>
          <a:lstStyle/>
          <a:p>
            <a:r>
              <a:rPr lang="en-US"/>
              <a:t>Today’s session</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3163168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D556D-BB25-697A-C8FF-B2B6F7DBFE41}"/>
              </a:ext>
            </a:extLst>
          </p:cNvPr>
          <p:cNvSpPr>
            <a:spLocks noGrp="1"/>
          </p:cNvSpPr>
          <p:nvPr>
            <p:ph idx="1"/>
          </p:nvPr>
        </p:nvSpPr>
        <p:spPr/>
        <p:txBody>
          <a:bodyPr lIns="91440" tIns="45720" rIns="91440" bIns="45720" anchor="t"/>
          <a:lstStyle/>
          <a:p>
            <a:pPr marL="0" indent="0">
              <a:buNone/>
            </a:pPr>
            <a:r>
              <a:rPr lang="en-US" sz="1800" b="1" i="0" dirty="0">
                <a:solidFill>
                  <a:srgbClr val="000000"/>
                </a:solidFill>
                <a:effectLst/>
                <a:latin typeface="+mj-lt"/>
              </a:rPr>
              <a:t>Purpose</a:t>
            </a:r>
          </a:p>
          <a:p>
            <a:pPr marL="342265" indent="-342265"/>
            <a:r>
              <a:rPr lang="en-US" sz="1800" b="0" i="0" dirty="0">
                <a:solidFill>
                  <a:srgbClr val="000000"/>
                </a:solidFill>
                <a:effectLst/>
                <a:latin typeface="+mj-lt"/>
              </a:rPr>
              <a:t>To understand perceptions of NNIP as context as we articulate our unique value proposition and increase visibility/correct misperceptions among stakeholders. </a:t>
            </a:r>
          </a:p>
          <a:p>
            <a:pPr marL="0" indent="0" algn="l" rtl="0" fontAlgn="base">
              <a:buNone/>
            </a:pPr>
            <a:r>
              <a:rPr lang="en-US" sz="1800" b="1" dirty="0">
                <a:solidFill>
                  <a:srgbClr val="000000"/>
                </a:solidFill>
                <a:latin typeface="+mj-lt"/>
              </a:rPr>
              <a:t>Data Collection </a:t>
            </a:r>
            <a:r>
              <a:rPr lang="en-US" sz="1800" dirty="0">
                <a:solidFill>
                  <a:srgbClr val="000000"/>
                </a:solidFill>
                <a:latin typeface="+mj-lt"/>
              </a:rPr>
              <a:t>(Summer 2022) </a:t>
            </a:r>
          </a:p>
          <a:p>
            <a:pPr algn="l" rtl="0" fontAlgn="base">
              <a:buFont typeface="Arial" panose="020B0604020202020204" pitchFamily="34" charset="0"/>
              <a:buChar char="•"/>
            </a:pPr>
            <a:r>
              <a:rPr lang="en-US" sz="1800" dirty="0">
                <a:solidFill>
                  <a:srgbClr val="000000"/>
                </a:solidFill>
                <a:latin typeface="+mj-lt"/>
              </a:rPr>
              <a:t>Interviews with 6 people from foundations and 6 </a:t>
            </a:r>
            <a:r>
              <a:rPr lang="en-US" sz="1800" b="0" i="0" dirty="0">
                <a:solidFill>
                  <a:srgbClr val="000000"/>
                </a:solidFill>
                <a:effectLst/>
                <a:latin typeface="+mj-lt"/>
              </a:rPr>
              <a:t>people from related data groups</a:t>
            </a:r>
          </a:p>
          <a:p>
            <a:pPr algn="l" rtl="0" fontAlgn="base">
              <a:buFont typeface="Arial" panose="020B0604020202020204" pitchFamily="34" charset="0"/>
              <a:buChar char="•"/>
            </a:pPr>
            <a:r>
              <a:rPr lang="en-US" sz="1800" b="0" i="0" dirty="0">
                <a:solidFill>
                  <a:srgbClr val="000000"/>
                </a:solidFill>
                <a:effectLst/>
                <a:latin typeface="+mj-lt"/>
              </a:rPr>
              <a:t>Focus group with 8 NNIP partner staff </a:t>
            </a:r>
          </a:p>
          <a:p>
            <a:endParaRPr lang="en-US" dirty="0">
              <a:latin typeface="+mj-lt"/>
            </a:endParaRPr>
          </a:p>
        </p:txBody>
      </p:sp>
      <p:sp>
        <p:nvSpPr>
          <p:cNvPr id="3" name="Title 2">
            <a:extLst>
              <a:ext uri="{FF2B5EF4-FFF2-40B4-BE49-F238E27FC236}">
                <a16:creationId xmlns:a16="http://schemas.microsoft.com/office/drawing/2014/main" id="{7463A10B-6E7B-617D-F974-DB15F30D0ADF}"/>
              </a:ext>
            </a:extLst>
          </p:cNvPr>
          <p:cNvSpPr>
            <a:spLocks noGrp="1"/>
          </p:cNvSpPr>
          <p:nvPr>
            <p:ph type="title"/>
          </p:nvPr>
        </p:nvSpPr>
        <p:spPr/>
        <p:txBody>
          <a:bodyPr/>
          <a:lstStyle/>
          <a:p>
            <a:r>
              <a:rPr lang="en-US"/>
              <a:t>CSR Communications Stakeholder Discovery </a:t>
            </a:r>
          </a:p>
        </p:txBody>
      </p:sp>
    </p:spTree>
    <p:extLst>
      <p:ext uri="{BB962C8B-B14F-4D97-AF65-F5344CB8AC3E}">
        <p14:creationId xmlns:p14="http://schemas.microsoft.com/office/powerpoint/2010/main" val="15573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D556D-BB25-697A-C8FF-B2B6F7DBFE41}"/>
              </a:ext>
            </a:extLst>
          </p:cNvPr>
          <p:cNvSpPr>
            <a:spLocks noGrp="1"/>
          </p:cNvSpPr>
          <p:nvPr>
            <p:ph idx="1"/>
          </p:nvPr>
        </p:nvSpPr>
        <p:spPr/>
        <p:txBody>
          <a:bodyPr lIns="91440" tIns="45720" rIns="91440" bIns="45720" anchor="t"/>
          <a:lstStyle/>
          <a:p>
            <a:r>
              <a:rPr lang="en-US" b="0" i="0">
                <a:solidFill>
                  <a:srgbClr val="000000"/>
                </a:solidFill>
                <a:effectLst/>
              </a:rPr>
              <a:t>NNIP is trusted and highly regarded but not broadly known or understood.</a:t>
            </a:r>
            <a:endParaRPr lang="en-US">
              <a:solidFill>
                <a:srgbClr val="000000"/>
              </a:solidFill>
            </a:endParaRPr>
          </a:p>
          <a:p>
            <a:pPr marL="742315" lvl="1" indent="-285115"/>
            <a:r>
              <a:rPr lang="en-US">
                <a:ea typeface="+mn-lt"/>
                <a:cs typeface="+mn-lt"/>
              </a:rPr>
              <a:t>“I love that they are doers not talkers.  Not flashy and care deeply about the work.”</a:t>
            </a:r>
          </a:p>
          <a:p>
            <a:pPr marL="742315" lvl="1" indent="-285115"/>
            <a:r>
              <a:rPr lang="en-US">
                <a:ea typeface="+mn-lt"/>
                <a:cs typeface="+mn-lt"/>
              </a:rPr>
              <a:t>“Amazing group of people who are warm, talented, skilled, open and sharing.”</a:t>
            </a:r>
          </a:p>
          <a:p>
            <a:r>
              <a:rPr lang="en-US" b="0" i="0">
                <a:solidFill>
                  <a:srgbClr val="000000"/>
                </a:solidFill>
                <a:effectLst/>
              </a:rPr>
              <a:t>Partners and stakeholders believe that NNIP has the potential to have greater impact but needs a clear vision and plan to achieve this.</a:t>
            </a:r>
            <a:endParaRPr lang="en-US"/>
          </a:p>
        </p:txBody>
      </p:sp>
      <p:sp>
        <p:nvSpPr>
          <p:cNvPr id="3" name="Title 2">
            <a:extLst>
              <a:ext uri="{FF2B5EF4-FFF2-40B4-BE49-F238E27FC236}">
                <a16:creationId xmlns:a16="http://schemas.microsoft.com/office/drawing/2014/main" id="{7463A10B-6E7B-617D-F974-DB15F30D0ADF}"/>
              </a:ext>
            </a:extLst>
          </p:cNvPr>
          <p:cNvSpPr>
            <a:spLocks noGrp="1"/>
          </p:cNvSpPr>
          <p:nvPr>
            <p:ph type="title"/>
          </p:nvPr>
        </p:nvSpPr>
        <p:spPr/>
        <p:txBody>
          <a:bodyPr/>
          <a:lstStyle/>
          <a:p>
            <a:r>
              <a:rPr lang="en-US"/>
              <a:t>Key Takeaways</a:t>
            </a:r>
          </a:p>
        </p:txBody>
      </p:sp>
    </p:spTree>
    <p:extLst>
      <p:ext uri="{BB962C8B-B14F-4D97-AF65-F5344CB8AC3E}">
        <p14:creationId xmlns:p14="http://schemas.microsoft.com/office/powerpoint/2010/main" val="401057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D556D-BB25-697A-C8FF-B2B6F7DBFE41}"/>
              </a:ext>
            </a:extLst>
          </p:cNvPr>
          <p:cNvSpPr>
            <a:spLocks noGrp="1"/>
          </p:cNvSpPr>
          <p:nvPr>
            <p:ph idx="1"/>
          </p:nvPr>
        </p:nvSpPr>
        <p:spPr/>
        <p:txBody>
          <a:bodyPr lIns="91440" tIns="45720" rIns="91440" bIns="45720" anchor="t"/>
          <a:lstStyle/>
          <a:p>
            <a:pPr marL="457200" indent="-457200" fontAlgn="base">
              <a:buFont typeface="+mj-lt"/>
              <a:buAutoNum type="arabicPeriod"/>
            </a:pPr>
            <a:r>
              <a:rPr lang="en-US" sz="2000">
                <a:solidFill>
                  <a:srgbClr val="000000"/>
                </a:solidFill>
                <a:latin typeface="+mj-lt"/>
              </a:rPr>
              <a:t>Explore</a:t>
            </a:r>
            <a:r>
              <a:rPr lang="en-US" sz="2000" b="0" i="0">
                <a:solidFill>
                  <a:srgbClr val="000000"/>
                </a:solidFill>
                <a:effectLst/>
              </a:rPr>
              <a:t> Strategic Crossroads</a:t>
            </a:r>
          </a:p>
          <a:p>
            <a:pPr lvl="1" fontAlgn="base">
              <a:buFont typeface="Arial" panose="020B0604020202020204" pitchFamily="34" charset="0"/>
              <a:buChar char="•"/>
            </a:pPr>
            <a:r>
              <a:rPr lang="en-US" sz="1775" b="0" i="0">
                <a:solidFill>
                  <a:srgbClr val="000000"/>
                </a:solidFill>
                <a:effectLst/>
              </a:rPr>
              <a:t>Needs of people that local partners serve/problems we solve</a:t>
            </a:r>
          </a:p>
          <a:p>
            <a:pPr lvl="1" fontAlgn="base">
              <a:buFont typeface="Arial" panose="020B0604020202020204" pitchFamily="34" charset="0"/>
              <a:buChar char="•"/>
            </a:pPr>
            <a:r>
              <a:rPr lang="en-US" sz="1775" b="0" i="0">
                <a:solidFill>
                  <a:srgbClr val="000000"/>
                </a:solidFill>
                <a:effectLst/>
              </a:rPr>
              <a:t>Needs of local partner organizations </a:t>
            </a:r>
          </a:p>
          <a:p>
            <a:pPr lvl="1" fontAlgn="base">
              <a:buFont typeface="Arial" panose="020B0604020202020204" pitchFamily="34" charset="0"/>
              <a:buChar char="•"/>
            </a:pPr>
            <a:r>
              <a:rPr lang="en-US" sz="1775" b="0" i="0">
                <a:solidFill>
                  <a:srgbClr val="000000"/>
                </a:solidFill>
                <a:effectLst/>
              </a:rPr>
              <a:t>Deepening commitment to and action for equity </a:t>
            </a:r>
          </a:p>
          <a:p>
            <a:pPr lvl="1" fontAlgn="base">
              <a:buFont typeface="Arial" panose="020B0604020202020204" pitchFamily="34" charset="0"/>
              <a:buChar char="•"/>
            </a:pPr>
            <a:r>
              <a:rPr lang="en-US" sz="1775" b="0" i="0">
                <a:solidFill>
                  <a:srgbClr val="000000"/>
                </a:solidFill>
                <a:effectLst/>
              </a:rPr>
              <a:t>Size and scale of the network </a:t>
            </a:r>
          </a:p>
          <a:p>
            <a:pPr lvl="1" fontAlgn="base">
              <a:buFont typeface="Arial" panose="020B0604020202020204" pitchFamily="34" charset="0"/>
              <a:buChar char="•"/>
            </a:pPr>
            <a:r>
              <a:rPr lang="en-US" sz="1775" b="0" i="0">
                <a:solidFill>
                  <a:srgbClr val="000000"/>
                </a:solidFill>
                <a:effectLst/>
              </a:rPr>
              <a:t>Business model and fundraising </a:t>
            </a:r>
          </a:p>
        </p:txBody>
      </p:sp>
      <p:sp>
        <p:nvSpPr>
          <p:cNvPr id="3" name="Title 2">
            <a:extLst>
              <a:ext uri="{FF2B5EF4-FFF2-40B4-BE49-F238E27FC236}">
                <a16:creationId xmlns:a16="http://schemas.microsoft.com/office/drawing/2014/main" id="{7463A10B-6E7B-617D-F974-DB15F30D0ADF}"/>
              </a:ext>
            </a:extLst>
          </p:cNvPr>
          <p:cNvSpPr>
            <a:spLocks noGrp="1"/>
          </p:cNvSpPr>
          <p:nvPr>
            <p:ph type="title"/>
          </p:nvPr>
        </p:nvSpPr>
        <p:spPr>
          <a:xfrm>
            <a:off x="685799" y="95251"/>
            <a:ext cx="7667197" cy="800100"/>
          </a:xfrm>
        </p:spPr>
        <p:txBody>
          <a:bodyPr>
            <a:normAutofit/>
          </a:bodyPr>
          <a:lstStyle/>
          <a:p>
            <a:r>
              <a:rPr lang="en-US"/>
              <a:t>CSR Recommendations</a:t>
            </a:r>
          </a:p>
        </p:txBody>
      </p:sp>
    </p:spTree>
    <p:extLst>
      <p:ext uri="{BB962C8B-B14F-4D97-AF65-F5344CB8AC3E}">
        <p14:creationId xmlns:p14="http://schemas.microsoft.com/office/powerpoint/2010/main" val="3328849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D556D-BB25-697A-C8FF-B2B6F7DBFE41}"/>
              </a:ext>
            </a:extLst>
          </p:cNvPr>
          <p:cNvSpPr>
            <a:spLocks noGrp="1"/>
          </p:cNvSpPr>
          <p:nvPr>
            <p:ph idx="1"/>
          </p:nvPr>
        </p:nvSpPr>
        <p:spPr/>
        <p:txBody>
          <a:bodyPr/>
          <a:lstStyle/>
          <a:p>
            <a:pPr algn="l" rtl="0" fontAlgn="base">
              <a:buFont typeface="+mj-lt"/>
              <a:buAutoNum type="arabicPeriod" startAt="2"/>
            </a:pPr>
            <a:r>
              <a:rPr lang="en-US" sz="2000" b="0" i="0">
                <a:solidFill>
                  <a:srgbClr val="000000"/>
                </a:solidFill>
                <a:effectLst/>
                <a:latin typeface="+mj-lt"/>
              </a:rPr>
              <a:t>Craft clear, compelling messages; communicate consistently with key audiences.  </a:t>
            </a:r>
          </a:p>
          <a:p>
            <a:pPr algn="l" rtl="0" fontAlgn="base">
              <a:buFont typeface="+mj-lt"/>
              <a:buAutoNum type="arabicPeriod" startAt="3"/>
            </a:pPr>
            <a:r>
              <a:rPr lang="en-US" sz="2000" b="0" i="0">
                <a:solidFill>
                  <a:srgbClr val="000000"/>
                </a:solidFill>
                <a:effectLst/>
                <a:latin typeface="+mj-lt"/>
              </a:rPr>
              <a:t>Chart a sustainable, compelling strategic path for the future. </a:t>
            </a:r>
          </a:p>
        </p:txBody>
      </p:sp>
      <p:sp>
        <p:nvSpPr>
          <p:cNvPr id="3" name="Title 2">
            <a:extLst>
              <a:ext uri="{FF2B5EF4-FFF2-40B4-BE49-F238E27FC236}">
                <a16:creationId xmlns:a16="http://schemas.microsoft.com/office/drawing/2014/main" id="{7463A10B-6E7B-617D-F974-DB15F30D0ADF}"/>
              </a:ext>
            </a:extLst>
          </p:cNvPr>
          <p:cNvSpPr>
            <a:spLocks noGrp="1"/>
          </p:cNvSpPr>
          <p:nvPr>
            <p:ph type="title"/>
          </p:nvPr>
        </p:nvSpPr>
        <p:spPr/>
        <p:txBody>
          <a:bodyPr>
            <a:normAutofit/>
          </a:bodyPr>
          <a:lstStyle/>
          <a:p>
            <a:r>
              <a:rPr lang="en-US"/>
              <a:t>CSR Recommendations (continued)</a:t>
            </a:r>
          </a:p>
        </p:txBody>
      </p:sp>
    </p:spTree>
    <p:extLst>
      <p:ext uri="{BB962C8B-B14F-4D97-AF65-F5344CB8AC3E}">
        <p14:creationId xmlns:p14="http://schemas.microsoft.com/office/powerpoint/2010/main" val="30321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E65212-68A7-45AC-940B-D081A6464F53}"/>
              </a:ext>
            </a:extLst>
          </p:cNvPr>
          <p:cNvSpPr/>
          <p:nvPr/>
        </p:nvSpPr>
        <p:spPr>
          <a:xfrm>
            <a:off x="43030" y="4559881"/>
            <a:ext cx="3872753" cy="5717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97D7E4B-B4E4-235D-5E6D-949BCFD77727}"/>
              </a:ext>
            </a:extLst>
          </p:cNvPr>
          <p:cNvSpPr>
            <a:spLocks noGrp="1"/>
          </p:cNvSpPr>
          <p:nvPr>
            <p:ph idx="1"/>
          </p:nvPr>
        </p:nvSpPr>
        <p:spPr/>
        <p:txBody>
          <a:bodyPr/>
          <a:lstStyle/>
          <a:p>
            <a:r>
              <a:rPr lang="en-US" dirty="0"/>
              <a:t>3-year strategic plan </a:t>
            </a:r>
          </a:p>
          <a:p>
            <a:r>
              <a:rPr lang="en-US" dirty="0"/>
              <a:t>Implementation Plan Framework</a:t>
            </a:r>
          </a:p>
          <a:p>
            <a:r>
              <a:rPr lang="en-US" dirty="0"/>
              <a:t>Key message framework</a:t>
            </a:r>
          </a:p>
          <a:p>
            <a:r>
              <a:rPr lang="en-US" dirty="0"/>
              <a:t>Implementation Tools </a:t>
            </a:r>
          </a:p>
          <a:p>
            <a:endParaRPr lang="en-US" dirty="0"/>
          </a:p>
        </p:txBody>
      </p:sp>
      <p:sp>
        <p:nvSpPr>
          <p:cNvPr id="2" name="Title 1"/>
          <p:cNvSpPr>
            <a:spLocks noGrp="1"/>
          </p:cNvSpPr>
          <p:nvPr>
            <p:ph type="title"/>
          </p:nvPr>
        </p:nvSpPr>
        <p:spPr/>
        <p:txBody>
          <a:bodyPr/>
          <a:lstStyle/>
          <a:p>
            <a:r>
              <a:rPr lang="en-US" dirty="0"/>
              <a:t>Phase 2 Deliverables</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97103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7E65212-68A7-45AC-940B-D081A6464F53}"/>
              </a:ext>
            </a:extLst>
          </p:cNvPr>
          <p:cNvSpPr/>
          <p:nvPr/>
        </p:nvSpPr>
        <p:spPr>
          <a:xfrm>
            <a:off x="43030" y="4559881"/>
            <a:ext cx="3872753" cy="5717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832209F-BAB3-A061-74C6-EB256E7C033F}"/>
              </a:ext>
            </a:extLst>
          </p:cNvPr>
          <p:cNvSpPr>
            <a:spLocks noGrp="1"/>
          </p:cNvSpPr>
          <p:nvPr>
            <p:ph idx="1"/>
          </p:nvPr>
        </p:nvSpPr>
        <p:spPr/>
        <p:txBody>
          <a:bodyPr/>
          <a:lstStyle/>
          <a:p>
            <a:r>
              <a:rPr lang="en-US" dirty="0"/>
              <a:t>Strategic Planning Committee</a:t>
            </a:r>
          </a:p>
          <a:p>
            <a:pPr lvl="1"/>
            <a:r>
              <a:rPr lang="en-US" dirty="0"/>
              <a:t>Amy Carroll-Scott, Philadelphia</a:t>
            </a:r>
          </a:p>
          <a:p>
            <a:pPr lvl="1"/>
            <a:r>
              <a:rPr lang="en-US" dirty="0"/>
              <a:t>Lamar Gardere, New Orleans</a:t>
            </a:r>
          </a:p>
          <a:p>
            <a:pPr lvl="1"/>
            <a:r>
              <a:rPr lang="en-US" dirty="0"/>
              <a:t>Katie Pritchard, Milwaukee-Alumna</a:t>
            </a:r>
          </a:p>
          <a:p>
            <a:pPr lvl="1"/>
            <a:r>
              <a:rPr lang="en-US" dirty="0"/>
              <a:t>Noah Urban, Detroit</a:t>
            </a:r>
          </a:p>
          <a:p>
            <a:r>
              <a:rPr lang="en-US" dirty="0"/>
              <a:t>Executive Committee 2023</a:t>
            </a:r>
          </a:p>
          <a:p>
            <a:r>
              <a:rPr lang="en-US" dirty="0"/>
              <a:t>Periodic report-outs and gatherings of all partners</a:t>
            </a:r>
          </a:p>
          <a:p>
            <a:r>
              <a:rPr lang="en-US" dirty="0"/>
              <a:t>Informal feedback through office hours and ad hoc</a:t>
            </a:r>
          </a:p>
          <a:p>
            <a:endParaRPr lang="en-US" dirty="0"/>
          </a:p>
        </p:txBody>
      </p:sp>
      <p:sp>
        <p:nvSpPr>
          <p:cNvPr id="2" name="Title 1"/>
          <p:cNvSpPr>
            <a:spLocks noGrp="1"/>
          </p:cNvSpPr>
          <p:nvPr>
            <p:ph type="title"/>
          </p:nvPr>
        </p:nvSpPr>
        <p:spPr/>
        <p:txBody>
          <a:bodyPr/>
          <a:lstStyle/>
          <a:p>
            <a:r>
              <a:rPr lang="en-US"/>
              <a:t>Partner Participation</a:t>
            </a:r>
          </a:p>
        </p:txBody>
      </p:sp>
      <p:sp>
        <p:nvSpPr>
          <p:cNvPr id="29" name="AutoShape 4" descr="Image result for steve spiker photo"/>
          <p:cNvSpPr>
            <a:spLocks noChangeAspect="1" noChangeArrowheads="1"/>
          </p:cNvSpPr>
          <p:nvPr/>
        </p:nvSpPr>
        <p:spPr bwMode="auto">
          <a:xfrm>
            <a:off x="1257300" y="11906"/>
            <a:ext cx="1243013" cy="828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56823613"/>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purl.org/dc/elements/1.1/"/>
    <ds:schemaRef ds:uri="http://schemas.microsoft.com/office/2006/metadata/properties"/>
    <ds:schemaRef ds:uri="http://purl.org/dc/dcmitype/"/>
    <ds:schemaRef ds:uri="http://schemas.microsoft.com/sharepoint/v3/field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E4214858-785C-42F7-BE66-6D0E79395FC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TotalTime>
  <Words>827</Words>
  <Application>Microsoft Office PowerPoint</Application>
  <PresentationFormat>On-screen Show (16:9)</PresentationFormat>
  <Paragraphs>113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Century Gothic</vt:lpstr>
      <vt:lpstr>Segoe UI</vt:lpstr>
      <vt:lpstr>NNIP PPT Theme</vt:lpstr>
      <vt:lpstr>2_Office Theme</vt:lpstr>
      <vt:lpstr>PowerPoint Presentation</vt:lpstr>
      <vt:lpstr>Enhancing the Impact of the NNIP Network</vt:lpstr>
      <vt:lpstr>Today’s session</vt:lpstr>
      <vt:lpstr>CSR Communications Stakeholder Discovery </vt:lpstr>
      <vt:lpstr>Key Takeaways</vt:lpstr>
      <vt:lpstr>CSR Recommendations</vt:lpstr>
      <vt:lpstr>CSR Recommendations (continued)</vt:lpstr>
      <vt:lpstr>Phase 2 Deliverables</vt:lpstr>
      <vt:lpstr>Partner Participation</vt:lpstr>
      <vt:lpstr>Breakout Guidance</vt:lpstr>
      <vt:lpstr>Part 1:  Local value of community data services</vt:lpstr>
      <vt:lpstr>Part 2:  Value of the NNIP network  </vt:lpstr>
      <vt:lpstr>Enhancing the Impact of the NNIP Network</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Hendey, Leah</cp:lastModifiedBy>
  <cp:revision>6</cp:revision>
  <cp:lastPrinted>2019-06-07T13:59:30Z</cp:lastPrinted>
  <dcterms:created xsi:type="dcterms:W3CDTF">2010-04-12T23:12:02Z</dcterms:created>
  <dcterms:modified xsi:type="dcterms:W3CDTF">2022-10-25T21:39:14Z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