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285" r:id="rId3"/>
    <p:sldId id="296" r:id="rId4"/>
    <p:sldId id="288" r:id="rId5"/>
    <p:sldId id="289" r:id="rId6"/>
    <p:sldId id="290" r:id="rId7"/>
    <p:sldId id="271" r:id="rId8"/>
    <p:sldId id="291" r:id="rId9"/>
    <p:sldId id="287" r:id="rId10"/>
    <p:sldId id="292" r:id="rId11"/>
    <p:sldId id="295" r:id="rId12"/>
    <p:sldId id="293" r:id="rId13"/>
    <p:sldId id="294"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7"/>
    <p:restoredTop sz="74082"/>
  </p:normalViewPr>
  <p:slideViewPr>
    <p:cSldViewPr snapToGrid="0" snapToObjects="1">
      <p:cViewPr varScale="1">
        <p:scale>
          <a:sx n="93" d="100"/>
          <a:sy n="93" d="100"/>
        </p:scale>
        <p:origin x="211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E905F-48ED-8745-8C5C-B05A45EBB796}" type="datetimeFigureOut">
              <a:rPr lang="en-US" smtClean="0"/>
              <a:t>7/21/19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35CD6-CE47-2047-A5CF-503EA4676351}" type="slidenum">
              <a:rPr lang="en-US" smtClean="0"/>
              <a:t>‹#›</a:t>
            </a:fld>
            <a:endParaRPr lang="en-US"/>
          </a:p>
        </p:txBody>
      </p:sp>
    </p:spTree>
    <p:extLst>
      <p:ext uri="{BB962C8B-B14F-4D97-AF65-F5344CB8AC3E}">
        <p14:creationId xmlns:p14="http://schemas.microsoft.com/office/powerpoint/2010/main" val="2012251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 501 c 3 community data intermediary in Durham, North Carolina. Our work is for local neighborhoods, community organizers, local government, with a priority for empowering people historically excluded from processes of power…</a:t>
            </a:r>
          </a:p>
        </p:txBody>
      </p:sp>
      <p:sp>
        <p:nvSpPr>
          <p:cNvPr id="4" name="Slide Number Placeholder 3"/>
          <p:cNvSpPr>
            <a:spLocks noGrp="1"/>
          </p:cNvSpPr>
          <p:nvPr>
            <p:ph type="sldNum" sz="quarter" idx="5"/>
          </p:nvPr>
        </p:nvSpPr>
        <p:spPr/>
        <p:txBody>
          <a:bodyPr/>
          <a:lstStyle/>
          <a:p>
            <a:fld id="{69C35CD6-CE47-2047-A5CF-503EA4676351}" type="slidenum">
              <a:rPr lang="en-US" smtClean="0"/>
              <a:t>1</a:t>
            </a:fld>
            <a:endParaRPr lang="en-US"/>
          </a:p>
        </p:txBody>
      </p:sp>
    </p:spTree>
    <p:extLst>
      <p:ext uri="{BB962C8B-B14F-4D97-AF65-F5344CB8AC3E}">
        <p14:creationId xmlns:p14="http://schemas.microsoft.com/office/powerpoint/2010/main" val="3443335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Followed by facilitated discussion and small group work on the content and folks’ personal experiences. Technology of Participation (</a:t>
            </a:r>
            <a:r>
              <a:rPr lang="en-US" dirty="0" err="1"/>
              <a:t>ToP</a:t>
            </a:r>
            <a:r>
              <a:rPr lang="en-US" dirty="0"/>
              <a:t>)</a:t>
            </a:r>
          </a:p>
        </p:txBody>
      </p:sp>
      <p:sp>
        <p:nvSpPr>
          <p:cNvPr id="4" name="Slide Number Placeholder 3"/>
          <p:cNvSpPr>
            <a:spLocks noGrp="1"/>
          </p:cNvSpPr>
          <p:nvPr>
            <p:ph type="sldNum" sz="quarter" idx="5"/>
          </p:nvPr>
        </p:nvSpPr>
        <p:spPr/>
        <p:txBody>
          <a:bodyPr/>
          <a:lstStyle/>
          <a:p>
            <a:fld id="{69C35CD6-CE47-2047-A5CF-503EA4676351}" type="slidenum">
              <a:rPr lang="en-US" smtClean="0"/>
              <a:t>10</a:t>
            </a:fld>
            <a:endParaRPr lang="en-US"/>
          </a:p>
        </p:txBody>
      </p:sp>
    </p:spTree>
    <p:extLst>
      <p:ext uri="{BB962C8B-B14F-4D97-AF65-F5344CB8AC3E}">
        <p14:creationId xmlns:p14="http://schemas.microsoft.com/office/powerpoint/2010/main" val="2846534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image and text from a recent gallery walk/discussion. The closest we can get to root causes in these conversations the better, which then helps us measure close to root causes on these topics for specific neighborhoods when we work with them…</a:t>
            </a:r>
          </a:p>
        </p:txBody>
      </p:sp>
      <p:sp>
        <p:nvSpPr>
          <p:cNvPr id="4" name="Slide Number Placeholder 3"/>
          <p:cNvSpPr>
            <a:spLocks noGrp="1"/>
          </p:cNvSpPr>
          <p:nvPr>
            <p:ph type="sldNum" sz="quarter" idx="5"/>
          </p:nvPr>
        </p:nvSpPr>
        <p:spPr/>
        <p:txBody>
          <a:bodyPr/>
          <a:lstStyle/>
          <a:p>
            <a:fld id="{69C35CD6-CE47-2047-A5CF-503EA4676351}" type="slidenum">
              <a:rPr lang="en-US" smtClean="0"/>
              <a:t>11</a:t>
            </a:fld>
            <a:endParaRPr lang="en-US"/>
          </a:p>
        </p:txBody>
      </p:sp>
    </p:spTree>
    <p:extLst>
      <p:ext uri="{BB962C8B-B14F-4D97-AF65-F5344CB8AC3E}">
        <p14:creationId xmlns:p14="http://schemas.microsoft.com/office/powerpoint/2010/main" val="266711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Referencing history is an essential element of our presentations. Neighborhood data are the product of neighborhood history. Durham came to prominence as a city as a mill and factory town with most people renting homes, often from companies that employed them.</a:t>
            </a:r>
            <a:endParaRPr lang="en-US" dirty="0"/>
          </a:p>
        </p:txBody>
      </p:sp>
      <p:sp>
        <p:nvSpPr>
          <p:cNvPr id="4" name="Slide Number Placeholder 3"/>
          <p:cNvSpPr>
            <a:spLocks noGrp="1"/>
          </p:cNvSpPr>
          <p:nvPr>
            <p:ph type="sldNum" sz="quarter" idx="10"/>
          </p:nvPr>
        </p:nvSpPr>
        <p:spPr/>
        <p:txBody>
          <a:bodyPr/>
          <a:lstStyle/>
          <a:p>
            <a:fld id="{1352F830-7464-46E1-BD42-A6BDDAF62671}" type="slidenum">
              <a:rPr lang="en-US" smtClean="0"/>
              <a:t>2</a:t>
            </a:fld>
            <a:endParaRPr lang="en-US"/>
          </a:p>
        </p:txBody>
      </p:sp>
    </p:spTree>
    <p:extLst>
      <p:ext uri="{BB962C8B-B14F-4D97-AF65-F5344CB8AC3E}">
        <p14:creationId xmlns:p14="http://schemas.microsoft.com/office/powerpoint/2010/main" val="109726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indelible ways we see the influence of history is in how rating neighborhoods for real estate investment risk by race and ethnicity has influenced measurements of neighborhood economic activity, housing tenure and conditions…</a:t>
            </a:r>
          </a:p>
        </p:txBody>
      </p:sp>
      <p:sp>
        <p:nvSpPr>
          <p:cNvPr id="4" name="Slide Number Placeholder 3"/>
          <p:cNvSpPr>
            <a:spLocks noGrp="1"/>
          </p:cNvSpPr>
          <p:nvPr>
            <p:ph type="sldNum" sz="quarter" idx="5"/>
          </p:nvPr>
        </p:nvSpPr>
        <p:spPr/>
        <p:txBody>
          <a:bodyPr/>
          <a:lstStyle/>
          <a:p>
            <a:fld id="{69C35CD6-CE47-2047-A5CF-503EA4676351}" type="slidenum">
              <a:rPr lang="en-US" smtClean="0"/>
              <a:t>3</a:t>
            </a:fld>
            <a:endParaRPr lang="en-US"/>
          </a:p>
        </p:txBody>
      </p:sp>
    </p:spTree>
    <p:extLst>
      <p:ext uri="{BB962C8B-B14F-4D97-AF65-F5344CB8AC3E}">
        <p14:creationId xmlns:p14="http://schemas.microsoft.com/office/powerpoint/2010/main" val="2590148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Recognizing the time to acquire inner city property for permanent affordable unit was quickly passing…</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Of the corporate landlords that own multi-family complexes in Durham, a larger proportion are based out of state. Since 2000, across all property units with the exception of the tiniest complexes, the proportion of corporates based out of state as opposed to being based in North Carolina has increased dramatically. Example: </a:t>
            </a:r>
            <a:endParaRPr lang="en-US" dirty="0"/>
          </a:p>
        </p:txBody>
      </p:sp>
      <p:sp>
        <p:nvSpPr>
          <p:cNvPr id="4" name="Slide Number Placeholder 3"/>
          <p:cNvSpPr>
            <a:spLocks noGrp="1"/>
          </p:cNvSpPr>
          <p:nvPr>
            <p:ph type="sldNum" sz="quarter" idx="5"/>
          </p:nvPr>
        </p:nvSpPr>
        <p:spPr/>
        <p:txBody>
          <a:bodyPr/>
          <a:lstStyle/>
          <a:p>
            <a:fld id="{69C35CD6-CE47-2047-A5CF-503EA4676351}" type="slidenum">
              <a:rPr lang="en-US" smtClean="0"/>
              <a:t>4</a:t>
            </a:fld>
            <a:endParaRPr lang="en-US"/>
          </a:p>
        </p:txBody>
      </p:sp>
    </p:spTree>
    <p:extLst>
      <p:ext uri="{BB962C8B-B14F-4D97-AF65-F5344CB8AC3E}">
        <p14:creationId xmlns:p14="http://schemas.microsoft.com/office/powerpoint/2010/main" val="346774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Acquiring homes for permanent affordability in neighborhoods was not going to yield scale and would come with lots of deferred maintenance…</a:t>
            </a: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By one standard who owns Durham is the result of who buys Durham - and that has a lot to do with who can afford our property. But who owns Durham also has a lot to do with who we target with our marketing, the language we use and the opportunities we present to future owners. This ad seems to include it all - but who is being left out and why?</a:t>
            </a:r>
            <a:endParaRPr lang="en-US" dirty="0">
              <a:effectLst/>
            </a:endParaRPr>
          </a:p>
          <a:p>
            <a:pPr rtl="0"/>
            <a:r>
              <a:rPr lang="en-US" sz="1200" b="0" i="0" u="none" strike="noStrike" kern="1200" dirty="0">
                <a:solidFill>
                  <a:schemeClr val="tx1"/>
                </a:solidFill>
                <a:effectLst/>
                <a:latin typeface="+mn-lt"/>
                <a:ea typeface="+mn-ea"/>
                <a:cs typeface="+mn-cs"/>
              </a:rPr>
              <a:t> </a:t>
            </a:r>
            <a:endParaRPr lang="en-US" dirty="0">
              <a:effectLst/>
            </a:endParaRPr>
          </a:p>
          <a:p>
            <a:pPr rtl="0"/>
            <a:r>
              <a:rPr lang="en-US" sz="1200" b="0" i="0" u="none" strike="noStrike" kern="1200" dirty="0">
                <a:solidFill>
                  <a:schemeClr val="tx1"/>
                </a:solidFill>
                <a:effectLst/>
                <a:latin typeface="+mn-lt"/>
                <a:ea typeface="+mn-ea"/>
                <a:cs typeface="+mn-cs"/>
              </a:rPr>
              <a:t>And shouldn't we all, current and future residents, have the opportunity to imagine a full, fun, and convenient life?</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69C35CD6-CE47-2047-A5CF-503EA4676351}" type="slidenum">
              <a:rPr lang="en-US" smtClean="0"/>
              <a:t>5</a:t>
            </a:fld>
            <a:endParaRPr lang="en-US"/>
          </a:p>
        </p:txBody>
      </p:sp>
    </p:spTree>
    <p:extLst>
      <p:ext uri="{BB962C8B-B14F-4D97-AF65-F5344CB8AC3E}">
        <p14:creationId xmlns:p14="http://schemas.microsoft.com/office/powerpoint/2010/main" val="137288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Properties like this one came to be seen as a great opportunity for permanently affordable housing at scale – older, well built but less maintained mid-size apartment buildings. A certain amount of scale at a potentially lower cost, often at the edges of downtown or at least not far from it…but as you can see something was going on there too…</a:t>
            </a:r>
          </a:p>
          <a:p>
            <a:endParaRPr lang="en-US" dirty="0"/>
          </a:p>
        </p:txBody>
      </p:sp>
      <p:sp>
        <p:nvSpPr>
          <p:cNvPr id="4" name="Slide Number Placeholder 3"/>
          <p:cNvSpPr>
            <a:spLocks noGrp="1"/>
          </p:cNvSpPr>
          <p:nvPr>
            <p:ph type="sldNum" sz="quarter" idx="5"/>
          </p:nvPr>
        </p:nvSpPr>
        <p:spPr/>
        <p:txBody>
          <a:bodyPr/>
          <a:lstStyle/>
          <a:p>
            <a:fld id="{69C35CD6-CE47-2047-A5CF-503EA4676351}" type="slidenum">
              <a:rPr lang="en-US" smtClean="0"/>
              <a:t>6</a:t>
            </a:fld>
            <a:endParaRPr lang="en-US"/>
          </a:p>
        </p:txBody>
      </p:sp>
    </p:spTree>
    <p:extLst>
      <p:ext uri="{BB962C8B-B14F-4D97-AF65-F5344CB8AC3E}">
        <p14:creationId xmlns:p14="http://schemas.microsoft.com/office/powerpoint/2010/main" val="1315165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 we developed a query that could identify these properties we also identified that they have a strong relationship to the volume of evictions happening…then we identified that many of them have been sold in recent years, and to whom…</a:t>
            </a:r>
          </a:p>
          <a:p>
            <a:r>
              <a:rPr lang="en-US" sz="1200" dirty="0">
                <a:ln w="1270">
                  <a:solidFill>
                    <a:schemeClr val="bg1">
                      <a:alpha val="4000"/>
                    </a:schemeClr>
                  </a:solidFill>
                </a:ln>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Inflation-protection through rent appreciation</a:t>
            </a:r>
            <a:endParaRPr lang="en-US" dirty="0"/>
          </a:p>
          <a:p>
            <a:endParaRPr lang="en-US" i="1" dirty="0"/>
          </a:p>
          <a:p>
            <a:endParaRPr lang="en-US" dirty="0"/>
          </a:p>
          <a:p>
            <a:endParaRPr lang="en-US" dirty="0"/>
          </a:p>
        </p:txBody>
      </p:sp>
      <p:sp>
        <p:nvSpPr>
          <p:cNvPr id="4" name="Slide Number Placeholder 3"/>
          <p:cNvSpPr>
            <a:spLocks noGrp="1"/>
          </p:cNvSpPr>
          <p:nvPr>
            <p:ph type="sldNum" sz="quarter" idx="10"/>
          </p:nvPr>
        </p:nvSpPr>
        <p:spPr/>
        <p:txBody>
          <a:bodyPr/>
          <a:lstStyle/>
          <a:p>
            <a:fld id="{1352F830-7464-46E1-BD42-A6BDDAF62671}" type="slidenum">
              <a:rPr lang="en-US" smtClean="0"/>
              <a:t>7</a:t>
            </a:fld>
            <a:endParaRPr lang="en-US"/>
          </a:p>
        </p:txBody>
      </p:sp>
    </p:spTree>
    <p:extLst>
      <p:ext uri="{BB962C8B-B14F-4D97-AF65-F5344CB8AC3E}">
        <p14:creationId xmlns:p14="http://schemas.microsoft.com/office/powerpoint/2010/main" val="1429784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35CD6-CE47-2047-A5CF-503EA4676351}" type="slidenum">
              <a:rPr lang="en-US" smtClean="0"/>
              <a:t>8</a:t>
            </a:fld>
            <a:endParaRPr lang="en-US"/>
          </a:p>
        </p:txBody>
      </p:sp>
    </p:spTree>
    <p:extLst>
      <p:ext uri="{BB962C8B-B14F-4D97-AF65-F5344CB8AC3E}">
        <p14:creationId xmlns:p14="http://schemas.microsoft.com/office/powerpoint/2010/main" val="2892866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includes gallery walks featuring maps, charts, new stories and other pieces like what we just saw…</a:t>
            </a:r>
          </a:p>
        </p:txBody>
      </p:sp>
      <p:sp>
        <p:nvSpPr>
          <p:cNvPr id="4" name="Slide Number Placeholder 3"/>
          <p:cNvSpPr>
            <a:spLocks noGrp="1"/>
          </p:cNvSpPr>
          <p:nvPr>
            <p:ph type="sldNum" sz="quarter" idx="5"/>
          </p:nvPr>
        </p:nvSpPr>
        <p:spPr/>
        <p:txBody>
          <a:bodyPr/>
          <a:lstStyle/>
          <a:p>
            <a:fld id="{69C35CD6-CE47-2047-A5CF-503EA4676351}" type="slidenum">
              <a:rPr lang="en-US" smtClean="0"/>
              <a:t>9</a:t>
            </a:fld>
            <a:endParaRPr lang="en-US"/>
          </a:p>
        </p:txBody>
      </p:sp>
    </p:spTree>
    <p:extLst>
      <p:ext uri="{BB962C8B-B14F-4D97-AF65-F5344CB8AC3E}">
        <p14:creationId xmlns:p14="http://schemas.microsoft.com/office/powerpoint/2010/main" val="291033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6C5F09-8709-0D46-BA11-DF968E436320}" type="datetimeFigureOut">
              <a:rPr lang="en-US" smtClean="0"/>
              <a:t>7/21/19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331783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6C5F09-8709-0D46-BA11-DF968E436320}" type="datetimeFigureOut">
              <a:rPr lang="en-US" smtClean="0"/>
              <a:t>7/21/19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409722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6C5F09-8709-0D46-BA11-DF968E436320}" type="datetimeFigureOut">
              <a:rPr lang="en-US" smtClean="0"/>
              <a:t>7/21/19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444864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6C5F09-8709-0D46-BA11-DF968E436320}" type="datetimeFigureOut">
              <a:rPr lang="en-US" smtClean="0"/>
              <a:t>7/21/19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350997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6C5F09-8709-0D46-BA11-DF968E436320}" type="datetimeFigureOut">
              <a:rPr lang="en-US" smtClean="0"/>
              <a:t>7/21/19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1751729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6C5F09-8709-0D46-BA11-DF968E436320}" type="datetimeFigureOut">
              <a:rPr lang="en-US" smtClean="0"/>
              <a:t>7/21/19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1911952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6C5F09-8709-0D46-BA11-DF968E436320}" type="datetimeFigureOut">
              <a:rPr lang="en-US" smtClean="0"/>
              <a:t>7/21/19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391153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6C5F09-8709-0D46-BA11-DF968E436320}" type="datetimeFigureOut">
              <a:rPr lang="en-US" smtClean="0"/>
              <a:t>7/21/19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2130018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6C5F09-8709-0D46-BA11-DF968E436320}" type="datetimeFigureOut">
              <a:rPr lang="en-US" smtClean="0"/>
              <a:t>7/21/19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11674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6C5F09-8709-0D46-BA11-DF968E436320}" type="datetimeFigureOut">
              <a:rPr lang="en-US" smtClean="0"/>
              <a:t>7/21/19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1872904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6C5F09-8709-0D46-BA11-DF968E436320}" type="datetimeFigureOut">
              <a:rPr lang="en-US" smtClean="0"/>
              <a:t>7/21/19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6E51B7-D10A-E846-825A-8CC960A83CEB}" type="slidenum">
              <a:rPr lang="en-US" smtClean="0"/>
              <a:t>‹#›</a:t>
            </a:fld>
            <a:endParaRPr lang="en-US"/>
          </a:p>
        </p:txBody>
      </p:sp>
    </p:spTree>
    <p:extLst>
      <p:ext uri="{BB962C8B-B14F-4D97-AF65-F5344CB8AC3E}">
        <p14:creationId xmlns:p14="http://schemas.microsoft.com/office/powerpoint/2010/main" val="1521047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C5F09-8709-0D46-BA11-DF968E436320}" type="datetimeFigureOut">
              <a:rPr lang="en-US" smtClean="0"/>
              <a:t>7/21/19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E51B7-D10A-E846-825A-8CC960A83CEB}" type="slidenum">
              <a:rPr lang="en-US" smtClean="0"/>
              <a:t>‹#›</a:t>
            </a:fld>
            <a:endParaRPr lang="en-US"/>
          </a:p>
        </p:txBody>
      </p:sp>
    </p:spTree>
    <p:extLst>
      <p:ext uri="{BB962C8B-B14F-4D97-AF65-F5344CB8AC3E}">
        <p14:creationId xmlns:p14="http://schemas.microsoft.com/office/powerpoint/2010/main" val="2789849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dataworks-nc.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CC8EB1-EA1B-2E4B-B514-2BAAB36FE5DD}"/>
              </a:ext>
            </a:extLst>
          </p:cNvPr>
          <p:cNvPicPr>
            <a:picLocks noChangeAspect="1"/>
          </p:cNvPicPr>
          <p:nvPr/>
        </p:nvPicPr>
        <p:blipFill>
          <a:blip r:embed="rId3"/>
          <a:stretch>
            <a:fillRect/>
          </a:stretch>
        </p:blipFill>
        <p:spPr>
          <a:xfrm>
            <a:off x="187036" y="164495"/>
            <a:ext cx="8769928" cy="5350146"/>
          </a:xfrm>
          <a:prstGeom prst="rect">
            <a:avLst/>
          </a:prstGeom>
        </p:spPr>
      </p:pic>
      <p:sp>
        <p:nvSpPr>
          <p:cNvPr id="2" name="Title 1">
            <a:extLst>
              <a:ext uri="{FF2B5EF4-FFF2-40B4-BE49-F238E27FC236}">
                <a16:creationId xmlns:a16="http://schemas.microsoft.com/office/drawing/2014/main" id="{97435698-76C2-B841-BE30-FBF799CE423A}"/>
              </a:ext>
            </a:extLst>
          </p:cNvPr>
          <p:cNvSpPr>
            <a:spLocks noGrp="1"/>
          </p:cNvSpPr>
          <p:nvPr>
            <p:ph type="ctrTitle"/>
          </p:nvPr>
        </p:nvSpPr>
        <p:spPr>
          <a:xfrm>
            <a:off x="187036" y="5305614"/>
            <a:ext cx="7772400" cy="1552385"/>
          </a:xfrm>
        </p:spPr>
        <p:txBody>
          <a:bodyPr>
            <a:normAutofit/>
          </a:bodyPr>
          <a:lstStyle/>
          <a:p>
            <a:pPr algn="l"/>
            <a:r>
              <a:rPr lang="en-US" sz="3600" b="1" dirty="0">
                <a:solidFill>
                  <a:schemeClr val="tx1">
                    <a:lumMod val="75000"/>
                    <a:lumOff val="25000"/>
                  </a:schemeClr>
                </a:solidFill>
                <a:latin typeface="Montserrat" pitchFamily="2" charset="77"/>
              </a:rPr>
              <a:t>Who Owns Durham</a:t>
            </a:r>
            <a:br>
              <a:rPr lang="en-US" sz="1600" b="1" dirty="0">
                <a:solidFill>
                  <a:schemeClr val="tx1">
                    <a:lumMod val="75000"/>
                    <a:lumOff val="25000"/>
                  </a:schemeClr>
                </a:solidFill>
                <a:latin typeface="Montserrat" pitchFamily="2" charset="77"/>
              </a:rPr>
            </a:br>
            <a:r>
              <a:rPr lang="en-US" sz="2800" dirty="0">
                <a:solidFill>
                  <a:schemeClr val="tx1">
                    <a:lumMod val="75000"/>
                    <a:lumOff val="25000"/>
                  </a:schemeClr>
                </a:solidFill>
                <a:latin typeface="Avenir Book" panose="02000503020000020003" pitchFamily="2" charset="0"/>
                <a:cs typeface="Arial" panose="020B0604020202020204" pitchFamily="34" charset="0"/>
              </a:rPr>
              <a:t>NNIP</a:t>
            </a:r>
            <a:r>
              <a:rPr lang="en-US" sz="3100" dirty="0">
                <a:solidFill>
                  <a:schemeClr val="tx1">
                    <a:lumMod val="75000"/>
                    <a:lumOff val="25000"/>
                  </a:schemeClr>
                </a:solidFill>
                <a:latin typeface="Avenir Book" panose="02000503020000020003" pitchFamily="2" charset="0"/>
                <a:cs typeface="Arial" panose="020B0604020202020204" pitchFamily="34" charset="0"/>
              </a:rPr>
              <a:t>, </a:t>
            </a:r>
            <a:r>
              <a:rPr lang="en-US" sz="2200" dirty="0">
                <a:solidFill>
                  <a:schemeClr val="tx1">
                    <a:lumMod val="75000"/>
                    <a:lumOff val="25000"/>
                  </a:schemeClr>
                </a:solidFill>
                <a:latin typeface="Avenir Book" panose="02000503020000020003" pitchFamily="2" charset="0"/>
                <a:cs typeface="Arial" panose="020B0604020202020204" pitchFamily="34" charset="0"/>
              </a:rPr>
              <a:t>July 25</a:t>
            </a:r>
            <a:r>
              <a:rPr lang="en-US" sz="2200" dirty="0">
                <a:solidFill>
                  <a:schemeClr val="tx1">
                    <a:lumMod val="75000"/>
                    <a:lumOff val="25000"/>
                  </a:schemeClr>
                </a:solidFill>
                <a:latin typeface="Avenir Book" panose="02000503020000020003" pitchFamily="2" charset="0"/>
              </a:rPr>
              <a:t>, 2019</a:t>
            </a:r>
            <a:endParaRPr lang="en-US" sz="1600" dirty="0">
              <a:solidFill>
                <a:schemeClr val="tx1">
                  <a:lumMod val="75000"/>
                  <a:lumOff val="25000"/>
                </a:schemeClr>
              </a:solidFill>
              <a:latin typeface="Montserrat" pitchFamily="2" charset="77"/>
            </a:endParaRPr>
          </a:p>
        </p:txBody>
      </p:sp>
      <p:sp>
        <p:nvSpPr>
          <p:cNvPr id="3" name="Subtitle 2">
            <a:extLst>
              <a:ext uri="{FF2B5EF4-FFF2-40B4-BE49-F238E27FC236}">
                <a16:creationId xmlns:a16="http://schemas.microsoft.com/office/drawing/2014/main" id="{E6301D26-CE65-F14C-AB8E-329AA52D6D5A}"/>
              </a:ext>
            </a:extLst>
          </p:cNvPr>
          <p:cNvSpPr>
            <a:spLocks noGrp="1"/>
          </p:cNvSpPr>
          <p:nvPr>
            <p:ph type="subTitle" idx="1"/>
          </p:nvPr>
        </p:nvSpPr>
        <p:spPr>
          <a:xfrm>
            <a:off x="4876801" y="5423482"/>
            <a:ext cx="4080163" cy="603097"/>
          </a:xfrm>
        </p:spPr>
        <p:txBody>
          <a:bodyPr/>
          <a:lstStyle/>
          <a:p>
            <a:pPr algn="r"/>
            <a:endParaRPr lang="en-US" dirty="0">
              <a:latin typeface="Avenir Book" panose="02000503020000020003" pitchFamily="2" charset="0"/>
            </a:endParaRPr>
          </a:p>
          <a:p>
            <a:pPr algn="r"/>
            <a:endParaRPr lang="en-US" dirty="0">
              <a:latin typeface="Avenir Book" panose="02000503020000020003" pitchFamily="2" charset="0"/>
            </a:endParaRPr>
          </a:p>
        </p:txBody>
      </p:sp>
      <p:pic>
        <p:nvPicPr>
          <p:cNvPr id="5" name="Picture 4">
            <a:extLst>
              <a:ext uri="{FF2B5EF4-FFF2-40B4-BE49-F238E27FC236}">
                <a16:creationId xmlns:a16="http://schemas.microsoft.com/office/drawing/2014/main" id="{6610DC34-C260-D547-8A9F-4246C521C7CD}"/>
              </a:ext>
            </a:extLst>
          </p:cNvPr>
          <p:cNvPicPr>
            <a:picLocks noChangeAspect="1"/>
          </p:cNvPicPr>
          <p:nvPr/>
        </p:nvPicPr>
        <p:blipFill>
          <a:blip r:embed="rId4"/>
          <a:stretch>
            <a:fillRect/>
          </a:stretch>
        </p:blipFill>
        <p:spPr>
          <a:xfrm>
            <a:off x="6816436" y="6368131"/>
            <a:ext cx="2140528" cy="458685"/>
          </a:xfrm>
          <a:prstGeom prst="rect">
            <a:avLst/>
          </a:prstGeom>
        </p:spPr>
      </p:pic>
    </p:spTree>
    <p:extLst>
      <p:ext uri="{BB962C8B-B14F-4D97-AF65-F5344CB8AC3E}">
        <p14:creationId xmlns:p14="http://schemas.microsoft.com/office/powerpoint/2010/main" val="1033189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CB1D4C1-4649-704D-941D-B72B28A2D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6" y="114300"/>
            <a:ext cx="8853054" cy="663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70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14356B-2191-E944-9E3B-3C7049FCCD5F}"/>
              </a:ext>
            </a:extLst>
          </p:cNvPr>
          <p:cNvPicPr>
            <a:picLocks noChangeAspect="1"/>
          </p:cNvPicPr>
          <p:nvPr/>
        </p:nvPicPr>
        <p:blipFill>
          <a:blip r:embed="rId3"/>
          <a:stretch>
            <a:fillRect/>
          </a:stretch>
        </p:blipFill>
        <p:spPr>
          <a:xfrm>
            <a:off x="69707" y="753028"/>
            <a:ext cx="6169602" cy="5351944"/>
          </a:xfrm>
          <a:prstGeom prst="rect">
            <a:avLst/>
          </a:prstGeom>
        </p:spPr>
      </p:pic>
      <p:sp>
        <p:nvSpPr>
          <p:cNvPr id="6" name="Rectangle 5">
            <a:extLst>
              <a:ext uri="{FF2B5EF4-FFF2-40B4-BE49-F238E27FC236}">
                <a16:creationId xmlns:a16="http://schemas.microsoft.com/office/drawing/2014/main" id="{14E154AB-830F-A348-927E-A5934BF39FBA}"/>
              </a:ext>
            </a:extLst>
          </p:cNvPr>
          <p:cNvSpPr/>
          <p:nvPr/>
        </p:nvSpPr>
        <p:spPr>
          <a:xfrm>
            <a:off x="6044913" y="1790018"/>
            <a:ext cx="2964873" cy="3139321"/>
          </a:xfrm>
          <a:prstGeom prst="rect">
            <a:avLst/>
          </a:prstGeom>
        </p:spPr>
        <p:txBody>
          <a:bodyPr wrap="square">
            <a:spAutoFit/>
          </a:bodyPr>
          <a:lstStyle/>
          <a:p>
            <a:r>
              <a:rPr lang="en-US" b="1" dirty="0">
                <a:solidFill>
                  <a:schemeClr val="accent1">
                    <a:lumMod val="75000"/>
                  </a:schemeClr>
                </a:solidFill>
                <a:latin typeface="Open Sans" panose="020B0606030504020204" pitchFamily="34" charset="0"/>
              </a:rPr>
              <a:t>“15%</a:t>
            </a:r>
            <a:r>
              <a:rPr lang="en-US" dirty="0">
                <a:solidFill>
                  <a:schemeClr val="accent1">
                    <a:lumMod val="75000"/>
                  </a:schemeClr>
                </a:solidFill>
                <a:latin typeface="Open Sans" panose="020B0606030504020204" pitchFamily="34" charset="0"/>
              </a:rPr>
              <a:t> of the neighborhood residents surrounding this church work in </a:t>
            </a:r>
            <a:r>
              <a:rPr lang="en-US" b="1" dirty="0">
                <a:solidFill>
                  <a:schemeClr val="accent1">
                    <a:lumMod val="75000"/>
                  </a:schemeClr>
                </a:solidFill>
                <a:latin typeface="Open Sans" panose="020B0606030504020204" pitchFamily="34" charset="0"/>
              </a:rPr>
              <a:t>accommodation and food services</a:t>
            </a:r>
            <a:r>
              <a:rPr lang="en-US" dirty="0">
                <a:solidFill>
                  <a:schemeClr val="accent1">
                    <a:lumMod val="75000"/>
                  </a:schemeClr>
                </a:solidFill>
                <a:latin typeface="Open Sans" panose="020B0606030504020204" pitchFamily="34" charset="0"/>
              </a:rPr>
              <a:t>. This graph helps us understand how, over time, the wages in this industry have decreased while rents have increased rapidly.”</a:t>
            </a:r>
            <a:endParaRPr lang="en-US" dirty="0">
              <a:solidFill>
                <a:schemeClr val="accent1">
                  <a:lumMod val="75000"/>
                </a:schemeClr>
              </a:solidFill>
            </a:endParaRPr>
          </a:p>
        </p:txBody>
      </p:sp>
    </p:spTree>
    <p:extLst>
      <p:ext uri="{BB962C8B-B14F-4D97-AF65-F5344CB8AC3E}">
        <p14:creationId xmlns:p14="http://schemas.microsoft.com/office/powerpoint/2010/main" val="1606306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078EAF-B5BD-DE4A-BBD0-BD8A412DAFBB}"/>
              </a:ext>
            </a:extLst>
          </p:cNvPr>
          <p:cNvSpPr txBox="1"/>
          <p:nvPr/>
        </p:nvSpPr>
        <p:spPr>
          <a:xfrm>
            <a:off x="1205345" y="443567"/>
            <a:ext cx="6733309" cy="5970865"/>
          </a:xfrm>
          <a:prstGeom prst="rect">
            <a:avLst/>
          </a:prstGeom>
          <a:noFill/>
        </p:spPr>
        <p:txBody>
          <a:bodyPr wrap="square" rtlCol="0">
            <a:spAutoFit/>
          </a:bodyPr>
          <a:lstStyle/>
          <a:p>
            <a:pPr algn="ctr"/>
            <a:r>
              <a:rPr lang="en-US" sz="2800" b="1" dirty="0">
                <a:latin typeface="Montserrat" pitchFamily="2" charset="77"/>
              </a:rPr>
              <a:t>What Comes Out of This Work?</a:t>
            </a:r>
          </a:p>
          <a:p>
            <a:endParaRPr lang="en-US" dirty="0"/>
          </a:p>
          <a:p>
            <a:pPr algn="ctr"/>
            <a:r>
              <a:rPr lang="en-US" sz="2400" dirty="0">
                <a:latin typeface="Open Sans" panose="020B0606030504020204" pitchFamily="34" charset="0"/>
                <a:ea typeface="Open Sans" panose="020B0606030504020204" pitchFamily="34" charset="0"/>
                <a:cs typeface="Open Sans" panose="020B0606030504020204" pitchFamily="34" charset="0"/>
              </a:rPr>
              <a:t>Articulation of most urgent aspects of housing crisis to our community collaborators;</a:t>
            </a:r>
          </a:p>
          <a:p>
            <a:pPr algn="ct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2400" dirty="0">
                <a:latin typeface="Open Sans" panose="020B0606030504020204" pitchFamily="34" charset="0"/>
                <a:ea typeface="Open Sans" panose="020B0606030504020204" pitchFamily="34" charset="0"/>
                <a:cs typeface="Open Sans" panose="020B0606030504020204" pitchFamily="34" charset="0"/>
              </a:rPr>
              <a:t>Knowing what to measure in indicators and other data tools;</a:t>
            </a:r>
          </a:p>
          <a:p>
            <a:pPr algn="ct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2400" dirty="0">
                <a:latin typeface="Open Sans" panose="020B0606030504020204" pitchFamily="34" charset="0"/>
                <a:ea typeface="Open Sans" panose="020B0606030504020204" pitchFamily="34" charset="0"/>
                <a:cs typeface="Open Sans" panose="020B0606030504020204" pitchFamily="34" charset="0"/>
              </a:rPr>
              <a:t>Awareness of what visualizations touch people the most (those we’ll start building into data tools);</a:t>
            </a:r>
          </a:p>
          <a:p>
            <a:pPr algn="ct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2400" dirty="0">
                <a:latin typeface="Open Sans" panose="020B0606030504020204" pitchFamily="34" charset="0"/>
                <a:ea typeface="Open Sans" panose="020B0606030504020204" pitchFamily="34" charset="0"/>
                <a:cs typeface="Open Sans" panose="020B0606030504020204" pitchFamily="34" charset="0"/>
              </a:rPr>
              <a:t>Opportunity for supporting community members as they develop shared knowledge and strategies.</a:t>
            </a:r>
          </a:p>
        </p:txBody>
      </p:sp>
    </p:spTree>
    <p:extLst>
      <p:ext uri="{BB962C8B-B14F-4D97-AF65-F5344CB8AC3E}">
        <p14:creationId xmlns:p14="http://schemas.microsoft.com/office/powerpoint/2010/main" val="3288134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32AF16-AB00-2C45-9138-E87839F66112}"/>
              </a:ext>
            </a:extLst>
          </p:cNvPr>
          <p:cNvSpPr>
            <a:spLocks noGrp="1"/>
          </p:cNvSpPr>
          <p:nvPr>
            <p:ph idx="1"/>
          </p:nvPr>
        </p:nvSpPr>
        <p:spPr>
          <a:xfrm>
            <a:off x="173182" y="1939636"/>
            <a:ext cx="8797636" cy="3392199"/>
          </a:xfrm>
        </p:spPr>
        <p:txBody>
          <a:bodyPr/>
          <a:lstStyle/>
          <a:p>
            <a:pPr marL="0" indent="0" algn="ctr">
              <a:buNone/>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John Killeen | </a:t>
            </a:r>
            <a:r>
              <a:rPr lang="en-US" sz="2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L’Tanya</a:t>
            </a: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rPr>
              <a:t> Durante | Libby McClure | Tim </a:t>
            </a:r>
            <a:r>
              <a:rPr lang="en-US" sz="2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Stallmann</a:t>
            </a:r>
            <a:endPar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https://www.dataworks-nc.org</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919.681.2063</a:t>
            </a: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1695085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44343C-ACFE-CF4D-B8A1-488A738C0A03}"/>
              </a:ext>
            </a:extLst>
          </p:cNvPr>
          <p:cNvPicPr>
            <a:picLocks noChangeAspect="1"/>
          </p:cNvPicPr>
          <p:nvPr/>
        </p:nvPicPr>
        <p:blipFill>
          <a:blip r:embed="rId3"/>
          <a:stretch>
            <a:fillRect/>
          </a:stretch>
        </p:blipFill>
        <p:spPr>
          <a:xfrm>
            <a:off x="159655" y="1627717"/>
            <a:ext cx="8795965" cy="3925883"/>
          </a:xfrm>
          <a:prstGeom prst="rect">
            <a:avLst/>
          </a:prstGeom>
        </p:spPr>
      </p:pic>
      <p:sp>
        <p:nvSpPr>
          <p:cNvPr id="9" name="TextBox 8">
            <a:extLst>
              <a:ext uri="{FF2B5EF4-FFF2-40B4-BE49-F238E27FC236}">
                <a16:creationId xmlns:a16="http://schemas.microsoft.com/office/drawing/2014/main" id="{57167454-B8EA-4146-A13E-B01761AD5631}"/>
              </a:ext>
            </a:extLst>
          </p:cNvPr>
          <p:cNvSpPr txBox="1"/>
          <p:nvPr/>
        </p:nvSpPr>
        <p:spPr>
          <a:xfrm>
            <a:off x="6241031" y="5766026"/>
            <a:ext cx="2588723" cy="261610"/>
          </a:xfrm>
          <a:prstGeom prst="rect">
            <a:avLst/>
          </a:prstGeom>
          <a:noFill/>
        </p:spPr>
        <p:txBody>
          <a:bodyPr wrap="square" rtlCol="0">
            <a:spAutoFit/>
          </a:bodyPr>
          <a:lstStyle/>
          <a:p>
            <a:pPr algn="r"/>
            <a:r>
              <a:rPr lang="en-US" sz="1100" dirty="0">
                <a:solidFill>
                  <a:schemeClr val="tx1">
                    <a:lumMod val="65000"/>
                    <a:lumOff val="35000"/>
                  </a:schemeClr>
                </a:solidFill>
                <a:latin typeface="Montserrat" pitchFamily="2" charset="77"/>
              </a:rPr>
              <a:t>Image source: Digital Durham</a:t>
            </a:r>
          </a:p>
        </p:txBody>
      </p:sp>
    </p:spTree>
    <p:extLst>
      <p:ext uri="{BB962C8B-B14F-4D97-AF65-F5344CB8AC3E}">
        <p14:creationId xmlns:p14="http://schemas.microsoft.com/office/powerpoint/2010/main" val="23761013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661E3F-3054-0F43-8FC5-69B4ADFE7E02}"/>
              </a:ext>
            </a:extLst>
          </p:cNvPr>
          <p:cNvPicPr>
            <a:picLocks noChangeAspect="1"/>
          </p:cNvPicPr>
          <p:nvPr/>
        </p:nvPicPr>
        <p:blipFill rotWithShape="1">
          <a:blip r:embed="rId3"/>
          <a:srcRect b="19937"/>
          <a:stretch/>
        </p:blipFill>
        <p:spPr>
          <a:xfrm>
            <a:off x="1672107" y="146730"/>
            <a:ext cx="5799786" cy="6564539"/>
          </a:xfrm>
          <a:prstGeom prst="rect">
            <a:avLst/>
          </a:prstGeom>
        </p:spPr>
      </p:pic>
      <p:sp>
        <p:nvSpPr>
          <p:cNvPr id="5" name="TextBox 4">
            <a:extLst>
              <a:ext uri="{FF2B5EF4-FFF2-40B4-BE49-F238E27FC236}">
                <a16:creationId xmlns:a16="http://schemas.microsoft.com/office/drawing/2014/main" id="{1B5A98C9-95CE-E545-BF31-6E9B84F76946}"/>
              </a:ext>
            </a:extLst>
          </p:cNvPr>
          <p:cNvSpPr txBox="1"/>
          <p:nvPr/>
        </p:nvSpPr>
        <p:spPr>
          <a:xfrm>
            <a:off x="7329054" y="5510940"/>
            <a:ext cx="1690254" cy="1200329"/>
          </a:xfrm>
          <a:prstGeom prst="rect">
            <a:avLst/>
          </a:prstGeom>
          <a:noFill/>
        </p:spPr>
        <p:txBody>
          <a:bodyPr wrap="square" rtlCol="0">
            <a:spAutoFit/>
          </a:bodyPr>
          <a:lstStyle/>
          <a:p>
            <a:pPr algn="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Image source: </a:t>
            </a:r>
            <a:r>
              <a:rPr lang="en-US"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DataWorks</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redline geography from Mapping Inequality, University of Richmond</a:t>
            </a:r>
          </a:p>
        </p:txBody>
      </p:sp>
    </p:spTree>
    <p:extLst>
      <p:ext uri="{BB962C8B-B14F-4D97-AF65-F5344CB8AC3E}">
        <p14:creationId xmlns:p14="http://schemas.microsoft.com/office/powerpoint/2010/main" val="4053392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9325C-578A-674E-B6DE-D20FD13699BD}"/>
              </a:ext>
            </a:extLst>
          </p:cNvPr>
          <p:cNvPicPr>
            <a:picLocks noChangeAspect="1"/>
          </p:cNvPicPr>
          <p:nvPr/>
        </p:nvPicPr>
        <p:blipFill rotWithShape="1">
          <a:blip r:embed="rId3"/>
          <a:srcRect l="22840" r="4851"/>
          <a:stretch/>
        </p:blipFill>
        <p:spPr>
          <a:xfrm>
            <a:off x="2778957" y="222036"/>
            <a:ext cx="6171079" cy="6400645"/>
          </a:xfrm>
          <a:prstGeom prst="rect">
            <a:avLst/>
          </a:prstGeom>
        </p:spPr>
      </p:pic>
      <p:sp>
        <p:nvSpPr>
          <p:cNvPr id="5" name="Rectangle 4">
            <a:extLst>
              <a:ext uri="{FF2B5EF4-FFF2-40B4-BE49-F238E27FC236}">
                <a16:creationId xmlns:a16="http://schemas.microsoft.com/office/drawing/2014/main" id="{17622B99-3970-CF47-A88C-D265ACCA82B3}"/>
              </a:ext>
            </a:extLst>
          </p:cNvPr>
          <p:cNvSpPr/>
          <p:nvPr/>
        </p:nvSpPr>
        <p:spPr>
          <a:xfrm>
            <a:off x="193964" y="2090172"/>
            <a:ext cx="2584993" cy="2677656"/>
          </a:xfrm>
          <a:prstGeom prst="rect">
            <a:avLst/>
          </a:prstGeom>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The opportunity to acquire inner city property for permanently affordable homes is rapidly vanishing.</a:t>
            </a:r>
          </a:p>
        </p:txBody>
      </p:sp>
    </p:spTree>
    <p:extLst>
      <p:ext uri="{BB962C8B-B14F-4D97-AF65-F5344CB8AC3E}">
        <p14:creationId xmlns:p14="http://schemas.microsoft.com/office/powerpoint/2010/main" val="713266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A4A20-1418-5E4D-8050-AC85BE448FE3}"/>
              </a:ext>
            </a:extLst>
          </p:cNvPr>
          <p:cNvPicPr>
            <a:picLocks noChangeAspect="1"/>
          </p:cNvPicPr>
          <p:nvPr/>
        </p:nvPicPr>
        <p:blipFill>
          <a:blip r:embed="rId3"/>
          <a:stretch>
            <a:fillRect/>
          </a:stretch>
        </p:blipFill>
        <p:spPr>
          <a:xfrm>
            <a:off x="547254" y="450432"/>
            <a:ext cx="8049491" cy="5957135"/>
          </a:xfrm>
          <a:prstGeom prst="rect">
            <a:avLst/>
          </a:prstGeom>
        </p:spPr>
      </p:pic>
    </p:spTree>
    <p:extLst>
      <p:ext uri="{BB962C8B-B14F-4D97-AF65-F5344CB8AC3E}">
        <p14:creationId xmlns:p14="http://schemas.microsoft.com/office/powerpoint/2010/main" val="1289867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A915AA-9337-8843-80C1-B24C56C9FF86}"/>
              </a:ext>
            </a:extLst>
          </p:cNvPr>
          <p:cNvPicPr>
            <a:picLocks noChangeAspect="1"/>
          </p:cNvPicPr>
          <p:nvPr/>
        </p:nvPicPr>
        <p:blipFill>
          <a:blip r:embed="rId3"/>
          <a:stretch>
            <a:fillRect/>
          </a:stretch>
        </p:blipFill>
        <p:spPr>
          <a:xfrm rot="10800000">
            <a:off x="256309" y="308263"/>
            <a:ext cx="6241473" cy="6241473"/>
          </a:xfrm>
          <a:prstGeom prst="rect">
            <a:avLst/>
          </a:prstGeom>
        </p:spPr>
      </p:pic>
      <p:sp>
        <p:nvSpPr>
          <p:cNvPr id="6" name="Rectangle 5">
            <a:extLst>
              <a:ext uri="{FF2B5EF4-FFF2-40B4-BE49-F238E27FC236}">
                <a16:creationId xmlns:a16="http://schemas.microsoft.com/office/drawing/2014/main" id="{74D9C5A7-B4D7-FA43-8224-12972537EBB1}"/>
              </a:ext>
            </a:extLst>
          </p:cNvPr>
          <p:cNvSpPr/>
          <p:nvPr/>
        </p:nvSpPr>
        <p:spPr>
          <a:xfrm>
            <a:off x="6608619" y="1905506"/>
            <a:ext cx="2424544" cy="3785652"/>
          </a:xfrm>
          <a:prstGeom prst="rect">
            <a:avLst/>
          </a:prstGeom>
        </p:spPr>
        <p:txBody>
          <a:bodyPr wrap="square">
            <a:spAutoFit/>
          </a:bodyPr>
          <a:lstStyle/>
          <a:p>
            <a:pPr algn="ctr"/>
            <a:r>
              <a:rPr lang="en-US" sz="2400" dirty="0"/>
              <a:t>Properties like this one could have been great opportunities for permanent affordability – older, brick construction mid-size apartment buildings. </a:t>
            </a:r>
          </a:p>
        </p:txBody>
      </p:sp>
    </p:spTree>
    <p:extLst>
      <p:ext uri="{BB962C8B-B14F-4D97-AF65-F5344CB8AC3E}">
        <p14:creationId xmlns:p14="http://schemas.microsoft.com/office/powerpoint/2010/main" val="2343918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D2EFD51-4098-6848-BD48-E63E553695B2}"/>
              </a:ext>
            </a:extLst>
          </p:cNvPr>
          <p:cNvPicPr>
            <a:picLocks noChangeAspect="1"/>
          </p:cNvPicPr>
          <p:nvPr/>
        </p:nvPicPr>
        <p:blipFill>
          <a:blip r:embed="rId3"/>
          <a:stretch>
            <a:fillRect/>
          </a:stretch>
        </p:blipFill>
        <p:spPr>
          <a:xfrm>
            <a:off x="4267197" y="41565"/>
            <a:ext cx="4793673" cy="6776985"/>
          </a:xfrm>
          <a:prstGeom prst="rect">
            <a:avLst/>
          </a:prstGeom>
        </p:spPr>
      </p:pic>
      <p:sp>
        <p:nvSpPr>
          <p:cNvPr id="24" name="TextBox 23">
            <a:extLst>
              <a:ext uri="{FF2B5EF4-FFF2-40B4-BE49-F238E27FC236}">
                <a16:creationId xmlns:a16="http://schemas.microsoft.com/office/drawing/2014/main" id="{7FF58DB2-DB5B-2C47-B3AB-F3688E7637CC}"/>
              </a:ext>
            </a:extLst>
          </p:cNvPr>
          <p:cNvSpPr txBox="1"/>
          <p:nvPr/>
        </p:nvSpPr>
        <p:spPr>
          <a:xfrm>
            <a:off x="335677" y="1280682"/>
            <a:ext cx="3764920" cy="4662815"/>
          </a:xfrm>
          <a:prstGeom prst="rect">
            <a:avLst/>
          </a:prstGeom>
          <a:noFill/>
        </p:spPr>
        <p:txBody>
          <a:bodyPr wrap="square" rtlCol="0">
            <a:spAutoFit/>
          </a:bodyPr>
          <a:lstStyle/>
          <a:p>
            <a:pPr algn="ctr"/>
            <a:endParaRPr lang="en-US" sz="2000" dirty="0">
              <a:ln w="1270">
                <a:solidFill>
                  <a:schemeClr val="bg1">
                    <a:alpha val="4000"/>
                  </a:schemeClr>
                </a:solidFill>
              </a:ln>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dirty="0">
                <a:ln w="1270">
                  <a:solidFill>
                    <a:schemeClr val="bg1">
                      <a:alpha val="4000"/>
                    </a:schemeClr>
                  </a:solidFill>
                </a:ln>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 identifying assets which generate healthy in-place cash flow and strong returns through value-add enhancements characterized by cosmetic upgrades, increased property management oversight, accretive financing, capital improvements, and property repositioning/rebranding.”</a:t>
            </a:r>
          </a:p>
          <a:p>
            <a:pPr algn="ctr"/>
            <a:endParaRPr lang="en-US" sz="2000" dirty="0">
              <a:ln w="1270">
                <a:solidFill>
                  <a:schemeClr val="bg1">
                    <a:alpha val="4000"/>
                  </a:schemeClr>
                </a:solidFill>
              </a:ln>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700" dirty="0">
                <a:ln w="1270">
                  <a:solidFill>
                    <a:schemeClr val="bg1">
                      <a:alpha val="4000"/>
                    </a:schemeClr>
                  </a:solidFill>
                </a:ln>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http://</a:t>
            </a:r>
            <a:r>
              <a:rPr lang="en-US" sz="1700" dirty="0" err="1">
                <a:ln w="1270">
                  <a:solidFill>
                    <a:schemeClr val="bg1">
                      <a:alpha val="4000"/>
                    </a:schemeClr>
                  </a:solidFill>
                </a:ln>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jemreholdings.com</a:t>
            </a:r>
            <a:r>
              <a:rPr lang="en-US" sz="1700" dirty="0">
                <a:ln w="1270">
                  <a:solidFill>
                    <a:schemeClr val="bg1">
                      <a:alpha val="4000"/>
                    </a:schemeClr>
                  </a:solidFill>
                </a:ln>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/strategy</a:t>
            </a:r>
          </a:p>
          <a:p>
            <a:endPar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9661640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9F1C7F-90B4-F649-99DC-A75A6F161977}"/>
              </a:ext>
            </a:extLst>
          </p:cNvPr>
          <p:cNvSpPr>
            <a:spLocks noGrp="1"/>
          </p:cNvSpPr>
          <p:nvPr>
            <p:ph idx="1"/>
          </p:nvPr>
        </p:nvSpPr>
        <p:spPr>
          <a:xfrm>
            <a:off x="290945" y="1343514"/>
            <a:ext cx="2714636" cy="5001867"/>
          </a:xfrm>
        </p:spPr>
        <p:txBody>
          <a:bodyPr>
            <a:noAutofit/>
          </a:bodyPr>
          <a:lstStyle/>
          <a:p>
            <a:pPr marL="0" indent="0" algn="ctr">
              <a:buNone/>
            </a:pP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“Our primary focus is Austin, a strong real estate market due to its imbalance of supply and demand fueled by consistent job and population growth.</a:t>
            </a:r>
          </a:p>
          <a:p>
            <a:pPr marL="0" indent="0" algn="ctr">
              <a:buNone/>
            </a:pP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Our local operating experience allows us to leverage our network of relationships to acquire commercial real estate at attractive pricing and execute quickly.”</a:t>
            </a:r>
          </a:p>
          <a:p>
            <a:pPr marL="0" indent="0" algn="ctr">
              <a:buNone/>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http://</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www.artesia-re.com</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marL="0" indent="0" algn="ctr">
              <a:buNone/>
            </a:pPr>
            <a:endParaRPr lang="en-US" sz="17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FF203104-E8FE-5249-9876-50773ADCC0E9}"/>
              </a:ext>
            </a:extLst>
          </p:cNvPr>
          <p:cNvPicPr>
            <a:picLocks noChangeAspect="1"/>
          </p:cNvPicPr>
          <p:nvPr/>
        </p:nvPicPr>
        <p:blipFill rotWithShape="1">
          <a:blip r:embed="rId3"/>
          <a:srcRect l="33390"/>
          <a:stretch/>
        </p:blipFill>
        <p:spPr>
          <a:xfrm>
            <a:off x="3490722" y="1343514"/>
            <a:ext cx="5612681" cy="4170971"/>
          </a:xfrm>
          <a:prstGeom prst="rect">
            <a:avLst/>
          </a:prstGeom>
        </p:spPr>
      </p:pic>
    </p:spTree>
    <p:extLst>
      <p:ext uri="{BB962C8B-B14F-4D97-AF65-F5344CB8AC3E}">
        <p14:creationId xmlns:p14="http://schemas.microsoft.com/office/powerpoint/2010/main" val="287587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D22142-0FBB-684E-89AB-E5EBD8552F3E}"/>
              </a:ext>
            </a:extLst>
          </p:cNvPr>
          <p:cNvPicPr>
            <a:picLocks noChangeAspect="1"/>
          </p:cNvPicPr>
          <p:nvPr/>
        </p:nvPicPr>
        <p:blipFill>
          <a:blip r:embed="rId3"/>
          <a:stretch>
            <a:fillRect/>
          </a:stretch>
        </p:blipFill>
        <p:spPr>
          <a:xfrm>
            <a:off x="152400" y="114300"/>
            <a:ext cx="8839200" cy="6629399"/>
          </a:xfrm>
          <a:prstGeom prst="rect">
            <a:avLst/>
          </a:prstGeom>
        </p:spPr>
      </p:pic>
    </p:spTree>
    <p:extLst>
      <p:ext uri="{BB962C8B-B14F-4D97-AF65-F5344CB8AC3E}">
        <p14:creationId xmlns:p14="http://schemas.microsoft.com/office/powerpoint/2010/main" val="42034299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2667</TotalTime>
  <Words>797</Words>
  <Application>Microsoft Macintosh PowerPoint</Application>
  <PresentationFormat>On-screen Show (4:3)</PresentationFormat>
  <Paragraphs>59</Paragraphs>
  <Slides>13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Avenir Book</vt:lpstr>
      <vt:lpstr>Calibri</vt:lpstr>
      <vt:lpstr>Calibri Light</vt:lpstr>
      <vt:lpstr>Montserrat</vt:lpstr>
      <vt:lpstr>Open Sans</vt:lpstr>
      <vt:lpstr>Office Theme</vt:lpstr>
      <vt:lpstr>Who Owns Durham NNIP, July 25,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[Montserrat] For What/Who/Where? [open sans, avenir] May 9, 2019 [open sans, avenir]</dc:title>
  <dc:creator>John Killeen</dc:creator>
  <cp:lastModifiedBy>John Killeen</cp:lastModifiedBy>
  <cp:revision>31</cp:revision>
  <dcterms:created xsi:type="dcterms:W3CDTF">2019-07-21T18:11:46Z</dcterms:created>
  <dcterms:modified xsi:type="dcterms:W3CDTF">2019-07-23T14:38:52Z</dcterms:modified>
</cp:coreProperties>
</file>