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99" r:id="rId5"/>
    <p:sldMasterId id="2147493513" r:id="rId6"/>
    <p:sldMasterId id="2147493485" r:id="rId7"/>
  </p:sldMasterIdLst>
  <p:notesMasterIdLst>
    <p:notesMasterId r:id="rId20"/>
  </p:notesMasterIdLst>
  <p:sldIdLst>
    <p:sldId id="256" r:id="rId8"/>
    <p:sldId id="291" r:id="rId9"/>
    <p:sldId id="258" r:id="rId10"/>
    <p:sldId id="292" r:id="rId11"/>
    <p:sldId id="298" r:id="rId12"/>
    <p:sldId id="300" r:id="rId13"/>
    <p:sldId id="273" r:id="rId14"/>
    <p:sldId id="290" r:id="rId15"/>
    <p:sldId id="282" r:id="rId16"/>
    <p:sldId id="294" r:id="rId17"/>
    <p:sldId id="287" r:id="rId18"/>
    <p:sldId id="299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tingolo, Rob" initials="PR" lastIdx="1" clrIdx="0"/>
  <p:cmAuthor id="1" name="Leah Hendey" initials="L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2" autoAdjust="0"/>
    <p:restoredTop sz="58020" autoAdjust="0"/>
  </p:normalViewPr>
  <p:slideViewPr>
    <p:cSldViewPr snapToGrid="0" snapToObjects="1">
      <p:cViewPr varScale="1">
        <p:scale>
          <a:sx n="62" d="100"/>
          <a:sy n="62" d="100"/>
        </p:scale>
        <p:origin x="2442" y="78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NIP\Github\nnip\datainv\output\Snip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NIP\Github\nnip\datainv\output\Snip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NIP\Github\nnip\datainv\output\Snip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/>
              </a:rPr>
              <a:t>Number of Partners with Data from </a:t>
            </a:r>
            <a:br>
              <a:rPr lang="en-US" sz="2400" b="1" i="0" baseline="0" dirty="0">
                <a:effectLst/>
              </a:rPr>
            </a:br>
            <a:r>
              <a:rPr lang="en-US" sz="2400" b="1" i="0" baseline="0" dirty="0">
                <a:effectLst/>
              </a:rPr>
              <a:t>New Additions</a:t>
            </a:r>
            <a:endParaRPr lang="en-US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60338533053809E-2"/>
          <c:y val="3.5861186654790413E-2"/>
          <c:w val="0.9179293550506169"/>
          <c:h val="0.89090192097322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NewElements!$A$2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NewElements!$B$1:$E$1</c:f>
              <c:strCache>
                <c:ptCount val="4"/>
                <c:pt idx="0">
                  <c:v>Crime &amp; Safety</c:v>
                </c:pt>
                <c:pt idx="1">
                  <c:v>Environment</c:v>
                </c:pt>
                <c:pt idx="2">
                  <c:v>Health</c:v>
                </c:pt>
                <c:pt idx="3">
                  <c:v>Local Capital Budget</c:v>
                </c:pt>
              </c:strCache>
            </c:strRef>
          </c:cat>
          <c:val>
            <c:numRef>
              <c:f>NewElements!$B$2:$E$2</c:f>
              <c:numCache>
                <c:formatCode>0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77E-B747-AD8F2014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707360"/>
        <c:axId val="905990272"/>
      </c:barChart>
      <c:catAx>
        <c:axId val="10287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990272"/>
        <c:crosses val="autoZero"/>
        <c:auto val="1"/>
        <c:lblAlgn val="ctr"/>
        <c:lblOffset val="100"/>
        <c:noMultiLvlLbl val="0"/>
      </c:catAx>
      <c:valAx>
        <c:axId val="905990272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7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effectLst/>
              </a:rPr>
              <a:t>SNIP Score </a:t>
            </a:r>
            <a:endParaRPr lang="en-US" sz="2400">
              <a:effectLst/>
            </a:endParaRPr>
          </a:p>
          <a:p>
            <a:pPr>
              <a:defRPr sz="2400"/>
            </a:pPr>
            <a:r>
              <a:rPr lang="en-US" sz="2400" b="1" i="0" baseline="0">
                <a:effectLst/>
              </a:rPr>
              <a:t>For Each NNIP Partner City</a:t>
            </a:r>
            <a:endParaRPr lang="en-US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513517575601021E-2"/>
          <c:y val="6.021310354888465E-2"/>
          <c:w val="0.93493291098338294"/>
          <c:h val="0.87981679421845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byCity!$A$1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byCity!$A$2:$A$32</c:f>
              <c:strCache>
                <c:ptCount val="16"/>
                <c:pt idx="15">
                  <c:v>Average</c:v>
                </c:pt>
              </c:strCache>
            </c:strRef>
          </c:cat>
          <c:val>
            <c:numRef>
              <c:f>byCity!$A$2:$A$32</c:f>
              <c:numCache>
                <c:formatCode>General</c:formatCode>
                <c:ptCount val="31"/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E-42B6-B45E-4120D32F9AE3}"/>
            </c:ext>
          </c:extLst>
        </c:ser>
        <c:ser>
          <c:idx val="1"/>
          <c:order val="1"/>
          <c:tx>
            <c:strRef>
              <c:f>byCity!$B$1</c:f>
              <c:strCache>
                <c:ptCount val="1"/>
                <c:pt idx="0">
                  <c:v>snipscore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FE-42B6-B45E-4120D32F9AE3}"/>
              </c:ext>
            </c:extLst>
          </c:dPt>
          <c:dLbls>
            <c:dLbl>
              <c:idx val="30"/>
              <c:layout>
                <c:manualLayout>
                  <c:x val="-1.4750965375188903E-3"/>
                  <c:y val="-1.81757198657878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FE-42B6-B45E-4120D32F9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byCity!$A$2:$A$32</c:f>
              <c:strCache>
                <c:ptCount val="16"/>
                <c:pt idx="15">
                  <c:v>Average</c:v>
                </c:pt>
              </c:strCache>
            </c:strRef>
          </c:cat>
          <c:val>
            <c:numRef>
              <c:f>byCity!$B$2:$B$32</c:f>
              <c:numCache>
                <c:formatCode>General</c:formatCode>
                <c:ptCount val="31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5.3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3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E-42B6-B45E-4120D32F9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862256"/>
        <c:axId val="834895248"/>
      </c:barChart>
      <c:catAx>
        <c:axId val="3018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895248"/>
        <c:crosses val="autoZero"/>
        <c:auto val="1"/>
        <c:lblAlgn val="ctr"/>
        <c:lblOffset val="100"/>
        <c:noMultiLvlLbl val="0"/>
      </c:catAx>
      <c:valAx>
        <c:axId val="834895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6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/>
              </a:rPr>
              <a:t>Percent of Partners with Each Data</a:t>
            </a:r>
            <a:endParaRPr lang="en-US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60338533053809E-2"/>
          <c:y val="0.10071966601671534"/>
          <c:w val="0.9179293550506169"/>
          <c:h val="0.6478788258804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byElement!$A$2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byElement!$B$1:$K$1</c:f>
              <c:strCache>
                <c:ptCount val="10"/>
                <c:pt idx="0">
                  <c:v>Schools</c:v>
                </c:pt>
                <c:pt idx="1">
                  <c:v>Child Health</c:v>
                </c:pt>
                <c:pt idx="2">
                  <c:v>Adult Health</c:v>
                </c:pt>
                <c:pt idx="3">
                  <c:v>Vital Stats</c:v>
                </c:pt>
                <c:pt idx="4">
                  <c:v>Public Assistance</c:v>
                </c:pt>
                <c:pt idx="5">
                  <c:v>Crime &amp; Safety</c:v>
                </c:pt>
                <c:pt idx="6">
                  <c:v>Business</c:v>
                </c:pt>
                <c:pt idx="7">
                  <c:v>Property Characteristics</c:v>
                </c:pt>
                <c:pt idx="8">
                  <c:v>Home Sales</c:v>
                </c:pt>
                <c:pt idx="9">
                  <c:v>Distressed Properties</c:v>
                </c:pt>
              </c:strCache>
            </c:strRef>
          </c:cat>
          <c:val>
            <c:numRef>
              <c:f>byElement!$B$2:$K$2</c:f>
              <c:numCache>
                <c:formatCode>0%</c:formatCode>
                <c:ptCount val="10"/>
                <c:pt idx="0">
                  <c:v>0.74193548387096775</c:v>
                </c:pt>
                <c:pt idx="1">
                  <c:v>0.16129032258064516</c:v>
                </c:pt>
                <c:pt idx="2">
                  <c:v>0.19354838709677419</c:v>
                </c:pt>
                <c:pt idx="3">
                  <c:v>0.5161290322580645</c:v>
                </c:pt>
                <c:pt idx="4">
                  <c:v>0.5161290322580645</c:v>
                </c:pt>
                <c:pt idx="5">
                  <c:v>0.61290322580645162</c:v>
                </c:pt>
                <c:pt idx="6">
                  <c:v>0.4838709677419355</c:v>
                </c:pt>
                <c:pt idx="7">
                  <c:v>0.61290322580645162</c:v>
                </c:pt>
                <c:pt idx="8">
                  <c:v>0.58064516129032262</c:v>
                </c:pt>
                <c:pt idx="9">
                  <c:v>0.70967741935483875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F-40EE-85C8-BD07F39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45472"/>
        <c:axId val="310184272"/>
      </c:barChart>
      <c:catAx>
        <c:axId val="373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84272"/>
        <c:crosses val="autoZero"/>
        <c:auto val="1"/>
        <c:lblAlgn val="ctr"/>
        <c:lblOffset val="100"/>
        <c:noMultiLvlLbl val="0"/>
      </c:catAx>
      <c:valAx>
        <c:axId val="310184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keeping up your data inventory.</a:t>
            </a:r>
            <a:r>
              <a:rPr lang="en-US" baseline="0" dirty="0"/>
              <a:t> Keep </a:t>
            </a:r>
            <a:r>
              <a:rPr lang="en-US" baseline="0"/>
              <a:t>up the good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done the data inventory for 24 years !!! (back to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inventory elements we added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inventory elements we added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9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8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03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0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20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17542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5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2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298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7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73340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5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6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06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0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16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02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1482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54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5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557951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7107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65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4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08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505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15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81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366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5637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5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1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358926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1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873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7.jpe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3.png"/><Relationship Id="rId25" Type="http://schemas.openxmlformats.org/officeDocument/2006/relationships/image" Target="../media/image21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20.jpeg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jpg"/><Relationship Id="rId23" Type="http://schemas.openxmlformats.org/officeDocument/2006/relationships/image" Target="../media/image19.jpe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Relationship Id="rId22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0080" y="1444309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2736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aseline="0" dirty="0"/>
              <a:t>Data Inventory Analysis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6139" y="4921321"/>
            <a:ext cx="2917861" cy="136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38008" r="16782" b="18712"/>
          <a:stretch/>
        </p:blipFill>
        <p:spPr bwMode="auto">
          <a:xfrm>
            <a:off x="1539766" y="2127694"/>
            <a:ext cx="6064468" cy="37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/>
        </p:nvSpPr>
        <p:spPr>
          <a:xfrm>
            <a:off x="348079" y="5669890"/>
            <a:ext cx="5486400" cy="84961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00B6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r>
              <a:rPr lang="en-US" dirty="0"/>
              <a:t>NNIP Partnership Meeting,</a:t>
            </a:r>
            <a:r>
              <a:rPr lang="en-US" baseline="0" dirty="0"/>
              <a:t> </a:t>
            </a:r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_Slide_w_Logo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of the Data Inventory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1350" y="1863119"/>
            <a:ext cx="3880094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</a:t>
            </a:r>
            <a:r>
              <a:rPr lang="en-US" baseline="0" dirty="0"/>
              <a:t> is a central piece of NNIP</a:t>
            </a:r>
          </a:p>
          <a:p>
            <a:r>
              <a:rPr lang="en-US" baseline="0" dirty="0"/>
              <a:t>Self-assessment</a:t>
            </a:r>
          </a:p>
          <a:p>
            <a:r>
              <a:rPr lang="en-US" baseline="0" dirty="0"/>
              <a:t>Helps HQ identify organizational challenges</a:t>
            </a:r>
          </a:p>
          <a:p>
            <a:r>
              <a:rPr lang="en-US" dirty="0"/>
              <a:t>Improving</a:t>
            </a:r>
            <a:r>
              <a:rPr lang="en-US" baseline="0" dirty="0"/>
              <a:t> the network</a:t>
            </a:r>
          </a:p>
        </p:txBody>
      </p:sp>
      <p:pic>
        <p:nvPicPr>
          <p:cNvPr id="4098" name="Picture 2" descr="http://wfhorne-co.com/wp-content/uploads/2014/09/inventory-management-sales-forecast-retail-analytics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r="21618"/>
          <a:stretch/>
        </p:blipFill>
        <p:spPr bwMode="auto">
          <a:xfrm>
            <a:off x="4572000" y="1806587"/>
            <a:ext cx="3404716" cy="43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  <p:sldLayoutId id="2147493501" r:id="rId2"/>
    <p:sldLayoutId id="2147493502" r:id="rId3"/>
    <p:sldLayoutId id="2147493503" r:id="rId4"/>
    <p:sldLayoutId id="2147493504" r:id="rId5"/>
    <p:sldLayoutId id="2147493505" r:id="rId6"/>
    <p:sldLayoutId id="2147493506" r:id="rId7"/>
    <p:sldLayoutId id="2147493507" r:id="rId8"/>
    <p:sldLayoutId id="2147493508" r:id="rId9"/>
    <p:sldLayoutId id="2147493509" r:id="rId10"/>
    <p:sldLayoutId id="2147493510" r:id="rId11"/>
    <p:sldLayoutId id="2147493511" r:id="rId12"/>
    <p:sldLayoutId id="214749351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_Slide_w_Logo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Neighborhood Data is More than Municipal Data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430" y="1566916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0" dirty="0"/>
              <a:t>NNIP Data should be…</a:t>
            </a:r>
          </a:p>
        </p:txBody>
      </p:sp>
      <p:pic>
        <p:nvPicPr>
          <p:cNvPr id="6146" name="Picture 2" descr="http://www.stateside.com/wp-content/uploads/Map-and-Magnifying-Glass-e137338844249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7" y="22860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3430" y="5222803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aseline="0" dirty="0"/>
              <a:t>Small Geography</a:t>
            </a:r>
            <a:br>
              <a:rPr lang="en-US" baseline="0" dirty="0"/>
            </a:br>
            <a:r>
              <a:rPr lang="en-US" sz="1800" baseline="0" dirty="0"/>
              <a:t>Tract, Block Grp, Zip, Parcel</a:t>
            </a:r>
          </a:p>
        </p:txBody>
      </p:sp>
      <p:pic>
        <p:nvPicPr>
          <p:cNvPr id="6148" name="Picture 4" descr="http://www.revereps.mec.edu/susanbanthony/wp-content/uploads/2013/10/Current-Event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04" y="1988696"/>
            <a:ext cx="4269991" cy="35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46465" y="5222801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aseline="0" dirty="0"/>
              <a:t>Current &amp; Up-to-Date</a:t>
            </a:r>
            <a:endParaRPr lang="en-US" sz="1800" baseline="0" dirty="0"/>
          </a:p>
        </p:txBody>
      </p:sp>
    </p:spTree>
    <p:extLst>
      <p:ext uri="{BB962C8B-B14F-4D97-AF65-F5344CB8AC3E}">
        <p14:creationId xmlns:p14="http://schemas.microsoft.com/office/powerpoint/2010/main" val="40918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  <p:sldLayoutId id="2147493516" r:id="rId3"/>
    <p:sldLayoutId id="2147493517" r:id="rId4"/>
    <p:sldLayoutId id="2147493518" r:id="rId5"/>
    <p:sldLayoutId id="2147493519" r:id="rId6"/>
    <p:sldLayoutId id="2147493520" r:id="rId7"/>
    <p:sldLayoutId id="2147493521" r:id="rId8"/>
    <p:sldLayoutId id="2147493522" r:id="rId9"/>
    <p:sldLayoutId id="2147493523" r:id="rId10"/>
    <p:sldLayoutId id="2147493524" r:id="rId11"/>
    <p:sldLayoutId id="2147493525" r:id="rId12"/>
    <p:sldLayoutId id="214749352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Slide_w_Logo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Introducing the SNIP</a:t>
            </a:r>
            <a:r>
              <a:rPr lang="en-US" baseline="0" dirty="0"/>
              <a:t> Score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3430" y="1457418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2736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Small-geography</a:t>
            </a:r>
            <a:r>
              <a:rPr lang="en-US" baseline="0" dirty="0"/>
              <a:t> Neighborhood Indicator Performance (SNIP) Components:</a:t>
            </a:r>
            <a:endParaRPr lang="en-US" dirty="0"/>
          </a:p>
        </p:txBody>
      </p:sp>
      <p:pic>
        <p:nvPicPr>
          <p:cNvPr id="2050" name="Picture 2" descr="http://www.womans.org/assets/images/galleries/pregnancy_childbirth/birth_newbor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2407595"/>
            <a:ext cx="1532107" cy="10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https://figures.boundless.com/5829/raw/crim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8894" r="50464" b="25073"/>
          <a:stretch/>
        </p:blipFill>
        <p:spPr bwMode="auto">
          <a:xfrm>
            <a:off x="2483337" y="2407595"/>
            <a:ext cx="1505020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blovelyevents.com/wp-content/uploads/2013/08/back-to-school-party-apple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" y="3741002"/>
            <a:ext cx="1792961" cy="11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ediatriciansareawesome.wikispaces.com/file/view/charleston_pediatrician001.jpg/222403228/311x466/charleston_pediatrician00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8" y="2407595"/>
            <a:ext cx="1390802" cy="20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adisoncountyhealthdept.org/Images/AdultHom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52" y="3937263"/>
            <a:ext cx="1613972" cy="11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1.bp.blogspot.com/-BJoO8DeTeP0/Thn7guAhYII/AAAAAAAAAHA/QKq8t1EPN5E/s1600/ShawshankRedempt_219Pyxurz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8142" y="4936291"/>
            <a:ext cx="174337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blog.patrickhalpinehomes.com/files/2013/06/homes-for-sale-in-Glendal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8" y="5152127"/>
            <a:ext cx="1553396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southvalleyny.com/yahoo_site_admin/assets/images/iStock_000005681825XSmall.15384743_std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50" y="5220138"/>
            <a:ext cx="1327600" cy="9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grahamlegalpllc.com/wp-content/uploads/2013/10/stop-foreclosure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16" y="2371818"/>
            <a:ext cx="20193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media.washtimes.com/media/community/image/2013/04/12/food_stamps_ad_bus_stop_t268.jpg?7f6c82c4e3ebc52dbf2e980dcc8631719b6d5f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38" y="3937263"/>
            <a:ext cx="1491056" cy="22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6" r:id="rId1"/>
    <p:sldLayoutId id="2147493487" r:id="rId2"/>
    <p:sldLayoutId id="2147493488" r:id="rId3"/>
    <p:sldLayoutId id="2147493489" r:id="rId4"/>
    <p:sldLayoutId id="2147493490" r:id="rId5"/>
    <p:sldLayoutId id="2147493491" r:id="rId6"/>
    <p:sldLayoutId id="2147493492" r:id="rId7"/>
    <p:sldLayoutId id="2147493493" r:id="rId8"/>
    <p:sldLayoutId id="2147493494" r:id="rId9"/>
    <p:sldLayoutId id="2147493495" r:id="rId10"/>
    <p:sldLayoutId id="2147493496" r:id="rId11"/>
    <p:sldLayoutId id="2147493497" r:id="rId12"/>
    <p:sldLayoutId id="214749349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6.jpeg"/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image" Target="../media/image13.png"/><Relationship Id="rId10" Type="http://schemas.openxmlformats.org/officeDocument/2006/relationships/image" Target="../media/image19.jpeg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itlePage_Header_Img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829254" y="20999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2736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NNIP Data Inventory </a:t>
            </a:r>
            <a:br>
              <a:rPr lang="en-US" dirty="0"/>
            </a:br>
            <a:r>
              <a:rPr lang="en-US" dirty="0"/>
              <a:t>&amp; SNIP Score Update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29252" y="46077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00B6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ROB PITINGOLO</a:t>
            </a:r>
          </a:p>
          <a:p>
            <a:r>
              <a:rPr lang="en-US" altLang="en-US" dirty="0"/>
              <a:t>JANUARY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NNIP’s most common up-to-date neighborhood data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51A9D4-8FB1-4668-80F2-3B9D8EE60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46761"/>
              </p:ext>
            </p:extLst>
          </p:nvPr>
        </p:nvGraphicFramePr>
        <p:xfrm>
          <a:off x="182563" y="1596325"/>
          <a:ext cx="8780472" cy="494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65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Nice job D3!</a:t>
            </a:r>
          </a:p>
          <a:p>
            <a:r>
              <a:rPr lang="en-US" sz="2400" dirty="0"/>
              <a:t>Perfect 10 SNIP Score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https://s1.reutersmedia.net/resources/r/?m=02&amp;d=20121018&amp;t=2&amp;i=664987619&amp;w=780&amp;fh=&amp;fw=&amp;ll=&amp;pl=&amp;sq=&amp;r=CBRE89H1U6H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71" y="1536630"/>
            <a:ext cx="6614043" cy="48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7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Keep up the good work!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9742" y="1443504"/>
            <a:ext cx="3704516" cy="49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Local data is central to the </a:t>
            </a:r>
            <a:br>
              <a:rPr lang="en-US" dirty="0"/>
            </a:br>
            <a:r>
              <a:rPr lang="en-US" dirty="0"/>
              <a:t>NNIP mission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3429" y="1566916"/>
            <a:ext cx="5281247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0" dirty="0"/>
              <a:t>Local </a:t>
            </a:r>
            <a:r>
              <a:rPr lang="en-US" dirty="0"/>
              <a:t>d</a:t>
            </a:r>
            <a:r>
              <a:rPr lang="en-US" baseline="0" dirty="0"/>
              <a:t>ata should be…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430" y="5222803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aseline="0" dirty="0"/>
              <a:t>Small Geography</a:t>
            </a:r>
            <a:br>
              <a:rPr lang="en-US" baseline="0" dirty="0"/>
            </a:br>
            <a:r>
              <a:rPr lang="en-US" sz="1800" baseline="0" dirty="0"/>
              <a:t>Tract, Block Grp, Zip, Parcel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46465" y="5222801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aseline="0" dirty="0"/>
              <a:t>Recurring &amp; Up-to-Date</a:t>
            </a:r>
          </a:p>
        </p:txBody>
      </p:sp>
      <p:pic>
        <p:nvPicPr>
          <p:cNvPr id="6148" name="Picture 4" descr="Planning at head off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3" y="2278546"/>
            <a:ext cx="2872407" cy="28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pdate scra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4" y="2398685"/>
            <a:ext cx="4059936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5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of the Data Inventory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1350" y="1757612"/>
            <a:ext cx="3880094" cy="19316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/>
              <a:t>Self-assessment for partners</a:t>
            </a:r>
          </a:p>
          <a:p>
            <a:r>
              <a:rPr lang="en-US" dirty="0"/>
              <a:t>Improve the network</a:t>
            </a:r>
          </a:p>
        </p:txBody>
      </p:sp>
      <p:pic>
        <p:nvPicPr>
          <p:cNvPr id="2050" name="Picture 2" descr="METALAG Inven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6" y="3813365"/>
            <a:ext cx="6542681" cy="20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378198" y="1755355"/>
            <a:ext cx="4176866" cy="19316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c</a:t>
            </a:r>
            <a:r>
              <a:rPr lang="en-US" baseline="0" dirty="0"/>
              <a:t>ross-site opportunities</a:t>
            </a:r>
          </a:p>
          <a:p>
            <a:r>
              <a:rPr lang="en-US" dirty="0"/>
              <a:t>Further the NNIP mission</a:t>
            </a:r>
            <a:endParaRPr lang="en-US" baseline="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69300" y="4477829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Vital Stats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44926" y="5444045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Housing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67164" y="4549615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Crime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94596" y="3833065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Health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partners for updating your inventories!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3606" y="1525691"/>
            <a:ext cx="2467610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Atlanta</a:t>
            </a:r>
          </a:p>
          <a:p>
            <a:r>
              <a:rPr lang="en-US" sz="2400" dirty="0"/>
              <a:t>Austin</a:t>
            </a:r>
          </a:p>
          <a:p>
            <a:r>
              <a:rPr lang="en-US" sz="2400" dirty="0"/>
              <a:t>Baltimore</a:t>
            </a:r>
          </a:p>
          <a:p>
            <a:r>
              <a:rPr lang="en-US" sz="2400" baseline="0" dirty="0"/>
              <a:t>Cleveland</a:t>
            </a:r>
          </a:p>
          <a:p>
            <a:r>
              <a:rPr lang="en-US" sz="2400" baseline="0" dirty="0"/>
              <a:t>Dallas</a:t>
            </a:r>
          </a:p>
          <a:p>
            <a:r>
              <a:rPr lang="en-US" sz="2400" dirty="0"/>
              <a:t>Denver</a:t>
            </a:r>
          </a:p>
          <a:p>
            <a:r>
              <a:rPr lang="en-US" sz="2400" baseline="0" dirty="0"/>
              <a:t>Detroit</a:t>
            </a:r>
          </a:p>
          <a:p>
            <a:r>
              <a:rPr lang="en-US" sz="2400" dirty="0"/>
              <a:t>Houston</a:t>
            </a:r>
          </a:p>
          <a:p>
            <a:pPr marL="0" indent="0">
              <a:buNone/>
            </a:pPr>
            <a:endParaRPr lang="en-US" sz="2400" baseline="0" dirty="0"/>
          </a:p>
          <a:p>
            <a:pPr marL="0" indent="0">
              <a:buNone/>
            </a:pPr>
            <a:endParaRPr lang="en-US" sz="2400" baseline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54146" y="1525691"/>
            <a:ext cx="2779141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aseline="0" dirty="0"/>
              <a:t>Indianapolis</a:t>
            </a:r>
          </a:p>
          <a:p>
            <a:r>
              <a:rPr lang="en-US" sz="2400" dirty="0"/>
              <a:t>Kansas City</a:t>
            </a:r>
            <a:endParaRPr lang="en-US" sz="2400" baseline="0" dirty="0"/>
          </a:p>
          <a:p>
            <a:r>
              <a:rPr lang="en-US" sz="2400" dirty="0"/>
              <a:t>Los Angeles</a:t>
            </a:r>
          </a:p>
          <a:p>
            <a:r>
              <a:rPr lang="en-US" sz="2400" dirty="0"/>
              <a:t>Miami</a:t>
            </a:r>
          </a:p>
          <a:p>
            <a:r>
              <a:rPr lang="en-US" sz="2400" dirty="0"/>
              <a:t>Milwaukee</a:t>
            </a:r>
          </a:p>
          <a:p>
            <a:r>
              <a:rPr lang="en-US" sz="2400" baseline="0" dirty="0"/>
              <a:t>Minneapolis</a:t>
            </a:r>
          </a:p>
          <a:p>
            <a:r>
              <a:rPr lang="en-US" sz="2400" dirty="0"/>
              <a:t>New Haven</a:t>
            </a:r>
          </a:p>
          <a:p>
            <a:r>
              <a:rPr lang="en-US" sz="2400" baseline="0" dirty="0"/>
              <a:t>New York</a:t>
            </a:r>
          </a:p>
          <a:p>
            <a:endParaRPr lang="en-US" sz="2400" baseline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85738" y="1525691"/>
            <a:ext cx="3029078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Oakland</a:t>
            </a:r>
          </a:p>
          <a:p>
            <a:r>
              <a:rPr lang="en-US" sz="2400" dirty="0"/>
              <a:t>Philadelphia</a:t>
            </a:r>
          </a:p>
          <a:p>
            <a:r>
              <a:rPr lang="en-US" sz="2400" baseline="0" dirty="0"/>
              <a:t>Pittsburgh</a:t>
            </a:r>
          </a:p>
          <a:p>
            <a:r>
              <a:rPr lang="en-US" sz="2400" dirty="0"/>
              <a:t>Providence</a:t>
            </a:r>
          </a:p>
          <a:p>
            <a:r>
              <a:rPr lang="en-US" sz="2400" baseline="0" dirty="0"/>
              <a:t>San</a:t>
            </a:r>
            <a:r>
              <a:rPr lang="en-US" sz="2400" dirty="0"/>
              <a:t> Antonio</a:t>
            </a:r>
          </a:p>
          <a:p>
            <a:r>
              <a:rPr lang="en-US" sz="2400" baseline="0" dirty="0"/>
              <a:t>Seattle</a:t>
            </a:r>
          </a:p>
          <a:p>
            <a:r>
              <a:rPr lang="en-US" sz="2400" dirty="0"/>
              <a:t>St. Louis</a:t>
            </a:r>
          </a:p>
          <a:p>
            <a:r>
              <a:rPr lang="en-US" sz="2400" baseline="0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90759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Inventory Additions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1350" y="1514846"/>
            <a:ext cx="3880094" cy="51673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dirty="0"/>
              <a:t>Health</a:t>
            </a:r>
          </a:p>
          <a:p>
            <a:pPr lvl="1" fontAlgn="base"/>
            <a:r>
              <a:rPr lang="en-US" sz="1800" dirty="0"/>
              <a:t>Electronic health records from providers </a:t>
            </a:r>
          </a:p>
          <a:p>
            <a:pPr lvl="1" fontAlgn="base"/>
            <a:r>
              <a:rPr lang="en-US" sz="1800" dirty="0"/>
              <a:t>Insurance claims (including Medicaid)</a:t>
            </a:r>
          </a:p>
          <a:p>
            <a:pPr fontAlgn="base"/>
            <a:r>
              <a:rPr lang="en-US" sz="1800" dirty="0"/>
              <a:t>Environment (new category!)</a:t>
            </a:r>
          </a:p>
          <a:p>
            <a:pPr lvl="1" fontAlgn="base"/>
            <a:r>
              <a:rPr lang="en-US" sz="1800" dirty="0"/>
              <a:t>Tree canopy</a:t>
            </a:r>
          </a:p>
          <a:p>
            <a:pPr lvl="1" fontAlgn="base"/>
            <a:r>
              <a:rPr lang="en-US" sz="1800" dirty="0"/>
              <a:t>Bike lanes</a:t>
            </a:r>
          </a:p>
          <a:p>
            <a:pPr lvl="1" fontAlgn="base"/>
            <a:r>
              <a:rPr lang="en-US" sz="1800" dirty="0"/>
              <a:t>Impervious surface</a:t>
            </a:r>
          </a:p>
          <a:p>
            <a:pPr fontAlgn="base"/>
            <a:r>
              <a:rPr lang="en-US" sz="1800" dirty="0"/>
              <a:t>Other</a:t>
            </a:r>
          </a:p>
          <a:p>
            <a:pPr lvl="1" fontAlgn="base"/>
            <a:r>
              <a:rPr lang="en-US" sz="1800" dirty="0"/>
              <a:t>Local government capital budget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78198" y="1537759"/>
            <a:ext cx="4176866" cy="19316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dirty="0"/>
              <a:t>Crime and Public Safety</a:t>
            </a:r>
          </a:p>
          <a:p>
            <a:pPr lvl="1" fontAlgn="base"/>
            <a:r>
              <a:rPr lang="en-US" sz="1800" dirty="0"/>
              <a:t>Prison population</a:t>
            </a:r>
          </a:p>
          <a:p>
            <a:pPr lvl="1" fontAlgn="base"/>
            <a:r>
              <a:rPr lang="en-US" sz="1800" dirty="0"/>
              <a:t>Jail population</a:t>
            </a:r>
          </a:p>
          <a:p>
            <a:pPr lvl="1" fontAlgn="base"/>
            <a:r>
              <a:rPr lang="en-US" sz="1800" dirty="0"/>
              <a:t>Bail</a:t>
            </a:r>
          </a:p>
          <a:p>
            <a:pPr lvl="1" fontAlgn="base"/>
            <a:r>
              <a:rPr lang="en-US" sz="1800" dirty="0"/>
              <a:t>Charging decisions</a:t>
            </a:r>
          </a:p>
          <a:p>
            <a:pPr lvl="1" fontAlgn="base"/>
            <a:r>
              <a:rPr lang="en-US" sz="1800" dirty="0"/>
              <a:t>Sentencing</a:t>
            </a:r>
          </a:p>
          <a:p>
            <a:pPr lvl="1" fontAlgn="base"/>
            <a:r>
              <a:rPr lang="en-US" sz="1800" dirty="0"/>
              <a:t>Complaints about police conduct</a:t>
            </a:r>
          </a:p>
          <a:p>
            <a:pPr lvl="1" fontAlgn="base"/>
            <a:r>
              <a:rPr lang="en-US" sz="1800" dirty="0"/>
              <a:t>Police pedestrian stops</a:t>
            </a:r>
          </a:p>
          <a:p>
            <a:pPr lvl="1" fontAlgn="base"/>
            <a:r>
              <a:rPr lang="en-US" sz="1800" dirty="0"/>
              <a:t>Police use of force</a:t>
            </a:r>
          </a:p>
          <a:p>
            <a:pPr lvl="1" fontAlgn="base"/>
            <a:r>
              <a:rPr lang="en-US" sz="1800" dirty="0"/>
              <a:t>Police vehicle stops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075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Inventory Additions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92F849-B521-4439-8110-4BA23AA3D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07753"/>
              </p:ext>
            </p:extLst>
          </p:nvPr>
        </p:nvGraphicFramePr>
        <p:xfrm>
          <a:off x="182563" y="1514845"/>
          <a:ext cx="8780472" cy="490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46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SNIP?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3430" y="1457418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2736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Small-geography</a:t>
            </a:r>
            <a:r>
              <a:rPr lang="en-US" baseline="0" dirty="0"/>
              <a:t> Neighborhood Indicator Performance (SNIP) Components:</a:t>
            </a:r>
            <a:endParaRPr lang="en-US" dirty="0"/>
          </a:p>
        </p:txBody>
      </p:sp>
      <p:pic>
        <p:nvPicPr>
          <p:cNvPr id="10" name="Picture 2" descr="http://www.womans.org/assets/images/galleries/pregnancy_childbirth/birth_newb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2407595"/>
            <a:ext cx="1532107" cy="10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figures.boundless.com/5829/raw/crim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8894" r="50464" b="25073"/>
          <a:stretch/>
        </p:blipFill>
        <p:spPr bwMode="auto">
          <a:xfrm>
            <a:off x="2483337" y="2407595"/>
            <a:ext cx="1505020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blovelyevents.com/wp-content/uploads/2013/08/back-to-school-party-app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" y="3741002"/>
            <a:ext cx="1792961" cy="11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pediatriciansareawesome.wikispaces.com/file/view/charleston_pediatrician001.jpg/222403228/311x466/charleston_pediatrician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8" y="2407595"/>
            <a:ext cx="1390802" cy="20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www.madisoncountyhealthdept.org/Images/AdultHo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84" y="3970056"/>
            <a:ext cx="1455030" cy="9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://blog.patrickhalpinehomes.com/files/2013/06/homes-for-sale-in-Glend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81" y="5254152"/>
            <a:ext cx="1553396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://southvalleyny.com/yahoo_site_admin/assets/images/iStock_000005681825XSmall.15384743_st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5188573"/>
            <a:ext cx="1327600" cy="9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http://media.washtimes.com/media/community/image/2013/04/12/food_stamps_ad_bus_stop_t268.jpg?7f6c82c4e3ebc52dbf2e980dcc8631719b6d5f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38" y="4044962"/>
            <a:ext cx="1491056" cy="22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11688" y="3361080"/>
            <a:ext cx="1105533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Vital Stats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750176" y="3636445"/>
            <a:ext cx="10697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Pt1 Crime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60038" y="4375899"/>
            <a:ext cx="1390802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Child Health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717150" y="3626827"/>
            <a:ext cx="1840696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Distressed Property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542314" y="6253640"/>
            <a:ext cx="1859223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Public Assistance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00912" y="6071341"/>
            <a:ext cx="17433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Business Licenses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4194" y="4877697"/>
            <a:ext cx="1792961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School Enrollment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55334" y="6159969"/>
            <a:ext cx="1792961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Property Data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446034" y="6225285"/>
            <a:ext cx="17433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Home Sales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25212" y="4904576"/>
            <a:ext cx="17433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Adult Health</a:t>
            </a:r>
          </a:p>
        </p:txBody>
      </p:sp>
      <p:pic>
        <p:nvPicPr>
          <p:cNvPr id="4100" name="Picture 4" descr="http://i.dailymail.co.uk/i/pix/2013/07/24/article-0-1AE594AA000005DC-218_964x6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08" y="2153710"/>
            <a:ext cx="2229885" cy="14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oysterinsurance.com/images/StripMall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9684"/>
          <a:stretch/>
        </p:blipFill>
        <p:spPr bwMode="auto">
          <a:xfrm>
            <a:off x="4431776" y="4876995"/>
            <a:ext cx="2061432" cy="12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1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</a:p>
          <a:p>
            <a:r>
              <a:rPr lang="en-US" dirty="0"/>
              <a:t>Neighborhood Data Must Be…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1350" y="1863119"/>
            <a:ext cx="3880094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Held “in-house”</a:t>
            </a:r>
          </a:p>
          <a:p>
            <a:r>
              <a:rPr lang="en-US" dirty="0"/>
              <a:t>Small geography</a:t>
            </a:r>
          </a:p>
          <a:p>
            <a:pPr lvl="1"/>
            <a:r>
              <a:rPr lang="en-US" dirty="0"/>
              <a:t>Parcel, Block Grp, Tract, Zip, other “neighborhood”</a:t>
            </a:r>
          </a:p>
          <a:p>
            <a:r>
              <a:rPr lang="en-US" dirty="0"/>
              <a:t>Recurring &amp; recent as of at least the year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US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Point awarded when all conditions are met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532550"/>
              </p:ext>
            </p:extLst>
          </p:nvPr>
        </p:nvGraphicFramePr>
        <p:xfrm>
          <a:off x="4790362" y="1814436"/>
          <a:ext cx="3451727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87">
                  <a:extLst>
                    <a:ext uri="{9D8B030D-6E8A-4147-A177-3AD203B41FA5}">
                      <a16:colId xmlns:a16="http://schemas.microsoft.com/office/drawing/2014/main" val="3398605024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3283380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Recent As Of…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Element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6582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Part 1 Crime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7424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Property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984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Home Sales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157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Distressed Property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8971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Child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3974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Adult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8988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Public Assistance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7627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Business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112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52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Vital Stats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5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21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NNIP Partners Score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89171" y="3524632"/>
            <a:ext cx="2590800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baseline="0" dirty="0"/>
              <a:t>Max Score = 10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531C63-DCBB-4452-BDA7-F144502C5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599684"/>
              </p:ext>
            </p:extLst>
          </p:nvPr>
        </p:nvGraphicFramePr>
        <p:xfrm>
          <a:off x="193431" y="1534333"/>
          <a:ext cx="8769604" cy="488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364407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/field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22122</TotalTime>
  <Words>369</Words>
  <Application>Microsoft Office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NNIP PPT Theme</vt:lpstr>
      <vt:lpstr>2_NNIP PPT Theme</vt:lpstr>
      <vt:lpstr>3_NNIP PPT Theme</vt:lpstr>
      <vt:lpstr>1_NNIP PPT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NNIP Partners Score</vt:lpstr>
      <vt:lpstr>NNIP’s most common up-to-date neighborhood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Pitingolo, Rob</cp:lastModifiedBy>
  <cp:revision>220</cp:revision>
  <cp:lastPrinted>2016-09-05T14:52:15Z</cp:lastPrinted>
  <dcterms:created xsi:type="dcterms:W3CDTF">2010-04-12T23:12:02Z</dcterms:created>
  <dcterms:modified xsi:type="dcterms:W3CDTF">2020-01-22T19:08:22Z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