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99" r:id="rId5"/>
    <p:sldMasterId id="2147493513" r:id="rId6"/>
    <p:sldMasterId id="2147493485" r:id="rId7"/>
  </p:sldMasterIdLst>
  <p:notesMasterIdLst>
    <p:notesMasterId r:id="rId18"/>
  </p:notesMasterIdLst>
  <p:sldIdLst>
    <p:sldId id="256" r:id="rId8"/>
    <p:sldId id="291" r:id="rId9"/>
    <p:sldId id="258" r:id="rId10"/>
    <p:sldId id="292" r:id="rId11"/>
    <p:sldId id="273" r:id="rId12"/>
    <p:sldId id="290" r:id="rId13"/>
    <p:sldId id="301" r:id="rId14"/>
    <p:sldId id="302" r:id="rId15"/>
    <p:sldId id="300" r:id="rId16"/>
    <p:sldId id="287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tingolo, Rob" initials="PR" lastIdx="1" clrIdx="0"/>
  <p:cmAuthor id="1" name="Leah Hendey" initials="LH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C3275-0498-488D-875D-5C859A0A8579}" v="3" dt="2020-01-23T19:04:14.501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87000" autoAdjust="0"/>
  </p:normalViewPr>
  <p:slideViewPr>
    <p:cSldViewPr snapToGrid="0" snapToObjects="1">
      <p:cViewPr varScale="1">
        <p:scale>
          <a:sx n="63" d="100"/>
          <a:sy n="63" d="100"/>
        </p:scale>
        <p:origin x="1124" y="44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NIP\Github\nnip\datainv\output\Snip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orresrod\Downloads\Snip_10NOV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orresrod\Downloads\Snip_10NOV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orresrod\Downloads\Snip_10NOV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orresrod\Downloads\Dec%202020%20Showcase%20Slide%20Charts_Sonia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orresrod\Downloads\Snip_10NOV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>
                <a:effectLst/>
              </a:rPr>
              <a:t>SNIP Score </a:t>
            </a:r>
            <a:endParaRPr lang="en-US" sz="2400">
              <a:effectLst/>
            </a:endParaRPr>
          </a:p>
          <a:p>
            <a:pPr>
              <a:defRPr sz="2400"/>
            </a:pPr>
            <a:r>
              <a:rPr lang="en-US" sz="2400" b="1" i="0" baseline="0">
                <a:effectLst/>
              </a:rPr>
              <a:t>For Each NNIP Partner City</a:t>
            </a:r>
            <a:endParaRPr lang="en-US" sz="2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513517575601021E-2"/>
          <c:y val="6.021310354888465E-2"/>
          <c:w val="0.91746830648145383"/>
          <c:h val="0.87981679421845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byCity!$A$1</c:f>
              <c:strCache>
                <c:ptCount val="1"/>
                <c:pt idx="0">
                  <c:v>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byCity!$A$2:$A$32</c:f>
              <c:strCache>
                <c:ptCount val="16"/>
                <c:pt idx="15">
                  <c:v>Average</c:v>
                </c:pt>
              </c:strCache>
            </c:strRef>
          </c:cat>
          <c:val>
            <c:numRef>
              <c:f>byCity!$A$2:$A$32</c:f>
              <c:numCache>
                <c:formatCode>General</c:formatCode>
                <c:ptCount val="31"/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E-42B6-B45E-4120D32F9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1862256"/>
        <c:axId val="834895248"/>
      </c:barChart>
      <c:catAx>
        <c:axId val="30186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895248"/>
        <c:crosses val="autoZero"/>
        <c:auto val="1"/>
        <c:lblAlgn val="ctr"/>
        <c:lblOffset val="100"/>
        <c:noMultiLvlLbl val="0"/>
      </c:catAx>
      <c:valAx>
        <c:axId val="83489524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862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'Slide 7'!$A$1</c:f>
              <c:strCache>
                <c:ptCount val="1"/>
                <c:pt idx="0">
                  <c:v>snipscore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AA-4397-99EC-5AE9B16283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'Slide 7'!$A$2:$A$31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6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AA-4397-99EC-5AE9B16283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1968015"/>
        <c:axId val="294312895"/>
      </c:barChart>
      <c:catAx>
        <c:axId val="291968015"/>
        <c:scaling>
          <c:orientation val="maxMin"/>
        </c:scaling>
        <c:delete val="1"/>
        <c:axPos val="b"/>
        <c:majorTickMark val="out"/>
        <c:minorTickMark val="none"/>
        <c:tickLblPos val="nextTo"/>
        <c:crossAx val="294312895"/>
        <c:crosses val="autoZero"/>
        <c:auto val="1"/>
        <c:lblAlgn val="ctr"/>
        <c:lblOffset val="100"/>
        <c:noMultiLvlLbl val="0"/>
      </c:catAx>
      <c:valAx>
        <c:axId val="294312895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9196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</a:t>
            </a:r>
            <a:r>
              <a:rPr lang="en-US" baseline="0"/>
              <a:t> of Partners with Each Data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197603713019013E-2"/>
          <c:y val="5.0925885452819272E-2"/>
          <c:w val="0.94880239628698104"/>
          <c:h val="0.92923750026955088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0093775"/>
        <c:axId val="149855679"/>
      </c:barChart>
      <c:catAx>
        <c:axId val="380093775"/>
        <c:scaling>
          <c:orientation val="minMax"/>
        </c:scaling>
        <c:delete val="1"/>
        <c:axPos val="b"/>
        <c:majorTickMark val="out"/>
        <c:minorTickMark val="none"/>
        <c:tickLblPos val="nextTo"/>
        <c:crossAx val="149855679"/>
        <c:crosses val="autoZero"/>
        <c:auto val="1"/>
        <c:lblAlgn val="ctr"/>
        <c:lblOffset val="100"/>
        <c:noMultiLvlLbl val="0"/>
      </c:catAx>
      <c:valAx>
        <c:axId val="149855679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093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Percent</a:t>
            </a:r>
            <a:r>
              <a:rPr lang="en-US" sz="2000" b="1" baseline="0"/>
              <a:t> of Partners with Each Data</a:t>
            </a:r>
            <a:endParaRPr lang="en-US" sz="2000" b="1"/>
          </a:p>
        </c:rich>
      </c:tx>
      <c:layout>
        <c:manualLayout>
          <c:xMode val="edge"/>
          <c:yMode val="edge"/>
          <c:x val="0.31463919239507077"/>
          <c:y val="6.31706863413726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111111111111108E-2"/>
          <c:y val="5.0925925925925923E-2"/>
          <c:w val="0.93888888888888888"/>
          <c:h val="0.89814814814814814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0093775"/>
        <c:axId val="149855679"/>
      </c:barChart>
      <c:catAx>
        <c:axId val="380093775"/>
        <c:scaling>
          <c:orientation val="minMax"/>
        </c:scaling>
        <c:delete val="1"/>
        <c:axPos val="b"/>
        <c:majorTickMark val="out"/>
        <c:minorTickMark val="none"/>
        <c:tickLblPos val="nextTo"/>
        <c:crossAx val="149855679"/>
        <c:crosses val="autoZero"/>
        <c:auto val="1"/>
        <c:lblAlgn val="ctr"/>
        <c:lblOffset val="100"/>
        <c:noMultiLvlLbl val="0"/>
      </c:catAx>
      <c:valAx>
        <c:axId val="149855679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093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Partners with Each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8'!$O$1:$O$10</c:f>
              <c:strCache>
                <c:ptCount val="10"/>
                <c:pt idx="0">
                  <c:v>Schools</c:v>
                </c:pt>
                <c:pt idx="1">
                  <c:v>Business</c:v>
                </c:pt>
                <c:pt idx="2">
                  <c:v>Public Assistance</c:v>
                </c:pt>
                <c:pt idx="3">
                  <c:v>Property Characteristics</c:v>
                </c:pt>
                <c:pt idx="4">
                  <c:v>Distressed Property</c:v>
                </c:pt>
                <c:pt idx="5">
                  <c:v>Crime &amp; Safety</c:v>
                </c:pt>
                <c:pt idx="6">
                  <c:v>Property Sales</c:v>
                </c:pt>
                <c:pt idx="7">
                  <c:v>Vital Stats</c:v>
                </c:pt>
                <c:pt idx="8">
                  <c:v>Child Health</c:v>
                </c:pt>
                <c:pt idx="9">
                  <c:v>Adult Health</c:v>
                </c:pt>
              </c:strCache>
            </c:strRef>
          </c:cat>
          <c:val>
            <c:numRef>
              <c:f>'Slide 8'!$P$1:$P$10</c:f>
              <c:numCache>
                <c:formatCode>0%</c:formatCode>
                <c:ptCount val="10"/>
                <c:pt idx="0">
                  <c:v>0.56666666666666665</c:v>
                </c:pt>
                <c:pt idx="1">
                  <c:v>0.46666666666666667</c:v>
                </c:pt>
                <c:pt idx="2">
                  <c:v>0.43333333333333335</c:v>
                </c:pt>
                <c:pt idx="3">
                  <c:v>0.43333333333333335</c:v>
                </c:pt>
                <c:pt idx="4">
                  <c:v>0.4</c:v>
                </c:pt>
                <c:pt idx="5">
                  <c:v>0.36666666666666664</c:v>
                </c:pt>
                <c:pt idx="6">
                  <c:v>0.36666666666666664</c:v>
                </c:pt>
                <c:pt idx="7">
                  <c:v>0.3</c:v>
                </c:pt>
                <c:pt idx="8">
                  <c:v>0.2</c:v>
                </c:pt>
                <c:pt idx="9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6-4073-A5B3-2AF9D25EE8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5816224"/>
        <c:axId val="1146324672"/>
      </c:barChart>
      <c:catAx>
        <c:axId val="12358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324672"/>
        <c:crosses val="autoZero"/>
        <c:auto val="1"/>
        <c:lblAlgn val="ctr"/>
        <c:lblOffset val="100"/>
        <c:noMultiLvlLbl val="0"/>
      </c:catAx>
      <c:valAx>
        <c:axId val="11463246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81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Crime and Public</a:t>
            </a:r>
            <a:r>
              <a:rPr lang="en-US" sz="1800" b="1" baseline="0"/>
              <a:t> Safety Data Reported </a:t>
            </a:r>
            <a:endParaRPr lang="en-US" sz="1800" b="1"/>
          </a:p>
        </c:rich>
      </c:tx>
      <c:layout>
        <c:manualLayout>
          <c:xMode val="edge"/>
          <c:yMode val="edge"/>
          <c:x val="0.28287548884682595"/>
          <c:y val="0.115523465703971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41827126811609"/>
          <c:y val="0.15153443815912904"/>
          <c:w val="0.87102919157145331"/>
          <c:h val="0.488666534011768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9'!$B$2:$B$14</c:f>
              <c:strCache>
                <c:ptCount val="13"/>
                <c:pt idx="0">
                  <c:v>Reported crime (Part I)</c:v>
                </c:pt>
                <c:pt idx="1">
                  <c:v>Reported crime (Part II)</c:v>
                </c:pt>
                <c:pt idx="2">
                  <c:v>Arrests (juvenile)</c:v>
                </c:pt>
                <c:pt idx="3">
                  <c:v>Emergency calls for service (911)</c:v>
                </c:pt>
                <c:pt idx="4">
                  <c:v>Arrests (adults)</c:v>
                </c:pt>
                <c:pt idx="5">
                  <c:v>Persons on probation/parole</c:v>
                </c:pt>
                <c:pt idx="6">
                  <c:v>Ex-offenders returning from prison</c:v>
                </c:pt>
                <c:pt idx="7">
                  <c:v>Police use of force</c:v>
                </c:pt>
                <c:pt idx="8">
                  <c:v>Police vehicle stops</c:v>
                </c:pt>
                <c:pt idx="9">
                  <c:v>Ex-offenders returning from jail</c:v>
                </c:pt>
                <c:pt idx="10">
                  <c:v>Bail</c:v>
                </c:pt>
                <c:pt idx="11">
                  <c:v>Police pedestrian stops</c:v>
                </c:pt>
                <c:pt idx="12">
                  <c:v>Charging decisions</c:v>
                </c:pt>
              </c:strCache>
            </c:strRef>
          </c:cat>
          <c:val>
            <c:numRef>
              <c:f>'Slide 9'!$C$2:$C$14</c:f>
              <c:numCache>
                <c:formatCode>General</c:formatCode>
                <c:ptCount val="13"/>
                <c:pt idx="0">
                  <c:v>20</c:v>
                </c:pt>
                <c:pt idx="1">
                  <c:v>15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3-4B52-A5E3-8D9EA3EE82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1983215"/>
        <c:axId val="494415535"/>
      </c:barChart>
      <c:catAx>
        <c:axId val="29198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415535"/>
        <c:crosses val="autoZero"/>
        <c:auto val="1"/>
        <c:lblAlgn val="ctr"/>
        <c:lblOffset val="100"/>
        <c:noMultiLvlLbl val="0"/>
      </c:catAx>
      <c:valAx>
        <c:axId val="494415535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983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9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Monument to Joe Louis in Detroit’s Hart Plaza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3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done the data inventory for 24 years !!! (back to 1996)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5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9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89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9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Inventory Updates were added last year, and a few of those indicators were in crime and public safety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6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NNIP Data Inventory Analysis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Rob </a:t>
            </a:r>
            <a:r>
              <a:rPr lang="en-US" dirty="0" err="1"/>
              <a:t>Pitingolo</a:t>
            </a:r>
            <a:r>
              <a:rPr lang="en-US" dirty="0"/>
              <a:t>, The Urban Institute</a:t>
            </a:r>
          </a:p>
          <a:p>
            <a:pPr lvl="0"/>
            <a:r>
              <a:rPr lang="en-US" dirty="0"/>
              <a:t>NNIP Partnership Meeting</a:t>
            </a:r>
          </a:p>
          <a:p>
            <a:pPr lvl="0"/>
            <a:r>
              <a:rPr lang="en-US" dirty="0"/>
              <a:t>October 2014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NNIP Data Inventory Analysis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Rob </a:t>
            </a:r>
            <a:r>
              <a:rPr lang="en-US" dirty="0" err="1"/>
              <a:t>Pitingolo</a:t>
            </a:r>
            <a:r>
              <a:rPr lang="en-US" dirty="0"/>
              <a:t>, The Urban Institute</a:t>
            </a:r>
          </a:p>
          <a:p>
            <a:pPr lvl="0"/>
            <a:r>
              <a:rPr lang="en-US" dirty="0"/>
              <a:t>NNIP Partnership Meeting</a:t>
            </a:r>
          </a:p>
          <a:p>
            <a:pPr lvl="0"/>
            <a:r>
              <a:rPr lang="en-US" dirty="0"/>
              <a:t>October 2014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9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8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03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50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4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208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175425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05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52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2982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7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73340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NNIP Data Inventory Analysis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Rob </a:t>
            </a:r>
            <a:r>
              <a:rPr lang="en-US" dirty="0" err="1"/>
              <a:t>Pitingolo</a:t>
            </a:r>
            <a:r>
              <a:rPr lang="en-US" dirty="0"/>
              <a:t>, The Urban Institute</a:t>
            </a:r>
          </a:p>
          <a:p>
            <a:pPr lvl="0"/>
            <a:r>
              <a:rPr lang="en-US" dirty="0"/>
              <a:t>NNIP Partnership Meeting</a:t>
            </a:r>
          </a:p>
          <a:p>
            <a:pPr lvl="0"/>
            <a:r>
              <a:rPr lang="en-US" dirty="0"/>
              <a:t>October 2014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8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59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60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065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0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16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302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614824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54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25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557951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6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7107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NNIP Data Inventory Analysis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Rob </a:t>
            </a:r>
            <a:r>
              <a:rPr lang="en-US" dirty="0" err="1"/>
              <a:t>Pitingolo</a:t>
            </a:r>
            <a:r>
              <a:rPr lang="en-US" dirty="0"/>
              <a:t>, The Urban Institute</a:t>
            </a:r>
          </a:p>
          <a:p>
            <a:pPr lvl="0"/>
            <a:r>
              <a:rPr lang="en-US" dirty="0"/>
              <a:t>NNIP Partnership Meeting</a:t>
            </a:r>
          </a:p>
          <a:p>
            <a:pPr lvl="0"/>
            <a:r>
              <a:rPr lang="en-US" dirty="0"/>
              <a:t>October 2014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65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44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087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505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15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81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366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65637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75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1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358926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91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2873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7.jpe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13.png"/><Relationship Id="rId25" Type="http://schemas.openxmlformats.org/officeDocument/2006/relationships/image" Target="../media/image21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20.jpeg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jpg"/><Relationship Id="rId23" Type="http://schemas.openxmlformats.org/officeDocument/2006/relationships/image" Target="../media/image19.jpeg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Relationship Id="rId22" Type="http://schemas.openxmlformats.org/officeDocument/2006/relationships/image" Target="../media/image1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0080" y="1444309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2736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aseline="0" dirty="0"/>
              <a:t>Data Inventory Analysis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26139" y="4921321"/>
            <a:ext cx="2917861" cy="1366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4" t="38008" r="16782" b="18712"/>
          <a:stretch/>
        </p:blipFill>
        <p:spPr bwMode="auto">
          <a:xfrm>
            <a:off x="1539766" y="2127694"/>
            <a:ext cx="6064468" cy="37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/>
        </p:nvSpPr>
        <p:spPr>
          <a:xfrm>
            <a:off x="348079" y="5669890"/>
            <a:ext cx="5486400" cy="849617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00B6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Rob </a:t>
            </a:r>
            <a:r>
              <a:rPr lang="en-US" dirty="0" err="1"/>
              <a:t>Pitingolo</a:t>
            </a:r>
            <a:r>
              <a:rPr lang="en-US" dirty="0"/>
              <a:t>, The Urban Institute</a:t>
            </a:r>
          </a:p>
          <a:p>
            <a:r>
              <a:rPr lang="en-US" dirty="0"/>
              <a:t>NNIP Partnership Meeting,</a:t>
            </a:r>
            <a:r>
              <a:rPr lang="en-US" baseline="0" dirty="0"/>
              <a:t> </a:t>
            </a:r>
            <a:r>
              <a:rPr lang="en-US" dirty="0"/>
              <a:t>October 2014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tent_Slide_w_Logo_v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Value of the Data Inventory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41350" y="1863119"/>
            <a:ext cx="3880094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</a:t>
            </a:r>
            <a:r>
              <a:rPr lang="en-US" baseline="0" dirty="0"/>
              <a:t> is a central piece of NNIP</a:t>
            </a:r>
          </a:p>
          <a:p>
            <a:r>
              <a:rPr lang="en-US" baseline="0" dirty="0"/>
              <a:t>Self-assessment</a:t>
            </a:r>
          </a:p>
          <a:p>
            <a:r>
              <a:rPr lang="en-US" baseline="0" dirty="0"/>
              <a:t>Helps HQ identify organizational challenges</a:t>
            </a:r>
          </a:p>
          <a:p>
            <a:r>
              <a:rPr lang="en-US" dirty="0"/>
              <a:t>Improving</a:t>
            </a:r>
            <a:r>
              <a:rPr lang="en-US" baseline="0" dirty="0"/>
              <a:t> the network</a:t>
            </a:r>
          </a:p>
        </p:txBody>
      </p:sp>
      <p:pic>
        <p:nvPicPr>
          <p:cNvPr id="4098" name="Picture 2" descr="http://wfhorne-co.com/wp-content/uploads/2014/09/inventory-management-sales-forecast-retail-analytics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9" r="21618"/>
          <a:stretch/>
        </p:blipFill>
        <p:spPr bwMode="auto">
          <a:xfrm>
            <a:off x="4572000" y="1806587"/>
            <a:ext cx="3404716" cy="43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0" r:id="rId1"/>
    <p:sldLayoutId id="2147493501" r:id="rId2"/>
    <p:sldLayoutId id="2147493502" r:id="rId3"/>
    <p:sldLayoutId id="2147493503" r:id="rId4"/>
    <p:sldLayoutId id="2147493504" r:id="rId5"/>
    <p:sldLayoutId id="2147493505" r:id="rId6"/>
    <p:sldLayoutId id="2147493506" r:id="rId7"/>
    <p:sldLayoutId id="2147493507" r:id="rId8"/>
    <p:sldLayoutId id="2147493508" r:id="rId9"/>
    <p:sldLayoutId id="2147493509" r:id="rId10"/>
    <p:sldLayoutId id="2147493510" r:id="rId11"/>
    <p:sldLayoutId id="2147493511" r:id="rId12"/>
    <p:sldLayoutId id="214749351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tent_Slide_w_Logo_v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Neighborhood Data is More than Municipal Data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430" y="1566916"/>
            <a:ext cx="3880094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aseline="0" dirty="0"/>
              <a:t>NNIP Data should be…</a:t>
            </a:r>
          </a:p>
        </p:txBody>
      </p:sp>
      <p:pic>
        <p:nvPicPr>
          <p:cNvPr id="6146" name="Picture 2" descr="http://www.stateside.com/wp-content/uploads/Map-and-Magnifying-Glass-e137338844249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7" y="2286000"/>
            <a:ext cx="2867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3430" y="5222803"/>
            <a:ext cx="3880094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aseline="0" dirty="0"/>
              <a:t>Small Geography</a:t>
            </a:r>
            <a:br>
              <a:rPr lang="en-US" baseline="0" dirty="0"/>
            </a:br>
            <a:r>
              <a:rPr lang="en-US" sz="1800" baseline="0" dirty="0"/>
              <a:t>Tract, Block Grp, Zip, Parcel</a:t>
            </a:r>
          </a:p>
        </p:txBody>
      </p:sp>
      <p:pic>
        <p:nvPicPr>
          <p:cNvPr id="6148" name="Picture 4" descr="http://www.revereps.mec.edu/susanbanthony/wp-content/uploads/2013/10/Current-Event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04" y="1988696"/>
            <a:ext cx="4269991" cy="35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446465" y="5222801"/>
            <a:ext cx="3880094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aseline="0" dirty="0"/>
              <a:t>Current &amp; Up-to-Date</a:t>
            </a:r>
            <a:endParaRPr lang="en-US" sz="1800" baseline="0" dirty="0"/>
          </a:p>
        </p:txBody>
      </p:sp>
    </p:spTree>
    <p:extLst>
      <p:ext uri="{BB962C8B-B14F-4D97-AF65-F5344CB8AC3E}">
        <p14:creationId xmlns:p14="http://schemas.microsoft.com/office/powerpoint/2010/main" val="40918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4" r:id="rId1"/>
    <p:sldLayoutId id="2147493515" r:id="rId2"/>
    <p:sldLayoutId id="2147493516" r:id="rId3"/>
    <p:sldLayoutId id="2147493517" r:id="rId4"/>
    <p:sldLayoutId id="2147493518" r:id="rId5"/>
    <p:sldLayoutId id="2147493519" r:id="rId6"/>
    <p:sldLayoutId id="2147493520" r:id="rId7"/>
    <p:sldLayoutId id="2147493521" r:id="rId8"/>
    <p:sldLayoutId id="2147493522" r:id="rId9"/>
    <p:sldLayoutId id="2147493523" r:id="rId10"/>
    <p:sldLayoutId id="2147493524" r:id="rId11"/>
    <p:sldLayoutId id="2147493525" r:id="rId12"/>
    <p:sldLayoutId id="214749352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Slide_w_Logo_v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Introducing the SNIP</a:t>
            </a:r>
            <a:r>
              <a:rPr lang="en-US" baseline="0" dirty="0"/>
              <a:t> Score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93430" y="1457418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2736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Small-geography</a:t>
            </a:r>
            <a:r>
              <a:rPr lang="en-US" baseline="0" dirty="0"/>
              <a:t> Neighborhood Indicator Performance (SNIP) Components:</a:t>
            </a:r>
            <a:endParaRPr lang="en-US" dirty="0"/>
          </a:p>
        </p:txBody>
      </p:sp>
      <p:pic>
        <p:nvPicPr>
          <p:cNvPr id="2050" name="Picture 2" descr="http://www.womans.org/assets/images/galleries/pregnancy_childbirth/birth_newbor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" y="2407595"/>
            <a:ext cx="1532107" cy="10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https://figures.boundless.com/5829/raw/crim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38894" r="50464" b="25073"/>
          <a:stretch/>
        </p:blipFill>
        <p:spPr bwMode="auto">
          <a:xfrm>
            <a:off x="2483337" y="2407595"/>
            <a:ext cx="1505020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blovelyevents.com/wp-content/uploads/2013/08/back-to-school-party-apples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4" y="3741002"/>
            <a:ext cx="1792961" cy="11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pediatriciansareawesome.wikispaces.com/file/view/charleston_pediatrician001.jpg/222403228/311x466/charleston_pediatrician00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8" y="2407595"/>
            <a:ext cx="1390802" cy="20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madisoncountyhealthdept.org/Images/AdultHom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52" y="3937263"/>
            <a:ext cx="1613972" cy="11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http://1.bp.blogspot.com/-BJoO8DeTeP0/Thn7guAhYII/AAAAAAAAAHA/QKq8t1EPN5E/s1600/ShawshankRedempt_219Pyxurz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8142" y="4936291"/>
            <a:ext cx="174337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blog.patrickhalpinehomes.com/files/2013/06/homes-for-sale-in-Glendale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28" y="5152127"/>
            <a:ext cx="1553396" cy="10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southvalleyny.com/yahoo_site_admin/assets/images/iStock_000005681825XSmall.15384743_std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50" y="5220138"/>
            <a:ext cx="1327600" cy="9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grahamlegalpllc.com/wp-content/uploads/2013/10/stop-foreclosure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16" y="2371818"/>
            <a:ext cx="2019300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media.washtimes.com/media/community/image/2013/04/12/food_stamps_ad_bus_stop_t268.jpg?7f6c82c4e3ebc52dbf2e980dcc8631719b6d5f1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38" y="3937263"/>
            <a:ext cx="1491056" cy="22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7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6" r:id="rId1"/>
    <p:sldLayoutId id="2147493487" r:id="rId2"/>
    <p:sldLayoutId id="2147493488" r:id="rId3"/>
    <p:sldLayoutId id="2147493489" r:id="rId4"/>
    <p:sldLayoutId id="2147493490" r:id="rId5"/>
    <p:sldLayoutId id="2147493491" r:id="rId6"/>
    <p:sldLayoutId id="2147493492" r:id="rId7"/>
    <p:sldLayoutId id="2147493493" r:id="rId8"/>
    <p:sldLayoutId id="2147493494" r:id="rId9"/>
    <p:sldLayoutId id="2147493495" r:id="rId10"/>
    <p:sldLayoutId id="2147493496" r:id="rId11"/>
    <p:sldLayoutId id="2147493497" r:id="rId12"/>
    <p:sldLayoutId id="2147493498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6.jpeg"/><Relationship Id="rId3" Type="http://schemas.openxmlformats.org/officeDocument/2006/relationships/image" Target="../media/image4.jpg"/><Relationship Id="rId7" Type="http://schemas.openxmlformats.org/officeDocument/2006/relationships/image" Target="../media/image15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21.jpeg"/><Relationship Id="rId5" Type="http://schemas.openxmlformats.org/officeDocument/2006/relationships/image" Target="../media/image13.png"/><Relationship Id="rId10" Type="http://schemas.openxmlformats.org/officeDocument/2006/relationships/image" Target="../media/image19.jpeg"/><Relationship Id="rId4" Type="http://schemas.openxmlformats.org/officeDocument/2006/relationships/image" Target="../media/image12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TitlePage_Header_Img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829254" y="20999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2736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NNIP Data Inventory </a:t>
            </a:r>
            <a:br>
              <a:rPr lang="en-US" dirty="0"/>
            </a:br>
            <a:r>
              <a:rPr lang="en-US" dirty="0"/>
              <a:t>&amp; SNIP Score Update</a:t>
            </a: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829252" y="46077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00B6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SONIA TORRES RODR</a:t>
            </a:r>
            <a:r>
              <a:rPr lang="es-PR" altLang="en-US" dirty="0"/>
              <a:t>ÍGUEZ</a:t>
            </a:r>
            <a:endParaRPr lang="en-US" altLang="en-US" dirty="0"/>
          </a:p>
          <a:p>
            <a:r>
              <a:rPr lang="en-US" altLang="en-US" dirty="0"/>
              <a:t>DECEMBER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350" y="1863119"/>
            <a:ext cx="7769332" cy="4203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Nice job D3!</a:t>
            </a:r>
          </a:p>
          <a:p>
            <a:r>
              <a:rPr lang="en-US" sz="2400" dirty="0"/>
              <a:t>Highest SNIP Score (9)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2" descr="Though it's often called simply &quot;the fist,&quot; the iconic Detroit artwork is a monument to Detroit's most famous boxer, Joe Louis. - COURTESY SHUTTERSTOCK">
            <a:extLst>
              <a:ext uri="{FF2B5EF4-FFF2-40B4-BE49-F238E27FC236}">
                <a16:creationId xmlns:a16="http://schemas.microsoft.com/office/drawing/2014/main" id="{744D1E52-C0A6-4A58-AA33-E927FABC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47" y="1604963"/>
            <a:ext cx="6953305" cy="45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7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Local data is central to the </a:t>
            </a:r>
            <a:br>
              <a:rPr lang="en-US" dirty="0"/>
            </a:br>
            <a:r>
              <a:rPr lang="en-US" dirty="0"/>
              <a:t>NNIP mission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3429" y="1566916"/>
            <a:ext cx="5281247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aseline="0" dirty="0"/>
              <a:t>Local </a:t>
            </a:r>
            <a:r>
              <a:rPr lang="en-US" dirty="0"/>
              <a:t>d</a:t>
            </a:r>
            <a:r>
              <a:rPr lang="en-US" baseline="0" dirty="0"/>
              <a:t>ata should be…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3430" y="5222803"/>
            <a:ext cx="3880094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aseline="0" dirty="0"/>
              <a:t>Small Geography</a:t>
            </a:r>
            <a:br>
              <a:rPr lang="en-US" baseline="0" dirty="0"/>
            </a:br>
            <a:r>
              <a:rPr lang="en-US" sz="1800" baseline="0" dirty="0"/>
              <a:t>Tract, Block Grp, Zip, Parcel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46465" y="5222801"/>
            <a:ext cx="3880094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aseline="0" dirty="0"/>
              <a:t>Recurring &amp; Up-to-Date</a:t>
            </a:r>
          </a:p>
        </p:txBody>
      </p:sp>
      <p:pic>
        <p:nvPicPr>
          <p:cNvPr id="6148" name="Picture 4" descr="Planning at head off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3" y="2278546"/>
            <a:ext cx="2872407" cy="28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update scra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4" y="2398685"/>
            <a:ext cx="4059936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5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350" y="1863119"/>
            <a:ext cx="7769332" cy="4203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Value of the Data Inventory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1350" y="1757612"/>
            <a:ext cx="3880094" cy="19316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/>
              <a:t>Self-assessment for partners</a:t>
            </a:r>
          </a:p>
          <a:p>
            <a:r>
              <a:rPr lang="en-US" dirty="0"/>
              <a:t>Improve the network</a:t>
            </a:r>
          </a:p>
        </p:txBody>
      </p:sp>
      <p:pic>
        <p:nvPicPr>
          <p:cNvPr id="2050" name="Picture 2" descr="METALAG Inven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6" y="3813365"/>
            <a:ext cx="6542681" cy="20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378198" y="1755355"/>
            <a:ext cx="4176866" cy="19316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Identify c</a:t>
            </a:r>
            <a:r>
              <a:rPr lang="en-US" baseline="0" dirty="0"/>
              <a:t>ross-site opportunities</a:t>
            </a:r>
          </a:p>
          <a:p>
            <a:r>
              <a:rPr lang="en-US" dirty="0"/>
              <a:t>Further the NNIP mission</a:t>
            </a:r>
            <a:endParaRPr lang="en-US" baseline="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369300" y="4477829"/>
            <a:ext cx="1225296" cy="4328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Vital Stats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44926" y="5444045"/>
            <a:ext cx="1225296" cy="4328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Housing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67164" y="4549615"/>
            <a:ext cx="1225296" cy="4328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Crime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94596" y="3833065"/>
            <a:ext cx="1225296" cy="4328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Health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partners for updating your inventories this year!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3606" y="1525691"/>
            <a:ext cx="2467610" cy="4203573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Atlanta</a:t>
            </a:r>
          </a:p>
          <a:p>
            <a:r>
              <a:rPr lang="en-US" sz="2200" dirty="0"/>
              <a:t>Austin</a:t>
            </a:r>
          </a:p>
          <a:p>
            <a:r>
              <a:rPr lang="en-US" sz="2200" dirty="0"/>
              <a:t>Baltimore</a:t>
            </a:r>
          </a:p>
          <a:p>
            <a:r>
              <a:rPr lang="en-US" sz="2200" dirty="0"/>
              <a:t>Boston</a:t>
            </a:r>
          </a:p>
          <a:p>
            <a:r>
              <a:rPr lang="en-US" sz="2200" baseline="0" dirty="0"/>
              <a:t>Cleveland</a:t>
            </a:r>
          </a:p>
          <a:p>
            <a:r>
              <a:rPr lang="en-US" sz="2200" dirty="0"/>
              <a:t>Chicago</a:t>
            </a:r>
          </a:p>
          <a:p>
            <a:r>
              <a:rPr lang="en-US" sz="2200" baseline="0" dirty="0"/>
              <a:t>Dallas</a:t>
            </a:r>
          </a:p>
          <a:p>
            <a:r>
              <a:rPr lang="en-US" sz="2200" dirty="0"/>
              <a:t>Denver</a:t>
            </a:r>
          </a:p>
          <a:p>
            <a:r>
              <a:rPr lang="en-US" sz="2200" baseline="0" dirty="0"/>
              <a:t>Detroit</a:t>
            </a:r>
          </a:p>
          <a:p>
            <a:pPr marL="0" indent="0">
              <a:buNone/>
            </a:pPr>
            <a:endParaRPr lang="en-US" sz="2400" baseline="0" dirty="0"/>
          </a:p>
          <a:p>
            <a:pPr marL="0" indent="0">
              <a:buNone/>
            </a:pPr>
            <a:endParaRPr lang="en-US" sz="2400" baseline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54146" y="1525691"/>
            <a:ext cx="2779141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Durham</a:t>
            </a:r>
          </a:p>
          <a:p>
            <a:r>
              <a:rPr lang="en-US" sz="2200" dirty="0"/>
              <a:t>Grand Rapids</a:t>
            </a:r>
          </a:p>
          <a:p>
            <a:r>
              <a:rPr lang="en-US" sz="2200" dirty="0"/>
              <a:t>Houston</a:t>
            </a:r>
          </a:p>
          <a:p>
            <a:r>
              <a:rPr lang="en-US" sz="2200" baseline="0" dirty="0"/>
              <a:t>Indianapolis</a:t>
            </a:r>
          </a:p>
          <a:p>
            <a:r>
              <a:rPr lang="en-US" sz="2200" dirty="0"/>
              <a:t>Kansas City</a:t>
            </a:r>
            <a:endParaRPr lang="en-US" sz="2200" baseline="0" dirty="0"/>
          </a:p>
          <a:p>
            <a:r>
              <a:rPr lang="en-US" sz="2200" dirty="0"/>
              <a:t>Los Angeles</a:t>
            </a:r>
          </a:p>
          <a:p>
            <a:r>
              <a:rPr lang="en-US" sz="2200" dirty="0"/>
              <a:t>Miami</a:t>
            </a:r>
          </a:p>
          <a:p>
            <a:r>
              <a:rPr lang="en-US" sz="2200" dirty="0"/>
              <a:t>Milwaukee</a:t>
            </a:r>
          </a:p>
          <a:p>
            <a:r>
              <a:rPr lang="en-US" sz="2200" baseline="0" dirty="0"/>
              <a:t>Minneapolis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85738" y="1525691"/>
            <a:ext cx="3029078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New Haven</a:t>
            </a:r>
          </a:p>
          <a:p>
            <a:r>
              <a:rPr lang="en-US" sz="2200" dirty="0"/>
              <a:t>New Orleans</a:t>
            </a:r>
          </a:p>
          <a:p>
            <a:r>
              <a:rPr lang="en-US" sz="2200" dirty="0"/>
              <a:t>New York</a:t>
            </a:r>
          </a:p>
          <a:p>
            <a:r>
              <a:rPr lang="en-US" sz="2200" dirty="0"/>
              <a:t>Philadelphia</a:t>
            </a:r>
          </a:p>
          <a:p>
            <a:r>
              <a:rPr lang="en-US" sz="2200" dirty="0"/>
              <a:t>Pinellas County</a:t>
            </a:r>
          </a:p>
          <a:p>
            <a:r>
              <a:rPr lang="en-US" sz="2200" baseline="0" dirty="0"/>
              <a:t>Pittsburgh</a:t>
            </a:r>
          </a:p>
          <a:p>
            <a:r>
              <a:rPr lang="en-US" sz="2200" baseline="0" dirty="0"/>
              <a:t>San</a:t>
            </a:r>
            <a:r>
              <a:rPr lang="en-US" sz="2200" dirty="0"/>
              <a:t> Antonio</a:t>
            </a:r>
          </a:p>
          <a:p>
            <a:r>
              <a:rPr lang="en-US" sz="2200" baseline="0" dirty="0"/>
              <a:t>Seattle</a:t>
            </a:r>
          </a:p>
          <a:p>
            <a:r>
              <a:rPr lang="en-US" sz="2200" dirty="0"/>
              <a:t>St. Louis</a:t>
            </a:r>
          </a:p>
          <a:p>
            <a:r>
              <a:rPr lang="en-US" sz="2200" baseline="0" dirty="0"/>
              <a:t>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90759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SNIP?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3430" y="1457418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2736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Small-geography</a:t>
            </a:r>
            <a:r>
              <a:rPr lang="en-US" baseline="0" dirty="0"/>
              <a:t> Neighborhood Indicator Performance (SNIP) Components:</a:t>
            </a:r>
            <a:endParaRPr lang="en-US" dirty="0"/>
          </a:p>
        </p:txBody>
      </p:sp>
      <p:pic>
        <p:nvPicPr>
          <p:cNvPr id="10" name="Picture 2" descr="http://www.womans.org/assets/images/galleries/pregnancy_childbirth/birth_newbo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" y="2407595"/>
            <a:ext cx="1532107" cy="10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https://figures.boundless.com/5829/raw/crim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38894" r="50464" b="25073"/>
          <a:stretch/>
        </p:blipFill>
        <p:spPr bwMode="auto">
          <a:xfrm>
            <a:off x="2483337" y="2407595"/>
            <a:ext cx="1505020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://blovelyevents.com/wp-content/uploads/2013/08/back-to-school-party-app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4" y="3741002"/>
            <a:ext cx="1792961" cy="11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pediatriciansareawesome.wikispaces.com/file/view/charleston_pediatrician001.jpg/222403228/311x466/charleston_pediatrician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8" y="2407595"/>
            <a:ext cx="1390802" cy="20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www.madisoncountyhealthdept.org/Images/AdultHom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84" y="3970056"/>
            <a:ext cx="1455030" cy="9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http://blog.patrickhalpinehomes.com/files/2013/06/homes-for-sale-in-Glenda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81" y="5254152"/>
            <a:ext cx="1553396" cy="10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http://southvalleyny.com/yahoo_site_admin/assets/images/iStock_000005681825XSmall.15384743_st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2" y="5188573"/>
            <a:ext cx="1327600" cy="9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6" descr="http://media.washtimes.com/media/community/image/2013/04/12/food_stamps_ad_bus_stop_t268.jpg?7f6c82c4e3ebc52dbf2e980dcc8631719b6d5f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38" y="4044962"/>
            <a:ext cx="1491056" cy="22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711688" y="3361080"/>
            <a:ext cx="1105533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Vital Stats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059589" y="3636445"/>
            <a:ext cx="2644141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Crime and Public Safety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60038" y="4375899"/>
            <a:ext cx="1390802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Child Health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717150" y="3626827"/>
            <a:ext cx="1840696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Distressed Property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542314" y="6253640"/>
            <a:ext cx="1859223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Public Assistance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600912" y="6071341"/>
            <a:ext cx="1743374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Business Licenses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64194" y="4877697"/>
            <a:ext cx="1792961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School Enrollment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55334" y="6159969"/>
            <a:ext cx="1792961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Property Data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446034" y="6225285"/>
            <a:ext cx="1743374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Home Sales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525212" y="4904576"/>
            <a:ext cx="1743374" cy="296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aseline="0" dirty="0"/>
              <a:t>Adult Health</a:t>
            </a:r>
          </a:p>
        </p:txBody>
      </p:sp>
      <p:pic>
        <p:nvPicPr>
          <p:cNvPr id="4100" name="Picture 4" descr="http://i.dailymail.co.uk/i/pix/2013/07/24/article-0-1AE594AA000005DC-218_964x64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08" y="2153710"/>
            <a:ext cx="2229885" cy="148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oysterinsurance.com/images/StripMall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9684"/>
          <a:stretch/>
        </p:blipFill>
        <p:spPr bwMode="auto">
          <a:xfrm>
            <a:off x="4431776" y="4876995"/>
            <a:ext cx="2061432" cy="12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1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Methodology</a:t>
            </a:r>
          </a:p>
          <a:p>
            <a:r>
              <a:rPr lang="en-US" dirty="0"/>
              <a:t>Neighborhood Data Must Be…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41350" y="1863119"/>
            <a:ext cx="3880094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Held “in-house”</a:t>
            </a:r>
          </a:p>
          <a:p>
            <a:r>
              <a:rPr lang="en-US" dirty="0"/>
              <a:t>Small geography</a:t>
            </a:r>
          </a:p>
          <a:p>
            <a:pPr lvl="1"/>
            <a:r>
              <a:rPr lang="en-US" dirty="0"/>
              <a:t>Parcel, Block Grp, Tract, Zip, other “neighborhood”</a:t>
            </a:r>
          </a:p>
          <a:p>
            <a:r>
              <a:rPr lang="en-US" dirty="0"/>
              <a:t>Recurring &amp; recent as of at least the year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endParaRPr lang="en-US" sz="1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Point awarded when all conditions are met</a:t>
            </a:r>
            <a:endParaRPr lang="en-US" dirty="0"/>
          </a:p>
          <a:p>
            <a:endParaRPr lang="en-US" dirty="0"/>
          </a:p>
          <a:p>
            <a:endParaRPr lang="en-US" baseline="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146533"/>
              </p:ext>
            </p:extLst>
          </p:nvPr>
        </p:nvGraphicFramePr>
        <p:xfrm>
          <a:off x="4790362" y="1814436"/>
          <a:ext cx="3451727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87">
                  <a:extLst>
                    <a:ext uri="{9D8B030D-6E8A-4147-A177-3AD203B41FA5}">
                      <a16:colId xmlns:a16="http://schemas.microsoft.com/office/drawing/2014/main" val="3398605024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3283380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Recent As Of…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Element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6582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Part 1 Crime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7424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Property Characteristics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9845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Home Sales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1572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Distressed Property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189716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Child Health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3974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Adult Health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8988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Public Assistance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7627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Business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1122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Schools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252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Vital Stats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757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21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NNIP Partners Score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89171" y="3524632"/>
            <a:ext cx="2590800" cy="5924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baseline="0" dirty="0"/>
              <a:t>Max Score = 9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531C63-DCBB-4452-BDA7-F144502C5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350063"/>
              </p:ext>
            </p:extLst>
          </p:nvPr>
        </p:nvGraphicFramePr>
        <p:xfrm>
          <a:off x="193430" y="1534333"/>
          <a:ext cx="8553405" cy="488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BBFEF0-7AE3-4CEC-85D4-77B05EE5E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375633"/>
              </p:ext>
            </p:extLst>
          </p:nvPr>
        </p:nvGraphicFramePr>
        <p:xfrm>
          <a:off x="664029" y="1690255"/>
          <a:ext cx="7815942" cy="428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519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NNIP’s most common up-to-date neighborhood data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A5B243F-905D-4630-8EC0-87997D386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958237"/>
              </p:ext>
            </p:extLst>
          </p:nvPr>
        </p:nvGraphicFramePr>
        <p:xfrm>
          <a:off x="96154" y="1712067"/>
          <a:ext cx="8614661" cy="357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A5B243F-905D-4630-8EC0-87997D386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861818"/>
              </p:ext>
            </p:extLst>
          </p:nvPr>
        </p:nvGraphicFramePr>
        <p:xfrm>
          <a:off x="217419" y="1712067"/>
          <a:ext cx="8926581" cy="367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422A8B3-F3DC-41F8-A94E-BD46599D3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961740"/>
              </p:ext>
            </p:extLst>
          </p:nvPr>
        </p:nvGraphicFramePr>
        <p:xfrm>
          <a:off x="558799" y="1712067"/>
          <a:ext cx="8152015" cy="448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0532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1350" y="1863119"/>
            <a:ext cx="7769332" cy="420357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ontent_Slide_w_Logo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3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Crime and Public Safety Snapshot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825AC68-0F56-45C5-AED6-7288904E3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934096"/>
              </p:ext>
            </p:extLst>
          </p:nvPr>
        </p:nvGraphicFramePr>
        <p:xfrm>
          <a:off x="0" y="1536630"/>
          <a:ext cx="7227651" cy="474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91F636-0CB0-4F96-BF61-0383B85F8082}"/>
              </a:ext>
            </a:extLst>
          </p:cNvPr>
          <p:cNvSpPr txBox="1"/>
          <p:nvPr/>
        </p:nvSpPr>
        <p:spPr>
          <a:xfrm>
            <a:off x="7138653" y="2202584"/>
            <a:ext cx="1824382" cy="3139321"/>
          </a:xfrm>
          <a:prstGeom prst="rect">
            <a:avLst/>
          </a:prstGeom>
          <a:noFill/>
          <a:ln>
            <a:solidFill>
              <a:srgbClr val="2736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Opportunities: </a:t>
            </a:r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Prison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Jail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Complaints about police conduct</a:t>
            </a:r>
          </a:p>
        </p:txBody>
      </p:sp>
    </p:spTree>
    <p:extLst>
      <p:ext uri="{BB962C8B-B14F-4D97-AF65-F5344CB8AC3E}">
        <p14:creationId xmlns:p14="http://schemas.microsoft.com/office/powerpoint/2010/main" val="4128469564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/field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24475</TotalTime>
  <Words>353</Words>
  <Application>Microsoft Office PowerPoint</Application>
  <PresentationFormat>On-screen Show (4:3)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NNIP PPT Theme</vt:lpstr>
      <vt:lpstr>2_NNIP PPT Theme</vt:lpstr>
      <vt:lpstr>3_NNIP PPT Theme</vt:lpstr>
      <vt:lpstr>1_NNIP PPT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NNIP Partners Score</vt:lpstr>
      <vt:lpstr>NNIP’s most common up-to-date neighborhood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Torres Rodriguez, Sonia</cp:lastModifiedBy>
  <cp:revision>236</cp:revision>
  <cp:lastPrinted>2016-09-05T14:52:15Z</cp:lastPrinted>
  <dcterms:created xsi:type="dcterms:W3CDTF">2010-04-12T23:12:02Z</dcterms:created>
  <dcterms:modified xsi:type="dcterms:W3CDTF">2020-12-03T19:25:36Z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