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00" r:id="rId2"/>
    <p:sldId id="302" r:id="rId3"/>
    <p:sldId id="303" r:id="rId4"/>
    <p:sldId id="306" r:id="rId5"/>
    <p:sldId id="307" r:id="rId6"/>
    <p:sldId id="308" r:id="rId7"/>
    <p:sldId id="310" r:id="rId8"/>
    <p:sldId id="311" r:id="rId9"/>
    <p:sldId id="312" r:id="rId10"/>
    <p:sldId id="314" r:id="rId11"/>
    <p:sldId id="313" r:id="rId12"/>
    <p:sldId id="315" r:id="rId13"/>
    <p:sldId id="316" r:id="rId14"/>
    <p:sldId id="317" r:id="rId15"/>
    <p:sldId id="3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8FF"/>
    <a:srgbClr val="A6A6A6"/>
    <a:srgbClr val="E1E9F0"/>
    <a:srgbClr val="A5A5A5"/>
    <a:srgbClr val="F3702B"/>
    <a:srgbClr val="FFFFFF"/>
    <a:srgbClr val="595959"/>
    <a:srgbClr val="5B9BD5"/>
    <a:srgbClr val="FFC002"/>
    <a:srgbClr val="4471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6" autoAdjust="0"/>
    <p:restoredTop sz="85589"/>
  </p:normalViewPr>
  <p:slideViewPr>
    <p:cSldViewPr snapToGrid="0" snapToObjects="1">
      <p:cViewPr varScale="1">
        <p:scale>
          <a:sx n="57" d="100"/>
          <a:sy n="57" d="100"/>
        </p:scale>
        <p:origin x="10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DA9FC-87AD-DB41-97AC-49EDF560E86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B93F1-A56F-4A49-BF2B-2F82B6F16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B93F1-A56F-4A49-BF2B-2F82B6F162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2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exception of the cost of hosting the application and database, all of these technologies, frameworks, libraries, and languages are free to use!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B93F1-A56F-4A49-BF2B-2F82B6F162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9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Database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B93F1-A56F-4A49-BF2B-2F82B6F162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1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1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4DF00-F3D9-4E4A-B591-A3E87AA7FFE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85E731-3C84-41E2-A82D-40F7892F46CB}"/>
              </a:ext>
            </a:extLst>
          </p:cNvPr>
          <p:cNvSpPr txBox="1">
            <a:spLocks/>
          </p:cNvSpPr>
          <p:nvPr/>
        </p:nvSpPr>
        <p:spPr>
          <a:xfrm>
            <a:off x="829519" y="311754"/>
            <a:ext cx="9888638" cy="623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dirty="0"/>
              <a:t>Making Mapping and Data Visualization Free, Easy, and Accessible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Presented by</a:t>
            </a:r>
            <a:b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Erik Woodworth</a:t>
            </a:r>
            <a:br>
              <a:rPr lang="en-US" sz="27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Research &amp; Application Development Lead</a:t>
            </a:r>
            <a:b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Scientist, Neighborhood Nexus</a:t>
            </a:r>
          </a:p>
          <a:p>
            <a:r>
              <a:rPr lang="en-US" sz="1800" b="1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ewoodworth@atlantaregional.org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4200"/>
              </a:spcBef>
              <a:spcAft>
                <a:spcPts val="1200"/>
              </a:spcAft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NNIP Showcase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May 25</a:t>
            </a:r>
            <a:r>
              <a:rPr lang="en-US" sz="2800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 2021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D1EF6E3-E951-704A-985B-611DAB20E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920" y="2526383"/>
            <a:ext cx="6290939" cy="3179926"/>
          </a:xfrm>
          <a:prstGeom prst="rect">
            <a:avLst/>
          </a:prstGeom>
          <a:ln w="381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2CAA82-0289-394D-BBA1-E3C0E7B91CBB}"/>
              </a:ext>
            </a:extLst>
          </p:cNvPr>
          <p:cNvSpPr/>
          <p:nvPr/>
        </p:nvSpPr>
        <p:spPr>
          <a:xfrm>
            <a:off x="6096000" y="5833890"/>
            <a:ext cx="5010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data.neighborhoodnexus.org</a:t>
            </a:r>
          </a:p>
        </p:txBody>
      </p:sp>
    </p:spTree>
    <p:extLst>
      <p:ext uri="{BB962C8B-B14F-4D97-AF65-F5344CB8AC3E}">
        <p14:creationId xmlns:p14="http://schemas.microsoft.com/office/powerpoint/2010/main" val="29167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3EB524E-5CBC-4349-80AB-7563260BA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31" y="207391"/>
            <a:ext cx="5904269" cy="29752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FE28B5-4896-B546-8682-5F502511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358" y="1952202"/>
            <a:ext cx="5861283" cy="29535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2744EF3-4CDD-044B-849F-6D3681CFE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816745"/>
            <a:ext cx="5623678" cy="28338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BE050C-A4CB-834E-B057-544CD9C5B6E0}"/>
              </a:ext>
            </a:extLst>
          </p:cNvPr>
          <p:cNvSpPr txBox="1"/>
          <p:nvPr/>
        </p:nvSpPr>
        <p:spPr>
          <a:xfrm>
            <a:off x="7140561" y="349934"/>
            <a:ext cx="4259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Adding </a:t>
            </a:r>
          </a:p>
          <a:p>
            <a:r>
              <a:rPr lang="en-US" dirty="0"/>
              <a:t>Layers &amp;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798712-B57F-0842-820C-584391108092}"/>
              </a:ext>
            </a:extLst>
          </p:cNvPr>
          <p:cNvSpPr/>
          <p:nvPr/>
        </p:nvSpPr>
        <p:spPr>
          <a:xfrm>
            <a:off x="541319" y="5495690"/>
            <a:ext cx="5010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data.neighborhoodnexus.org</a:t>
            </a:r>
          </a:p>
        </p:txBody>
      </p:sp>
    </p:spTree>
    <p:extLst>
      <p:ext uri="{BB962C8B-B14F-4D97-AF65-F5344CB8AC3E}">
        <p14:creationId xmlns:p14="http://schemas.microsoft.com/office/powerpoint/2010/main" val="30245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5A702C-69E7-DD41-94A7-DA670B260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91" y="206296"/>
            <a:ext cx="5888609" cy="29673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B1A0E08B-AC3F-C943-80FE-B0F53D5A5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583" y="1979022"/>
            <a:ext cx="5754833" cy="28999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BCE80AC-8912-EE40-927A-E579389ED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51749"/>
            <a:ext cx="5754833" cy="28999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904558-0BD4-0D4D-825D-2F847EC58D44}"/>
              </a:ext>
            </a:extLst>
          </p:cNvPr>
          <p:cNvSpPr txBox="1"/>
          <p:nvPr/>
        </p:nvSpPr>
        <p:spPr>
          <a:xfrm>
            <a:off x="7098383" y="643932"/>
            <a:ext cx="4259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Styling Layers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C25F4-E1A3-AC4B-B413-69285588CD61}"/>
              </a:ext>
            </a:extLst>
          </p:cNvPr>
          <p:cNvSpPr/>
          <p:nvPr/>
        </p:nvSpPr>
        <p:spPr>
          <a:xfrm>
            <a:off x="541319" y="5495690"/>
            <a:ext cx="5010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data.neighborhoodnexus.org</a:t>
            </a:r>
          </a:p>
        </p:txBody>
      </p:sp>
    </p:spTree>
    <p:extLst>
      <p:ext uri="{BB962C8B-B14F-4D97-AF65-F5344CB8AC3E}">
        <p14:creationId xmlns:p14="http://schemas.microsoft.com/office/powerpoint/2010/main" val="18298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EE95BD1-EF0F-414C-B162-ED0A9D1F4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74" y="247672"/>
            <a:ext cx="5801426" cy="29234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856317-30AE-0949-8B56-1EDF84BCC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287" y="1965768"/>
            <a:ext cx="5801426" cy="29264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50999B04-7CF8-F148-8C8E-E55BBBF25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951" y="3872405"/>
            <a:ext cx="5978475" cy="27379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ED85DA-BD6D-1541-B021-38500B6D3765}"/>
              </a:ext>
            </a:extLst>
          </p:cNvPr>
          <p:cNvSpPr txBox="1"/>
          <p:nvPr/>
        </p:nvSpPr>
        <p:spPr>
          <a:xfrm>
            <a:off x="7355251" y="412285"/>
            <a:ext cx="4259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Filtering </a:t>
            </a:r>
          </a:p>
          <a:p>
            <a:r>
              <a:rPr lang="en-US" dirty="0"/>
              <a:t>&amp; Exporting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F4DC96-0BCC-344B-A3EF-04FD39EB9BD3}"/>
              </a:ext>
            </a:extLst>
          </p:cNvPr>
          <p:cNvSpPr/>
          <p:nvPr/>
        </p:nvSpPr>
        <p:spPr>
          <a:xfrm>
            <a:off x="541319" y="5495690"/>
            <a:ext cx="5010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data.neighborhoodnexus.org</a:t>
            </a:r>
          </a:p>
        </p:txBody>
      </p:sp>
    </p:spTree>
    <p:extLst>
      <p:ext uri="{BB962C8B-B14F-4D97-AF65-F5344CB8AC3E}">
        <p14:creationId xmlns:p14="http://schemas.microsoft.com/office/powerpoint/2010/main" val="39990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297466F7-2E61-5845-8A99-42C4BCC53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71" y="203103"/>
            <a:ext cx="5893129" cy="29727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43321797-1D6A-944D-B5B6-B00E39C62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435" y="1942639"/>
            <a:ext cx="5893129" cy="29727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map&#10;&#10;Description automatically generated">
            <a:extLst>
              <a:ext uri="{FF2B5EF4-FFF2-40B4-BE49-F238E27FC236}">
                <a16:creationId xmlns:a16="http://schemas.microsoft.com/office/drawing/2014/main" id="{BC36B5E0-58FD-FB42-83B5-6F2985560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02897"/>
            <a:ext cx="5653809" cy="285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E2F2BC-8300-3140-81B6-C8E3F40F198E}"/>
              </a:ext>
            </a:extLst>
          </p:cNvPr>
          <p:cNvSpPr txBox="1"/>
          <p:nvPr/>
        </p:nvSpPr>
        <p:spPr>
          <a:xfrm>
            <a:off x="7112479" y="659607"/>
            <a:ext cx="4259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Creating Subsets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592472-6417-E84B-A3A2-F6F759B3C3CE}"/>
              </a:ext>
            </a:extLst>
          </p:cNvPr>
          <p:cNvSpPr/>
          <p:nvPr/>
        </p:nvSpPr>
        <p:spPr>
          <a:xfrm>
            <a:off x="541319" y="5495690"/>
            <a:ext cx="5010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data.neighborhoodnexus.org</a:t>
            </a:r>
          </a:p>
        </p:txBody>
      </p:sp>
    </p:spTree>
    <p:extLst>
      <p:ext uri="{BB962C8B-B14F-4D97-AF65-F5344CB8AC3E}">
        <p14:creationId xmlns:p14="http://schemas.microsoft.com/office/powerpoint/2010/main" val="728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82ED996-F557-CD42-8786-971EA04D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6" y="269534"/>
            <a:ext cx="5856873" cy="29544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FED9032-2A92-CF4E-A52C-673A8C92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563" y="1951783"/>
            <a:ext cx="5856873" cy="29544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40ED26B-9A65-DC4D-A3D0-47A782E48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029" y="3634034"/>
            <a:ext cx="5856874" cy="29544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E1D20F-2D10-1F46-A03A-17D1BB6FE4CC}"/>
              </a:ext>
            </a:extLst>
          </p:cNvPr>
          <p:cNvSpPr txBox="1"/>
          <p:nvPr/>
        </p:nvSpPr>
        <p:spPr>
          <a:xfrm>
            <a:off x="7131332" y="682493"/>
            <a:ext cx="4259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Uploading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BDE2B7-7AE2-1247-A9CF-78EA2FCFD03E}"/>
              </a:ext>
            </a:extLst>
          </p:cNvPr>
          <p:cNvSpPr/>
          <p:nvPr/>
        </p:nvSpPr>
        <p:spPr>
          <a:xfrm>
            <a:off x="541319" y="5495690"/>
            <a:ext cx="5010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data.neighborhoodnexus.org</a:t>
            </a:r>
          </a:p>
        </p:txBody>
      </p:sp>
    </p:spTree>
    <p:extLst>
      <p:ext uri="{BB962C8B-B14F-4D97-AF65-F5344CB8AC3E}">
        <p14:creationId xmlns:p14="http://schemas.microsoft.com/office/powerpoint/2010/main" val="34401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98A7682-16FE-6846-AB14-4566796DF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7" y="193687"/>
            <a:ext cx="5879183" cy="29656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BA181DF-107D-B24E-8871-235EC952C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408" y="1946156"/>
            <a:ext cx="5879183" cy="29656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ED049E7-DA49-BC43-849D-BA8164E65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3698624"/>
            <a:ext cx="5879184" cy="29656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16F038-2B21-0946-A9C2-62FC79EDBB7E}"/>
              </a:ext>
            </a:extLst>
          </p:cNvPr>
          <p:cNvSpPr txBox="1"/>
          <p:nvPr/>
        </p:nvSpPr>
        <p:spPr>
          <a:xfrm>
            <a:off x="7291588" y="337850"/>
            <a:ext cx="4259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Sharing </a:t>
            </a:r>
          </a:p>
          <a:p>
            <a:r>
              <a:rPr lang="en-US" dirty="0"/>
              <a:t>Map &amp; Visualizations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14A01-EC8B-1846-8FF4-80FDF2A0F86B}"/>
              </a:ext>
            </a:extLst>
          </p:cNvPr>
          <p:cNvSpPr/>
          <p:nvPr/>
        </p:nvSpPr>
        <p:spPr>
          <a:xfrm>
            <a:off x="541319" y="5495690"/>
            <a:ext cx="5010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data.neighborhoodnexus.org</a:t>
            </a:r>
          </a:p>
        </p:txBody>
      </p:sp>
    </p:spTree>
    <p:extLst>
      <p:ext uri="{BB962C8B-B14F-4D97-AF65-F5344CB8AC3E}">
        <p14:creationId xmlns:p14="http://schemas.microsoft.com/office/powerpoint/2010/main" val="2635784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7CCD5-FEF7-7540-95F9-5B761B38E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 Matter of Necessity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4D49D-54D1-8A42-8CB0-9B0E231FD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Usability and cost barriers to existing mapping and data visualization tools like Tableau and ArcGIS Online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Need for nonprofits, community stakeholders, and advocates to tell their stories using accurate, current, and easily customizable maps and data visualizations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Our previously reliable (albeit somewhat cumbersome) application, Weave, has been made obsolete by the fact that Flash, upon which it was built, is no longer supported by modern browsers</a:t>
            </a:r>
          </a:p>
        </p:txBody>
      </p:sp>
    </p:spTree>
    <p:extLst>
      <p:ext uri="{BB962C8B-B14F-4D97-AF65-F5344CB8AC3E}">
        <p14:creationId xmlns:p14="http://schemas.microsoft.com/office/powerpoint/2010/main" val="41378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C154-EF51-3E4F-86C1-7157930B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Our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6799-D7CB-544C-A9AE-0FFDEB779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dirty="0">
                <a:latin typeface="+mj-lt"/>
              </a:rPr>
              <a:t>Pay a consultant to build a new application which can do all the things that the previous application could along with some additional features, keeping in mind that the previous application cost $250K to build and was paid for by consortium of organizations with philanthropic money</a:t>
            </a:r>
          </a:p>
          <a:p>
            <a:pPr>
              <a:spcAft>
                <a:spcPts val="1800"/>
              </a:spcAft>
              <a:buFont typeface="Wingdings" pitchFamily="2" charset="2"/>
              <a:buChar char="§"/>
            </a:pPr>
            <a:r>
              <a:rPr lang="en-US" dirty="0">
                <a:latin typeface="+mj-lt"/>
              </a:rPr>
              <a:t>Leave a huge gap in our data empowerment work and the toolset we’ve built for various partners</a:t>
            </a:r>
          </a:p>
          <a:p>
            <a:pPr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4000" dirty="0">
                <a:latin typeface="+mj-lt"/>
              </a:rPr>
              <a:t>Build it ourselves!</a:t>
            </a:r>
          </a:p>
        </p:txBody>
      </p:sp>
    </p:spTree>
    <p:extLst>
      <p:ext uri="{BB962C8B-B14F-4D97-AF65-F5344CB8AC3E}">
        <p14:creationId xmlns:p14="http://schemas.microsoft.com/office/powerpoint/2010/main" val="16644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88998-EDF5-C147-8F9E-17BCFF52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How we (are)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buil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(ding)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DataNexus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609DA-EF64-6D4C-9D7C-67A1368A1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2065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Expanded our internal capacity by putting me through a 6- month full-stack coding bootcamp at Georgia Tech in winter of 2018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Built a number of small mapping and data visualization applications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Built a larger prototype mapping and data visualization application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Compiled feedback on the prototype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Spent the next year or so building the non-prototype application from the feedback 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Released a beta version to partners and other users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Compiled more feedback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Hired some assistant developers to expand on development capacity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Released a full version in February 2021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Continue to add features, make upgrades, and fix bugs </a:t>
            </a:r>
          </a:p>
        </p:txBody>
      </p:sp>
    </p:spTree>
    <p:extLst>
      <p:ext uri="{BB962C8B-B14F-4D97-AF65-F5344CB8AC3E}">
        <p14:creationId xmlns:p14="http://schemas.microsoft.com/office/powerpoint/2010/main" val="33158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88998-EDF5-C147-8F9E-17BCFF52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How we (are)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buil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(ding)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DataNexus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609DA-EF64-6D4C-9D7C-67A1368A1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2065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Expanded our internal capacity by putting me through a 6- month full-stack coding bootcamp at Georgia Tech in winter of 2018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Built a number of small mapping and data visualization applications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Built a larger prototype mapping and data visualization application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Compiled feedback on the prototype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Spent the next year or so building the non-prototype application from the feedback 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Released a beta version to partners and other users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Compiled more feedback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Hired some assistant developers to expand on development capacity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Released a full version in February 2021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Continue to add features, make upgrades, and fix bugs </a:t>
            </a:r>
          </a:p>
        </p:txBody>
      </p:sp>
    </p:spTree>
    <p:extLst>
      <p:ext uri="{BB962C8B-B14F-4D97-AF65-F5344CB8AC3E}">
        <p14:creationId xmlns:p14="http://schemas.microsoft.com/office/powerpoint/2010/main" val="13437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72CB28D7-E68B-344E-A805-92AF12299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68" y="530611"/>
            <a:ext cx="4961698" cy="27878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0A35C8F-7C31-A141-B871-86EBDA3CC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257" y="2530335"/>
            <a:ext cx="7942911" cy="4014960"/>
          </a:xfrm>
          <a:prstGeom prst="rect">
            <a:avLst/>
          </a:prstGeom>
          <a:ln w="38100">
            <a:noFill/>
          </a:ln>
          <a:effectLst>
            <a:glow rad="444500">
              <a:schemeClr val="accent2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Image result for node js logo transparent">
            <a:extLst>
              <a:ext uri="{FF2B5EF4-FFF2-40B4-BE49-F238E27FC236}">
                <a16:creationId xmlns:a16="http://schemas.microsoft.com/office/drawing/2014/main" id="{0EE92395-2EA3-0941-9AE7-805936CD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5" y="3344432"/>
            <a:ext cx="1926460" cy="96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mongodb logo transparent">
            <a:extLst>
              <a:ext uri="{FF2B5EF4-FFF2-40B4-BE49-F238E27FC236}">
                <a16:creationId xmlns:a16="http://schemas.microsoft.com/office/drawing/2014/main" id="{4115B711-0D5A-C240-AA9B-E9CC7353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47" y="5673050"/>
            <a:ext cx="1926460" cy="52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24179D-4036-7D46-9CF8-277E776952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7176" y="1271959"/>
            <a:ext cx="1366964" cy="5177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19670C8-37FF-FF49-AC07-40B5A5B826DB}"/>
              </a:ext>
            </a:extLst>
          </p:cNvPr>
          <p:cNvGrpSpPr/>
          <p:nvPr/>
        </p:nvGrpSpPr>
        <p:grpSpPr>
          <a:xfrm>
            <a:off x="6096000" y="531373"/>
            <a:ext cx="1881290" cy="830997"/>
            <a:chOff x="6216334" y="714856"/>
            <a:chExt cx="1881290" cy="830997"/>
          </a:xfrm>
        </p:grpSpPr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538F3233-6A44-604B-BC8F-52EB6B64D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6334" y="865171"/>
              <a:ext cx="529689" cy="52968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93C2F2-685A-D746-9ECF-C8279341323C}"/>
                </a:ext>
              </a:extLst>
            </p:cNvPr>
            <p:cNvSpPr txBox="1"/>
            <p:nvPr/>
          </p:nvSpPr>
          <p:spPr>
            <a:xfrm>
              <a:off x="6730661" y="714856"/>
              <a:ext cx="13669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D8FF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rPr>
                <a:t>React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B40489B-523D-BE46-84B3-75067C6A32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7458" y="4307662"/>
            <a:ext cx="1239268" cy="4817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27D21B-5BA0-6142-8B0E-50BF8C45E6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095" y="4990356"/>
            <a:ext cx="1727082" cy="4817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591526-F814-6649-BA74-CEB12C8B99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8232" y="574705"/>
            <a:ext cx="1981677" cy="524835"/>
          </a:xfrm>
          <a:prstGeom prst="rect">
            <a:avLst/>
          </a:prstGeom>
        </p:spPr>
      </p:pic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1F7BC667-386F-7F41-8749-EC2E667A0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6621" y="1765229"/>
            <a:ext cx="2106261" cy="455408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96FD6AB9-F572-E649-A644-D5DBD8C883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39071" y="1451713"/>
            <a:ext cx="1343097" cy="5639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CBFF649-A833-8B42-ADE9-1D2E5108F5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33555" y="725102"/>
            <a:ext cx="676197" cy="6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5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CD169C9-E897-694C-8305-3C38DBE94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75" y="814788"/>
            <a:ext cx="11623249" cy="52284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C051680-7CDD-DD4F-880F-D303C9F6C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194" y="1535829"/>
            <a:ext cx="8132561" cy="41108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9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CD169C9-E897-694C-8305-3C38DBE9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75" y="362301"/>
            <a:ext cx="11623249" cy="52284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ED931B-0DB9-A146-B416-E3762C8BD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057" y="904344"/>
            <a:ext cx="3421283" cy="52284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1E4F1FF-9BC7-0B44-915A-AB377C51E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039" y="1135303"/>
            <a:ext cx="3417610" cy="52228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666DBC-F3FA-EF49-B38E-3972DDCC7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347" y="1369966"/>
            <a:ext cx="3417610" cy="52228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36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BCF2DE7-B622-B54B-B0D6-1DA363DBF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8" y="665578"/>
            <a:ext cx="11667243" cy="55673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Map&#10;&#10;Description automatically generated with low confidence">
            <a:extLst>
              <a:ext uri="{FF2B5EF4-FFF2-40B4-BE49-F238E27FC236}">
                <a16:creationId xmlns:a16="http://schemas.microsoft.com/office/drawing/2014/main" id="{0EAC2AF9-8CFE-AB4B-AC19-9B896F282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856" y="1570127"/>
            <a:ext cx="8672661" cy="4374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1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18222</TotalTime>
  <Words>492</Words>
  <Application>Microsoft Office PowerPoint</Application>
  <PresentationFormat>Widescreen</PresentationFormat>
  <Paragraphs>57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Apple Symbols</vt:lpstr>
      <vt:lpstr>Arial</vt:lpstr>
      <vt:lpstr>Calibri</vt:lpstr>
      <vt:lpstr>Calibri Light</vt:lpstr>
      <vt:lpstr>Trebuchet MS</vt:lpstr>
      <vt:lpstr>Wingdings</vt:lpstr>
      <vt:lpstr>Office Theme</vt:lpstr>
      <vt:lpstr>PowerPoint Presentation</vt:lpstr>
      <vt:lpstr>A Matter of Necessity</vt:lpstr>
      <vt:lpstr>Our options</vt:lpstr>
      <vt:lpstr>How we (are) buil(ding) DataNexus</vt:lpstr>
      <vt:lpstr>How we (are) buil(ding) DataNexus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Across Georgia, transit is provided for the general population - anyone who is able to access and afford it.</dc:title>
  <dc:creator>Barry Golivesky</dc:creator>
  <cp:lastModifiedBy>Peffley, Alexander</cp:lastModifiedBy>
  <cp:revision>96</cp:revision>
  <dcterms:created xsi:type="dcterms:W3CDTF">2017-06-15T13:07:37Z</dcterms:created>
  <dcterms:modified xsi:type="dcterms:W3CDTF">2021-08-06T10:35:51Z</dcterms:modified>
  <cp:contentStatus/>
</cp:coreProperties>
</file>