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3" r:id="rId5"/>
    <p:sldId id="264" r:id="rId6"/>
    <p:sldId id="262" r:id="rId7"/>
    <p:sldId id="260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B74"/>
    <a:srgbClr val="16C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2646-A10E-41F6-AFE3-D575607FE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ABB5AA-416A-4C5C-BE2D-61592FB32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024C-8C34-4134-B0CC-8C574552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E973-A63B-4126-BD3F-95D792985C5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E5F11-6CD3-4169-9CE1-7D677FCB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05080-A918-4D0D-87A7-789F10D5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A770-4FAB-4443-AECF-95D3D599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94B75-02B8-4E3E-87FC-22D81892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07220-C381-4D85-99E8-922AA2B12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31768-0EF4-4137-8524-6262639F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E973-A63B-4126-BD3F-95D792985C5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FD5FE-4B38-4E6A-ADA7-BA09AB11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A2D78-9834-4E1C-A5DE-B3EC4DB5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A770-4FAB-4443-AECF-95D3D599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2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5EBDC-08D5-4E59-B641-6776B20CA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0AF67-3670-4DCF-ABD2-C54C7557D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BEB0A-C67A-480F-BF33-3F7EDAF1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E973-A63B-4126-BD3F-95D792985C5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3CB61-EFEA-460B-9C14-642CBC94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A59A0-9ABC-4BFA-8B39-0505B8E0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A770-4FAB-4443-AECF-95D3D599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1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57202-EDFE-44C1-AD12-5C2D85C0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4A0BD-A32F-4247-803E-4F31C83B7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6F433-4825-4256-9CBC-39825D18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E973-A63B-4126-BD3F-95D792985C5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C05E2-1758-4EE5-81DA-DA11E652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4221-EC06-4698-9A9B-522737EB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A770-4FAB-4443-AECF-95D3D599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6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F11E-790F-4D67-9013-0BD26FD2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3FCE6-A3AE-4696-890B-3051459A1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F2CAE-DCA9-4E10-887F-E7188D8FB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E973-A63B-4126-BD3F-95D792985C5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8C2DE-3750-4706-BC61-218C91ECF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C518-9C38-4077-8628-7450552D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A770-4FAB-4443-AECF-95D3D599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2830-3A47-4CA1-8DAC-03909068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AB8B7-0B45-4693-999A-70649D8AA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B3604-F294-423D-B3A2-6C46E3A20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61902-4760-4FA9-8ABD-A010DD1B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E973-A63B-4126-BD3F-95D792985C5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84B2D-242F-4F97-B30C-0F7ED00E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89D4B-7CB7-4275-9812-6C118F09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A770-4FAB-4443-AECF-95D3D599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7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2149-1FEC-436C-8869-B07DA13C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70F8B-462A-40DB-B0DB-262E8F1CB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D34B1-F177-4699-B28C-78B41F5DB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6EFCB-AD41-4421-A88A-B79B2ED76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B76D3A-1526-4333-B168-C903E891A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E2FCC2-5765-4C14-964E-A7D30DD7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E973-A63B-4126-BD3F-95D792985C5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7E141C-088E-4A31-B978-5118A10D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96397-0633-4E31-8975-903816A6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A770-4FAB-4443-AECF-95D3D599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98A98-BA62-4C74-BBB2-798B047A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78C6B-196A-49B7-B1B6-B5E5058E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E973-A63B-4126-BD3F-95D792985C5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57FAA-EDF6-44A8-BB65-659B8EA5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13674-3784-450A-96C8-AD037023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A770-4FAB-4443-AECF-95D3D599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3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A80E4-5D95-4F15-B920-0307D18B3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E973-A63B-4126-BD3F-95D792985C5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D1C607-DA41-43CA-85D6-1AF3688E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06F66-3C85-4E2E-8CF0-40F4176B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A770-4FAB-4443-AECF-95D3D599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2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DB3B2-3CD4-49E3-B04A-4CEAA4C9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94BFA-C3C4-4F05-AC5D-F9DC3DA1B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BFF24-C933-4B2E-873B-64CC22BCF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E4A50-3E56-4AAA-B22B-82EB19A7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E973-A63B-4126-BD3F-95D792985C5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A7A28-E4A5-4F1F-88D2-0D0E8D0E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00002-93F4-48CE-BF19-4D28CDD4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A770-4FAB-4443-AECF-95D3D599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8443-99FA-45D3-8674-382B6F3E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12425-0F9C-4E2C-A04B-362BF6DC2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1FDC9-41D0-401C-BD34-2D71F74C5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C36B8-EF6A-46DB-8303-3BD63E1E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E973-A63B-4126-BD3F-95D792985C5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3A26A-916C-42A7-B0DB-BA67E7C9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AF96F-81D1-4A3F-896B-3F53CB81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A770-4FAB-4443-AECF-95D3D599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9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95E3F-3AFE-4360-A2AA-100D779C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BDEB2-F0DD-4956-9FF8-4005AD7C7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54AE9-B06D-416F-9F17-491BD62DD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0E973-A63B-4126-BD3F-95D792985C5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94B64-D1B2-4490-A9F8-5A0DA964B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1275F-1221-422C-ABB9-451CD1D7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A770-4FAB-4443-AECF-95D3D5993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20148-95CB-4BBA-8364-5F4363CAB3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3227" y="4918693"/>
            <a:ext cx="3444539" cy="1719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019B4A-4E8B-4E72-94B3-051DDD78D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t="5539" r="22809" b="53435"/>
          <a:stretch/>
        </p:blipFill>
        <p:spPr>
          <a:xfrm>
            <a:off x="659136" y="532538"/>
            <a:ext cx="10566882" cy="38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8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310"/>
    </mc:Choice>
    <mc:Fallback xmlns="">
      <p:transition advClick="0" advTm="2031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20148-95CB-4BBA-8364-5F4363CAB3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3227" y="4918693"/>
            <a:ext cx="3444539" cy="1719221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7E62F330-CEA0-45C7-AE55-F29244EF9F79}"/>
              </a:ext>
            </a:extLst>
          </p:cNvPr>
          <p:cNvSpPr txBox="1">
            <a:spLocks/>
          </p:cNvSpPr>
          <p:nvPr/>
        </p:nvSpPr>
        <p:spPr>
          <a:xfrm>
            <a:off x="457201" y="1728503"/>
            <a:ext cx="6777788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400" b="0" i="1">
                <a:solidFill>
                  <a:srgbClr val="4242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bg1"/>
                </a:solidFill>
                <a:latin typeface="Constantia" panose="02030602050306030303" pitchFamily="18" charset="0"/>
                <a:ea typeface="Nunito"/>
                <a:cs typeface="Mongolian Baiti" panose="03000500000000000000" pitchFamily="66" charset="0"/>
                <a:sym typeface="Nunito"/>
              </a:rPr>
              <a:t>The Eviction Crisis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bg1"/>
                </a:solidFill>
                <a:latin typeface="Constantia" panose="02030602050306030303" pitchFamily="18" charset="0"/>
                <a:ea typeface="Nunito"/>
                <a:cs typeface="Mongolian Baiti" panose="03000500000000000000" pitchFamily="66" charset="0"/>
                <a:sym typeface="Nunito"/>
              </a:rPr>
              <a:t>Eviction Settlement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2800" i="0" dirty="0">
                <a:solidFill>
                  <a:schemeClr val="bg1"/>
                </a:solidFill>
                <a:latin typeface="Constantia" panose="02030602050306030303" pitchFamily="18" charset="0"/>
                <a:ea typeface="Nunito"/>
                <a:cs typeface="Mongolian Baiti" panose="03000500000000000000" pitchFamily="66" charset="0"/>
                <a:sym typeface="Nunito"/>
              </a:rPr>
              <a:t>State Justice Initiative Eviction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2800" i="0" dirty="0">
                <a:solidFill>
                  <a:schemeClr val="bg1"/>
                </a:solidFill>
                <a:latin typeface="Constantia" panose="02030602050306030303" pitchFamily="18" charset="0"/>
                <a:ea typeface="Nunito"/>
                <a:cs typeface="Mongolian Baiti" panose="03000500000000000000" pitchFamily="66" charset="0"/>
                <a:sym typeface="Nunito"/>
              </a:rPr>
              <a:t>Q &amp; 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A4F655-9E2E-4C72-8753-A8F0C9C554CD}"/>
              </a:ext>
            </a:extLst>
          </p:cNvPr>
          <p:cNvCxnSpPr/>
          <p:nvPr/>
        </p:nvCxnSpPr>
        <p:spPr>
          <a:xfrm>
            <a:off x="295421" y="1522099"/>
            <a:ext cx="943942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C16389C-F4DF-46F6-B7A2-4B7086522C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13107" r="64132" b="76010"/>
          <a:stretch/>
        </p:blipFill>
        <p:spPr>
          <a:xfrm>
            <a:off x="0" y="552630"/>
            <a:ext cx="4142934" cy="10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20148-95CB-4BBA-8364-5F4363CAB3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6383" y="5593982"/>
            <a:ext cx="2104081" cy="1331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CB08A8-8522-4F9A-9482-648057FFC183}"/>
              </a:ext>
            </a:extLst>
          </p:cNvPr>
          <p:cNvSpPr txBox="1"/>
          <p:nvPr/>
        </p:nvSpPr>
        <p:spPr>
          <a:xfrm>
            <a:off x="880972" y="1588841"/>
            <a:ext cx="49013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According to the Eviction Lab, Memphis is Ranked 41</a:t>
            </a:r>
            <a:r>
              <a:rPr lang="en-US" sz="2400" b="1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out of 100 Major Cities in the United State for Evictions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47631-1302-4D0F-B66B-56F1F6943DA7}"/>
              </a:ext>
            </a:extLst>
          </p:cNvPr>
          <p:cNvSpPr txBox="1"/>
          <p:nvPr/>
        </p:nvSpPr>
        <p:spPr>
          <a:xfrm>
            <a:off x="7286424" y="244377"/>
            <a:ext cx="49013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From 2016 to 2020 there were 138,527  FED Filings in Shelby County, TN</a:t>
            </a:r>
          </a:p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-Average of 27,700 per year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ABFE01-8B4E-4B3E-B326-4094B4243649}"/>
              </a:ext>
            </a:extLst>
          </p:cNvPr>
          <p:cNvCxnSpPr>
            <a:cxnSpLocks/>
          </p:cNvCxnSpPr>
          <p:nvPr/>
        </p:nvCxnSpPr>
        <p:spPr>
          <a:xfrm>
            <a:off x="809469" y="1381729"/>
            <a:ext cx="0" cy="2401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94702D-561D-4556-9206-09CC07FC6103}"/>
              </a:ext>
            </a:extLst>
          </p:cNvPr>
          <p:cNvCxnSpPr>
            <a:cxnSpLocks/>
          </p:cNvCxnSpPr>
          <p:nvPr/>
        </p:nvCxnSpPr>
        <p:spPr>
          <a:xfrm>
            <a:off x="830406" y="3158501"/>
            <a:ext cx="2575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F9D626-D309-4C92-827E-CAF5F8800F0E}"/>
              </a:ext>
            </a:extLst>
          </p:cNvPr>
          <p:cNvCxnSpPr>
            <a:cxnSpLocks/>
          </p:cNvCxnSpPr>
          <p:nvPr/>
        </p:nvCxnSpPr>
        <p:spPr>
          <a:xfrm>
            <a:off x="7286424" y="443194"/>
            <a:ext cx="0" cy="2401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5A6EEC-4EFD-4AAD-AB0E-2D78D31A5C42}"/>
              </a:ext>
            </a:extLst>
          </p:cNvPr>
          <p:cNvCxnSpPr>
            <a:cxnSpLocks/>
          </p:cNvCxnSpPr>
          <p:nvPr/>
        </p:nvCxnSpPr>
        <p:spPr>
          <a:xfrm>
            <a:off x="7318559" y="1825749"/>
            <a:ext cx="2575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B165B8-CEF0-44B1-A26F-240BE540A769}"/>
              </a:ext>
            </a:extLst>
          </p:cNvPr>
          <p:cNvSpPr txBox="1"/>
          <p:nvPr/>
        </p:nvSpPr>
        <p:spPr>
          <a:xfrm>
            <a:off x="5925294" y="5905737"/>
            <a:ext cx="1895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-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43.7%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9BF538B-CB57-4157-83EF-6BFCF91A529B}"/>
              </a:ext>
            </a:extLst>
          </p:cNvPr>
          <p:cNvSpPr/>
          <p:nvPr/>
        </p:nvSpPr>
        <p:spPr>
          <a:xfrm>
            <a:off x="5380533" y="5438555"/>
            <a:ext cx="772204" cy="95410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EE9AE3-5700-40E4-A74C-7EEC27AA49C8}"/>
              </a:ext>
            </a:extLst>
          </p:cNvPr>
          <p:cNvSpPr txBox="1"/>
          <p:nvPr/>
        </p:nvSpPr>
        <p:spPr>
          <a:xfrm>
            <a:off x="445107" y="5926797"/>
            <a:ext cx="33464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Year-over-Year data reveals the Eviction Filing Rate in Shelby County TN has declined by -43.7%  from 2019 to 2020.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ACC51C-A312-4953-BAC0-6FC2DBFA8C3C}"/>
              </a:ext>
            </a:extLst>
          </p:cNvPr>
          <p:cNvSpPr txBox="1"/>
          <p:nvPr/>
        </p:nvSpPr>
        <p:spPr>
          <a:xfrm>
            <a:off x="349936" y="5538878"/>
            <a:ext cx="3452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Eviction Filing Rate (EFR)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88A1B5-14D3-42FA-89A1-18720C11C682}"/>
              </a:ext>
            </a:extLst>
          </p:cNvPr>
          <p:cNvSpPr txBox="1"/>
          <p:nvPr/>
        </p:nvSpPr>
        <p:spPr>
          <a:xfrm>
            <a:off x="3891148" y="4127108"/>
            <a:ext cx="1418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YR-2019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468FFB-A91F-4821-973F-6F2F23D033E0}"/>
              </a:ext>
            </a:extLst>
          </p:cNvPr>
          <p:cNvSpPr txBox="1"/>
          <p:nvPr/>
        </p:nvSpPr>
        <p:spPr>
          <a:xfrm>
            <a:off x="6049483" y="4120025"/>
            <a:ext cx="1299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YR-2020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EFB11A-7937-4BFF-AF88-69E5CC70F48C}"/>
              </a:ext>
            </a:extLst>
          </p:cNvPr>
          <p:cNvSpPr/>
          <p:nvPr/>
        </p:nvSpPr>
        <p:spPr>
          <a:xfrm>
            <a:off x="3786245" y="4594028"/>
            <a:ext cx="1641240" cy="1555464"/>
          </a:xfrm>
          <a:prstGeom prst="ellipse">
            <a:avLst/>
          </a:prstGeom>
          <a:solidFill>
            <a:srgbClr val="16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20.1%</a:t>
            </a:r>
          </a:p>
          <a:p>
            <a:pPr algn="ctr"/>
            <a:r>
              <a:rPr lang="en-US" sz="2800" b="1" dirty="0"/>
              <a:t>EFR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9EF87A7-97E6-4BB8-B04D-A35C29E1CBAF}"/>
              </a:ext>
            </a:extLst>
          </p:cNvPr>
          <p:cNvSpPr/>
          <p:nvPr/>
        </p:nvSpPr>
        <p:spPr>
          <a:xfrm>
            <a:off x="6161159" y="4874727"/>
            <a:ext cx="1157400" cy="1052070"/>
          </a:xfrm>
          <a:prstGeom prst="ellipse">
            <a:avLst/>
          </a:prstGeom>
          <a:solidFill>
            <a:srgbClr val="2D7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11.3%</a:t>
            </a:r>
          </a:p>
          <a:p>
            <a:pPr algn="ctr"/>
            <a:r>
              <a:rPr lang="en-US" b="1" dirty="0"/>
              <a:t>EFR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8DCC41-5308-4D6D-B8DD-E87CF72A0F39}"/>
              </a:ext>
            </a:extLst>
          </p:cNvPr>
          <p:cNvSpPr txBox="1"/>
          <p:nvPr/>
        </p:nvSpPr>
        <p:spPr>
          <a:xfrm>
            <a:off x="7348547" y="1887609"/>
            <a:ext cx="45737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From 2016 to 2020 there were </a:t>
            </a:r>
          </a:p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48,795 FED Judgments in Shelby County, TN.</a:t>
            </a:r>
          </a:p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-Average of 9,700 per year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45D41DE-9747-4AFC-A58C-FEEDC831D5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0" t="19788" r="23838" b="16567"/>
          <a:stretch/>
        </p:blipFill>
        <p:spPr>
          <a:xfrm>
            <a:off x="809469" y="4103319"/>
            <a:ext cx="1964897" cy="18024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781F2E-DE11-487E-A825-46D742973A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 t="16636" r="53019" b="67482"/>
          <a:stretch/>
        </p:blipFill>
        <p:spPr>
          <a:xfrm>
            <a:off x="-159895" y="180761"/>
            <a:ext cx="4901380" cy="7715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24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27"/>
    </mc:Choice>
    <mc:Fallback xmlns="">
      <p:transition spd="slow" advTm="41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5" grpId="0" animBg="1"/>
      <p:bldP spid="16" grpId="0"/>
      <p:bldP spid="18" grpId="0"/>
      <p:bldP spid="19" grpId="0"/>
      <p:bldP spid="20" grpId="0"/>
      <p:bldP spid="21" grpId="0" animBg="1"/>
      <p:bldP spid="22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B85203-EC29-4E91-B7BB-128D54DC0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r="10412" b="16585"/>
          <a:stretch/>
        </p:blipFill>
        <p:spPr>
          <a:xfrm>
            <a:off x="7545563" y="41941"/>
            <a:ext cx="1025961" cy="1137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F5C1D4-ECAB-4198-9B5F-7A8B67795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61" y="43336"/>
            <a:ext cx="1124685" cy="1137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148208-0817-45CF-9081-52D86D72C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350" y="0"/>
            <a:ext cx="1149368" cy="12871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DB8F04-1FA0-4109-98F3-6656F0E0E6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02" y="1259380"/>
            <a:ext cx="1816370" cy="6870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004B40-90F4-4FFC-BFC4-1F380A1C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89" y="1287139"/>
            <a:ext cx="1567329" cy="687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674732-3846-4365-960B-25D63E8913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72" y="57202"/>
            <a:ext cx="1025961" cy="1137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334F16-0484-4DA8-957B-7FE600A2AC8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669" y="1340828"/>
            <a:ext cx="1567329" cy="535914"/>
          </a:xfrm>
          <a:prstGeom prst="rect">
            <a:avLst/>
          </a:prstGeom>
        </p:spPr>
      </p:pic>
      <p:pic>
        <p:nvPicPr>
          <p:cNvPr id="17" name="Picture 2" descr="Homepage">
            <a:extLst>
              <a:ext uri="{FF2B5EF4-FFF2-40B4-BE49-F238E27FC236}">
                <a16:creationId xmlns:a16="http://schemas.microsoft.com/office/drawing/2014/main" id="{325BD268-B474-4AC7-BE46-E2F024DDE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37"/>
          <a:stretch/>
        </p:blipFill>
        <p:spPr bwMode="auto">
          <a:xfrm>
            <a:off x="8644813" y="128767"/>
            <a:ext cx="1025961" cy="9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AA20FD-408E-4484-8237-9410C732D4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26" y="1027939"/>
            <a:ext cx="1536540" cy="1008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34B2518-1CAE-475F-AD21-5FCD50E73F1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7982" r="24776" b="66569"/>
          <a:stretch/>
        </p:blipFill>
        <p:spPr>
          <a:xfrm>
            <a:off x="108996" y="128767"/>
            <a:ext cx="5483327" cy="13636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4F6B5CE-FDCE-4423-8478-3DAC3A6FA5DD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3227" y="4918693"/>
            <a:ext cx="3444539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6"/>
    </mc:Choice>
    <mc:Fallback xmlns="">
      <p:transition spd="slow" advTm="1559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3AF926AE-1584-4197-A268-C0AB000B92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95126" y="3423963"/>
            <a:ext cx="5906680" cy="34213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B20148-95CB-4BBA-8364-5F4363CAB36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1728" y="5826439"/>
            <a:ext cx="1634035" cy="1031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4E52A8-698E-4D89-8BDB-FE25928D3B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7982" r="24776" b="75198"/>
          <a:stretch/>
        </p:blipFill>
        <p:spPr>
          <a:xfrm>
            <a:off x="219676" y="193834"/>
            <a:ext cx="4296598" cy="579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FA0E9C-BF6C-46D3-9A2A-ADC30C271368}"/>
              </a:ext>
            </a:extLst>
          </p:cNvPr>
          <p:cNvSpPr txBox="1"/>
          <p:nvPr/>
        </p:nvSpPr>
        <p:spPr>
          <a:xfrm>
            <a:off x="477704" y="2758231"/>
            <a:ext cx="4083968" cy="646331"/>
          </a:xfrm>
          <a:prstGeom prst="rect">
            <a:avLst/>
          </a:prstGeom>
          <a:solidFill>
            <a:srgbClr val="2D7B74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Paid out $1,796,088  in Eviction Settlements as of December 31st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EF1A8-1F35-4FC8-818D-3653C9A81B14}"/>
              </a:ext>
            </a:extLst>
          </p:cNvPr>
          <p:cNvSpPr txBox="1"/>
          <p:nvPr/>
        </p:nvSpPr>
        <p:spPr>
          <a:xfrm>
            <a:off x="477704" y="1989594"/>
            <a:ext cx="3200952" cy="646331"/>
          </a:xfrm>
          <a:prstGeom prst="rect">
            <a:avLst/>
          </a:prstGeom>
          <a:solidFill>
            <a:srgbClr val="2D7B74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Saved 1,155 households from </a:t>
            </a:r>
          </a:p>
          <a:p>
            <a:r>
              <a:rPr lang="en-US" dirty="0">
                <a:solidFill>
                  <a:schemeClr val="bg1"/>
                </a:solidFill>
              </a:rPr>
              <a:t>facing eminent Eviction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A4373-D40C-4268-8206-ED94BC884B73}"/>
              </a:ext>
            </a:extLst>
          </p:cNvPr>
          <p:cNvSpPr txBox="1"/>
          <p:nvPr/>
        </p:nvSpPr>
        <p:spPr>
          <a:xfrm>
            <a:off x="249464" y="712833"/>
            <a:ext cx="4296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PROGRAM DATA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8AE59-2B42-4549-BC1A-E0FD886CDA76}"/>
              </a:ext>
            </a:extLst>
          </p:cNvPr>
          <p:cNvCxnSpPr>
            <a:cxnSpLocks/>
          </p:cNvCxnSpPr>
          <p:nvPr/>
        </p:nvCxnSpPr>
        <p:spPr>
          <a:xfrm>
            <a:off x="477704" y="1966698"/>
            <a:ext cx="0" cy="146230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73F8B9-5828-445D-A419-85709428AF1F}"/>
              </a:ext>
            </a:extLst>
          </p:cNvPr>
          <p:cNvSpPr txBox="1"/>
          <p:nvPr/>
        </p:nvSpPr>
        <p:spPr>
          <a:xfrm>
            <a:off x="10093731" y="395711"/>
            <a:ext cx="1316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16CCD0"/>
                </a:solidFill>
              </a:rPr>
              <a:t>214</a:t>
            </a:r>
            <a:endParaRPr lang="en-US" sz="13800" b="1" dirty="0">
              <a:solidFill>
                <a:srgbClr val="16CCD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87641C-A19A-4DC4-939A-BF44F057AB44}"/>
              </a:ext>
            </a:extLst>
          </p:cNvPr>
          <p:cNvCxnSpPr>
            <a:cxnSpLocks/>
          </p:cNvCxnSpPr>
          <p:nvPr/>
        </p:nvCxnSpPr>
        <p:spPr>
          <a:xfrm>
            <a:off x="9447704" y="608030"/>
            <a:ext cx="260805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E9DABA2-27D5-4C74-80D3-BE9D073EEDB2}"/>
              </a:ext>
            </a:extLst>
          </p:cNvPr>
          <p:cNvSpPr txBox="1"/>
          <p:nvPr/>
        </p:nvSpPr>
        <p:spPr>
          <a:xfrm>
            <a:off x="10097746" y="2023304"/>
            <a:ext cx="1316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16CCD0"/>
                </a:solidFill>
              </a:rPr>
              <a:t>941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CC935F3-CC41-4447-913B-6BC85EB510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7" t="17826" r="24104" b="26743"/>
          <a:stretch/>
        </p:blipFill>
        <p:spPr>
          <a:xfrm>
            <a:off x="10147283" y="3095342"/>
            <a:ext cx="1208897" cy="13474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5CBDBF4-D91F-4FDA-8A21-275235669D4A}"/>
              </a:ext>
            </a:extLst>
          </p:cNvPr>
          <p:cNvSpPr txBox="1"/>
          <p:nvPr/>
        </p:nvSpPr>
        <p:spPr>
          <a:xfrm>
            <a:off x="9837830" y="4083105"/>
            <a:ext cx="1943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16CCD0"/>
                </a:solidFill>
              </a:rPr>
              <a:t>1,155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ED805B-C7E1-4FBD-96ED-06A66CC3EB80}"/>
              </a:ext>
            </a:extLst>
          </p:cNvPr>
          <p:cNvSpPr txBox="1"/>
          <p:nvPr/>
        </p:nvSpPr>
        <p:spPr>
          <a:xfrm>
            <a:off x="9743784" y="4819304"/>
            <a:ext cx="278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Households received Assistance through ESP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358B6E-24AD-4A3C-9AB8-354D47F12821}"/>
              </a:ext>
            </a:extLst>
          </p:cNvPr>
          <p:cNvSpPr txBox="1"/>
          <p:nvPr/>
        </p:nvSpPr>
        <p:spPr>
          <a:xfrm>
            <a:off x="9409665" y="290789"/>
            <a:ext cx="27466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Individual Household Settlements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70C9BA-64BA-445E-A956-CCFA3182E085}"/>
              </a:ext>
            </a:extLst>
          </p:cNvPr>
          <p:cNvSpPr txBox="1"/>
          <p:nvPr/>
        </p:nvSpPr>
        <p:spPr>
          <a:xfrm>
            <a:off x="9390207" y="1615825"/>
            <a:ext cx="2785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Household Settlements Part </a:t>
            </a:r>
          </a:p>
          <a:p>
            <a:r>
              <a: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of Bulk Portfolio Settlements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4D64F2-4DED-4DAE-9D40-BD0211D16EE9}"/>
              </a:ext>
            </a:extLst>
          </p:cNvPr>
          <p:cNvCxnSpPr>
            <a:cxnSpLocks/>
          </p:cNvCxnSpPr>
          <p:nvPr/>
        </p:nvCxnSpPr>
        <p:spPr>
          <a:xfrm>
            <a:off x="9453605" y="2202909"/>
            <a:ext cx="2447282" cy="7526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8C22ED8-9319-4B9F-B783-652A17BBDB06}"/>
              </a:ext>
            </a:extLst>
          </p:cNvPr>
          <p:cNvSpPr txBox="1"/>
          <p:nvPr/>
        </p:nvSpPr>
        <p:spPr>
          <a:xfrm>
            <a:off x="1325262" y="3951262"/>
            <a:ext cx="411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ESP Applicant Intake by the month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BAFD46-CFBB-453C-8C87-B9D4D47404AC}"/>
              </a:ext>
            </a:extLst>
          </p:cNvPr>
          <p:cNvSpPr txBox="1"/>
          <p:nvPr/>
        </p:nvSpPr>
        <p:spPr>
          <a:xfrm>
            <a:off x="1554671" y="4438089"/>
            <a:ext cx="3881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16CCD0"/>
                </a:solidFill>
              </a:rPr>
              <a:t>The highest numbers of applicant intake occurred</a:t>
            </a:r>
          </a:p>
          <a:p>
            <a:r>
              <a:rPr lang="en-US" sz="1200" b="1" dirty="0">
                <a:solidFill>
                  <a:srgbClr val="16CCD0"/>
                </a:solidFill>
              </a:rPr>
              <a:t>        during the months of June and July 2020.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16CCD0"/>
                </a:solidFill>
              </a:rPr>
              <a:t>A total of 2,775 applicants were process between </a:t>
            </a:r>
          </a:p>
          <a:p>
            <a:r>
              <a:rPr lang="en-US" sz="1200" b="1" dirty="0">
                <a:solidFill>
                  <a:srgbClr val="16CCD0"/>
                </a:solidFill>
              </a:rPr>
              <a:t>        June 20th and December 31st 2020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461C0F6-12D9-4C28-A477-3FF03337CBC1}"/>
              </a:ext>
            </a:extLst>
          </p:cNvPr>
          <p:cNvCxnSpPr>
            <a:cxnSpLocks/>
          </p:cNvCxnSpPr>
          <p:nvPr/>
        </p:nvCxnSpPr>
        <p:spPr>
          <a:xfrm>
            <a:off x="1554671" y="4379341"/>
            <a:ext cx="365233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D8B5819-BDD1-4448-9874-50AA3812BDC5}"/>
              </a:ext>
            </a:extLst>
          </p:cNvPr>
          <p:cNvSpPr txBox="1"/>
          <p:nvPr/>
        </p:nvSpPr>
        <p:spPr>
          <a:xfrm>
            <a:off x="6467534" y="241823"/>
            <a:ext cx="18671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Applicant Profile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1457DA7-8A39-497E-A96C-3511DF41539C}"/>
              </a:ext>
            </a:extLst>
          </p:cNvPr>
          <p:cNvCxnSpPr>
            <a:cxnSpLocks/>
          </p:cNvCxnSpPr>
          <p:nvPr/>
        </p:nvCxnSpPr>
        <p:spPr>
          <a:xfrm>
            <a:off x="6035077" y="598566"/>
            <a:ext cx="2299648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E57D08FC-E3F8-428A-B651-D96564E544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5" t="20391" r="34265" b="22983"/>
          <a:stretch/>
        </p:blipFill>
        <p:spPr>
          <a:xfrm>
            <a:off x="5709324" y="728770"/>
            <a:ext cx="1075136" cy="107590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1C5B6E3-A60F-485D-920A-801DF7679DF7}"/>
              </a:ext>
            </a:extLst>
          </p:cNvPr>
          <p:cNvSpPr txBox="1"/>
          <p:nvPr/>
        </p:nvSpPr>
        <p:spPr>
          <a:xfrm>
            <a:off x="6701008" y="928276"/>
            <a:ext cx="20431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majority or 81% of applicants were Female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B9AD36F-61E8-4481-B42F-B7E645809C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3" t="22762" r="32421" b="18436"/>
          <a:stretch/>
        </p:blipFill>
        <p:spPr>
          <a:xfrm>
            <a:off x="5623896" y="1891945"/>
            <a:ext cx="1227500" cy="115159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7E58A3B-8690-47A7-AA93-3F1C897ABB09}"/>
              </a:ext>
            </a:extLst>
          </p:cNvPr>
          <p:cNvSpPr txBox="1"/>
          <p:nvPr/>
        </p:nvSpPr>
        <p:spPr>
          <a:xfrm>
            <a:off x="6710921" y="1966698"/>
            <a:ext cx="20431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majority or 62% of applicants were African American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BE8BBC9-7C2A-4BE5-8C26-F924CFD2D10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9" t="20116" r="34523" b="22252"/>
          <a:stretch/>
        </p:blipFill>
        <p:spPr>
          <a:xfrm>
            <a:off x="5660991" y="2948033"/>
            <a:ext cx="1087025" cy="112734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02C9956-4CC2-45CA-8C40-491AC3D4CA99}"/>
              </a:ext>
            </a:extLst>
          </p:cNvPr>
          <p:cNvSpPr txBox="1"/>
          <p:nvPr/>
        </p:nvSpPr>
        <p:spPr>
          <a:xfrm>
            <a:off x="6701008" y="3022099"/>
            <a:ext cx="20431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majority or 69% of applicants were between</a:t>
            </a:r>
          </a:p>
          <a:p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19-39 years of age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7C9EE55D-C4B4-43B2-A0B6-89E498A79D5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3" t="19153" r="32790" b="14992"/>
          <a:stretch/>
        </p:blipFill>
        <p:spPr>
          <a:xfrm>
            <a:off x="5556960" y="4066448"/>
            <a:ext cx="1227500" cy="131888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F08AD812-8C17-401D-B090-F4DA6CCD975B}"/>
              </a:ext>
            </a:extLst>
          </p:cNvPr>
          <p:cNvSpPr txBox="1"/>
          <p:nvPr/>
        </p:nvSpPr>
        <p:spPr>
          <a:xfrm>
            <a:off x="6726052" y="4201296"/>
            <a:ext cx="20431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majority or 86% of applicants lived in a household with 2 or more persons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6E8FA00-79F0-4F00-82D0-D6EDF16C744C}"/>
              </a:ext>
            </a:extLst>
          </p:cNvPr>
          <p:cNvSpPr txBox="1"/>
          <p:nvPr/>
        </p:nvSpPr>
        <p:spPr>
          <a:xfrm>
            <a:off x="388096" y="1508969"/>
            <a:ext cx="411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ESP Program Impacts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3302C1C-F1B9-4676-800D-FA2A3B96BA8E}"/>
              </a:ext>
            </a:extLst>
          </p:cNvPr>
          <p:cNvCxnSpPr>
            <a:cxnSpLocks/>
          </p:cNvCxnSpPr>
          <p:nvPr/>
        </p:nvCxnSpPr>
        <p:spPr>
          <a:xfrm>
            <a:off x="477704" y="1877435"/>
            <a:ext cx="365233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659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84"/>
    </mc:Choice>
    <mc:Fallback xmlns="">
      <p:transition spd="slow" advTm="53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21" grpId="0"/>
      <p:bldP spid="27" grpId="0"/>
      <p:bldP spid="28" grpId="0"/>
      <p:bldP spid="29" grpId="0"/>
      <p:bldP spid="30" grpId="0"/>
      <p:bldP spid="36" grpId="0"/>
      <p:bldP spid="38" grpId="0"/>
      <p:bldP spid="49" grpId="0"/>
      <p:bldP spid="54" grpId="0"/>
      <p:bldP spid="57" grpId="0"/>
      <p:bldP spid="60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5;p16">
            <a:extLst>
              <a:ext uri="{FF2B5EF4-FFF2-40B4-BE49-F238E27FC236}">
                <a16:creationId xmlns:a16="http://schemas.microsoft.com/office/drawing/2014/main" id="{59DE0237-81D3-46B1-BB87-AA620B9A8E80}"/>
              </a:ext>
            </a:extLst>
          </p:cNvPr>
          <p:cNvSpPr txBox="1">
            <a:spLocks/>
          </p:cNvSpPr>
          <p:nvPr/>
        </p:nvSpPr>
        <p:spPr>
          <a:xfrm>
            <a:off x="382825" y="1588958"/>
            <a:ext cx="10036696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8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Nunito" charset="0"/>
                <a:ea typeface="Nunito" charset="0"/>
                <a:cs typeface="Nunito" charset="0"/>
              </a:rPr>
              <a:t>Partnership between University of Memphis Law School, Innovate Memphis, and Rhodes College to coordinate three months of regular court observations to better understand the Eviction Process in Shelby County</a:t>
            </a:r>
          </a:p>
          <a:p>
            <a:pPr algn="l">
              <a:lnSpc>
                <a:spcPct val="150000"/>
              </a:lnSpc>
            </a:pPr>
            <a:endParaRPr lang="en-US" sz="1800" kern="0" dirty="0">
              <a:solidFill>
                <a:schemeClr val="accent1">
                  <a:lumMod val="20000"/>
                  <a:lumOff val="80000"/>
                </a:schemeClr>
              </a:solidFill>
              <a:latin typeface="Nunito" charset="0"/>
              <a:ea typeface="Nunito" charset="0"/>
              <a:cs typeface="Nunito" charset="0"/>
            </a:endParaRPr>
          </a:p>
          <a:p>
            <a:pPr algn="l">
              <a:lnSpc>
                <a:spcPct val="150000"/>
              </a:lnSpc>
            </a:pPr>
            <a:r>
              <a:rPr lang="en-US" sz="18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Nunito" charset="0"/>
                <a:ea typeface="Nunito" charset="0"/>
                <a:cs typeface="Nunito" charset="0"/>
              </a:rPr>
              <a:t>In addition to court observation, analysis of existing administrative data will also be leveraged to look at the following questions</a:t>
            </a:r>
          </a:p>
          <a:p>
            <a:pPr marL="1253047" lvl="1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Nunito" charset="0"/>
                <a:ea typeface="Nunito" charset="0"/>
                <a:cs typeface="Nunito" charset="0"/>
              </a:rPr>
              <a:t>What percentage of tenants do not have representation in eviction court cases?</a:t>
            </a:r>
          </a:p>
          <a:p>
            <a:pPr marL="1253047" lvl="1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Nunito" charset="0"/>
                <a:ea typeface="Nunito" charset="0"/>
                <a:cs typeface="Nunito" charset="0"/>
              </a:rPr>
              <a:t>What are motivations for eviction and is there evidence to suggest landlord are retaliatorily evicting tenants for submitting code requests for example?</a:t>
            </a:r>
          </a:p>
          <a:p>
            <a:pPr marL="1253047" lvl="1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Nunito" charset="0"/>
                <a:ea typeface="Nunito" charset="0"/>
                <a:cs typeface="Nunito" charset="0"/>
              </a:rPr>
              <a:t>Are there incremental and meaningful ways to make the eviction process in Shelby county more equitable, efficient, and just?</a:t>
            </a:r>
          </a:p>
          <a:p>
            <a:pPr lvl="1" algn="l">
              <a:lnSpc>
                <a:spcPct val="150000"/>
              </a:lnSpc>
            </a:pPr>
            <a:endParaRPr lang="en-US" kern="0" dirty="0">
              <a:solidFill>
                <a:srgbClr val="469AA1"/>
              </a:solidFill>
              <a:latin typeface="Nunito" charset="0"/>
              <a:ea typeface="Nunito" charset="0"/>
              <a:cs typeface="Nunito" charset="0"/>
            </a:endParaRPr>
          </a:p>
          <a:p>
            <a:pPr marL="12700" algn="l">
              <a:spcAft>
                <a:spcPts val="2400"/>
              </a:spcAft>
            </a:pPr>
            <a:br>
              <a:rPr lang="en-US" kern="0" dirty="0">
                <a:solidFill>
                  <a:srgbClr val="469AA1"/>
                </a:solidFill>
                <a:latin typeface="Nunito" charset="0"/>
                <a:ea typeface="Nunito" charset="0"/>
                <a:cs typeface="Nunito" charset="0"/>
              </a:rPr>
            </a:br>
            <a:endParaRPr lang="en-US" kern="0" dirty="0">
              <a:solidFill>
                <a:srgbClr val="469AA1"/>
              </a:solidFill>
              <a:latin typeface="Nunito" charset="0"/>
              <a:ea typeface="Nunito" charset="0"/>
              <a:cs typeface="Nunito" charset="0"/>
            </a:endParaRPr>
          </a:p>
          <a:p>
            <a:pPr lvl="1" algn="l">
              <a:lnSpc>
                <a:spcPct val="150000"/>
              </a:lnSpc>
              <a:buFont typeface="Nunito"/>
              <a:buChar char="●"/>
            </a:pPr>
            <a:endParaRPr lang="en-US" kern="0" dirty="0">
              <a:solidFill>
                <a:srgbClr val="469AA1"/>
              </a:solidFill>
              <a:latin typeface="Nunito" charset="0"/>
              <a:ea typeface="Nunito" charset="0"/>
              <a:cs typeface="Nunito" charset="0"/>
              <a:sym typeface="Wingdings" pitchFamily="2" charset="2"/>
            </a:endParaRPr>
          </a:p>
          <a:p>
            <a:pPr marL="795847" lvl="1" algn="l">
              <a:lnSpc>
                <a:spcPct val="100000"/>
              </a:lnSpc>
            </a:pPr>
            <a:br>
              <a:rPr lang="en-US" b="1" kern="0" dirty="0">
                <a:solidFill>
                  <a:srgbClr val="469AA1"/>
                </a:solidFill>
                <a:latin typeface="Nunito" charset="0"/>
                <a:ea typeface="Nunito" charset="0"/>
                <a:cs typeface="Nunito" charset="0"/>
              </a:rPr>
            </a:br>
            <a:endParaRPr lang="en-US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ct val="150000"/>
              </a:lnSpc>
              <a:buFont typeface="Nunito"/>
              <a:buChar char="●"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>
              <a:spcBef>
                <a:spcPts val="1067"/>
              </a:spcBef>
              <a:spcAft>
                <a:spcPts val="2133"/>
              </a:spcAft>
            </a:pPr>
            <a:endParaRPr lang="en-US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20148-95CB-4BBA-8364-5F4363CAB3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8298" y="5889716"/>
            <a:ext cx="1761105" cy="878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F2C57F-FDC1-4760-9996-5D8DAE4F09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7" r="36803" b="61814"/>
          <a:stretch/>
        </p:blipFill>
        <p:spPr>
          <a:xfrm>
            <a:off x="-179882" y="0"/>
            <a:ext cx="7704945" cy="15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46"/>
    </mc:Choice>
    <mc:Fallback xmlns="">
      <p:transition spd="slow" advTm="244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20148-95CB-4BBA-8364-5F4363CAB3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646" y="5610750"/>
            <a:ext cx="2044120" cy="12427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FA18BE-5A61-4D90-8328-7FD03D4C5219}"/>
              </a:ext>
            </a:extLst>
          </p:cNvPr>
          <p:cNvSpPr txBox="1"/>
          <p:nvPr/>
        </p:nvSpPr>
        <p:spPr>
          <a:xfrm>
            <a:off x="753249" y="1247250"/>
            <a:ext cx="2419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16CCD0"/>
                </a:solidFill>
              </a:rPr>
              <a:t>2,487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8BB622-6A61-403D-94BF-5669B08F1DC6}"/>
              </a:ext>
            </a:extLst>
          </p:cNvPr>
          <p:cNvSpPr txBox="1"/>
          <p:nvPr/>
        </p:nvSpPr>
        <p:spPr>
          <a:xfrm>
            <a:off x="664647" y="2164392"/>
            <a:ext cx="24190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kern="0" dirty="0">
                <a:solidFill>
                  <a:srgbClr val="469AA1"/>
                </a:solidFill>
                <a:latin typeface="Nunito" charset="0"/>
                <a:ea typeface="Nunito" charset="0"/>
                <a:cs typeface="Nunito" charset="0"/>
              </a:rPr>
              <a:t>Cases have been observed by law school students so far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64F2F0-A899-454D-8E3B-6F0FE6F19E43}"/>
              </a:ext>
            </a:extLst>
          </p:cNvPr>
          <p:cNvSpPr txBox="1"/>
          <p:nvPr/>
        </p:nvSpPr>
        <p:spPr>
          <a:xfrm>
            <a:off x="5685491" y="1254842"/>
            <a:ext cx="26394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Aft>
                <a:spcPts val="2400"/>
              </a:spcAft>
            </a:pPr>
            <a:r>
              <a:rPr lang="en-US" i="0" kern="0" dirty="0">
                <a:solidFill>
                  <a:srgbClr val="469AA1"/>
                </a:solidFill>
                <a:latin typeface="Nunito" charset="0"/>
                <a:ea typeface="Nunito" charset="0"/>
                <a:cs typeface="Nunito" charset="0"/>
              </a:rPr>
              <a:t>Tenants do not have any representation in eviction cases 96% of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6C520C-B8DD-4617-B8D0-699F907E6A57}"/>
              </a:ext>
            </a:extLst>
          </p:cNvPr>
          <p:cNvSpPr txBox="1"/>
          <p:nvPr/>
        </p:nvSpPr>
        <p:spPr>
          <a:xfrm>
            <a:off x="5252630" y="2178172"/>
            <a:ext cx="29230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lvl="1">
              <a:spcAft>
                <a:spcPts val="2400"/>
              </a:spcAft>
            </a:pPr>
            <a:r>
              <a:rPr lang="en-US" kern="0" dirty="0">
                <a:solidFill>
                  <a:srgbClr val="469AA1"/>
                </a:solidFill>
                <a:latin typeface="Nunito" charset="0"/>
                <a:ea typeface="Nunito" charset="0"/>
                <a:cs typeface="Nunito" charset="0"/>
              </a:rPr>
              <a:t>The majority of the 4% that are represented is through ERA/ESP </a:t>
            </a:r>
            <a:endParaRPr lang="en-US" i="0" kern="0" dirty="0">
              <a:solidFill>
                <a:srgbClr val="469AA1"/>
              </a:solidFill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0DB9EF-37D4-411D-9621-08C5C4FC0036}"/>
              </a:ext>
            </a:extLst>
          </p:cNvPr>
          <p:cNvSpPr txBox="1"/>
          <p:nvPr/>
        </p:nvSpPr>
        <p:spPr>
          <a:xfrm>
            <a:off x="512152" y="5395177"/>
            <a:ext cx="2323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kern="0" dirty="0">
                <a:solidFill>
                  <a:srgbClr val="469AA1"/>
                </a:solidFill>
                <a:latin typeface="Nunito" charset="0"/>
                <a:ea typeface="Nunito" charset="0"/>
                <a:cs typeface="Nunito" charset="0"/>
              </a:rPr>
              <a:t>82% of cases the tenant did not even appear in court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CA0FE3-012B-4C03-88D8-33D411E0EC0C}"/>
              </a:ext>
            </a:extLst>
          </p:cNvPr>
          <p:cNvSpPr txBox="1"/>
          <p:nvPr/>
        </p:nvSpPr>
        <p:spPr>
          <a:xfrm>
            <a:off x="5607865" y="3843462"/>
            <a:ext cx="22126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Aft>
                <a:spcPts val="2400"/>
              </a:spcAft>
            </a:pPr>
            <a:r>
              <a:rPr lang="en-US" i="0" kern="0" dirty="0">
                <a:solidFill>
                  <a:srgbClr val="469AA1"/>
                </a:solidFill>
                <a:latin typeface="Nunito" charset="0"/>
                <a:ea typeface="Nunito" charset="0"/>
                <a:cs typeface="Nunito" charset="0"/>
              </a:rPr>
              <a:t>Landlord is legally represented 89% of the 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A4F52B-A2CE-4297-BE47-67F9D4AC0079}"/>
              </a:ext>
            </a:extLst>
          </p:cNvPr>
          <p:cNvSpPr txBox="1"/>
          <p:nvPr/>
        </p:nvSpPr>
        <p:spPr>
          <a:xfrm>
            <a:off x="9273839" y="2922076"/>
            <a:ext cx="24539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Aft>
                <a:spcPts val="2400"/>
              </a:spcAft>
            </a:pPr>
            <a:r>
              <a:rPr lang="en-US" i="0" kern="0" dirty="0">
                <a:solidFill>
                  <a:srgbClr val="469AA1"/>
                </a:solidFill>
                <a:latin typeface="Nunito" charset="0"/>
                <a:ea typeface="Nunito" charset="0"/>
                <a:cs typeface="Nunito" charset="0"/>
              </a:rPr>
              <a:t>70% of observed hearings were finished in under 1 minute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BC2FD05-0C71-4CE5-9275-EA2BC2EC3F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0" t="19788" r="23838" b="16567"/>
          <a:stretch/>
        </p:blipFill>
        <p:spPr>
          <a:xfrm>
            <a:off x="2284790" y="1000479"/>
            <a:ext cx="1486662" cy="141687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ECED5A4-ADE0-4BD7-9A3D-9B18BA0288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0" t="17516" r="30876" b="21070"/>
          <a:stretch/>
        </p:blipFill>
        <p:spPr>
          <a:xfrm>
            <a:off x="4002687" y="974547"/>
            <a:ext cx="1898045" cy="17800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B197968-AFB8-4C44-950F-49B9976194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4" t="18846" r="31866" b="15600"/>
          <a:stretch/>
        </p:blipFill>
        <p:spPr>
          <a:xfrm>
            <a:off x="3943973" y="3615094"/>
            <a:ext cx="1898045" cy="17800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3095DD6-9E46-45EB-B30B-28916935EB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8" t="23979" r="32117" b="23471"/>
          <a:stretch/>
        </p:blipFill>
        <p:spPr>
          <a:xfrm>
            <a:off x="9079747" y="1000479"/>
            <a:ext cx="2359004" cy="20872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ED6AC31-6C2D-4C2A-9018-1289E4E752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4" t="30761" r="48310" b="43282"/>
          <a:stretch/>
        </p:blipFill>
        <p:spPr>
          <a:xfrm>
            <a:off x="249208" y="3748592"/>
            <a:ext cx="2923082" cy="17800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D39C326-048B-459A-BC11-39C45C36940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7" r="36803" b="61814"/>
          <a:stretch/>
        </p:blipFill>
        <p:spPr>
          <a:xfrm>
            <a:off x="-179882" y="0"/>
            <a:ext cx="6700603" cy="1254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77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77"/>
    </mc:Choice>
    <mc:Fallback xmlns="">
      <p:transition spd="slow" advTm="31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20148-95CB-4BBA-8364-5F4363CAB3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3227" y="4918693"/>
            <a:ext cx="3444539" cy="1719221"/>
          </a:xfrm>
          <a:prstGeom prst="rect">
            <a:avLst/>
          </a:prstGeom>
        </p:spPr>
      </p:pic>
      <p:sp>
        <p:nvSpPr>
          <p:cNvPr id="5" name="Google Shape;161;p27">
            <a:extLst>
              <a:ext uri="{FF2B5EF4-FFF2-40B4-BE49-F238E27FC236}">
                <a16:creationId xmlns:a16="http://schemas.microsoft.com/office/drawing/2014/main" id="{0FD3F925-700C-40B2-BF22-ECF30D579725}"/>
              </a:ext>
            </a:extLst>
          </p:cNvPr>
          <p:cNvSpPr txBox="1">
            <a:spLocks/>
          </p:cNvSpPr>
          <p:nvPr/>
        </p:nvSpPr>
        <p:spPr>
          <a:xfrm>
            <a:off x="415925" y="1205870"/>
            <a:ext cx="11360150" cy="27368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5400">
                <a:solidFill>
                  <a:schemeClr val="accent1">
                    <a:lumMod val="20000"/>
                    <a:lumOff val="80000"/>
                  </a:schemeClr>
                </a:solidFill>
                <a:latin typeface="Nunito" charset="0"/>
                <a:ea typeface="Nunito" charset="0"/>
                <a:cs typeface="Nunito" charset="0"/>
              </a:rPr>
              <a:t>QUESTIONS?</a:t>
            </a:r>
            <a:endParaRPr lang="en-US" sz="5400" dirty="0">
              <a:solidFill>
                <a:schemeClr val="accent1">
                  <a:lumMod val="20000"/>
                  <a:lumOff val="80000"/>
                </a:schemeClr>
              </a:solidFill>
              <a:latin typeface="Nunito" charset="0"/>
              <a:ea typeface="Nunito" charset="0"/>
              <a:cs typeface="Nuni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41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0.4|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2.6|7.8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8|6.1|11.2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429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Constantia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Altonio Smith</dc:creator>
  <cp:lastModifiedBy>Peffley, Alexander</cp:lastModifiedBy>
  <cp:revision>32</cp:revision>
  <dcterms:created xsi:type="dcterms:W3CDTF">2021-05-21T17:20:52Z</dcterms:created>
  <dcterms:modified xsi:type="dcterms:W3CDTF">2021-08-06T10:28:24Z</dcterms:modified>
</cp:coreProperties>
</file>