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2"/>
  </p:notesMasterIdLst>
  <p:sldIdLst>
    <p:sldId id="297" r:id="rId6"/>
    <p:sldId id="303" r:id="rId7"/>
    <p:sldId id="306" r:id="rId8"/>
    <p:sldId id="309" r:id="rId9"/>
    <p:sldId id="312" r:id="rId10"/>
    <p:sldId id="285" r:id="rId11"/>
    <p:sldId id="259" r:id="rId12"/>
    <p:sldId id="293" r:id="rId13"/>
    <p:sldId id="294" r:id="rId14"/>
    <p:sldId id="298" r:id="rId15"/>
    <p:sldId id="286" r:id="rId16"/>
    <p:sldId id="300" r:id="rId17"/>
    <p:sldId id="313" r:id="rId18"/>
    <p:sldId id="310" r:id="rId19"/>
    <p:sldId id="307" r:id="rId20"/>
    <p:sldId id="29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ince, Vanessa" initials="QV" lastIdx="4" clrIdx="0">
    <p:extLst>
      <p:ext uri="{19B8F6BF-5375-455C-9EA6-DF929625EA0E}">
        <p15:presenceInfo xmlns:p15="http://schemas.microsoft.com/office/powerpoint/2012/main" userId="S::vquince@kingcounty.gov::b9e35d23-da33-4fdf-9d3e-f6470c38ba26" providerId="AD"/>
      </p:ext>
    </p:extLst>
  </p:cmAuthor>
  <p:cmAuthor id="2" name="Sanford, Sara Jaye" initials="SJ" lastIdx="5" clrIdx="1">
    <p:extLst>
      <p:ext uri="{19B8F6BF-5375-455C-9EA6-DF929625EA0E}">
        <p15:presenceInfo xmlns:p15="http://schemas.microsoft.com/office/powerpoint/2012/main" userId="S::sjsanford@kingcounty.gov::b536532f-f26c-422f-8599-99f169f5f167" providerId="AD"/>
      </p:ext>
    </p:extLst>
  </p:cmAuthor>
  <p:cmAuthor id="3" name="McCracken, Joie" initials="MJ" lastIdx="3" clrIdx="2">
    <p:extLst>
      <p:ext uri="{19B8F6BF-5375-455C-9EA6-DF929625EA0E}">
        <p15:presenceInfo xmlns:p15="http://schemas.microsoft.com/office/powerpoint/2012/main" userId="S::jmccracken@kingcounty.gov::7172864d-b669-4a2d-a2ee-07eea4cbeca0" providerId="AD"/>
      </p:ext>
    </p:extLst>
  </p:cmAuthor>
  <p:cmAuthor id="4" name="Toyoji, Mariko" initials="TM" lastIdx="1" clrIdx="3">
    <p:extLst>
      <p:ext uri="{19B8F6BF-5375-455C-9EA6-DF929625EA0E}">
        <p15:presenceInfo xmlns:p15="http://schemas.microsoft.com/office/powerpoint/2012/main" userId="S::mtoyoji@kingcounty.gov::19e4b35b-7197-4a35-883b-864f43c5aa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C6E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CB05BB-6264-428E-BB48-99E750C59EBE}" v="255" dt="2021-05-20T21:48:06.113"/>
    <p1510:client id="{89DBC99F-9097-C000-0EF6-8DEB1BEF0F90}" v="63" dt="2021-05-20T20:52:14.366"/>
    <p1510:client id="{B0353C4D-5CAC-4383-ADE9-053AB0203F69}" v="13" dt="2021-05-20T20:56:23.843"/>
    <p1510:client id="{E64BA49B-4BE4-02B4-0FE4-0FF90637136F}" v="203" dt="2021-05-20T21:14:27.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732" autoAdjust="0"/>
  </p:normalViewPr>
  <p:slideViewPr>
    <p:cSldViewPr snapToGrid="0">
      <p:cViewPr varScale="1">
        <p:scale>
          <a:sx n="24" d="100"/>
          <a:sy n="24" d="100"/>
        </p:scale>
        <p:origin x="145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A98CE-69D5-47D5-8274-371C0067126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87D08B5-A70F-47C0-9632-7FED14EA3850}">
      <dgm:prSet phldrT="[Text]"/>
      <dgm:spPr/>
      <dgm:t>
        <a:bodyPr/>
        <a:lstStyle/>
        <a:p>
          <a:r>
            <a:rPr lang="en-US"/>
            <a:t>Data collection</a:t>
          </a:r>
        </a:p>
      </dgm:t>
    </dgm:pt>
    <dgm:pt modelId="{56B009F4-4A7D-448D-8DB9-F72C8C3D8F59}" type="parTrans" cxnId="{901D4B5D-A070-4082-8640-5D6F4EE9DF17}">
      <dgm:prSet/>
      <dgm:spPr/>
      <dgm:t>
        <a:bodyPr/>
        <a:lstStyle/>
        <a:p>
          <a:endParaRPr lang="en-US"/>
        </a:p>
      </dgm:t>
    </dgm:pt>
    <dgm:pt modelId="{02160713-421C-40E0-A8E0-AB182A852318}" type="sibTrans" cxnId="{901D4B5D-A070-4082-8640-5D6F4EE9DF17}">
      <dgm:prSet/>
      <dgm:spPr/>
      <dgm:t>
        <a:bodyPr/>
        <a:lstStyle/>
        <a:p>
          <a:endParaRPr lang="en-US"/>
        </a:p>
      </dgm:t>
    </dgm:pt>
    <dgm:pt modelId="{BBD92895-CC5E-41CE-AB36-0DECCD767AF8}">
      <dgm:prSet phldrT="[Text]"/>
      <dgm:spPr/>
      <dgm:t>
        <a:bodyPr/>
        <a:lstStyle/>
        <a:p>
          <a:r>
            <a:rPr lang="en-US"/>
            <a:t>Data dissemination</a:t>
          </a:r>
        </a:p>
      </dgm:t>
    </dgm:pt>
    <dgm:pt modelId="{6FE0197E-2E6D-43C6-BBEA-E7DD04D08C7A}" type="parTrans" cxnId="{D53DC2A4-2AEE-4DC9-8F03-46FE4175CA7E}">
      <dgm:prSet/>
      <dgm:spPr/>
      <dgm:t>
        <a:bodyPr/>
        <a:lstStyle/>
        <a:p>
          <a:endParaRPr lang="en-US"/>
        </a:p>
      </dgm:t>
    </dgm:pt>
    <dgm:pt modelId="{C47F1EC3-DCAC-4826-B9F8-EBC152D373CD}" type="sibTrans" cxnId="{D53DC2A4-2AEE-4DC9-8F03-46FE4175CA7E}">
      <dgm:prSet/>
      <dgm:spPr/>
      <dgm:t>
        <a:bodyPr/>
        <a:lstStyle/>
        <a:p>
          <a:endParaRPr lang="en-US"/>
        </a:p>
      </dgm:t>
    </dgm:pt>
    <dgm:pt modelId="{B75E59B4-A539-4895-BAD5-418EFF8F01CA}">
      <dgm:prSet phldrT="[Text]"/>
      <dgm:spPr/>
      <dgm:t>
        <a:bodyPr/>
        <a:lstStyle/>
        <a:p>
          <a:r>
            <a:rPr lang="en-US"/>
            <a:t>Data </a:t>
          </a:r>
        </a:p>
        <a:p>
          <a:r>
            <a:rPr lang="en-US"/>
            <a:t>analysis </a:t>
          </a:r>
        </a:p>
      </dgm:t>
    </dgm:pt>
    <dgm:pt modelId="{36594A00-FC6D-41C9-B08B-29D8D9017BE9}" type="parTrans" cxnId="{9180EB3F-A3DE-410B-87CE-45CFEC378FBA}">
      <dgm:prSet/>
      <dgm:spPr/>
      <dgm:t>
        <a:bodyPr/>
        <a:lstStyle/>
        <a:p>
          <a:endParaRPr lang="en-US"/>
        </a:p>
      </dgm:t>
    </dgm:pt>
    <dgm:pt modelId="{2D89A305-7BE6-4A29-A88C-C098A7615A19}" type="sibTrans" cxnId="{9180EB3F-A3DE-410B-87CE-45CFEC378FBA}">
      <dgm:prSet/>
      <dgm:spPr/>
      <dgm:t>
        <a:bodyPr/>
        <a:lstStyle/>
        <a:p>
          <a:endParaRPr lang="en-US"/>
        </a:p>
      </dgm:t>
    </dgm:pt>
    <dgm:pt modelId="{7FF41AD4-8B9C-4D58-A6D0-A2F5876C2C92}" type="pres">
      <dgm:prSet presAssocID="{3CFA98CE-69D5-47D5-8274-371C0067126D}" presName="cycle" presStyleCnt="0">
        <dgm:presLayoutVars>
          <dgm:dir/>
          <dgm:resizeHandles val="exact"/>
        </dgm:presLayoutVars>
      </dgm:prSet>
      <dgm:spPr/>
    </dgm:pt>
    <dgm:pt modelId="{B31CA39E-075E-4D09-80FE-74823C6438B3}" type="pres">
      <dgm:prSet presAssocID="{687D08B5-A70F-47C0-9632-7FED14EA3850}" presName="node" presStyleLbl="node1" presStyleIdx="0" presStyleCnt="3">
        <dgm:presLayoutVars>
          <dgm:bulletEnabled val="1"/>
        </dgm:presLayoutVars>
      </dgm:prSet>
      <dgm:spPr/>
    </dgm:pt>
    <dgm:pt modelId="{35A1E592-5B73-455A-87F8-D618B15DAF8A}" type="pres">
      <dgm:prSet presAssocID="{687D08B5-A70F-47C0-9632-7FED14EA3850}" presName="spNode" presStyleCnt="0"/>
      <dgm:spPr/>
    </dgm:pt>
    <dgm:pt modelId="{866E12DB-8EBB-43FD-B51F-193C5F024713}" type="pres">
      <dgm:prSet presAssocID="{02160713-421C-40E0-A8E0-AB182A852318}" presName="sibTrans" presStyleLbl="sibTrans1D1" presStyleIdx="0" presStyleCnt="3"/>
      <dgm:spPr/>
    </dgm:pt>
    <dgm:pt modelId="{84ABCB88-C1E2-445F-8553-A77B5D2635AC}" type="pres">
      <dgm:prSet presAssocID="{B75E59B4-A539-4895-BAD5-418EFF8F01CA}" presName="node" presStyleLbl="node1" presStyleIdx="1" presStyleCnt="3">
        <dgm:presLayoutVars>
          <dgm:bulletEnabled val="1"/>
        </dgm:presLayoutVars>
      </dgm:prSet>
      <dgm:spPr/>
    </dgm:pt>
    <dgm:pt modelId="{D4C1542E-3C56-40F2-8400-4D0DA84937E7}" type="pres">
      <dgm:prSet presAssocID="{B75E59B4-A539-4895-BAD5-418EFF8F01CA}" presName="spNode" presStyleCnt="0"/>
      <dgm:spPr/>
    </dgm:pt>
    <dgm:pt modelId="{FCC009CA-FBFD-42CF-AFEA-A71B1A929F09}" type="pres">
      <dgm:prSet presAssocID="{2D89A305-7BE6-4A29-A88C-C098A7615A19}" presName="sibTrans" presStyleLbl="sibTrans1D1" presStyleIdx="1" presStyleCnt="3"/>
      <dgm:spPr/>
    </dgm:pt>
    <dgm:pt modelId="{2BD495D5-323F-41BD-B00C-576D57FA3E9C}" type="pres">
      <dgm:prSet presAssocID="{BBD92895-CC5E-41CE-AB36-0DECCD767AF8}" presName="node" presStyleLbl="node1" presStyleIdx="2" presStyleCnt="3">
        <dgm:presLayoutVars>
          <dgm:bulletEnabled val="1"/>
        </dgm:presLayoutVars>
      </dgm:prSet>
      <dgm:spPr/>
    </dgm:pt>
    <dgm:pt modelId="{A58CB5EC-7491-47D0-B0A3-4D6A02BC57A1}" type="pres">
      <dgm:prSet presAssocID="{BBD92895-CC5E-41CE-AB36-0DECCD767AF8}" presName="spNode" presStyleCnt="0"/>
      <dgm:spPr/>
    </dgm:pt>
    <dgm:pt modelId="{2B530E29-D301-43D8-8E56-27E64E6A4EA8}" type="pres">
      <dgm:prSet presAssocID="{C47F1EC3-DCAC-4826-B9F8-EBC152D373CD}" presName="sibTrans" presStyleLbl="sibTrans1D1" presStyleIdx="2" presStyleCnt="3"/>
      <dgm:spPr/>
    </dgm:pt>
  </dgm:ptLst>
  <dgm:cxnLst>
    <dgm:cxn modelId="{03396A04-A3B5-4411-993A-5BFBFB64023B}" type="presOf" srcId="{C47F1EC3-DCAC-4826-B9F8-EBC152D373CD}" destId="{2B530E29-D301-43D8-8E56-27E64E6A4EA8}" srcOrd="0" destOrd="0" presId="urn:microsoft.com/office/officeart/2005/8/layout/cycle5"/>
    <dgm:cxn modelId="{D062DD23-DF32-4A8B-B1D9-6B8BCB916431}" type="presOf" srcId="{3CFA98CE-69D5-47D5-8274-371C0067126D}" destId="{7FF41AD4-8B9C-4D58-A6D0-A2F5876C2C92}" srcOrd="0" destOrd="0" presId="urn:microsoft.com/office/officeart/2005/8/layout/cycle5"/>
    <dgm:cxn modelId="{9180EB3F-A3DE-410B-87CE-45CFEC378FBA}" srcId="{3CFA98CE-69D5-47D5-8274-371C0067126D}" destId="{B75E59B4-A539-4895-BAD5-418EFF8F01CA}" srcOrd="1" destOrd="0" parTransId="{36594A00-FC6D-41C9-B08B-29D8D9017BE9}" sibTransId="{2D89A305-7BE6-4A29-A88C-C098A7615A19}"/>
    <dgm:cxn modelId="{901D4B5D-A070-4082-8640-5D6F4EE9DF17}" srcId="{3CFA98CE-69D5-47D5-8274-371C0067126D}" destId="{687D08B5-A70F-47C0-9632-7FED14EA3850}" srcOrd="0" destOrd="0" parTransId="{56B009F4-4A7D-448D-8DB9-F72C8C3D8F59}" sibTransId="{02160713-421C-40E0-A8E0-AB182A852318}"/>
    <dgm:cxn modelId="{EB05A97A-D35F-4683-A0DE-5CD1319FC716}" type="presOf" srcId="{2D89A305-7BE6-4A29-A88C-C098A7615A19}" destId="{FCC009CA-FBFD-42CF-AFEA-A71B1A929F09}" srcOrd="0" destOrd="0" presId="urn:microsoft.com/office/officeart/2005/8/layout/cycle5"/>
    <dgm:cxn modelId="{21077080-08D5-4EF8-A33C-DA82321957B0}" type="presOf" srcId="{687D08B5-A70F-47C0-9632-7FED14EA3850}" destId="{B31CA39E-075E-4D09-80FE-74823C6438B3}" srcOrd="0" destOrd="0" presId="urn:microsoft.com/office/officeart/2005/8/layout/cycle5"/>
    <dgm:cxn modelId="{9FB21288-834C-488C-9EAA-D15EC74EC9C8}" type="presOf" srcId="{B75E59B4-A539-4895-BAD5-418EFF8F01CA}" destId="{84ABCB88-C1E2-445F-8553-A77B5D2635AC}" srcOrd="0" destOrd="0" presId="urn:microsoft.com/office/officeart/2005/8/layout/cycle5"/>
    <dgm:cxn modelId="{D53DC2A4-2AEE-4DC9-8F03-46FE4175CA7E}" srcId="{3CFA98CE-69D5-47D5-8274-371C0067126D}" destId="{BBD92895-CC5E-41CE-AB36-0DECCD767AF8}" srcOrd="2" destOrd="0" parTransId="{6FE0197E-2E6D-43C6-BBEA-E7DD04D08C7A}" sibTransId="{C47F1EC3-DCAC-4826-B9F8-EBC152D373CD}"/>
    <dgm:cxn modelId="{1D386FDD-DF2E-44E6-A83C-7691569549A3}" type="presOf" srcId="{BBD92895-CC5E-41CE-AB36-0DECCD767AF8}" destId="{2BD495D5-323F-41BD-B00C-576D57FA3E9C}" srcOrd="0" destOrd="0" presId="urn:microsoft.com/office/officeart/2005/8/layout/cycle5"/>
    <dgm:cxn modelId="{207D9AEB-0B3C-45AC-81F3-6BC01E7DB966}" type="presOf" srcId="{02160713-421C-40E0-A8E0-AB182A852318}" destId="{866E12DB-8EBB-43FD-B51F-193C5F024713}" srcOrd="0" destOrd="0" presId="urn:microsoft.com/office/officeart/2005/8/layout/cycle5"/>
    <dgm:cxn modelId="{F4DF9493-2179-4334-983A-00142F5C2386}" type="presParOf" srcId="{7FF41AD4-8B9C-4D58-A6D0-A2F5876C2C92}" destId="{B31CA39E-075E-4D09-80FE-74823C6438B3}" srcOrd="0" destOrd="0" presId="urn:microsoft.com/office/officeart/2005/8/layout/cycle5"/>
    <dgm:cxn modelId="{09113CC4-576A-402E-A84A-9B5734B76EB1}" type="presParOf" srcId="{7FF41AD4-8B9C-4D58-A6D0-A2F5876C2C92}" destId="{35A1E592-5B73-455A-87F8-D618B15DAF8A}" srcOrd="1" destOrd="0" presId="urn:microsoft.com/office/officeart/2005/8/layout/cycle5"/>
    <dgm:cxn modelId="{452CD602-2100-407F-B9E4-1D76D22FE20F}" type="presParOf" srcId="{7FF41AD4-8B9C-4D58-A6D0-A2F5876C2C92}" destId="{866E12DB-8EBB-43FD-B51F-193C5F024713}" srcOrd="2" destOrd="0" presId="urn:microsoft.com/office/officeart/2005/8/layout/cycle5"/>
    <dgm:cxn modelId="{F8331417-486E-4F4B-9FA7-F70BFF230313}" type="presParOf" srcId="{7FF41AD4-8B9C-4D58-A6D0-A2F5876C2C92}" destId="{84ABCB88-C1E2-445F-8553-A77B5D2635AC}" srcOrd="3" destOrd="0" presId="urn:microsoft.com/office/officeart/2005/8/layout/cycle5"/>
    <dgm:cxn modelId="{0049F2C2-09D4-4616-B2ED-7551EC08753A}" type="presParOf" srcId="{7FF41AD4-8B9C-4D58-A6D0-A2F5876C2C92}" destId="{D4C1542E-3C56-40F2-8400-4D0DA84937E7}" srcOrd="4" destOrd="0" presId="urn:microsoft.com/office/officeart/2005/8/layout/cycle5"/>
    <dgm:cxn modelId="{3B97B909-41E6-443D-8DE5-F159AD065E45}" type="presParOf" srcId="{7FF41AD4-8B9C-4D58-A6D0-A2F5876C2C92}" destId="{FCC009CA-FBFD-42CF-AFEA-A71B1A929F09}" srcOrd="5" destOrd="0" presId="urn:microsoft.com/office/officeart/2005/8/layout/cycle5"/>
    <dgm:cxn modelId="{45D70E14-54FB-4EE2-9ACE-8230747BC409}" type="presParOf" srcId="{7FF41AD4-8B9C-4D58-A6D0-A2F5876C2C92}" destId="{2BD495D5-323F-41BD-B00C-576D57FA3E9C}" srcOrd="6" destOrd="0" presId="urn:microsoft.com/office/officeart/2005/8/layout/cycle5"/>
    <dgm:cxn modelId="{A830409E-AC58-48F2-B677-F59CAE4DBBB8}" type="presParOf" srcId="{7FF41AD4-8B9C-4D58-A6D0-A2F5876C2C92}" destId="{A58CB5EC-7491-47D0-B0A3-4D6A02BC57A1}" srcOrd="7" destOrd="0" presId="urn:microsoft.com/office/officeart/2005/8/layout/cycle5"/>
    <dgm:cxn modelId="{344544CB-7A93-4AE3-91E1-1773F1BC3CCC}" type="presParOf" srcId="{7FF41AD4-8B9C-4D58-A6D0-A2F5876C2C92}" destId="{2B530E29-D301-43D8-8E56-27E64E6A4EA8}"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CA39E-075E-4D09-80FE-74823C6438B3}">
      <dsp:nvSpPr>
        <dsp:cNvPr id="0" name=""/>
        <dsp:cNvSpPr/>
      </dsp:nvSpPr>
      <dsp:spPr>
        <a:xfrm>
          <a:off x="3086853" y="639"/>
          <a:ext cx="1321107" cy="858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Data collection</a:t>
          </a:r>
        </a:p>
      </dsp:txBody>
      <dsp:txXfrm>
        <a:off x="3128772" y="42558"/>
        <a:ext cx="1237269" cy="774881"/>
      </dsp:txXfrm>
    </dsp:sp>
    <dsp:sp modelId="{866E12DB-8EBB-43FD-B51F-193C5F024713}">
      <dsp:nvSpPr>
        <dsp:cNvPr id="0" name=""/>
        <dsp:cNvSpPr/>
      </dsp:nvSpPr>
      <dsp:spPr>
        <a:xfrm>
          <a:off x="2601109" y="429999"/>
          <a:ext cx="2292594" cy="2292594"/>
        </a:xfrm>
        <a:custGeom>
          <a:avLst/>
          <a:gdLst/>
          <a:ahLst/>
          <a:cxnLst/>
          <a:rect l="0" t="0" r="0" b="0"/>
          <a:pathLst>
            <a:path>
              <a:moveTo>
                <a:pt x="1984567" y="364440"/>
              </a:moveTo>
              <a:arcTo wR="1146297" hR="1146297" stAng="19019654" swAng="230428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4ABCB88-C1E2-445F-8553-A77B5D2635AC}">
      <dsp:nvSpPr>
        <dsp:cNvPr id="0" name=""/>
        <dsp:cNvSpPr/>
      </dsp:nvSpPr>
      <dsp:spPr>
        <a:xfrm>
          <a:off x="4079575" y="1720085"/>
          <a:ext cx="1321107" cy="858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Data </a:t>
          </a:r>
        </a:p>
        <a:p>
          <a:pPr marL="0" lvl="0" indent="0" algn="ctr" defTabSz="666750">
            <a:lnSpc>
              <a:spcPct val="90000"/>
            </a:lnSpc>
            <a:spcBef>
              <a:spcPct val="0"/>
            </a:spcBef>
            <a:spcAft>
              <a:spcPct val="35000"/>
            </a:spcAft>
            <a:buNone/>
          </a:pPr>
          <a:r>
            <a:rPr lang="en-US" sz="1500" kern="1200"/>
            <a:t>analysis </a:t>
          </a:r>
        </a:p>
      </dsp:txBody>
      <dsp:txXfrm>
        <a:off x="4121494" y="1762004"/>
        <a:ext cx="1237269" cy="774881"/>
      </dsp:txXfrm>
    </dsp:sp>
    <dsp:sp modelId="{FCC009CA-FBFD-42CF-AFEA-A71B1A929F09}">
      <dsp:nvSpPr>
        <dsp:cNvPr id="0" name=""/>
        <dsp:cNvSpPr/>
      </dsp:nvSpPr>
      <dsp:spPr>
        <a:xfrm>
          <a:off x="2601109" y="429999"/>
          <a:ext cx="2292594" cy="2292594"/>
        </a:xfrm>
        <a:custGeom>
          <a:avLst/>
          <a:gdLst/>
          <a:ahLst/>
          <a:cxnLst/>
          <a:rect l="0" t="0" r="0" b="0"/>
          <a:pathLst>
            <a:path>
              <a:moveTo>
                <a:pt x="1498493" y="2237148"/>
              </a:moveTo>
              <a:arcTo wR="1146297" hR="1146297" stAng="4326397" swAng="214720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BD495D5-323F-41BD-B00C-576D57FA3E9C}">
      <dsp:nvSpPr>
        <dsp:cNvPr id="0" name=""/>
        <dsp:cNvSpPr/>
      </dsp:nvSpPr>
      <dsp:spPr>
        <a:xfrm>
          <a:off x="2094130" y="1720085"/>
          <a:ext cx="1321107" cy="858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Data dissemination</a:t>
          </a:r>
        </a:p>
      </dsp:txBody>
      <dsp:txXfrm>
        <a:off x="2136049" y="1762004"/>
        <a:ext cx="1237269" cy="774881"/>
      </dsp:txXfrm>
    </dsp:sp>
    <dsp:sp modelId="{2B530E29-D301-43D8-8E56-27E64E6A4EA8}">
      <dsp:nvSpPr>
        <dsp:cNvPr id="0" name=""/>
        <dsp:cNvSpPr/>
      </dsp:nvSpPr>
      <dsp:spPr>
        <a:xfrm>
          <a:off x="2601109" y="429999"/>
          <a:ext cx="2292594" cy="2292594"/>
        </a:xfrm>
        <a:custGeom>
          <a:avLst/>
          <a:gdLst/>
          <a:ahLst/>
          <a:cxnLst/>
          <a:rect l="0" t="0" r="0" b="0"/>
          <a:pathLst>
            <a:path>
              <a:moveTo>
                <a:pt x="3693" y="1054345"/>
              </a:moveTo>
              <a:arcTo wR="1146297" hR="1146297" stAng="11076060" swAng="230428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50B6B-6025-47D2-BB41-18AF8870657A}" type="datetimeFigureOut">
              <a:rPr lang="en-US" smtClean="0"/>
              <a:t>8/6/2021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A20DC5-6A66-4B41-A285-85189F3835BA}" type="slidenum">
              <a:rPr lang="en-US" smtClean="0"/>
              <a:t>‹#›</a:t>
            </a:fld>
            <a:endParaRPr lang="en-US"/>
          </a:p>
        </p:txBody>
      </p:sp>
    </p:spTree>
    <p:extLst>
      <p:ext uri="{BB962C8B-B14F-4D97-AF65-F5344CB8AC3E}">
        <p14:creationId xmlns:p14="http://schemas.microsoft.com/office/powerpoint/2010/main" val="135955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ommunitiescount.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oahhelps.org/sdoh/"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ountyhealthrankings.org/explore-health-rankings/measures-data-sources/county-health-rankings-mode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Sara Jaye</a:t>
            </a:r>
          </a:p>
          <a:p>
            <a:endParaRPr lang="en-US" b="1" dirty="0">
              <a:cs typeface="Calibri"/>
            </a:endParaRPr>
          </a:p>
          <a:p>
            <a:r>
              <a:rPr lang="en-US" dirty="0"/>
              <a:t>Communities Count is a resource that supports King County communities in the use of data in promoting and achieving equity. Communities Count does this by: Providing data support and trainings to King County communities &amp; Highlighting data on disparities, inequities and strengths in our community. </a:t>
            </a:r>
          </a:p>
          <a:p>
            <a:endParaRPr lang="en-US" dirty="0"/>
          </a:p>
          <a:p>
            <a:r>
              <a:rPr lang="en-US" dirty="0">
                <a:cs typeface="Calibri"/>
              </a:rPr>
              <a:t>We are a public – private </a:t>
            </a:r>
            <a:r>
              <a:rPr lang="en-US" dirty="0" err="1">
                <a:cs typeface="Calibri"/>
              </a:rPr>
              <a:t>private</a:t>
            </a:r>
            <a:r>
              <a:rPr lang="en-US" dirty="0">
                <a:cs typeface="Calibri"/>
              </a:rPr>
              <a:t> partnership, with staff based in Public Health – Seattle &amp; King County. INTROS </a:t>
            </a:r>
          </a:p>
          <a:p>
            <a:endParaRPr lang="en-US" dirty="0">
              <a:cs typeface="Calibri"/>
            </a:endParaRPr>
          </a:p>
          <a:p>
            <a:pPr fontAlgn="base"/>
            <a:r>
              <a:rPr lang="en-US" sz="1200" b="1" kern="1200" dirty="0">
                <a:solidFill>
                  <a:schemeClr val="tx1"/>
                </a:solidFill>
                <a:effectLst/>
                <a:latin typeface="+mn-lt"/>
                <a:ea typeface="+mn-ea"/>
                <a:cs typeface="+mn-cs"/>
              </a:rPr>
              <a:t>Session Title: </a:t>
            </a:r>
            <a:r>
              <a:rPr lang="en-US" sz="1200" kern="1200" dirty="0">
                <a:solidFill>
                  <a:schemeClr val="tx1"/>
                </a:solidFill>
                <a:effectLst/>
                <a:latin typeface="+mn-lt"/>
                <a:ea typeface="+mn-ea"/>
                <a:cs typeface="+mn-cs"/>
              </a:rPr>
              <a:t>Racism as a Public Health Crisis: What is the Role of Data?  </a:t>
            </a:r>
          </a:p>
          <a:p>
            <a:pPr fontAlgn="base"/>
            <a:r>
              <a:rPr lang="en-US" sz="1200" b="1" kern="1200" dirty="0">
                <a:solidFill>
                  <a:schemeClr val="tx1"/>
                </a:solidFill>
                <a:effectLst/>
                <a:latin typeface="+mn-lt"/>
                <a:ea typeface="+mn-ea"/>
                <a:cs typeface="+mn-cs"/>
              </a:rPr>
              <a:t>Session Description: </a:t>
            </a:r>
            <a:r>
              <a:rPr lang="en-US" sz="1200" kern="1200" dirty="0">
                <a:solidFill>
                  <a:schemeClr val="tx1"/>
                </a:solidFill>
                <a:effectLst/>
                <a:latin typeface="+mn-lt"/>
                <a:ea typeface="+mn-ea"/>
                <a:cs typeface="+mn-cs"/>
              </a:rPr>
              <a:t>  In 2020, Public Health-Seattle &amp; King County acknowledged what many have long known: racism is a crisis that impacts the health and wellbeing of our communities. We’ll host a dialogue about the role of data in naming racism as a public health crisis and how data can be used to address the crisis. Join us to share your thoughts on:  </a:t>
            </a:r>
          </a:p>
          <a:p>
            <a:pPr lvl="0" fontAlgn="base"/>
            <a:r>
              <a:rPr lang="en-US" sz="1200" kern="1200" dirty="0">
                <a:solidFill>
                  <a:schemeClr val="tx1"/>
                </a:solidFill>
                <a:effectLst/>
                <a:latin typeface="+mn-lt"/>
                <a:ea typeface="+mn-ea"/>
                <a:cs typeface="+mn-cs"/>
              </a:rPr>
              <a:t>How can we change the legacy of data being used “against” communities?  </a:t>
            </a:r>
          </a:p>
          <a:p>
            <a:pPr lvl="0" fontAlgn="base"/>
            <a:r>
              <a:rPr lang="en-US" sz="1200" kern="1200" dirty="0">
                <a:solidFill>
                  <a:schemeClr val="tx1"/>
                </a:solidFill>
                <a:effectLst/>
                <a:latin typeface="+mn-lt"/>
                <a:ea typeface="+mn-ea"/>
                <a:cs typeface="+mn-cs"/>
              </a:rPr>
              <a:t>How can data be used to address racism?  </a:t>
            </a:r>
          </a:p>
          <a:p>
            <a:pPr lvl="0" fontAlgn="base"/>
            <a:r>
              <a:rPr lang="en-US" sz="1200" kern="1200" dirty="0">
                <a:solidFill>
                  <a:schemeClr val="tx1"/>
                </a:solidFill>
                <a:effectLst/>
                <a:latin typeface="+mn-lt"/>
                <a:ea typeface="+mn-ea"/>
                <a:cs typeface="+mn-cs"/>
              </a:rPr>
              <a:t>What additional data, tools, or resources do you wish you had to address the impacts of racism? How can we change current data practices to meet these needs?  </a:t>
            </a:r>
          </a:p>
          <a:p>
            <a:pPr fontAlgn="base"/>
            <a:r>
              <a:rPr lang="en-US" sz="1200" kern="1200" dirty="0">
                <a:solidFill>
                  <a:schemeClr val="tx1"/>
                </a:solidFill>
                <a:effectLst/>
                <a:latin typeface="+mn-lt"/>
                <a:ea typeface="+mn-ea"/>
                <a:cs typeface="+mn-cs"/>
              </a:rPr>
              <a:t>Discussion will be hosted by </a:t>
            </a:r>
            <a:r>
              <a:rPr lang="en-US" sz="1200" u="none" strike="noStrike" kern="1200" dirty="0">
                <a:solidFill>
                  <a:schemeClr val="tx1"/>
                </a:solidFill>
                <a:effectLst/>
                <a:latin typeface="+mn-lt"/>
                <a:ea typeface="+mn-ea"/>
                <a:cs typeface="+mn-cs"/>
                <a:hlinkClick r:id="rId3"/>
              </a:rPr>
              <a:t>Communities Count</a:t>
            </a:r>
            <a:r>
              <a:rPr lang="en-US" sz="1200" kern="1200" dirty="0">
                <a:solidFill>
                  <a:schemeClr val="tx1"/>
                </a:solidFill>
                <a:effectLst/>
                <a:latin typeface="+mn-lt"/>
                <a:ea typeface="+mn-ea"/>
                <a:cs typeface="+mn-cs"/>
              </a:rPr>
              <a:t>. We’ll share a presentation that spotlights local inequities and examples of underlying systems and policies that contribute to them before moving into dialogue.  </a:t>
            </a: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FDEBCC-98F0-4A93-B5A5-01B8F63D84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747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Sara Jaye</a:t>
            </a:r>
          </a:p>
        </p:txBody>
      </p:sp>
      <p:sp>
        <p:nvSpPr>
          <p:cNvPr id="4" name="Slide Number Placeholder 3"/>
          <p:cNvSpPr>
            <a:spLocks noGrp="1"/>
          </p:cNvSpPr>
          <p:nvPr>
            <p:ph type="sldNum" sz="quarter" idx="5"/>
          </p:nvPr>
        </p:nvSpPr>
        <p:spPr/>
        <p:txBody>
          <a:bodyPr/>
          <a:lstStyle/>
          <a:p>
            <a:fld id="{ACA20DC5-6A66-4B41-A285-85189F3835BA}" type="slidenum">
              <a:rPr lang="en-US" smtClean="0"/>
              <a:t>11</a:t>
            </a:fld>
            <a:endParaRPr lang="en-US"/>
          </a:p>
        </p:txBody>
      </p:sp>
    </p:spTree>
    <p:extLst>
      <p:ext uri="{BB962C8B-B14F-4D97-AF65-F5344CB8AC3E}">
        <p14:creationId xmlns:p14="http://schemas.microsoft.com/office/powerpoint/2010/main" val="3564885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DEBCC-98F0-4A93-B5A5-01B8F63D84DB}" type="slidenum">
              <a:rPr lang="en-US" smtClean="0"/>
              <a:t>15</a:t>
            </a:fld>
            <a:endParaRPr lang="en-US"/>
          </a:p>
        </p:txBody>
      </p:sp>
    </p:spTree>
    <p:extLst>
      <p:ext uri="{BB962C8B-B14F-4D97-AF65-F5344CB8AC3E}">
        <p14:creationId xmlns:p14="http://schemas.microsoft.com/office/powerpoint/2010/main" val="3228301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Thank you so much and visit our website for more data resources, trainings, and more.  If you have other questions or want to connect feel free to reach out</a:t>
            </a:r>
          </a:p>
        </p:txBody>
      </p:sp>
      <p:sp>
        <p:nvSpPr>
          <p:cNvPr id="4" name="Slide Number Placeholder 3"/>
          <p:cNvSpPr>
            <a:spLocks noGrp="1"/>
          </p:cNvSpPr>
          <p:nvPr>
            <p:ph type="sldNum" sz="quarter" idx="5"/>
          </p:nvPr>
        </p:nvSpPr>
        <p:spPr/>
        <p:txBody>
          <a:bodyPr/>
          <a:lstStyle/>
          <a:p>
            <a:fld id="{ACA20DC5-6A66-4B41-A285-85189F3835BA}" type="slidenum">
              <a:rPr lang="en-US" smtClean="0"/>
              <a:t>16</a:t>
            </a:fld>
            <a:endParaRPr lang="en-US"/>
          </a:p>
        </p:txBody>
      </p:sp>
    </p:spTree>
    <p:extLst>
      <p:ext uri="{BB962C8B-B14F-4D97-AF65-F5344CB8AC3E}">
        <p14:creationId xmlns:p14="http://schemas.microsoft.com/office/powerpoint/2010/main" val="350139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DEBCC-98F0-4A93-B5A5-01B8F63D84DB}" type="slidenum">
              <a:rPr lang="en-US" smtClean="0"/>
              <a:t>3</a:t>
            </a:fld>
            <a:endParaRPr lang="en-US"/>
          </a:p>
        </p:txBody>
      </p:sp>
    </p:spTree>
    <p:extLst>
      <p:ext uri="{BB962C8B-B14F-4D97-AF65-F5344CB8AC3E}">
        <p14:creationId xmlns:p14="http://schemas.microsoft.com/office/powerpoint/2010/main" val="322830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CA20DC5-6A66-4B41-A285-85189F3835BA}" type="slidenum">
              <a:rPr lang="en-US" smtClean="0"/>
              <a:t>4</a:t>
            </a:fld>
            <a:endParaRPr lang="en-US"/>
          </a:p>
        </p:txBody>
      </p:sp>
    </p:spTree>
    <p:extLst>
      <p:ext uri="{BB962C8B-B14F-4D97-AF65-F5344CB8AC3E}">
        <p14:creationId xmlns:p14="http://schemas.microsoft.com/office/powerpoint/2010/main" val="4116952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Hani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Oppressive systems and racism continue to create disparities in access to services, education, economic attainment, and life expectancies for communities of color. In 2020, COVID-19 intensified this spotlight to highlight how communities of color are disproportionately impacted by COVID-19 - often driven by underlying disparities, including the degree to which communities of color experience higher rates of underlying health conditions and are less likely to have access to quality health care.</a:t>
            </a:r>
          </a:p>
          <a:p>
            <a:endParaRPr lang="en-US">
              <a:cs typeface="Calibri"/>
            </a:endParaRPr>
          </a:p>
          <a:p>
            <a:r>
              <a:rPr lang="en-US"/>
              <a:t>The presentation will highlight 4 different snapshots across the lifespan including: infant mortality, educational attainment, housing, and life expectancy as well as a few policies that impact each though we know in reality policies, discrimination, systemic racism, and access to resources do not occur in isolated moments but rather occur dynamically and often simultaneously throughout the entire lifespan and across generations drive these inequities. </a:t>
            </a: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ACA20DC5-6A66-4B41-A285-85189F3835BA}" type="slidenum">
              <a:rPr lang="en-US" smtClean="0"/>
              <a:t>5</a:t>
            </a:fld>
            <a:endParaRPr lang="en-US"/>
          </a:p>
        </p:txBody>
      </p:sp>
    </p:spTree>
    <p:extLst>
      <p:ext uri="{BB962C8B-B14F-4D97-AF65-F5344CB8AC3E}">
        <p14:creationId xmlns:p14="http://schemas.microsoft.com/office/powerpoint/2010/main" val="37514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Hani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Oppressive systems and racism continue to create disparities in access to services, education, economic attainment, and life expectancies for communities of color. In 2020, COVID-19 intensified this spotlight to highlight how communities of color are disproportionately impacted by COVID-19 - often driven by underlying disparities, including the degree to which communities of color experience higher rates of underlying health conditions and are less likely to have access to quality health care.</a:t>
            </a:r>
          </a:p>
          <a:p>
            <a:endParaRPr lang="en-US" dirty="0">
              <a:cs typeface="Calibri"/>
            </a:endParaRPr>
          </a:p>
          <a:p>
            <a:r>
              <a:rPr lang="en-US" dirty="0"/>
              <a:t>The presentation will highlight 4 different snapshots across the lifespan including: infant mortality, educational attainment, housing, and life expectancy as well as a few policies that impact each though we know in reality policies, discrimination, systemic racism, and access to resources do not occur in isolated moments but rather occur dynamically and often simultaneously throughout the entire lifespan and across generations drive these inequities. </a:t>
            </a: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CA20DC5-6A66-4B41-A285-85189F3835BA}" type="slidenum">
              <a:rPr lang="en-US" smtClean="0"/>
              <a:t>6</a:t>
            </a:fld>
            <a:endParaRPr lang="en-US"/>
          </a:p>
        </p:txBody>
      </p:sp>
    </p:spTree>
    <p:extLst>
      <p:ext uri="{BB962C8B-B14F-4D97-AF65-F5344CB8AC3E}">
        <p14:creationId xmlns:p14="http://schemas.microsoft.com/office/powerpoint/2010/main" val="2839871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Hani</a:t>
            </a:r>
          </a:p>
          <a:p>
            <a:endParaRPr lang="en-US"/>
          </a:p>
          <a:p>
            <a:r>
              <a:rPr lang="en-US"/>
              <a:t>This presentation will cover some elements related to socioeconomic factors, physical environment, health behaviors, and healthcare.  It is also important to note that policies, equity/justice, and programs all impact an individual’s experience and access to these resources.</a:t>
            </a:r>
          </a:p>
          <a:p>
            <a:endParaRPr lang="en-US"/>
          </a:p>
          <a:p>
            <a:endParaRPr lang="en-US"/>
          </a:p>
          <a:p>
            <a:r>
              <a:rPr lang="en-US"/>
              <a:t>Image source: </a:t>
            </a:r>
            <a:r>
              <a:rPr lang="en-US">
                <a:hlinkClick r:id="rId3"/>
              </a:rPr>
              <a:t>https://noahhelps.org/sdoh/</a:t>
            </a:r>
            <a:endParaRPr lang="en-US"/>
          </a:p>
          <a:p>
            <a:r>
              <a:rPr lang="en-US"/>
              <a:t>Percentages from County Health Rankings model: </a:t>
            </a:r>
            <a:r>
              <a:rPr lang="en-US">
                <a:hlinkClick r:id="rId4"/>
              </a:rPr>
              <a:t>https://www.countyhealthrankings.org/explore-health-rankings/measures-data-sources/county-health-rankings-model</a:t>
            </a:r>
            <a:endParaRPr lang="en-US"/>
          </a:p>
        </p:txBody>
      </p:sp>
      <p:sp>
        <p:nvSpPr>
          <p:cNvPr id="4" name="Slide Number Placeholder 3"/>
          <p:cNvSpPr>
            <a:spLocks noGrp="1"/>
          </p:cNvSpPr>
          <p:nvPr>
            <p:ph type="sldNum" sz="quarter" idx="5"/>
          </p:nvPr>
        </p:nvSpPr>
        <p:spPr/>
        <p:txBody>
          <a:bodyPr/>
          <a:lstStyle/>
          <a:p>
            <a:fld id="{ACA20DC5-6A66-4B41-A285-85189F3835BA}" type="slidenum">
              <a:rPr lang="en-US" smtClean="0"/>
              <a:t>7</a:t>
            </a:fld>
            <a:endParaRPr lang="en-US"/>
          </a:p>
        </p:txBody>
      </p:sp>
    </p:spTree>
    <p:extLst>
      <p:ext uri="{BB962C8B-B14F-4D97-AF65-F5344CB8AC3E}">
        <p14:creationId xmlns:p14="http://schemas.microsoft.com/office/powerpoint/2010/main" val="3621563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Vanessa</a:t>
            </a:r>
          </a:p>
          <a:p>
            <a:pPr marL="0" indent="0">
              <a:buNone/>
            </a:pPr>
            <a:r>
              <a:rPr lang="en-US" dirty="0"/>
              <a:t>We see this conversation as part of this never ending feedback process where data collection and dissemination changes as </a:t>
            </a:r>
            <a:r>
              <a:rPr lang="en-US" dirty="0" err="1"/>
              <a:t>as</a:t>
            </a:r>
            <a:r>
              <a:rPr lang="en-US" dirty="0"/>
              <a:t> of community engagement. Before going into the data itself, we want to make sure to take some time to actually address the role of data in general in perpetuating inequities. </a:t>
            </a:r>
          </a:p>
          <a:p>
            <a:pPr marL="0" indent="0">
              <a:buNone/>
            </a:pPr>
            <a:endParaRPr lang="en-US" dirty="0"/>
          </a:p>
          <a:p>
            <a:pPr marL="0" indent="0">
              <a:buNone/>
            </a:pPr>
            <a:r>
              <a:rPr lang="en-US" dirty="0"/>
              <a:t>We have often heard that existing racial and ethnic categories do not necessarily correspond to the identities of groups. This is actually in policy. And we and community continue to push back against those- which we will show in a couple slides. </a:t>
            </a:r>
          </a:p>
          <a:p>
            <a:pPr marL="228600" indent="-228600">
              <a:buAutoNum type="arabicPeriod"/>
            </a:pPr>
            <a:r>
              <a:rPr lang="en-US" dirty="0"/>
              <a:t>How do you use data poll?</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Community engagement is NOT done by the institutions in charge of data collection and policy: this has been a key driver of data that has harmed communities. </a:t>
            </a:r>
          </a:p>
          <a:p>
            <a:endParaRPr lang="en-US" b="1" dirty="0"/>
          </a:p>
          <a:p>
            <a:endParaRPr lang="en-US" b="1" dirty="0"/>
          </a:p>
          <a:p>
            <a:r>
              <a:rPr lang="en-US" b="1" dirty="0"/>
              <a:t>Vanessa</a:t>
            </a:r>
            <a:endParaRPr lang="en-US" b="0" dirty="0"/>
          </a:p>
          <a:p>
            <a:endParaRPr lang="en-US" dirty="0"/>
          </a:p>
          <a:p>
            <a:r>
              <a:rPr lang="en-US" dirty="0"/>
              <a:t>We see this conversation as part of our overall data cycle. We are hoping to engage in conversations around decolonizing traditional data collection standards, collecting community stories, disaggregating data are all important components.</a:t>
            </a:r>
          </a:p>
        </p:txBody>
      </p:sp>
      <p:sp>
        <p:nvSpPr>
          <p:cNvPr id="4" name="Slide Number Placeholder 3"/>
          <p:cNvSpPr>
            <a:spLocks noGrp="1"/>
          </p:cNvSpPr>
          <p:nvPr>
            <p:ph type="sldNum" sz="quarter" idx="5"/>
          </p:nvPr>
        </p:nvSpPr>
        <p:spPr/>
        <p:txBody>
          <a:bodyPr/>
          <a:lstStyle/>
          <a:p>
            <a:fld id="{ACA20DC5-6A66-4B41-A285-85189F3835BA}" type="slidenum">
              <a:rPr lang="en-US" smtClean="0"/>
              <a:t>8</a:t>
            </a:fld>
            <a:endParaRPr lang="en-US"/>
          </a:p>
        </p:txBody>
      </p:sp>
    </p:spTree>
    <p:extLst>
      <p:ext uri="{BB962C8B-B14F-4D97-AF65-F5344CB8AC3E}">
        <p14:creationId xmlns:p14="http://schemas.microsoft.com/office/powerpoint/2010/main" val="2331957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1"/>
              <a:t>Vanessa</a:t>
            </a:r>
            <a:endParaRPr lang="en-US" sz="1200"/>
          </a:p>
          <a:p>
            <a:pPr marL="0" indent="0">
              <a:lnSpc>
                <a:spcPct val="100000"/>
              </a:lnSpc>
              <a:spcAft>
                <a:spcPts val="600"/>
              </a:spcAft>
              <a:buFont typeface="Arial" panose="020B0604020202020204" pitchFamily="34" charset="0"/>
              <a:buNone/>
            </a:pPr>
            <a:r>
              <a:rPr lang="en-US" sz="1200"/>
              <a:t>Not just deficit based - </a:t>
            </a:r>
          </a:p>
          <a:p>
            <a:pPr marL="0" indent="0">
              <a:lnSpc>
                <a:spcPct val="100000"/>
              </a:lnSpc>
              <a:spcAft>
                <a:spcPts val="600"/>
              </a:spcAft>
              <a:buFont typeface="Arial" panose="020B0604020202020204" pitchFamily="34" charset="0"/>
              <a:buNone/>
            </a:pPr>
            <a:r>
              <a:rPr lang="en-US" sz="1200"/>
              <a:t>In King County, </a:t>
            </a:r>
          </a:p>
          <a:p>
            <a:pPr>
              <a:lnSpc>
                <a:spcPct val="100000"/>
              </a:lnSpc>
              <a:spcBef>
                <a:spcPts val="0"/>
              </a:spcBef>
              <a:spcAft>
                <a:spcPts val="600"/>
              </a:spcAft>
            </a:pPr>
            <a:r>
              <a:rPr lang="en-US" sz="1200"/>
              <a:t>Asian infants have a life expectancy that is </a:t>
            </a:r>
            <a:r>
              <a:rPr lang="en-US" sz="1200" b="1" i="1"/>
              <a:t>4 years higher</a:t>
            </a:r>
          </a:p>
          <a:p>
            <a:pPr>
              <a:lnSpc>
                <a:spcPct val="100000"/>
              </a:lnSpc>
              <a:spcBef>
                <a:spcPts val="0"/>
              </a:spcBef>
              <a:spcAft>
                <a:spcPts val="600"/>
              </a:spcAft>
            </a:pPr>
            <a:r>
              <a:rPr lang="en-US" sz="1200"/>
              <a:t>American Indian Alaska Native infants have a life expectancy that is </a:t>
            </a:r>
            <a:r>
              <a:rPr lang="en-US" sz="1200" b="1" i="1"/>
              <a:t>9 years lower</a:t>
            </a:r>
          </a:p>
          <a:p>
            <a:pPr>
              <a:lnSpc>
                <a:spcPct val="100000"/>
              </a:lnSpc>
              <a:spcBef>
                <a:spcPts val="0"/>
              </a:spcBef>
              <a:spcAft>
                <a:spcPts val="600"/>
              </a:spcAft>
            </a:pPr>
            <a:r>
              <a:rPr lang="en-US" sz="1200"/>
              <a:t>Black infants have a life expectancy that is </a:t>
            </a:r>
            <a:r>
              <a:rPr lang="en-US" sz="1200" b="1" i="1"/>
              <a:t>4 years lower </a:t>
            </a:r>
          </a:p>
          <a:p>
            <a:pPr>
              <a:lnSpc>
                <a:spcPct val="100000"/>
              </a:lnSpc>
              <a:spcBef>
                <a:spcPts val="0"/>
              </a:spcBef>
              <a:spcAft>
                <a:spcPts val="600"/>
              </a:spcAft>
            </a:pPr>
            <a:r>
              <a:rPr lang="en-US" sz="1200"/>
              <a:t>Hispanic infants have a life expectancy that is </a:t>
            </a:r>
            <a:r>
              <a:rPr lang="en-US" sz="1200" b="1" i="1"/>
              <a:t>2 years higher</a:t>
            </a:r>
          </a:p>
          <a:p>
            <a:pPr>
              <a:lnSpc>
                <a:spcPct val="100000"/>
              </a:lnSpc>
              <a:spcBef>
                <a:spcPts val="0"/>
              </a:spcBef>
              <a:spcAft>
                <a:spcPts val="600"/>
              </a:spcAft>
            </a:pPr>
            <a:r>
              <a:rPr lang="en-US" sz="1200"/>
              <a:t>Native Hawaiian Pacific Islander infants have life expectancy  that is </a:t>
            </a:r>
            <a:r>
              <a:rPr lang="en-US" sz="1200" b="1" i="1"/>
              <a:t>9 years lower</a:t>
            </a:r>
          </a:p>
          <a:p>
            <a:pPr marL="0" indent="0">
              <a:lnSpc>
                <a:spcPct val="100000"/>
              </a:lnSpc>
              <a:spcBef>
                <a:spcPts val="0"/>
              </a:spcBef>
              <a:spcAft>
                <a:spcPts val="600"/>
              </a:spcAft>
              <a:buFont typeface="Arial" panose="020B0604020202020204" pitchFamily="34" charset="0"/>
              <a:buNone/>
            </a:pPr>
            <a:r>
              <a:rPr lang="en-US" sz="1200"/>
              <a:t>…than the average King County infant</a:t>
            </a:r>
          </a:p>
          <a:p>
            <a:endParaRPr lang="en-US"/>
          </a:p>
        </p:txBody>
      </p:sp>
      <p:sp>
        <p:nvSpPr>
          <p:cNvPr id="4" name="Slide Number Placeholder 3"/>
          <p:cNvSpPr>
            <a:spLocks noGrp="1"/>
          </p:cNvSpPr>
          <p:nvPr>
            <p:ph type="sldNum" sz="quarter" idx="5"/>
          </p:nvPr>
        </p:nvSpPr>
        <p:spPr/>
        <p:txBody>
          <a:bodyPr/>
          <a:lstStyle/>
          <a:p>
            <a:fld id="{ACA20DC5-6A66-4B41-A285-85189F3835BA}" type="slidenum">
              <a:rPr lang="en-US" smtClean="0"/>
              <a:t>9</a:t>
            </a:fld>
            <a:endParaRPr lang="en-US"/>
          </a:p>
        </p:txBody>
      </p:sp>
    </p:spTree>
    <p:extLst>
      <p:ext uri="{BB962C8B-B14F-4D97-AF65-F5344CB8AC3E}">
        <p14:creationId xmlns:p14="http://schemas.microsoft.com/office/powerpoint/2010/main" val="997898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Vanessa</a:t>
            </a:r>
          </a:p>
          <a:p>
            <a:endParaRPr lang="en-US" b="1"/>
          </a:p>
        </p:txBody>
      </p:sp>
      <p:sp>
        <p:nvSpPr>
          <p:cNvPr id="4" name="Slide Number Placeholder 3"/>
          <p:cNvSpPr>
            <a:spLocks noGrp="1"/>
          </p:cNvSpPr>
          <p:nvPr>
            <p:ph type="sldNum" sz="quarter" idx="5"/>
          </p:nvPr>
        </p:nvSpPr>
        <p:spPr/>
        <p:txBody>
          <a:bodyPr/>
          <a:lstStyle/>
          <a:p>
            <a:fld id="{ACA20DC5-6A66-4B41-A285-85189F3835BA}" type="slidenum">
              <a:rPr lang="en-US" smtClean="0"/>
              <a:t>10</a:t>
            </a:fld>
            <a:endParaRPr lang="en-US"/>
          </a:p>
        </p:txBody>
      </p:sp>
    </p:spTree>
    <p:extLst>
      <p:ext uri="{BB962C8B-B14F-4D97-AF65-F5344CB8AC3E}">
        <p14:creationId xmlns:p14="http://schemas.microsoft.com/office/powerpoint/2010/main" val="3845187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A63C-41A2-4818-AED0-84D2F69D6D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8C9A11-411C-460F-BB1B-5C8C0CC5E6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79D5F1-C0C3-49BC-BBE4-5BBC8ED995AA}"/>
              </a:ext>
            </a:extLst>
          </p:cNvPr>
          <p:cNvSpPr>
            <a:spLocks noGrp="1"/>
          </p:cNvSpPr>
          <p:nvPr>
            <p:ph type="dt" sz="half" idx="10"/>
          </p:nvPr>
        </p:nvSpPr>
        <p:spPr/>
        <p:txBody>
          <a:bodyPr/>
          <a:lstStyle/>
          <a:p>
            <a:fld id="{8C5BB49D-8AA3-47DC-A3A0-7A0195E5E922}" type="datetimeFigureOut">
              <a:rPr lang="en-US" smtClean="0"/>
              <a:t>8/6/2021</a:t>
            </a:fld>
            <a:endParaRPr lang="en-US"/>
          </a:p>
        </p:txBody>
      </p:sp>
      <p:sp>
        <p:nvSpPr>
          <p:cNvPr id="5" name="Footer Placeholder 4">
            <a:extLst>
              <a:ext uri="{FF2B5EF4-FFF2-40B4-BE49-F238E27FC236}">
                <a16:creationId xmlns:a16="http://schemas.microsoft.com/office/drawing/2014/main" id="{7423A709-304B-4AB0-B1C0-9346CE5FF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0BA23-5913-4E36-9639-0CD06A84D486}"/>
              </a:ext>
            </a:extLst>
          </p:cNvPr>
          <p:cNvSpPr>
            <a:spLocks noGrp="1"/>
          </p:cNvSpPr>
          <p:nvPr>
            <p:ph type="sldNum" sz="quarter" idx="12"/>
          </p:nvPr>
        </p:nvSpPr>
        <p:spPr/>
        <p:txBody>
          <a:bodyPr/>
          <a:lstStyle/>
          <a:p>
            <a:fld id="{E2B8ADF2-5BD2-4885-A95A-FCA8F44D7B74}" type="slidenum">
              <a:rPr lang="en-US" smtClean="0"/>
              <a:t>‹#›</a:t>
            </a:fld>
            <a:endParaRPr lang="en-US"/>
          </a:p>
        </p:txBody>
      </p:sp>
    </p:spTree>
    <p:extLst>
      <p:ext uri="{BB962C8B-B14F-4D97-AF65-F5344CB8AC3E}">
        <p14:creationId xmlns:p14="http://schemas.microsoft.com/office/powerpoint/2010/main" val="4133864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5F080-7516-44D7-AC20-8097019034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F3E45C-3C17-42BF-833E-7EB9D6FDC2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5C393-2320-4576-9376-AA880621D90B}"/>
              </a:ext>
            </a:extLst>
          </p:cNvPr>
          <p:cNvSpPr>
            <a:spLocks noGrp="1"/>
          </p:cNvSpPr>
          <p:nvPr>
            <p:ph type="dt" sz="half" idx="10"/>
          </p:nvPr>
        </p:nvSpPr>
        <p:spPr/>
        <p:txBody>
          <a:bodyPr/>
          <a:lstStyle/>
          <a:p>
            <a:fld id="{8C5BB49D-8AA3-47DC-A3A0-7A0195E5E922}" type="datetimeFigureOut">
              <a:rPr lang="en-US" smtClean="0"/>
              <a:t>8/6/2021</a:t>
            </a:fld>
            <a:endParaRPr lang="en-US"/>
          </a:p>
        </p:txBody>
      </p:sp>
      <p:sp>
        <p:nvSpPr>
          <p:cNvPr id="5" name="Footer Placeholder 4">
            <a:extLst>
              <a:ext uri="{FF2B5EF4-FFF2-40B4-BE49-F238E27FC236}">
                <a16:creationId xmlns:a16="http://schemas.microsoft.com/office/drawing/2014/main" id="{ECA48F3E-76D8-48C7-952B-63AB362F4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C996D-557E-4ABF-BA93-F19EC5F5EC99}"/>
              </a:ext>
            </a:extLst>
          </p:cNvPr>
          <p:cNvSpPr>
            <a:spLocks noGrp="1"/>
          </p:cNvSpPr>
          <p:nvPr>
            <p:ph type="sldNum" sz="quarter" idx="12"/>
          </p:nvPr>
        </p:nvSpPr>
        <p:spPr/>
        <p:txBody>
          <a:bodyPr/>
          <a:lstStyle/>
          <a:p>
            <a:fld id="{E2B8ADF2-5BD2-4885-A95A-FCA8F44D7B74}" type="slidenum">
              <a:rPr lang="en-US" smtClean="0"/>
              <a:t>‹#›</a:t>
            </a:fld>
            <a:endParaRPr lang="en-US"/>
          </a:p>
        </p:txBody>
      </p:sp>
    </p:spTree>
    <p:extLst>
      <p:ext uri="{BB962C8B-B14F-4D97-AF65-F5344CB8AC3E}">
        <p14:creationId xmlns:p14="http://schemas.microsoft.com/office/powerpoint/2010/main" val="1865812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4A64AF-4069-4FC2-AB84-127F9B9A5E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3146BD-9926-4C5E-B6B5-1A7628CB1A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9A48F-B2A2-42FE-B567-993E44140649}"/>
              </a:ext>
            </a:extLst>
          </p:cNvPr>
          <p:cNvSpPr>
            <a:spLocks noGrp="1"/>
          </p:cNvSpPr>
          <p:nvPr>
            <p:ph type="dt" sz="half" idx="10"/>
          </p:nvPr>
        </p:nvSpPr>
        <p:spPr/>
        <p:txBody>
          <a:bodyPr/>
          <a:lstStyle/>
          <a:p>
            <a:fld id="{8C5BB49D-8AA3-47DC-A3A0-7A0195E5E922}" type="datetimeFigureOut">
              <a:rPr lang="en-US" smtClean="0"/>
              <a:t>8/6/2021</a:t>
            </a:fld>
            <a:endParaRPr lang="en-US"/>
          </a:p>
        </p:txBody>
      </p:sp>
      <p:sp>
        <p:nvSpPr>
          <p:cNvPr id="5" name="Footer Placeholder 4">
            <a:extLst>
              <a:ext uri="{FF2B5EF4-FFF2-40B4-BE49-F238E27FC236}">
                <a16:creationId xmlns:a16="http://schemas.microsoft.com/office/drawing/2014/main" id="{51964164-B542-47FB-9955-1DBE1DC0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D989C-3326-4BB3-A8BE-5446F864AD72}"/>
              </a:ext>
            </a:extLst>
          </p:cNvPr>
          <p:cNvSpPr>
            <a:spLocks noGrp="1"/>
          </p:cNvSpPr>
          <p:nvPr>
            <p:ph type="sldNum" sz="quarter" idx="12"/>
          </p:nvPr>
        </p:nvSpPr>
        <p:spPr/>
        <p:txBody>
          <a:bodyPr/>
          <a:lstStyle/>
          <a:p>
            <a:fld id="{E2B8ADF2-5BD2-4885-A95A-FCA8F44D7B74}" type="slidenum">
              <a:rPr lang="en-US" smtClean="0"/>
              <a:t>‹#›</a:t>
            </a:fld>
            <a:endParaRPr lang="en-US"/>
          </a:p>
        </p:txBody>
      </p:sp>
    </p:spTree>
    <p:extLst>
      <p:ext uri="{BB962C8B-B14F-4D97-AF65-F5344CB8AC3E}">
        <p14:creationId xmlns:p14="http://schemas.microsoft.com/office/powerpoint/2010/main" val="5351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3593123"/>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251021668"/>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39840175"/>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smtClean="0"/>
              <a:pPr/>
              <a:t>8/6/2021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729276251"/>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smtClean="0"/>
              <a:pPr/>
              <a:t>8/6/2021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176146804"/>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smtClean="0"/>
              <a:pPr/>
              <a:t>8/6/2021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055803339"/>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13324779"/>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8/6/2021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494388531"/>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2290-FF6E-4B59-8C53-EA75C55C9C76}"/>
              </a:ext>
            </a:extLst>
          </p:cNvPr>
          <p:cNvSpPr>
            <a:spLocks noGrp="1"/>
          </p:cNvSpPr>
          <p:nvPr>
            <p:ph type="title"/>
          </p:nvPr>
        </p:nvSpPr>
        <p:spPr>
          <a:xfrm>
            <a:off x="448194" y="410368"/>
            <a:ext cx="11295611" cy="1325563"/>
          </a:xfrm>
          <a:solidFill>
            <a:srgbClr val="C6EFFF"/>
          </a:solidFill>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AA54C632-D674-43FC-B4F8-70C96496F0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A30A3-DF93-4531-BCE5-2C63D0F864C6}"/>
              </a:ext>
            </a:extLst>
          </p:cNvPr>
          <p:cNvSpPr>
            <a:spLocks noGrp="1"/>
          </p:cNvSpPr>
          <p:nvPr>
            <p:ph type="dt" sz="half" idx="10"/>
          </p:nvPr>
        </p:nvSpPr>
        <p:spPr/>
        <p:txBody>
          <a:bodyPr/>
          <a:lstStyle/>
          <a:p>
            <a:fld id="{8C5BB49D-8AA3-47DC-A3A0-7A0195E5E922}" type="datetimeFigureOut">
              <a:rPr lang="en-US" smtClean="0"/>
              <a:t>8/6/2021</a:t>
            </a:fld>
            <a:endParaRPr lang="en-US"/>
          </a:p>
        </p:txBody>
      </p:sp>
      <p:sp>
        <p:nvSpPr>
          <p:cNvPr id="5" name="Footer Placeholder 4">
            <a:extLst>
              <a:ext uri="{FF2B5EF4-FFF2-40B4-BE49-F238E27FC236}">
                <a16:creationId xmlns:a16="http://schemas.microsoft.com/office/drawing/2014/main" id="{CBB91D5E-EA4D-465C-9E5B-D973D6203D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05997F-61EB-4AFA-9861-DF0326A9FD7D}"/>
              </a:ext>
            </a:extLst>
          </p:cNvPr>
          <p:cNvSpPr>
            <a:spLocks noGrp="1"/>
          </p:cNvSpPr>
          <p:nvPr>
            <p:ph type="sldNum" sz="quarter" idx="12"/>
          </p:nvPr>
        </p:nvSpPr>
        <p:spPr/>
        <p:txBody>
          <a:bodyPr/>
          <a:lstStyle/>
          <a:p>
            <a:fld id="{E2B8ADF2-5BD2-4885-A95A-FCA8F44D7B74}" type="slidenum">
              <a:rPr lang="en-US" smtClean="0"/>
              <a:t>‹#›</a:t>
            </a:fld>
            <a:endParaRPr lang="en-US"/>
          </a:p>
        </p:txBody>
      </p:sp>
    </p:spTree>
    <p:extLst>
      <p:ext uri="{BB962C8B-B14F-4D97-AF65-F5344CB8AC3E}">
        <p14:creationId xmlns:p14="http://schemas.microsoft.com/office/powerpoint/2010/main" val="1792407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8/6/2021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2980253"/>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8/6/2021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675542424"/>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8/6/2021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717561259"/>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er &amp; Footer">
    <p:spTree>
      <p:nvGrpSpPr>
        <p:cNvPr id="1" name=""/>
        <p:cNvGrpSpPr/>
        <p:nvPr/>
      </p:nvGrpSpPr>
      <p:grpSpPr>
        <a:xfrm>
          <a:off x="0" y="0"/>
          <a:ext cx="0" cy="0"/>
          <a:chOff x="0" y="0"/>
          <a:chExt cx="0" cy="0"/>
        </a:xfrm>
      </p:grpSpPr>
      <p:sp>
        <p:nvSpPr>
          <p:cNvPr id="6" name="Title 5"/>
          <p:cNvSpPr>
            <a:spLocks noGrp="1"/>
          </p:cNvSpPr>
          <p:nvPr>
            <p:ph type="title"/>
          </p:nvPr>
        </p:nvSpPr>
        <p:spPr>
          <a:xfrm>
            <a:off x="203200" y="152400"/>
            <a:ext cx="11785600" cy="304800"/>
          </a:xfrm>
        </p:spPr>
        <p:txBody>
          <a:bodyPr>
            <a:noAutofit/>
          </a:bodyPr>
          <a:lstStyle>
            <a:lvl1pPr>
              <a:defRPr sz="2000"/>
            </a:lvl1pPr>
          </a:lstStyle>
          <a:p>
            <a:r>
              <a:rPr lang="en-US"/>
              <a:t>Click to edit Master title style</a:t>
            </a:r>
          </a:p>
        </p:txBody>
      </p:sp>
      <p:sp>
        <p:nvSpPr>
          <p:cNvPr id="9" name="Slide Number Placeholder 8"/>
          <p:cNvSpPr>
            <a:spLocks noGrp="1"/>
          </p:cNvSpPr>
          <p:nvPr>
            <p:ph type="sldNum" sz="quarter" idx="10"/>
          </p:nvPr>
        </p:nvSpPr>
        <p:spPr/>
        <p:txBody>
          <a:bodyPr/>
          <a:lstStyle/>
          <a:p>
            <a:fld id="{61A3300C-2B65-410F-93D2-F0E3DC0D85CE}" type="slidenum">
              <a:rPr lang="en-US" smtClean="0"/>
              <a:t>‹#›</a:t>
            </a:fld>
            <a:endParaRPr lang="en-US"/>
          </a:p>
        </p:txBody>
      </p:sp>
      <p:cxnSp>
        <p:nvCxnSpPr>
          <p:cNvPr id="10" name="Straight Connector 9"/>
          <p:cNvCxnSpPr/>
          <p:nvPr userDrawn="1"/>
        </p:nvCxnSpPr>
        <p:spPr>
          <a:xfrm>
            <a:off x="0" y="609600"/>
            <a:ext cx="12192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83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4626-0841-40A9-BFDF-F870C141F2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011DE0-6198-4B11-B3B4-809197270E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223861-6132-4942-BC7F-F78EA5C1A7C5}"/>
              </a:ext>
            </a:extLst>
          </p:cNvPr>
          <p:cNvSpPr>
            <a:spLocks noGrp="1"/>
          </p:cNvSpPr>
          <p:nvPr>
            <p:ph type="dt" sz="half" idx="10"/>
          </p:nvPr>
        </p:nvSpPr>
        <p:spPr/>
        <p:txBody>
          <a:bodyPr/>
          <a:lstStyle/>
          <a:p>
            <a:fld id="{8C5BB49D-8AA3-47DC-A3A0-7A0195E5E922}" type="datetimeFigureOut">
              <a:rPr lang="en-US" smtClean="0"/>
              <a:t>8/6/2021</a:t>
            </a:fld>
            <a:endParaRPr lang="en-US"/>
          </a:p>
        </p:txBody>
      </p:sp>
      <p:sp>
        <p:nvSpPr>
          <p:cNvPr id="5" name="Footer Placeholder 4">
            <a:extLst>
              <a:ext uri="{FF2B5EF4-FFF2-40B4-BE49-F238E27FC236}">
                <a16:creationId xmlns:a16="http://schemas.microsoft.com/office/drawing/2014/main" id="{8C9853EB-E908-4E26-9A93-7FDF6FCF8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937262-8069-4080-BA2B-2F7B36366C48}"/>
              </a:ext>
            </a:extLst>
          </p:cNvPr>
          <p:cNvSpPr>
            <a:spLocks noGrp="1"/>
          </p:cNvSpPr>
          <p:nvPr>
            <p:ph type="sldNum" sz="quarter" idx="12"/>
          </p:nvPr>
        </p:nvSpPr>
        <p:spPr/>
        <p:txBody>
          <a:bodyPr/>
          <a:lstStyle/>
          <a:p>
            <a:fld id="{E2B8ADF2-5BD2-4885-A95A-FCA8F44D7B74}" type="slidenum">
              <a:rPr lang="en-US" smtClean="0"/>
              <a:t>‹#›</a:t>
            </a:fld>
            <a:endParaRPr lang="en-US"/>
          </a:p>
        </p:txBody>
      </p:sp>
    </p:spTree>
    <p:extLst>
      <p:ext uri="{BB962C8B-B14F-4D97-AF65-F5344CB8AC3E}">
        <p14:creationId xmlns:p14="http://schemas.microsoft.com/office/powerpoint/2010/main" val="1977892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F61F-3E6C-4C1B-8FD5-EDD743E858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8ADA74-B7A0-4A1C-A0C7-23724A9AB3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5D0957-2678-4B0E-9735-C28384D30D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65DB68-2F07-4E2F-ABEE-237F404CB036}"/>
              </a:ext>
            </a:extLst>
          </p:cNvPr>
          <p:cNvSpPr>
            <a:spLocks noGrp="1"/>
          </p:cNvSpPr>
          <p:nvPr>
            <p:ph type="dt" sz="half" idx="10"/>
          </p:nvPr>
        </p:nvSpPr>
        <p:spPr/>
        <p:txBody>
          <a:bodyPr/>
          <a:lstStyle/>
          <a:p>
            <a:fld id="{8C5BB49D-8AA3-47DC-A3A0-7A0195E5E922}" type="datetimeFigureOut">
              <a:rPr lang="en-US" smtClean="0"/>
              <a:t>8/6/2021</a:t>
            </a:fld>
            <a:endParaRPr lang="en-US"/>
          </a:p>
        </p:txBody>
      </p:sp>
      <p:sp>
        <p:nvSpPr>
          <p:cNvPr id="6" name="Footer Placeholder 5">
            <a:extLst>
              <a:ext uri="{FF2B5EF4-FFF2-40B4-BE49-F238E27FC236}">
                <a16:creationId xmlns:a16="http://schemas.microsoft.com/office/drawing/2014/main" id="{C7E1158D-4125-4E00-AB18-EC2632B53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BAFED5-8F77-4110-9796-EBAEEABA1A6F}"/>
              </a:ext>
            </a:extLst>
          </p:cNvPr>
          <p:cNvSpPr>
            <a:spLocks noGrp="1"/>
          </p:cNvSpPr>
          <p:nvPr>
            <p:ph type="sldNum" sz="quarter" idx="12"/>
          </p:nvPr>
        </p:nvSpPr>
        <p:spPr/>
        <p:txBody>
          <a:bodyPr/>
          <a:lstStyle/>
          <a:p>
            <a:fld id="{E2B8ADF2-5BD2-4885-A95A-FCA8F44D7B74}" type="slidenum">
              <a:rPr lang="en-US" smtClean="0"/>
              <a:t>‹#›</a:t>
            </a:fld>
            <a:endParaRPr lang="en-US"/>
          </a:p>
        </p:txBody>
      </p:sp>
    </p:spTree>
    <p:extLst>
      <p:ext uri="{BB962C8B-B14F-4D97-AF65-F5344CB8AC3E}">
        <p14:creationId xmlns:p14="http://schemas.microsoft.com/office/powerpoint/2010/main" val="161414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E073-329E-4632-AC11-AD03BF5B61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A35113-75AB-4555-A1A1-A84F1EDBBB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B39E15-DC0B-402D-9369-7F21B8010B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A09401-6616-4796-8A15-785F0E930A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949B61-17D9-4CFB-A3BE-AE82FDB14B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335375-B0AE-443A-B82A-3BE7AF67DFD9}"/>
              </a:ext>
            </a:extLst>
          </p:cNvPr>
          <p:cNvSpPr>
            <a:spLocks noGrp="1"/>
          </p:cNvSpPr>
          <p:nvPr>
            <p:ph type="dt" sz="half" idx="10"/>
          </p:nvPr>
        </p:nvSpPr>
        <p:spPr/>
        <p:txBody>
          <a:bodyPr/>
          <a:lstStyle/>
          <a:p>
            <a:fld id="{8C5BB49D-8AA3-47DC-A3A0-7A0195E5E922}" type="datetimeFigureOut">
              <a:rPr lang="en-US" smtClean="0"/>
              <a:t>8/6/2021</a:t>
            </a:fld>
            <a:endParaRPr lang="en-US"/>
          </a:p>
        </p:txBody>
      </p:sp>
      <p:sp>
        <p:nvSpPr>
          <p:cNvPr id="8" name="Footer Placeholder 7">
            <a:extLst>
              <a:ext uri="{FF2B5EF4-FFF2-40B4-BE49-F238E27FC236}">
                <a16:creationId xmlns:a16="http://schemas.microsoft.com/office/drawing/2014/main" id="{FF2E45D0-A434-4342-8538-83318E7A33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DF0DE-8E40-4AE0-B514-01832CE3958A}"/>
              </a:ext>
            </a:extLst>
          </p:cNvPr>
          <p:cNvSpPr>
            <a:spLocks noGrp="1"/>
          </p:cNvSpPr>
          <p:nvPr>
            <p:ph type="sldNum" sz="quarter" idx="12"/>
          </p:nvPr>
        </p:nvSpPr>
        <p:spPr/>
        <p:txBody>
          <a:bodyPr/>
          <a:lstStyle/>
          <a:p>
            <a:fld id="{E2B8ADF2-5BD2-4885-A95A-FCA8F44D7B74}" type="slidenum">
              <a:rPr lang="en-US" smtClean="0"/>
              <a:t>‹#›</a:t>
            </a:fld>
            <a:endParaRPr lang="en-US"/>
          </a:p>
        </p:txBody>
      </p:sp>
    </p:spTree>
    <p:extLst>
      <p:ext uri="{BB962C8B-B14F-4D97-AF65-F5344CB8AC3E}">
        <p14:creationId xmlns:p14="http://schemas.microsoft.com/office/powerpoint/2010/main" val="87280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DBBAD-C173-48F4-9F28-6C67473951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4D0841-5D2A-4D5E-9B9A-1CB4F2B1E608}"/>
              </a:ext>
            </a:extLst>
          </p:cNvPr>
          <p:cNvSpPr>
            <a:spLocks noGrp="1"/>
          </p:cNvSpPr>
          <p:nvPr>
            <p:ph type="dt" sz="half" idx="10"/>
          </p:nvPr>
        </p:nvSpPr>
        <p:spPr/>
        <p:txBody>
          <a:bodyPr/>
          <a:lstStyle/>
          <a:p>
            <a:fld id="{8C5BB49D-8AA3-47DC-A3A0-7A0195E5E922}" type="datetimeFigureOut">
              <a:rPr lang="en-US" smtClean="0"/>
              <a:t>8/6/2021</a:t>
            </a:fld>
            <a:endParaRPr lang="en-US"/>
          </a:p>
        </p:txBody>
      </p:sp>
      <p:sp>
        <p:nvSpPr>
          <p:cNvPr id="4" name="Footer Placeholder 3">
            <a:extLst>
              <a:ext uri="{FF2B5EF4-FFF2-40B4-BE49-F238E27FC236}">
                <a16:creationId xmlns:a16="http://schemas.microsoft.com/office/drawing/2014/main" id="{60B78372-8E3B-469E-8AAD-87956CE6AC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F05C8E-77A7-4F09-9861-F8F1151F6FBD}"/>
              </a:ext>
            </a:extLst>
          </p:cNvPr>
          <p:cNvSpPr>
            <a:spLocks noGrp="1"/>
          </p:cNvSpPr>
          <p:nvPr>
            <p:ph type="sldNum" sz="quarter" idx="12"/>
          </p:nvPr>
        </p:nvSpPr>
        <p:spPr/>
        <p:txBody>
          <a:bodyPr/>
          <a:lstStyle/>
          <a:p>
            <a:fld id="{E2B8ADF2-5BD2-4885-A95A-FCA8F44D7B74}" type="slidenum">
              <a:rPr lang="en-US" smtClean="0"/>
              <a:t>‹#›</a:t>
            </a:fld>
            <a:endParaRPr lang="en-US"/>
          </a:p>
        </p:txBody>
      </p:sp>
    </p:spTree>
    <p:extLst>
      <p:ext uri="{BB962C8B-B14F-4D97-AF65-F5344CB8AC3E}">
        <p14:creationId xmlns:p14="http://schemas.microsoft.com/office/powerpoint/2010/main" val="245666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99F217-13B0-4466-B85A-49EEA0F91BCD}"/>
              </a:ext>
            </a:extLst>
          </p:cNvPr>
          <p:cNvSpPr>
            <a:spLocks noGrp="1"/>
          </p:cNvSpPr>
          <p:nvPr>
            <p:ph type="dt" sz="half" idx="10"/>
          </p:nvPr>
        </p:nvSpPr>
        <p:spPr/>
        <p:txBody>
          <a:bodyPr/>
          <a:lstStyle/>
          <a:p>
            <a:fld id="{8C5BB49D-8AA3-47DC-A3A0-7A0195E5E922}" type="datetimeFigureOut">
              <a:rPr lang="en-US" smtClean="0"/>
              <a:t>8/6/2021</a:t>
            </a:fld>
            <a:endParaRPr lang="en-US"/>
          </a:p>
        </p:txBody>
      </p:sp>
      <p:sp>
        <p:nvSpPr>
          <p:cNvPr id="3" name="Footer Placeholder 2">
            <a:extLst>
              <a:ext uri="{FF2B5EF4-FFF2-40B4-BE49-F238E27FC236}">
                <a16:creationId xmlns:a16="http://schemas.microsoft.com/office/drawing/2014/main" id="{39F857DB-B162-45C1-BF5C-BC7C2D532F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6374BA-54DE-4F5B-A475-D7B6C616C512}"/>
              </a:ext>
            </a:extLst>
          </p:cNvPr>
          <p:cNvSpPr>
            <a:spLocks noGrp="1"/>
          </p:cNvSpPr>
          <p:nvPr>
            <p:ph type="sldNum" sz="quarter" idx="12"/>
          </p:nvPr>
        </p:nvSpPr>
        <p:spPr/>
        <p:txBody>
          <a:bodyPr/>
          <a:lstStyle/>
          <a:p>
            <a:fld id="{E2B8ADF2-5BD2-4885-A95A-FCA8F44D7B74}" type="slidenum">
              <a:rPr lang="en-US" smtClean="0"/>
              <a:t>‹#›</a:t>
            </a:fld>
            <a:endParaRPr lang="en-US"/>
          </a:p>
        </p:txBody>
      </p:sp>
    </p:spTree>
    <p:extLst>
      <p:ext uri="{BB962C8B-B14F-4D97-AF65-F5344CB8AC3E}">
        <p14:creationId xmlns:p14="http://schemas.microsoft.com/office/powerpoint/2010/main" val="170064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2626-02E5-4783-801C-38E8DE249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CAA099-84E1-424B-83DB-9483071A9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19DEC9-3E1D-4CA6-9229-D04FB46C5F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12E828-177A-41BA-9D38-AFA05F5A5FDA}"/>
              </a:ext>
            </a:extLst>
          </p:cNvPr>
          <p:cNvSpPr>
            <a:spLocks noGrp="1"/>
          </p:cNvSpPr>
          <p:nvPr>
            <p:ph type="dt" sz="half" idx="10"/>
          </p:nvPr>
        </p:nvSpPr>
        <p:spPr/>
        <p:txBody>
          <a:bodyPr/>
          <a:lstStyle/>
          <a:p>
            <a:fld id="{8C5BB49D-8AA3-47DC-A3A0-7A0195E5E922}" type="datetimeFigureOut">
              <a:rPr lang="en-US" smtClean="0"/>
              <a:t>8/6/2021</a:t>
            </a:fld>
            <a:endParaRPr lang="en-US"/>
          </a:p>
        </p:txBody>
      </p:sp>
      <p:sp>
        <p:nvSpPr>
          <p:cNvPr id="6" name="Footer Placeholder 5">
            <a:extLst>
              <a:ext uri="{FF2B5EF4-FFF2-40B4-BE49-F238E27FC236}">
                <a16:creationId xmlns:a16="http://schemas.microsoft.com/office/drawing/2014/main" id="{D5BC3900-E74E-43B6-A9BA-E3EBBC0CF7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9448C-050D-4071-B819-A783AFCFB9FF}"/>
              </a:ext>
            </a:extLst>
          </p:cNvPr>
          <p:cNvSpPr>
            <a:spLocks noGrp="1"/>
          </p:cNvSpPr>
          <p:nvPr>
            <p:ph type="sldNum" sz="quarter" idx="12"/>
          </p:nvPr>
        </p:nvSpPr>
        <p:spPr/>
        <p:txBody>
          <a:bodyPr/>
          <a:lstStyle/>
          <a:p>
            <a:fld id="{E2B8ADF2-5BD2-4885-A95A-FCA8F44D7B74}" type="slidenum">
              <a:rPr lang="en-US" smtClean="0"/>
              <a:t>‹#›</a:t>
            </a:fld>
            <a:endParaRPr lang="en-US"/>
          </a:p>
        </p:txBody>
      </p:sp>
    </p:spTree>
    <p:extLst>
      <p:ext uri="{BB962C8B-B14F-4D97-AF65-F5344CB8AC3E}">
        <p14:creationId xmlns:p14="http://schemas.microsoft.com/office/powerpoint/2010/main" val="1480913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0D8F0-C42F-4B4A-838B-D701BC4DBE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0D9E17-679D-41DC-A7F0-5E515B4740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3DECA3-0AE9-4F59-85FF-5BBA1A189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576F67-1281-4483-BB42-D0EF69037F44}"/>
              </a:ext>
            </a:extLst>
          </p:cNvPr>
          <p:cNvSpPr>
            <a:spLocks noGrp="1"/>
          </p:cNvSpPr>
          <p:nvPr>
            <p:ph type="dt" sz="half" idx="10"/>
          </p:nvPr>
        </p:nvSpPr>
        <p:spPr/>
        <p:txBody>
          <a:bodyPr/>
          <a:lstStyle/>
          <a:p>
            <a:fld id="{8C5BB49D-8AA3-47DC-A3A0-7A0195E5E922}" type="datetimeFigureOut">
              <a:rPr lang="en-US" smtClean="0"/>
              <a:t>8/6/2021</a:t>
            </a:fld>
            <a:endParaRPr lang="en-US"/>
          </a:p>
        </p:txBody>
      </p:sp>
      <p:sp>
        <p:nvSpPr>
          <p:cNvPr id="6" name="Footer Placeholder 5">
            <a:extLst>
              <a:ext uri="{FF2B5EF4-FFF2-40B4-BE49-F238E27FC236}">
                <a16:creationId xmlns:a16="http://schemas.microsoft.com/office/drawing/2014/main" id="{B22E51CF-EE5E-42C2-A2D2-F96F25E54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2D5FE7-BF21-4F8E-AACF-6893EDF73E29}"/>
              </a:ext>
            </a:extLst>
          </p:cNvPr>
          <p:cNvSpPr>
            <a:spLocks noGrp="1"/>
          </p:cNvSpPr>
          <p:nvPr>
            <p:ph type="sldNum" sz="quarter" idx="12"/>
          </p:nvPr>
        </p:nvSpPr>
        <p:spPr/>
        <p:txBody>
          <a:bodyPr/>
          <a:lstStyle/>
          <a:p>
            <a:fld id="{E2B8ADF2-5BD2-4885-A95A-FCA8F44D7B74}" type="slidenum">
              <a:rPr lang="en-US" smtClean="0"/>
              <a:t>‹#›</a:t>
            </a:fld>
            <a:endParaRPr lang="en-US"/>
          </a:p>
        </p:txBody>
      </p:sp>
    </p:spTree>
    <p:extLst>
      <p:ext uri="{BB962C8B-B14F-4D97-AF65-F5344CB8AC3E}">
        <p14:creationId xmlns:p14="http://schemas.microsoft.com/office/powerpoint/2010/main" val="4203444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8A38D0-4956-453C-9097-DCE1AFFF30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DA8482-BA4C-4517-B7A5-5E3C49B215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38909-DFBA-484C-BC9E-31575F2EE8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BB49D-8AA3-47DC-A3A0-7A0195E5E922}" type="datetimeFigureOut">
              <a:rPr lang="en-US" smtClean="0"/>
              <a:t>8/6/2021</a:t>
            </a:fld>
            <a:endParaRPr lang="en-US"/>
          </a:p>
        </p:txBody>
      </p:sp>
      <p:sp>
        <p:nvSpPr>
          <p:cNvPr id="5" name="Footer Placeholder 4">
            <a:extLst>
              <a:ext uri="{FF2B5EF4-FFF2-40B4-BE49-F238E27FC236}">
                <a16:creationId xmlns:a16="http://schemas.microsoft.com/office/drawing/2014/main" id="{CB3924BD-06F8-460A-A083-CD92762E65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A2FD3C-97FA-47D2-9F53-57C674262C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8ADF2-5BD2-4885-A95A-FCA8F44D7B74}" type="slidenum">
              <a:rPr lang="en-US" smtClean="0"/>
              <a:t>‹#›</a:t>
            </a:fld>
            <a:endParaRPr lang="en-US"/>
          </a:p>
        </p:txBody>
      </p:sp>
    </p:spTree>
    <p:extLst>
      <p:ext uri="{BB962C8B-B14F-4D97-AF65-F5344CB8AC3E}">
        <p14:creationId xmlns:p14="http://schemas.microsoft.com/office/powerpoint/2010/main" val="2736702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8/6/2021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885983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mtoyoji@kingcounty.gov" TargetMode="External"/><Relationship Id="rId4" Type="http://schemas.openxmlformats.org/officeDocument/2006/relationships/hyperlink" Target="mailto:communitiescount@kingcounty.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5103" y="6148053"/>
            <a:ext cx="8637977" cy="641159"/>
          </a:xfrm>
        </p:spPr>
        <p:txBody>
          <a:bodyPr>
            <a:normAutofit fontScale="77500" lnSpcReduction="20000"/>
          </a:bodyPr>
          <a:lstStyle/>
          <a:p>
            <a:r>
              <a:rPr lang="en-US" dirty="0">
                <a:solidFill>
                  <a:schemeClr val="tx1"/>
                </a:solidFill>
              </a:rPr>
              <a:t>Mariko Toyoji, MPH </a:t>
            </a:r>
          </a:p>
          <a:p>
            <a:r>
              <a:rPr lang="en-US" dirty="0">
                <a:solidFill>
                  <a:schemeClr val="tx1"/>
                </a:solidFill>
              </a:rPr>
              <a:t>Public Health Seattle and King County </a:t>
            </a:r>
          </a:p>
        </p:txBody>
      </p:sp>
      <p:pic>
        <p:nvPicPr>
          <p:cNvPr id="6" name="Picture 5"/>
          <p:cNvPicPr>
            <a:picLocks noChangeAspect="1"/>
          </p:cNvPicPr>
          <p:nvPr/>
        </p:nvPicPr>
        <p:blipFill>
          <a:blip r:embed="rId3"/>
          <a:stretch>
            <a:fillRect/>
          </a:stretch>
        </p:blipFill>
        <p:spPr>
          <a:xfrm>
            <a:off x="0" y="795898"/>
            <a:ext cx="6813785" cy="2563990"/>
          </a:xfrm>
          <a:prstGeom prst="rect">
            <a:avLst/>
          </a:prstGeom>
        </p:spPr>
      </p:pic>
      <p:sp>
        <p:nvSpPr>
          <p:cNvPr id="4" name="Subtitle 2"/>
          <p:cNvSpPr txBox="1">
            <a:spLocks/>
          </p:cNvSpPr>
          <p:nvPr/>
        </p:nvSpPr>
        <p:spPr>
          <a:xfrm>
            <a:off x="355103" y="3589868"/>
            <a:ext cx="9059829" cy="1742279"/>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C6EFFF"/>
              </a:buClr>
              <a:buSzTx/>
              <a:buFont typeface="Wingdings 2" pitchFamily="18" charset="2"/>
              <a:buNone/>
              <a:tabLst/>
              <a:defRPr/>
            </a:pPr>
            <a:r>
              <a:rPr kumimoji="0" lang="en-US" sz="4800" b="1" i="0" u="none" strike="noStrike" kern="1200" cap="none" spc="0" normalizeH="0" baseline="0" noProof="0" dirty="0">
                <a:ln>
                  <a:noFill/>
                </a:ln>
                <a:solidFill>
                  <a:srgbClr val="F8F8F8">
                    <a:lumMod val="10000"/>
                  </a:srgbClr>
                </a:solidFill>
                <a:effectLst/>
                <a:uLnTx/>
                <a:uFillTx/>
                <a:latin typeface="Corbel" panose="020B0503020204020204"/>
                <a:ea typeface="+mn-ea"/>
                <a:cs typeface="+mn-cs"/>
              </a:rPr>
              <a:t>Racism as a Public Health Crisis: </a:t>
            </a:r>
          </a:p>
          <a:p>
            <a:pPr marL="0" marR="0" lvl="0" indent="0" algn="l" defTabSz="914400" rtl="0" eaLnBrk="1" fontAlgn="auto" latinLnBrk="0" hangingPunct="1">
              <a:lnSpc>
                <a:spcPct val="90000"/>
              </a:lnSpc>
              <a:spcBef>
                <a:spcPts val="0"/>
              </a:spcBef>
              <a:spcAft>
                <a:spcPts val="0"/>
              </a:spcAft>
              <a:buClr>
                <a:srgbClr val="C6EFFF"/>
              </a:buClr>
              <a:buSzTx/>
              <a:buFont typeface="Wingdings 2" pitchFamily="18" charset="2"/>
              <a:buNone/>
              <a:tabLst/>
              <a:defRPr/>
            </a:pPr>
            <a:r>
              <a:rPr kumimoji="0" lang="en-US" sz="4800" b="1" i="0" u="none" strike="noStrike" kern="1200" cap="none" spc="0" normalizeH="0" baseline="0" noProof="0" dirty="0">
                <a:ln>
                  <a:noFill/>
                </a:ln>
                <a:solidFill>
                  <a:srgbClr val="F8F8F8">
                    <a:lumMod val="10000"/>
                  </a:srgbClr>
                </a:solidFill>
                <a:effectLst/>
                <a:uLnTx/>
                <a:uFillTx/>
                <a:latin typeface="Corbel" panose="020B0503020204020204"/>
                <a:ea typeface="+mn-ea"/>
                <a:cs typeface="+mn-cs"/>
              </a:rPr>
              <a:t>What is the Role of Data? </a:t>
            </a:r>
          </a:p>
          <a:p>
            <a:pPr marL="0" marR="0" lvl="0" indent="0" algn="l" defTabSz="914400" rtl="0" eaLnBrk="1" fontAlgn="auto" latinLnBrk="0" hangingPunct="1">
              <a:lnSpc>
                <a:spcPct val="90000"/>
              </a:lnSpc>
              <a:spcBef>
                <a:spcPts val="0"/>
              </a:spcBef>
              <a:spcAft>
                <a:spcPts val="0"/>
              </a:spcAft>
              <a:buClr>
                <a:srgbClr val="C6EFFF"/>
              </a:buClr>
              <a:buSzTx/>
              <a:buFont typeface="Wingdings 2" pitchFamily="18" charset="2"/>
              <a:buNone/>
              <a:tabLst/>
              <a:defRPr/>
            </a:pPr>
            <a:r>
              <a:rPr lang="en-US" sz="4800" b="1" dirty="0">
                <a:solidFill>
                  <a:srgbClr val="F8F8F8">
                    <a:lumMod val="10000"/>
                  </a:srgbClr>
                </a:solidFill>
                <a:latin typeface="Corbel" panose="020B0503020204020204"/>
              </a:rPr>
              <a:t>A workshop series </a:t>
            </a:r>
            <a:endParaRPr kumimoji="0" lang="en-US" sz="4800" b="1" i="0" u="none" strike="noStrike" kern="1200" cap="none" spc="0" normalizeH="0" baseline="0" noProof="0" dirty="0">
              <a:ln>
                <a:noFill/>
              </a:ln>
              <a:solidFill>
                <a:srgbClr val="F8F8F8">
                  <a:lumMod val="10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884936863"/>
      </p:ext>
    </p:extLst>
  </p:cSld>
  <p:clrMapOvr>
    <a:masterClrMapping/>
  </p:clrMapOvr>
  <mc:AlternateContent xmlns:mc="http://schemas.openxmlformats.org/markup-compatibility/2006" xmlns:p14="http://schemas.microsoft.com/office/powerpoint/2010/main">
    <mc:Choice Requires="p14">
      <p:transition spd="slow" p14:dur="5000" advClick="0" advTm="20000"/>
    </mc:Choice>
    <mc:Fallback xmlns="">
      <p:transition spd="slow" advClick="0"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8BF5-D3A5-4E14-8D5E-0F80AC8B1DFA}"/>
              </a:ext>
            </a:extLst>
          </p:cNvPr>
          <p:cNvSpPr>
            <a:spLocks noGrp="1"/>
          </p:cNvSpPr>
          <p:nvPr>
            <p:ph type="title"/>
          </p:nvPr>
        </p:nvSpPr>
        <p:spPr/>
        <p:txBody>
          <a:bodyPr vert="horz" lIns="91440" tIns="45720" rIns="91440" bIns="45720" rtlCol="0" anchor="ctr">
            <a:normAutofit/>
          </a:bodyPr>
          <a:lstStyle/>
          <a:p>
            <a:r>
              <a:rPr lang="en-US"/>
              <a:t>Life Expectancy: Summary </a:t>
            </a:r>
            <a:endParaRPr lang="en-US">
              <a:solidFill>
                <a:srgbClr val="512E23"/>
              </a:solidFill>
            </a:endParaRPr>
          </a:p>
        </p:txBody>
      </p:sp>
      <p:pic>
        <p:nvPicPr>
          <p:cNvPr id="5" name="Content Placeholder 3">
            <a:extLst>
              <a:ext uri="{FF2B5EF4-FFF2-40B4-BE49-F238E27FC236}">
                <a16:creationId xmlns:a16="http://schemas.microsoft.com/office/drawing/2014/main" id="{74B46110-F952-4930-B5A6-5C6DC3DF3B68}"/>
              </a:ext>
            </a:extLst>
          </p:cNvPr>
          <p:cNvPicPr>
            <a:picLocks noGrp="1" noChangeAspect="1"/>
          </p:cNvPicPr>
          <p:nvPr>
            <p:ph idx="1"/>
          </p:nvPr>
        </p:nvPicPr>
        <p:blipFill rotWithShape="1">
          <a:blip r:embed="rId3"/>
          <a:stretch/>
        </p:blipFill>
        <p:spPr>
          <a:xfrm>
            <a:off x="7701540" y="2037556"/>
            <a:ext cx="3581606" cy="4351338"/>
          </a:xfrm>
          <a:prstGeom prst="rect">
            <a:avLst/>
          </a:prstGeom>
        </p:spPr>
      </p:pic>
      <p:sp>
        <p:nvSpPr>
          <p:cNvPr id="4" name="Content Placeholder 3">
            <a:extLst>
              <a:ext uri="{FF2B5EF4-FFF2-40B4-BE49-F238E27FC236}">
                <a16:creationId xmlns:a16="http://schemas.microsoft.com/office/drawing/2014/main" id="{CEEFCA93-22CF-4A15-B991-2D286B5F35E1}"/>
              </a:ext>
            </a:extLst>
          </p:cNvPr>
          <p:cNvSpPr>
            <a:spLocks noGrp="1"/>
          </p:cNvSpPr>
          <p:nvPr>
            <p:ph sz="half" idx="4294967295"/>
          </p:nvPr>
        </p:nvSpPr>
        <p:spPr>
          <a:xfrm>
            <a:off x="448194" y="1911927"/>
            <a:ext cx="6890757" cy="4785755"/>
          </a:xfrm>
        </p:spPr>
        <p:txBody>
          <a:bodyPr vert="horz" lIns="91440" tIns="45720" rIns="91440" bIns="45720" rtlCol="0">
            <a:normAutofit/>
          </a:bodyPr>
          <a:lstStyle/>
          <a:p>
            <a:pPr marL="0" indent="0">
              <a:buNone/>
            </a:pPr>
            <a:r>
              <a:rPr lang="en-US" sz="2600"/>
              <a:t>The chronic stress that accumulates over a lifetime for </a:t>
            </a:r>
            <a:r>
              <a:rPr lang="en-US" sz="2600" err="1"/>
              <a:t>BiPOC</a:t>
            </a:r>
            <a:r>
              <a:rPr lang="en-US" sz="2600"/>
              <a:t> individuals results from generational and lifetime experiences of racial discrimination. </a:t>
            </a:r>
          </a:p>
          <a:p>
            <a:pPr marL="0" indent="0">
              <a:buNone/>
            </a:pPr>
            <a:r>
              <a:rPr lang="en-US" sz="2600" b="1" i="1"/>
              <a:t>Government sanctioned policies </a:t>
            </a:r>
            <a:r>
              <a:rPr lang="en-US" sz="2600"/>
              <a:t>and practices including </a:t>
            </a:r>
            <a:r>
              <a:rPr lang="en-US" sz="2600" b="1" i="1"/>
              <a:t>education</a:t>
            </a:r>
            <a:r>
              <a:rPr lang="en-US" sz="2600"/>
              <a:t>, </a:t>
            </a:r>
            <a:r>
              <a:rPr lang="en-US" sz="2600" b="1" i="1"/>
              <a:t>homeownership</a:t>
            </a:r>
            <a:r>
              <a:rPr lang="en-US" sz="2600"/>
              <a:t>, and </a:t>
            </a:r>
            <a:r>
              <a:rPr lang="en-US" sz="2600" b="1" i="1"/>
              <a:t>employment</a:t>
            </a:r>
            <a:r>
              <a:rPr lang="en-US" sz="2600"/>
              <a:t> have created an environment that hinders upward mobility.</a:t>
            </a:r>
          </a:p>
          <a:p>
            <a:pPr marL="0" indent="0">
              <a:buNone/>
            </a:pPr>
            <a:r>
              <a:rPr lang="en-US" sz="2600"/>
              <a:t>These pervasive and daily systemic disadvantages disproportionately impacts the health, social and mental well-being for </a:t>
            </a:r>
            <a:r>
              <a:rPr lang="en-US" sz="2600" err="1"/>
              <a:t>BiPOC</a:t>
            </a:r>
            <a:r>
              <a:rPr lang="en-US" sz="2600"/>
              <a:t> communities and takes a toll on the body.</a:t>
            </a:r>
          </a:p>
          <a:p>
            <a:endParaRPr lang="en-US" sz="2200">
              <a:solidFill>
                <a:srgbClr val="512E23"/>
              </a:solidFill>
            </a:endParaRPr>
          </a:p>
        </p:txBody>
      </p:sp>
    </p:spTree>
    <p:extLst>
      <p:ext uri="{BB962C8B-B14F-4D97-AF65-F5344CB8AC3E}">
        <p14:creationId xmlns:p14="http://schemas.microsoft.com/office/powerpoint/2010/main" val="292893214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54208-838A-4850-8AE6-56668032465D}"/>
              </a:ext>
            </a:extLst>
          </p:cNvPr>
          <p:cNvSpPr>
            <a:spLocks noGrp="1"/>
          </p:cNvSpPr>
          <p:nvPr>
            <p:ph type="title"/>
          </p:nvPr>
        </p:nvSpPr>
        <p:spPr/>
        <p:txBody>
          <a:bodyPr/>
          <a:lstStyle/>
          <a:p>
            <a:r>
              <a:rPr lang="en-US"/>
              <a:t>Discussion Questions </a:t>
            </a:r>
          </a:p>
        </p:txBody>
      </p:sp>
      <p:sp>
        <p:nvSpPr>
          <p:cNvPr id="3" name="Content Placeholder 2">
            <a:extLst>
              <a:ext uri="{FF2B5EF4-FFF2-40B4-BE49-F238E27FC236}">
                <a16:creationId xmlns:a16="http://schemas.microsoft.com/office/drawing/2014/main" id="{915EAB3E-7F40-4E07-831F-8B660DFD7C44}"/>
              </a:ext>
            </a:extLst>
          </p:cNvPr>
          <p:cNvSpPr>
            <a:spLocks noGrp="1"/>
          </p:cNvSpPr>
          <p:nvPr>
            <p:ph idx="1"/>
          </p:nvPr>
        </p:nvSpPr>
        <p:spPr>
          <a:xfrm>
            <a:off x="956187" y="2268076"/>
            <a:ext cx="10515600" cy="4721132"/>
          </a:xfrm>
        </p:spPr>
        <p:txBody>
          <a:bodyPr vert="horz" lIns="91440" tIns="45720" rIns="91440" bIns="45720" rtlCol="0" anchor="t">
            <a:normAutofit/>
          </a:bodyPr>
          <a:lstStyle/>
          <a:p>
            <a:pPr fontAlgn="base"/>
            <a:r>
              <a:rPr lang="en-US" dirty="0"/>
              <a:t>How can we change the legacy of data being used “against” communities?  </a:t>
            </a:r>
          </a:p>
          <a:p>
            <a:pPr fontAlgn="base"/>
            <a:r>
              <a:rPr lang="en-US" dirty="0"/>
              <a:t>How can data be used to address racism?  </a:t>
            </a:r>
          </a:p>
          <a:p>
            <a:pPr fontAlgn="base"/>
            <a:r>
              <a:rPr lang="en-US" dirty="0"/>
              <a:t>What additional data, tools, or resources do you wish you had to address the impacts of racism? How can we change current data practices to meet these needs?  </a:t>
            </a:r>
          </a:p>
          <a:p>
            <a:pPr fontAlgn="base"/>
            <a:r>
              <a:rPr lang="en-US" dirty="0"/>
              <a:t>What does data justice look like?</a:t>
            </a:r>
          </a:p>
        </p:txBody>
      </p:sp>
    </p:spTree>
    <p:extLst>
      <p:ext uri="{BB962C8B-B14F-4D97-AF65-F5344CB8AC3E}">
        <p14:creationId xmlns:p14="http://schemas.microsoft.com/office/powerpoint/2010/main" val="54082449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672D-CE8F-48FF-9E03-C9F741702D7C}"/>
              </a:ext>
            </a:extLst>
          </p:cNvPr>
          <p:cNvSpPr>
            <a:spLocks noGrp="1"/>
          </p:cNvSpPr>
          <p:nvPr>
            <p:ph type="title"/>
          </p:nvPr>
        </p:nvSpPr>
        <p:spPr/>
        <p:txBody>
          <a:bodyPr/>
          <a:lstStyle/>
          <a:p>
            <a:r>
              <a:rPr lang="en-US" dirty="0"/>
              <a:t>What we are hearing </a:t>
            </a:r>
          </a:p>
        </p:txBody>
      </p:sp>
      <p:sp>
        <p:nvSpPr>
          <p:cNvPr id="3" name="Content Placeholder 2">
            <a:extLst>
              <a:ext uri="{FF2B5EF4-FFF2-40B4-BE49-F238E27FC236}">
                <a16:creationId xmlns:a16="http://schemas.microsoft.com/office/drawing/2014/main" id="{2D4FDBF6-E465-4547-B097-116AC8F72581}"/>
              </a:ext>
            </a:extLst>
          </p:cNvPr>
          <p:cNvSpPr>
            <a:spLocks noGrp="1"/>
          </p:cNvSpPr>
          <p:nvPr>
            <p:ph idx="1"/>
          </p:nvPr>
        </p:nvSpPr>
        <p:spPr>
          <a:xfrm>
            <a:off x="448193" y="1735930"/>
            <a:ext cx="11173535" cy="5122069"/>
          </a:xfrm>
        </p:spPr>
        <p:txBody>
          <a:bodyPr>
            <a:normAutofit/>
          </a:bodyPr>
          <a:lstStyle/>
          <a:p>
            <a:pPr fontAlgn="base"/>
            <a:r>
              <a:rPr lang="en-US" b="1" dirty="0"/>
              <a:t>How can we change the legacy of data being used “against” communities?  </a:t>
            </a:r>
          </a:p>
          <a:p>
            <a:pPr marL="0" indent="0" fontAlgn="base">
              <a:buNone/>
            </a:pPr>
            <a:r>
              <a:rPr lang="en-US" dirty="0"/>
              <a:t>“Create a practice of reviewing the data and analyzing what stories/narratives are being told with the data. What is the harm of such stories and how do we reframe them” </a:t>
            </a:r>
          </a:p>
          <a:p>
            <a:pPr marL="0" indent="0" fontAlgn="base">
              <a:buNone/>
            </a:pPr>
            <a:r>
              <a:rPr lang="en-US" dirty="0"/>
              <a:t>“Highlight community beauty, strength, &amp; resilience alongside community needs. Communities have many answers.”</a:t>
            </a:r>
          </a:p>
          <a:p>
            <a:pPr marL="0" indent="0" fontAlgn="base">
              <a:buNone/>
            </a:pPr>
            <a:r>
              <a:rPr lang="en-US" dirty="0"/>
              <a:t>“ Engage communities in data interpretation and developing the data "story“”</a:t>
            </a:r>
          </a:p>
          <a:p>
            <a:pPr marL="0" indent="0" fontAlgn="base">
              <a:buNone/>
            </a:pPr>
            <a:r>
              <a:rPr lang="en-US" dirty="0"/>
              <a:t>“Engage stakeholders in all aspects of the research- use approaches such as Community-Based Participatory Research “</a:t>
            </a:r>
          </a:p>
          <a:p>
            <a:pPr marL="0" indent="0">
              <a:buNone/>
            </a:pPr>
            <a:endParaRPr lang="en-US" dirty="0"/>
          </a:p>
        </p:txBody>
      </p:sp>
    </p:spTree>
    <p:extLst>
      <p:ext uri="{BB962C8B-B14F-4D97-AF65-F5344CB8AC3E}">
        <p14:creationId xmlns:p14="http://schemas.microsoft.com/office/powerpoint/2010/main" val="17742183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A14B89-00FC-4A92-BD7A-42E108360E0A}"/>
              </a:ext>
            </a:extLst>
          </p:cNvPr>
          <p:cNvSpPr>
            <a:spLocks noGrp="1"/>
          </p:cNvSpPr>
          <p:nvPr>
            <p:ph idx="1"/>
          </p:nvPr>
        </p:nvSpPr>
        <p:spPr/>
        <p:txBody>
          <a:bodyPr>
            <a:normAutofit lnSpcReduction="10000"/>
          </a:bodyPr>
          <a:lstStyle/>
          <a:p>
            <a:r>
              <a:rPr lang="en-US" b="1" dirty="0"/>
              <a:t>How can data be used to address racism?  </a:t>
            </a:r>
          </a:p>
          <a:p>
            <a:pPr marL="0" indent="0">
              <a:buNone/>
            </a:pPr>
            <a:r>
              <a:rPr lang="en-US" dirty="0"/>
              <a:t>“Allow community to define the indicators and measures of impacts of racism”</a:t>
            </a:r>
          </a:p>
          <a:p>
            <a:pPr marL="0" indent="0">
              <a:buNone/>
            </a:pPr>
            <a:r>
              <a:rPr lang="en-US" dirty="0"/>
              <a:t>“Disaggregate racial and ethnicity and allow for intersectional identities”</a:t>
            </a:r>
          </a:p>
          <a:p>
            <a:pPr marL="0" indent="0">
              <a:buNone/>
            </a:pPr>
            <a:r>
              <a:rPr lang="en-US" dirty="0"/>
              <a:t>“Use more qualitative data and narratives of lived experiences”</a:t>
            </a:r>
          </a:p>
          <a:p>
            <a:pPr marL="0" indent="0">
              <a:buNone/>
            </a:pPr>
            <a:r>
              <a:rPr lang="en-US" dirty="0"/>
              <a:t>“Demonstrate / quantify extent of impacts to policymakers “</a:t>
            </a:r>
          </a:p>
          <a:p>
            <a:pPr marL="0" indent="0">
              <a:buNone/>
            </a:pPr>
            <a:r>
              <a:rPr lang="en-US" dirty="0"/>
              <a:t>“Explore questions related to sense of belonging, experiences of racism, social-emotional health”</a:t>
            </a:r>
          </a:p>
          <a:p>
            <a:pPr marL="0" indent="0">
              <a:buNone/>
            </a:pPr>
            <a:r>
              <a:rPr lang="en-US" dirty="0"/>
              <a:t>“Support BIPOC communities in in writing the policies for lawmakers.”</a:t>
            </a:r>
          </a:p>
          <a:p>
            <a:pPr marL="0" indent="0">
              <a:buNone/>
            </a:pPr>
            <a:endParaRPr lang="en-US" dirty="0"/>
          </a:p>
        </p:txBody>
      </p:sp>
      <p:sp>
        <p:nvSpPr>
          <p:cNvPr id="4" name="Title 1">
            <a:extLst>
              <a:ext uri="{FF2B5EF4-FFF2-40B4-BE49-F238E27FC236}">
                <a16:creationId xmlns:a16="http://schemas.microsoft.com/office/drawing/2014/main" id="{A4102133-A076-4A92-AB0B-232C2F1037B4}"/>
              </a:ext>
            </a:extLst>
          </p:cNvPr>
          <p:cNvSpPr>
            <a:spLocks noGrp="1"/>
          </p:cNvSpPr>
          <p:nvPr>
            <p:ph type="title"/>
          </p:nvPr>
        </p:nvSpPr>
        <p:spPr>
          <a:xfrm>
            <a:off x="447675" y="409575"/>
            <a:ext cx="11296650" cy="1325563"/>
          </a:xfrm>
        </p:spPr>
        <p:txBody>
          <a:bodyPr/>
          <a:lstStyle/>
          <a:p>
            <a:r>
              <a:rPr lang="en-US" dirty="0"/>
              <a:t>What we are hearing </a:t>
            </a:r>
          </a:p>
        </p:txBody>
      </p:sp>
    </p:spTree>
    <p:extLst>
      <p:ext uri="{BB962C8B-B14F-4D97-AF65-F5344CB8AC3E}">
        <p14:creationId xmlns:p14="http://schemas.microsoft.com/office/powerpoint/2010/main" val="378779316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672D-CE8F-48FF-9E03-C9F741702D7C}"/>
              </a:ext>
            </a:extLst>
          </p:cNvPr>
          <p:cNvSpPr>
            <a:spLocks noGrp="1"/>
          </p:cNvSpPr>
          <p:nvPr>
            <p:ph type="title"/>
          </p:nvPr>
        </p:nvSpPr>
        <p:spPr/>
        <p:txBody>
          <a:bodyPr/>
          <a:lstStyle/>
          <a:p>
            <a:r>
              <a:rPr lang="en-US" dirty="0"/>
              <a:t>What we are hearing </a:t>
            </a:r>
          </a:p>
        </p:txBody>
      </p:sp>
      <p:sp>
        <p:nvSpPr>
          <p:cNvPr id="3" name="Content Placeholder 2">
            <a:extLst>
              <a:ext uri="{FF2B5EF4-FFF2-40B4-BE49-F238E27FC236}">
                <a16:creationId xmlns:a16="http://schemas.microsoft.com/office/drawing/2014/main" id="{2D4FDBF6-E465-4547-B097-116AC8F72581}"/>
              </a:ext>
            </a:extLst>
          </p:cNvPr>
          <p:cNvSpPr>
            <a:spLocks noGrp="1"/>
          </p:cNvSpPr>
          <p:nvPr>
            <p:ph idx="1"/>
          </p:nvPr>
        </p:nvSpPr>
        <p:spPr>
          <a:xfrm>
            <a:off x="448194" y="1858297"/>
            <a:ext cx="11497999" cy="4852218"/>
          </a:xfrm>
        </p:spPr>
        <p:txBody>
          <a:bodyPr>
            <a:normAutofit fontScale="85000" lnSpcReduction="10000"/>
          </a:bodyPr>
          <a:lstStyle/>
          <a:p>
            <a:pPr fontAlgn="base"/>
            <a:r>
              <a:rPr lang="en-US" b="1" dirty="0"/>
              <a:t>What additional data, tools, or resources do you wish you had to address the impacts of racism? How can we change current data practices to meet these needs?  </a:t>
            </a:r>
          </a:p>
          <a:p>
            <a:pPr marL="0" indent="0" fontAlgn="base">
              <a:buNone/>
            </a:pPr>
            <a:r>
              <a:rPr lang="en-US" dirty="0"/>
              <a:t>“Capture data about ways that systems perpetuate racism”</a:t>
            </a:r>
          </a:p>
          <a:p>
            <a:pPr marL="0" indent="0" fontAlgn="base">
              <a:buNone/>
            </a:pPr>
            <a:r>
              <a:rPr lang="en-US" dirty="0"/>
              <a:t>“Data advocates for families experiencing discrimination to join in meetings”</a:t>
            </a:r>
          </a:p>
          <a:p>
            <a:pPr marL="0" indent="0" fontAlgn="base">
              <a:buNone/>
            </a:pPr>
            <a:endParaRPr lang="en-US" dirty="0"/>
          </a:p>
          <a:p>
            <a:pPr fontAlgn="base"/>
            <a:r>
              <a:rPr lang="en-US" b="1" dirty="0"/>
              <a:t>What does data justice look like?</a:t>
            </a:r>
          </a:p>
          <a:p>
            <a:pPr marL="0" indent="0" fontAlgn="base">
              <a:buNone/>
            </a:pPr>
            <a:r>
              <a:rPr lang="en-US" dirty="0"/>
              <a:t>“Challenging our assumptions of the "story" and being transparent in the bias, assumptions and culture that we bring”</a:t>
            </a:r>
          </a:p>
          <a:p>
            <a:pPr marL="0" indent="0" fontAlgn="base">
              <a:buNone/>
            </a:pPr>
            <a:r>
              <a:rPr lang="en-US" dirty="0"/>
              <a:t>“When impacted communities have a intentional and consistent  voice in developing &amp; determine data and defining what data justice benchmarks are”</a:t>
            </a:r>
          </a:p>
          <a:p>
            <a:pPr marL="0" indent="0" fontAlgn="base">
              <a:buNone/>
            </a:pPr>
            <a:r>
              <a:rPr lang="en-US" dirty="0"/>
              <a:t>“Change the definition of "rigorous research" from academic to local, community based knowledge” </a:t>
            </a:r>
            <a:br>
              <a:rPr lang="en-US" dirty="0"/>
            </a:br>
            <a:endParaRPr lang="en-US" dirty="0"/>
          </a:p>
          <a:p>
            <a:pPr marL="0" indent="0">
              <a:buNone/>
            </a:pPr>
            <a:endParaRPr lang="en-US" dirty="0"/>
          </a:p>
        </p:txBody>
      </p:sp>
    </p:spTree>
    <p:extLst>
      <p:ext uri="{BB962C8B-B14F-4D97-AF65-F5344CB8AC3E}">
        <p14:creationId xmlns:p14="http://schemas.microsoft.com/office/powerpoint/2010/main" val="366804038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Next steps </a:t>
            </a:r>
          </a:p>
        </p:txBody>
      </p:sp>
      <p:sp>
        <p:nvSpPr>
          <p:cNvPr id="6" name="Content Placeholder 5">
            <a:extLst>
              <a:ext uri="{FF2B5EF4-FFF2-40B4-BE49-F238E27FC236}">
                <a16:creationId xmlns:a16="http://schemas.microsoft.com/office/drawing/2014/main" id="{3883163F-4D1A-4DFA-AD2D-1D39D949544B}"/>
              </a:ext>
            </a:extLst>
          </p:cNvPr>
          <p:cNvSpPr>
            <a:spLocks noGrp="1"/>
          </p:cNvSpPr>
          <p:nvPr>
            <p:ph idx="1"/>
          </p:nvPr>
        </p:nvSpPr>
        <p:spPr>
          <a:xfrm>
            <a:off x="838200" y="1825624"/>
            <a:ext cx="10515600" cy="4622007"/>
          </a:xfrm>
        </p:spPr>
        <p:txBody>
          <a:bodyPr>
            <a:normAutofit/>
          </a:bodyPr>
          <a:lstStyle/>
          <a:p>
            <a:pPr fontAlgn="base"/>
            <a:r>
              <a:rPr lang="en-US" dirty="0"/>
              <a:t>Expanding and continuing the conversation with internal and external partners </a:t>
            </a:r>
          </a:p>
          <a:p>
            <a:pPr lvl="1" fontAlgn="base"/>
            <a:r>
              <a:rPr lang="en-US" dirty="0"/>
              <a:t>Data for equity and actionable steps on our teams  </a:t>
            </a:r>
          </a:p>
          <a:p>
            <a:pPr fontAlgn="base"/>
            <a:r>
              <a:rPr lang="en-US" dirty="0"/>
              <a:t>Workshop 2: </a:t>
            </a:r>
            <a:r>
              <a:rPr lang="en-US" b="1" dirty="0"/>
              <a:t>Deeper dive into how existing social/root causes impact health esp. through COVID-19:</a:t>
            </a:r>
            <a:r>
              <a:rPr lang="en-US" dirty="0"/>
              <a:t>  </a:t>
            </a:r>
          </a:p>
          <a:p>
            <a:pPr lvl="1" fontAlgn="base"/>
            <a:r>
              <a:rPr lang="en-US" dirty="0"/>
              <a:t>COVID-19 data &amp; reports: Race and ethnicity data dashboard, vaccines, testing)   </a:t>
            </a:r>
          </a:p>
          <a:p>
            <a:pPr fontAlgn="base"/>
            <a:r>
              <a:rPr lang="en-US" dirty="0"/>
              <a:t>Workshop 3:</a:t>
            </a:r>
            <a:r>
              <a:rPr lang="en-US" b="1" dirty="0"/>
              <a:t> How to supplement existing quantitative data or missing data with community stories: </a:t>
            </a:r>
            <a:r>
              <a:rPr lang="en-US" dirty="0"/>
              <a:t>  </a:t>
            </a:r>
          </a:p>
          <a:p>
            <a:pPr lvl="1" fontAlgn="base"/>
            <a:r>
              <a:rPr lang="en-US" dirty="0"/>
              <a:t>Hoping to partner with 6 Community </a:t>
            </a:r>
            <a:r>
              <a:rPr lang="en-US" dirty="0">
                <a:ea typeface="+mn-lt"/>
                <a:cs typeface="+mn-lt"/>
              </a:rPr>
              <a:t>grantees of COVID-19 Storytelling project</a:t>
            </a:r>
          </a:p>
          <a:p>
            <a:endParaRPr lang="en-US" dirty="0"/>
          </a:p>
        </p:txBody>
      </p:sp>
    </p:spTree>
    <p:extLst>
      <p:ext uri="{BB962C8B-B14F-4D97-AF65-F5344CB8AC3E}">
        <p14:creationId xmlns:p14="http://schemas.microsoft.com/office/powerpoint/2010/main" val="1078676868"/>
      </p:ext>
    </p:extLst>
  </p:cSld>
  <p:clrMapOvr>
    <a:masterClrMapping/>
  </p:clrMapOvr>
  <mc:AlternateContent xmlns:mc="http://schemas.openxmlformats.org/markup-compatibility/2006" xmlns:p14="http://schemas.microsoft.com/office/powerpoint/2010/main">
    <mc:Choice Requires="p14">
      <p:transition spd="slow" p14:dur="15000" advClick="0" advTm="20000"/>
    </mc:Choice>
    <mc:Fallback xmlns="">
      <p:transition spd="slow" advClick="0"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D9BA-D0C4-433D-B35E-2229D1EA1E2E}"/>
              </a:ext>
            </a:extLst>
          </p:cNvPr>
          <p:cNvSpPr>
            <a:spLocks noGrp="1"/>
          </p:cNvSpPr>
          <p:nvPr>
            <p:ph type="title"/>
          </p:nvPr>
        </p:nvSpPr>
        <p:spPr>
          <a:xfrm>
            <a:off x="333175" y="2696368"/>
            <a:ext cx="3848142" cy="3640319"/>
          </a:xfrm>
        </p:spPr>
        <p:txBody>
          <a:bodyPr>
            <a:normAutofit/>
          </a:bodyPr>
          <a:lstStyle/>
          <a:p>
            <a:r>
              <a:rPr lang="en-US"/>
              <a:t>Keep in Touch! </a:t>
            </a:r>
          </a:p>
        </p:txBody>
      </p:sp>
      <p:pic>
        <p:nvPicPr>
          <p:cNvPr id="7" name="Picture 7">
            <a:extLst>
              <a:ext uri="{FF2B5EF4-FFF2-40B4-BE49-F238E27FC236}">
                <a16:creationId xmlns:a16="http://schemas.microsoft.com/office/drawing/2014/main" id="{B4EA2244-FC45-420E-995F-AF6B6882A90D}"/>
              </a:ext>
            </a:extLst>
          </p:cNvPr>
          <p:cNvPicPr>
            <a:picLocks noGrp="1" noChangeAspect="1"/>
          </p:cNvPicPr>
          <p:nvPr>
            <p:ph idx="1"/>
          </p:nvPr>
        </p:nvPicPr>
        <p:blipFill>
          <a:blip r:embed="rId3"/>
          <a:stretch>
            <a:fillRect/>
          </a:stretch>
        </p:blipFill>
        <p:spPr>
          <a:xfrm>
            <a:off x="5870274" y="424740"/>
            <a:ext cx="6072996" cy="1804728"/>
          </a:xfrm>
        </p:spPr>
      </p:pic>
      <p:sp>
        <p:nvSpPr>
          <p:cNvPr id="12" name="Title 1">
            <a:extLst>
              <a:ext uri="{FF2B5EF4-FFF2-40B4-BE49-F238E27FC236}">
                <a16:creationId xmlns:a16="http://schemas.microsoft.com/office/drawing/2014/main" id="{61A4C431-3CA9-4BC2-85E6-E18F236BA3BC}"/>
              </a:ext>
            </a:extLst>
          </p:cNvPr>
          <p:cNvSpPr txBox="1">
            <a:spLocks/>
          </p:cNvSpPr>
          <p:nvPr/>
        </p:nvSpPr>
        <p:spPr>
          <a:xfrm>
            <a:off x="327425" y="418995"/>
            <a:ext cx="5559045" cy="1800018"/>
          </a:xfrm>
          <a:prstGeom prst="rect">
            <a:avLst/>
          </a:prstGeom>
          <a:solidFill>
            <a:srgbClr val="C6E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a:t>  Thank you!</a:t>
            </a:r>
          </a:p>
        </p:txBody>
      </p:sp>
      <p:sp>
        <p:nvSpPr>
          <p:cNvPr id="13" name="TextBox 12">
            <a:extLst>
              <a:ext uri="{FF2B5EF4-FFF2-40B4-BE49-F238E27FC236}">
                <a16:creationId xmlns:a16="http://schemas.microsoft.com/office/drawing/2014/main" id="{11E357F0-F423-4D5C-B1CF-13A8C6F8C718}"/>
              </a:ext>
            </a:extLst>
          </p:cNvPr>
          <p:cNvSpPr txBox="1"/>
          <p:nvPr/>
        </p:nvSpPr>
        <p:spPr>
          <a:xfrm>
            <a:off x="4336212" y="2395267"/>
            <a:ext cx="7444593" cy="58990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dirty="0">
              <a:ea typeface="+mn-lt"/>
              <a:cs typeface="+mn-lt"/>
            </a:endParaRPr>
          </a:p>
          <a:p>
            <a:endParaRPr lang="en-US" sz="3600" dirty="0">
              <a:ea typeface="+mn-lt"/>
              <a:cs typeface="+mn-lt"/>
            </a:endParaRPr>
          </a:p>
          <a:p>
            <a:r>
              <a:rPr lang="en-US" sz="3600" dirty="0">
                <a:ea typeface="+mn-lt"/>
                <a:cs typeface="+mn-lt"/>
              </a:rPr>
              <a:t>Visit us at:  </a:t>
            </a:r>
            <a:r>
              <a:rPr lang="en-US" sz="3600" b="1" dirty="0">
                <a:ea typeface="+mn-lt"/>
                <a:cs typeface="+mn-lt"/>
              </a:rPr>
              <a:t>communitiescount.org</a:t>
            </a:r>
            <a:r>
              <a:rPr lang="en-US" sz="3600" dirty="0">
                <a:ea typeface="+mn-lt"/>
                <a:cs typeface="+mn-lt"/>
              </a:rPr>
              <a:t> </a:t>
            </a:r>
            <a:endParaRPr lang="en-US" sz="2600" b="1" dirty="0">
              <a:ea typeface="+mn-lt"/>
              <a:cs typeface="+mn-lt"/>
            </a:endParaRPr>
          </a:p>
          <a:p>
            <a:pPr>
              <a:spcBef>
                <a:spcPts val="800"/>
              </a:spcBef>
            </a:pPr>
            <a:r>
              <a:rPr lang="en-US" sz="2600" b="1" dirty="0">
                <a:ea typeface="+mn-lt"/>
                <a:cs typeface="+mn-lt"/>
              </a:rPr>
              <a:t>Contact us</a:t>
            </a:r>
            <a:r>
              <a:rPr lang="en-US" sz="2600" dirty="0">
                <a:ea typeface="+mn-lt"/>
                <a:cs typeface="+mn-lt"/>
              </a:rPr>
              <a:t>: </a:t>
            </a:r>
            <a:r>
              <a:rPr lang="en-US" sz="2600" dirty="0">
                <a:ea typeface="+mn-lt"/>
                <a:cs typeface="+mn-lt"/>
                <a:hlinkClick r:id="rId4">
                  <a:extLst>
                    <a:ext uri="{A12FA001-AC4F-418D-AE19-62706E023703}">
                      <ahyp:hlinkClr xmlns:ahyp="http://schemas.microsoft.com/office/drawing/2018/hyperlinkcolor" val="tx"/>
                    </a:ext>
                  </a:extLst>
                </a:hlinkClick>
              </a:rPr>
              <a:t>communitiescount@kingcounty.org</a:t>
            </a:r>
            <a:endParaRPr lang="en-US" sz="2600" dirty="0">
              <a:ea typeface="+mn-lt"/>
              <a:cs typeface="+mn-lt"/>
            </a:endParaRPr>
          </a:p>
          <a:p>
            <a:endParaRPr lang="en-US" sz="2600" dirty="0">
              <a:ea typeface="+mn-lt"/>
              <a:cs typeface="+mn-lt"/>
            </a:endParaRPr>
          </a:p>
          <a:p>
            <a:pPr marL="342900" indent="-342900">
              <a:spcBef>
                <a:spcPts val="800"/>
              </a:spcBef>
              <a:buFont typeface="Arial"/>
              <a:buChar char="•"/>
            </a:pPr>
            <a:r>
              <a:rPr lang="en-US" sz="2600" dirty="0">
                <a:ea typeface="+mn-lt"/>
                <a:cs typeface="+mn-lt"/>
              </a:rPr>
              <a:t>Mariko Toyoji: </a:t>
            </a:r>
            <a:r>
              <a:rPr lang="en-US" sz="2600" dirty="0">
                <a:ea typeface="+mn-lt"/>
                <a:cs typeface="+mn-lt"/>
                <a:hlinkClick r:id="rId5">
                  <a:extLst>
                    <a:ext uri="{A12FA001-AC4F-418D-AE19-62706E023703}">
                      <ahyp:hlinkClr xmlns:ahyp="http://schemas.microsoft.com/office/drawing/2018/hyperlinkcolor" val="tx"/>
                    </a:ext>
                  </a:extLst>
                </a:hlinkClick>
              </a:rPr>
              <a:t>mtoyoji@kingcounty.gov</a:t>
            </a:r>
            <a:endParaRPr lang="en-US" sz="2600" dirty="0">
              <a:ea typeface="+mn-lt"/>
              <a:cs typeface="+mn-lt"/>
            </a:endParaRPr>
          </a:p>
          <a:p>
            <a:endParaRPr lang="en-US" sz="2400" dirty="0">
              <a:ea typeface="+mn-lt"/>
              <a:cs typeface="+mn-lt"/>
            </a:endParaRPr>
          </a:p>
          <a:p>
            <a:endParaRPr lang="en-US" sz="2400" dirty="0">
              <a:ea typeface="+mn-lt"/>
              <a:cs typeface="+mn-lt"/>
            </a:endParaRPr>
          </a:p>
          <a:p>
            <a:endParaRPr lang="en-US" sz="2400" dirty="0">
              <a:ea typeface="+mn-lt"/>
              <a:cs typeface="+mn-lt"/>
            </a:endParaRPr>
          </a:p>
          <a:p>
            <a:endParaRPr lang="en-US" sz="2400" dirty="0">
              <a:ea typeface="+mn-lt"/>
              <a:cs typeface="+mn-lt"/>
            </a:endParaRPr>
          </a:p>
          <a:p>
            <a:endParaRPr lang="en-US" sz="2800" dirty="0">
              <a:ea typeface="+mn-lt"/>
              <a:cs typeface="+mn-lt"/>
            </a:endParaRPr>
          </a:p>
          <a:p>
            <a:endParaRPr lang="en-US" b="1" dirty="0">
              <a:ea typeface="+mn-lt"/>
              <a:cs typeface="+mn-lt"/>
            </a:endParaRPr>
          </a:p>
          <a:p>
            <a:endParaRPr lang="en-US" b="1" dirty="0">
              <a:ea typeface="+mn-lt"/>
              <a:cs typeface="+mn-lt"/>
            </a:endParaRPr>
          </a:p>
          <a:p>
            <a:endParaRPr lang="en-US" b="1" dirty="0">
              <a:ea typeface="+mn-lt"/>
              <a:cs typeface="+mn-lt"/>
            </a:endParaRPr>
          </a:p>
        </p:txBody>
      </p:sp>
    </p:spTree>
    <p:extLst>
      <p:ext uri="{BB962C8B-B14F-4D97-AF65-F5344CB8AC3E}">
        <p14:creationId xmlns:p14="http://schemas.microsoft.com/office/powerpoint/2010/main" val="6082693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1951057"/>
          </a:xfrm>
        </p:spPr>
        <p:txBody>
          <a:bodyPr>
            <a:normAutofit fontScale="90000"/>
          </a:bodyPr>
          <a:lstStyle/>
          <a:p>
            <a:r>
              <a:rPr lang="en-US">
                <a:solidFill>
                  <a:schemeClr val="tx1"/>
                </a:solidFill>
              </a:rPr>
              <a:t>Communities Count: </a:t>
            </a:r>
            <a:br>
              <a:rPr lang="en-US">
                <a:solidFill>
                  <a:schemeClr val="tx1"/>
                </a:solidFill>
              </a:rPr>
            </a:br>
            <a:r>
              <a:rPr lang="en-US">
                <a:solidFill>
                  <a:schemeClr val="tx1"/>
                </a:solidFill>
              </a:rPr>
              <a:t>A very brief history</a:t>
            </a:r>
          </a:p>
        </p:txBody>
      </p:sp>
      <p:sp>
        <p:nvSpPr>
          <p:cNvPr id="3" name="Content Placeholder 2"/>
          <p:cNvSpPr>
            <a:spLocks noGrp="1"/>
          </p:cNvSpPr>
          <p:nvPr>
            <p:ph idx="1"/>
          </p:nvPr>
        </p:nvSpPr>
        <p:spPr>
          <a:xfrm>
            <a:off x="3792405" y="3275851"/>
            <a:ext cx="8176706" cy="3492649"/>
          </a:xfrm>
        </p:spPr>
        <p:txBody>
          <a:bodyPr>
            <a:normAutofit/>
          </a:bodyPr>
          <a:lstStyle/>
          <a:p>
            <a:pPr>
              <a:buClr>
                <a:schemeClr val="accent1">
                  <a:lumMod val="25000"/>
                </a:schemeClr>
              </a:buClr>
              <a:buFont typeface="Arial" panose="020B0604020202020204" pitchFamily="34" charset="0"/>
              <a:buChar char="•"/>
            </a:pPr>
            <a:r>
              <a:rPr lang="en-US">
                <a:solidFill>
                  <a:schemeClr val="bg2">
                    <a:lumMod val="10000"/>
                  </a:schemeClr>
                </a:solidFill>
              </a:rPr>
              <a:t>Communities Count is a resource that supports King County communities in using data and evaluation to support equity work.</a:t>
            </a:r>
          </a:p>
          <a:p>
            <a:pPr lvl="1">
              <a:buClr>
                <a:schemeClr val="accent1">
                  <a:lumMod val="25000"/>
                </a:schemeClr>
              </a:buClr>
              <a:buFont typeface="Arial" panose="020B0604020202020204" pitchFamily="34" charset="0"/>
              <a:buChar char="•"/>
            </a:pPr>
            <a:r>
              <a:rPr lang="en-US">
                <a:solidFill>
                  <a:schemeClr val="bg2">
                    <a:lumMod val="10000"/>
                  </a:schemeClr>
                </a:solidFill>
              </a:rPr>
              <a:t>Partnership between Public Health - Seattle &amp; King County and the Seattle Foundation  </a:t>
            </a:r>
          </a:p>
          <a:p>
            <a:pPr>
              <a:buClr>
                <a:schemeClr val="accent1">
                  <a:lumMod val="25000"/>
                </a:schemeClr>
              </a:buClr>
              <a:buFont typeface="Arial" panose="020B0604020202020204" pitchFamily="34" charset="0"/>
              <a:buChar char="•"/>
            </a:pPr>
            <a:r>
              <a:rPr lang="en-US">
                <a:solidFill>
                  <a:schemeClr val="bg2">
                    <a:lumMod val="10000"/>
                  </a:schemeClr>
                </a:solidFill>
              </a:rPr>
              <a:t>Started over 20 years ago as a population based survey providing indicators on health and social well being in King County</a:t>
            </a:r>
          </a:p>
          <a:p>
            <a:pPr>
              <a:buClr>
                <a:srgbClr val="005171"/>
              </a:buClr>
              <a:buFont typeface="Arial" panose="020B0604020202020204" pitchFamily="34" charset="0"/>
              <a:buChar char="•"/>
            </a:pPr>
            <a:r>
              <a:rPr lang="en-US">
                <a:solidFill>
                  <a:schemeClr val="bg2">
                    <a:lumMod val="10000"/>
                  </a:schemeClr>
                </a:solidFill>
              </a:rPr>
              <a:t>Engaging with stakeholders, community based organizations, students and other partners is a key part of the program  </a:t>
            </a:r>
          </a:p>
          <a:p>
            <a:pPr>
              <a:buClr>
                <a:schemeClr val="accent1">
                  <a:lumMod val="25000"/>
                </a:schemeClr>
              </a:buClr>
              <a:buFont typeface="Arial" panose="020B0604020202020204" pitchFamily="34" charset="0"/>
              <a:buChar char="•"/>
            </a:pPr>
            <a:r>
              <a:rPr lang="en-US">
                <a:solidFill>
                  <a:schemeClr val="bg2">
                    <a:lumMod val="10000"/>
                  </a:schemeClr>
                </a:solidFill>
              </a:rPr>
              <a:t>Provides data and evaluation trainings and technical assistance to build capacity and further equity work in King County</a:t>
            </a:r>
          </a:p>
          <a:p>
            <a:pPr>
              <a:buClr>
                <a:srgbClr val="005171"/>
              </a:buClr>
              <a:buFont typeface="Arial" panose="020B0604020202020204" pitchFamily="34" charset="0"/>
              <a:buChar char="•"/>
            </a:pPr>
            <a:endParaRPr lang="en-US">
              <a:solidFill>
                <a:schemeClr val="bg2">
                  <a:lumMod val="10000"/>
                </a:schemeClr>
              </a:solidFill>
            </a:endParaRPr>
          </a:p>
          <a:p>
            <a:pPr>
              <a:buClr>
                <a:srgbClr val="005171"/>
              </a:buClr>
              <a:buFont typeface="Arial" panose="020B0604020202020204" pitchFamily="34" charset="0"/>
              <a:buChar char="•"/>
            </a:pPr>
            <a:endParaRPr lang="en-US">
              <a:solidFill>
                <a:schemeClr val="bg2">
                  <a:lumMod val="10000"/>
                </a:schemeClr>
              </a:solidFill>
            </a:endParaRPr>
          </a:p>
        </p:txBody>
      </p:sp>
      <p:pic>
        <p:nvPicPr>
          <p:cNvPr id="4" name="Picture 3"/>
          <p:cNvPicPr>
            <a:picLocks noChangeAspect="1"/>
          </p:cNvPicPr>
          <p:nvPr/>
        </p:nvPicPr>
        <p:blipFill>
          <a:blip r:embed="rId2"/>
          <a:stretch>
            <a:fillRect/>
          </a:stretch>
        </p:blipFill>
        <p:spPr>
          <a:xfrm>
            <a:off x="4249890" y="243902"/>
            <a:ext cx="5955656" cy="2622427"/>
          </a:xfrm>
          <a:prstGeom prst="rect">
            <a:avLst/>
          </a:prstGeom>
        </p:spPr>
      </p:pic>
    </p:spTree>
    <p:extLst>
      <p:ext uri="{BB962C8B-B14F-4D97-AF65-F5344CB8AC3E}">
        <p14:creationId xmlns:p14="http://schemas.microsoft.com/office/powerpoint/2010/main" val="256358401"/>
      </p:ext>
    </p:extLst>
  </p:cSld>
  <p:clrMapOvr>
    <a:masterClrMapping/>
  </p:clrMapOvr>
  <mc:AlternateContent xmlns:mc="http://schemas.openxmlformats.org/markup-compatibility/2006" xmlns:p14="http://schemas.microsoft.com/office/powerpoint/2010/main">
    <mc:Choice Requires="p14">
      <p:transition spd="slow" p14:dur="15000" advClick="0" advTm="20000"/>
    </mc:Choice>
    <mc:Fallback xmlns="">
      <p:transition spd="slow"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6697" y="2164423"/>
            <a:ext cx="11705303" cy="4803775"/>
          </a:xfrm>
        </p:spPr>
        <p:txBody>
          <a:bodyPr>
            <a:normAutofit/>
          </a:bodyPr>
          <a:lstStyle/>
          <a:p>
            <a:r>
              <a:rPr lang="en-US" sz="2400" b="1" dirty="0">
                <a:solidFill>
                  <a:schemeClr val="tx1"/>
                </a:solidFill>
              </a:rPr>
              <a:t>Communities Count supports our community with the use of data in promoting and achieving equity by:</a:t>
            </a:r>
          </a:p>
          <a:p>
            <a:pPr lvl="1">
              <a:lnSpc>
                <a:spcPct val="110000"/>
              </a:lnSpc>
            </a:pPr>
            <a:r>
              <a:rPr lang="en-US" sz="2400" dirty="0">
                <a:solidFill>
                  <a:schemeClr val="tx1"/>
                </a:solidFill>
              </a:rPr>
              <a:t>Providing a platform for King County data &amp; stories</a:t>
            </a:r>
          </a:p>
          <a:p>
            <a:pPr lvl="1">
              <a:lnSpc>
                <a:spcPct val="110000"/>
              </a:lnSpc>
            </a:pPr>
            <a:r>
              <a:rPr lang="en-US" sz="2400" dirty="0">
                <a:solidFill>
                  <a:schemeClr val="tx1"/>
                </a:solidFill>
              </a:rPr>
              <a:t>Highlighting data on disparities, inequities and strengths in our community</a:t>
            </a:r>
          </a:p>
          <a:p>
            <a:pPr lvl="1">
              <a:lnSpc>
                <a:spcPct val="110000"/>
              </a:lnSpc>
            </a:pPr>
            <a:r>
              <a:rPr lang="en-US" sz="2400" dirty="0">
                <a:solidFill>
                  <a:schemeClr val="tx1"/>
                </a:solidFill>
              </a:rPr>
              <a:t>Complementing existing civic, social, economic, and health indicators</a:t>
            </a:r>
          </a:p>
          <a:p>
            <a:pPr lvl="1">
              <a:lnSpc>
                <a:spcPct val="110000"/>
              </a:lnSpc>
            </a:pPr>
            <a:r>
              <a:rPr lang="en-US" sz="2400" dirty="0">
                <a:solidFill>
                  <a:schemeClr val="tx1"/>
                </a:solidFill>
              </a:rPr>
              <a:t>Providing data support, technical assistance and trainings to King County communities</a:t>
            </a:r>
          </a:p>
          <a:p>
            <a:endParaRPr lang="en-US" sz="2400" dirty="0"/>
          </a:p>
        </p:txBody>
      </p:sp>
      <p:pic>
        <p:nvPicPr>
          <p:cNvPr id="4" name="Picture 3">
            <a:extLst>
              <a:ext uri="{FF2B5EF4-FFF2-40B4-BE49-F238E27FC236}">
                <a16:creationId xmlns:a16="http://schemas.microsoft.com/office/drawing/2014/main" id="{186D71CB-929B-4121-B2B0-25A8FA9C0C3E}"/>
              </a:ext>
            </a:extLst>
          </p:cNvPr>
          <p:cNvPicPr>
            <a:picLocks noChangeAspect="1"/>
          </p:cNvPicPr>
          <p:nvPr/>
        </p:nvPicPr>
        <p:blipFill rotWithShape="1">
          <a:blip r:embed="rId3"/>
          <a:srcRect b="11986"/>
          <a:stretch/>
        </p:blipFill>
        <p:spPr>
          <a:xfrm>
            <a:off x="0" y="0"/>
            <a:ext cx="12192000" cy="2291690"/>
          </a:xfrm>
          <a:prstGeom prst="rect">
            <a:avLst/>
          </a:prstGeom>
        </p:spPr>
      </p:pic>
      <p:sp>
        <p:nvSpPr>
          <p:cNvPr id="6" name="Slide Number Placeholder 2">
            <a:extLst>
              <a:ext uri="{FF2B5EF4-FFF2-40B4-BE49-F238E27FC236}">
                <a16:creationId xmlns:a16="http://schemas.microsoft.com/office/drawing/2014/main" id="{28A295F4-508A-49CA-AB17-510E3BA49A13}"/>
              </a:ext>
            </a:extLst>
          </p:cNvPr>
          <p:cNvSpPr txBox="1">
            <a:spLocks/>
          </p:cNvSpPr>
          <p:nvPr/>
        </p:nvSpPr>
        <p:spPr>
          <a:xfrm>
            <a:off x="66294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A3300C-2B65-410F-93D2-F0E3DC0D85CE}" type="slidenum">
              <a:rPr lang="en-US" smtClean="0"/>
              <a:pPr/>
              <a:t>3</a:t>
            </a:fld>
            <a:endParaRPr lang="en-US"/>
          </a:p>
        </p:txBody>
      </p:sp>
    </p:spTree>
    <p:extLst>
      <p:ext uri="{BB962C8B-B14F-4D97-AF65-F5344CB8AC3E}">
        <p14:creationId xmlns:p14="http://schemas.microsoft.com/office/powerpoint/2010/main" val="2308740136"/>
      </p:ext>
    </p:extLst>
  </p:cSld>
  <p:clrMapOvr>
    <a:masterClrMapping/>
  </p:clrMapOvr>
  <mc:AlternateContent xmlns:mc="http://schemas.openxmlformats.org/markup-compatibility/2006" xmlns:p14="http://schemas.microsoft.com/office/powerpoint/2010/main">
    <mc:Choice Requires="p14">
      <p:transition spd="slow" p14:dur="15000" advClick="0" advTm="20000"/>
    </mc:Choice>
    <mc:Fallback xmlns="">
      <p:transition spd="slow"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95D95D-F00B-49F0-8F25-3703C67FE2EB}"/>
              </a:ext>
            </a:extLst>
          </p:cNvPr>
          <p:cNvSpPr>
            <a:spLocks noGrp="1"/>
          </p:cNvSpPr>
          <p:nvPr>
            <p:ph type="title"/>
          </p:nvPr>
        </p:nvSpPr>
        <p:spPr>
          <a:xfrm>
            <a:off x="448193" y="410646"/>
            <a:ext cx="11295611" cy="1325563"/>
          </a:xfrm>
        </p:spPr>
        <p:txBody>
          <a:bodyPr/>
          <a:lstStyle/>
          <a:p>
            <a:endParaRPr lang="en-US" dirty="0"/>
          </a:p>
        </p:txBody>
      </p:sp>
      <p:sp>
        <p:nvSpPr>
          <p:cNvPr id="7" name="Content Placeholder 6">
            <a:extLst>
              <a:ext uri="{FF2B5EF4-FFF2-40B4-BE49-F238E27FC236}">
                <a16:creationId xmlns:a16="http://schemas.microsoft.com/office/drawing/2014/main" id="{4AE86C41-32A3-4F22-AF82-394F887E3322}"/>
              </a:ext>
            </a:extLst>
          </p:cNvPr>
          <p:cNvSpPr>
            <a:spLocks noGrp="1"/>
          </p:cNvSpPr>
          <p:nvPr>
            <p:ph idx="1"/>
          </p:nvPr>
        </p:nvSpPr>
        <p:spPr>
          <a:xfrm>
            <a:off x="838199" y="1726050"/>
            <a:ext cx="10515600" cy="4351338"/>
          </a:xfrm>
        </p:spPr>
        <p:txBody>
          <a:bodyPr/>
          <a:lstStyle/>
          <a:p>
            <a:endParaRPr lang="en-US" dirty="0"/>
          </a:p>
          <a:p>
            <a:endParaRPr lang="en-US" dirty="0"/>
          </a:p>
        </p:txBody>
      </p:sp>
      <p:sp>
        <p:nvSpPr>
          <p:cNvPr id="8" name="Title 1">
            <a:extLst>
              <a:ext uri="{FF2B5EF4-FFF2-40B4-BE49-F238E27FC236}">
                <a16:creationId xmlns:a16="http://schemas.microsoft.com/office/drawing/2014/main" id="{A59148D9-AC16-409C-AE4A-C88D20DC6D99}"/>
              </a:ext>
            </a:extLst>
          </p:cNvPr>
          <p:cNvSpPr txBox="1">
            <a:spLocks/>
          </p:cNvSpPr>
          <p:nvPr/>
        </p:nvSpPr>
        <p:spPr>
          <a:xfrm>
            <a:off x="448192" y="457200"/>
            <a:ext cx="9846181" cy="1232456"/>
          </a:xfrm>
          <a:prstGeom prst="rect">
            <a:avLst/>
          </a:prstGeom>
          <a:solidFill>
            <a:srgbClr val="C6E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Providing Context, Building Capacity </a:t>
            </a:r>
          </a:p>
        </p:txBody>
      </p:sp>
      <p:sp>
        <p:nvSpPr>
          <p:cNvPr id="9" name="Slide Number Placeholder 2">
            <a:extLst>
              <a:ext uri="{FF2B5EF4-FFF2-40B4-BE49-F238E27FC236}">
                <a16:creationId xmlns:a16="http://schemas.microsoft.com/office/drawing/2014/main" id="{5E057541-457F-4B86-9329-18FE49DDBAB2}"/>
              </a:ext>
            </a:extLst>
          </p:cNvPr>
          <p:cNvSpPr txBox="1">
            <a:spLocks/>
          </p:cNvSpPr>
          <p:nvPr/>
        </p:nvSpPr>
        <p:spPr>
          <a:xfrm>
            <a:off x="66294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A3300C-2B65-410F-93D2-F0E3DC0D85CE}" type="slidenum">
              <a:rPr lang="en-US" smtClean="0"/>
              <a:pPr/>
              <a:t>4</a:t>
            </a:fld>
            <a:endParaRPr lang="en-US"/>
          </a:p>
        </p:txBody>
      </p:sp>
      <p:pic>
        <p:nvPicPr>
          <p:cNvPr id="10" name="Picture 9">
            <a:extLst>
              <a:ext uri="{FF2B5EF4-FFF2-40B4-BE49-F238E27FC236}">
                <a16:creationId xmlns:a16="http://schemas.microsoft.com/office/drawing/2014/main" id="{A22D8725-D327-4C93-ABFF-CB790D9BA170}"/>
              </a:ext>
            </a:extLst>
          </p:cNvPr>
          <p:cNvPicPr>
            <a:picLocks noChangeAspect="1"/>
          </p:cNvPicPr>
          <p:nvPr/>
        </p:nvPicPr>
        <p:blipFill>
          <a:blip r:embed="rId3"/>
          <a:stretch>
            <a:fillRect/>
          </a:stretch>
        </p:blipFill>
        <p:spPr>
          <a:xfrm>
            <a:off x="6711099" y="2287481"/>
            <a:ext cx="5152696" cy="4404638"/>
          </a:xfrm>
          <a:prstGeom prst="rect">
            <a:avLst/>
          </a:prstGeom>
        </p:spPr>
      </p:pic>
      <p:pic>
        <p:nvPicPr>
          <p:cNvPr id="11" name="Picture 10">
            <a:extLst>
              <a:ext uri="{FF2B5EF4-FFF2-40B4-BE49-F238E27FC236}">
                <a16:creationId xmlns:a16="http://schemas.microsoft.com/office/drawing/2014/main" id="{28AD0FE6-9B5B-42C6-94FF-32BF4A43A8AC}"/>
              </a:ext>
            </a:extLst>
          </p:cNvPr>
          <p:cNvPicPr>
            <a:picLocks noChangeAspect="1"/>
          </p:cNvPicPr>
          <p:nvPr/>
        </p:nvPicPr>
        <p:blipFill>
          <a:blip r:embed="rId4"/>
          <a:stretch>
            <a:fillRect/>
          </a:stretch>
        </p:blipFill>
        <p:spPr>
          <a:xfrm>
            <a:off x="8488580" y="4826294"/>
            <a:ext cx="1447800" cy="1902219"/>
          </a:xfrm>
          <a:prstGeom prst="rect">
            <a:avLst/>
          </a:prstGeom>
        </p:spPr>
      </p:pic>
      <p:pic>
        <p:nvPicPr>
          <p:cNvPr id="12" name="Picture 11">
            <a:extLst>
              <a:ext uri="{FF2B5EF4-FFF2-40B4-BE49-F238E27FC236}">
                <a16:creationId xmlns:a16="http://schemas.microsoft.com/office/drawing/2014/main" id="{3E58B91F-7DD9-49AA-8D4F-DB3CCF90D0ED}"/>
              </a:ext>
            </a:extLst>
          </p:cNvPr>
          <p:cNvPicPr>
            <a:picLocks noChangeAspect="1"/>
          </p:cNvPicPr>
          <p:nvPr/>
        </p:nvPicPr>
        <p:blipFill rotWithShape="1">
          <a:blip r:embed="rId5"/>
          <a:srcRect t="15131" r="396"/>
          <a:stretch/>
        </p:blipFill>
        <p:spPr>
          <a:xfrm>
            <a:off x="1139700" y="3867866"/>
            <a:ext cx="4375334" cy="2488484"/>
          </a:xfrm>
          <a:prstGeom prst="rect">
            <a:avLst/>
          </a:prstGeom>
        </p:spPr>
      </p:pic>
      <p:sp>
        <p:nvSpPr>
          <p:cNvPr id="13" name="TextBox 12">
            <a:extLst>
              <a:ext uri="{FF2B5EF4-FFF2-40B4-BE49-F238E27FC236}">
                <a16:creationId xmlns:a16="http://schemas.microsoft.com/office/drawing/2014/main" id="{4D29CEC6-CC35-4A22-BCD6-ABFE787A7D9F}"/>
              </a:ext>
            </a:extLst>
          </p:cNvPr>
          <p:cNvSpPr txBox="1"/>
          <p:nvPr/>
        </p:nvSpPr>
        <p:spPr>
          <a:xfrm>
            <a:off x="1109633" y="6375448"/>
            <a:ext cx="4405401" cy="276999"/>
          </a:xfrm>
          <a:prstGeom prst="rect">
            <a:avLst/>
          </a:prstGeom>
          <a:noFill/>
          <a:ln>
            <a:solidFill>
              <a:schemeClr val="tx1"/>
            </a:solidFill>
          </a:ln>
        </p:spPr>
        <p:txBody>
          <a:bodyPr wrap="square" rtlCol="0">
            <a:spAutoFit/>
          </a:bodyPr>
          <a:lstStyle/>
          <a:p>
            <a:r>
              <a:rPr lang="en-US" sz="1200" dirty="0"/>
              <a:t>A (pre-COVID) Communities Count Data Workshop </a:t>
            </a:r>
          </a:p>
        </p:txBody>
      </p:sp>
      <p:sp>
        <p:nvSpPr>
          <p:cNvPr id="14" name="TextBox 13">
            <a:extLst>
              <a:ext uri="{FF2B5EF4-FFF2-40B4-BE49-F238E27FC236}">
                <a16:creationId xmlns:a16="http://schemas.microsoft.com/office/drawing/2014/main" id="{810E73BA-45F9-4980-88EB-7398B1B9436F}"/>
              </a:ext>
            </a:extLst>
          </p:cNvPr>
          <p:cNvSpPr txBox="1"/>
          <p:nvPr/>
        </p:nvSpPr>
        <p:spPr>
          <a:xfrm>
            <a:off x="6691890" y="1818778"/>
            <a:ext cx="5152696" cy="461665"/>
          </a:xfrm>
          <a:prstGeom prst="rect">
            <a:avLst/>
          </a:prstGeom>
          <a:noFill/>
          <a:ln>
            <a:solidFill>
              <a:schemeClr val="tx1"/>
            </a:solidFill>
          </a:ln>
        </p:spPr>
        <p:txBody>
          <a:bodyPr wrap="square" rtlCol="0">
            <a:spAutoFit/>
          </a:bodyPr>
          <a:lstStyle/>
          <a:p>
            <a:r>
              <a:rPr lang="en-US" sz="1200" dirty="0"/>
              <a:t>Communities Count Blog: A space where we provide context and “deeper dives” on health disparities and their root causes  </a:t>
            </a:r>
          </a:p>
        </p:txBody>
      </p:sp>
      <p:sp>
        <p:nvSpPr>
          <p:cNvPr id="15" name="TextBox 14">
            <a:extLst>
              <a:ext uri="{FF2B5EF4-FFF2-40B4-BE49-F238E27FC236}">
                <a16:creationId xmlns:a16="http://schemas.microsoft.com/office/drawing/2014/main" id="{26824ED1-89FB-401A-944B-DDAA56C8A6A0}"/>
              </a:ext>
            </a:extLst>
          </p:cNvPr>
          <p:cNvSpPr txBox="1"/>
          <p:nvPr/>
        </p:nvSpPr>
        <p:spPr>
          <a:xfrm>
            <a:off x="196546" y="1818778"/>
            <a:ext cx="6473704"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While data dashboards and visualizations can be powerful tools for disseminating public health data, additional supports to build capacity to access, interpret, understand the context of health disparities and use data for action should be considered in the  development and dissemination of equity centered data tools. </a:t>
            </a:r>
          </a:p>
        </p:txBody>
      </p:sp>
    </p:spTree>
    <p:extLst>
      <p:ext uri="{BB962C8B-B14F-4D97-AF65-F5344CB8AC3E}">
        <p14:creationId xmlns:p14="http://schemas.microsoft.com/office/powerpoint/2010/main" val="423496349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752F-BD36-4C4A-84E7-ACCA05B0D4EF}"/>
              </a:ext>
            </a:extLst>
          </p:cNvPr>
          <p:cNvSpPr>
            <a:spLocks noGrp="1"/>
          </p:cNvSpPr>
          <p:nvPr>
            <p:ph type="title"/>
          </p:nvPr>
        </p:nvSpPr>
        <p:spPr/>
        <p:txBody>
          <a:bodyPr/>
          <a:lstStyle/>
          <a:p>
            <a:r>
              <a:rPr lang="en-US" dirty="0"/>
              <a:t>Racism as a public health crisis </a:t>
            </a:r>
          </a:p>
        </p:txBody>
      </p:sp>
      <p:sp>
        <p:nvSpPr>
          <p:cNvPr id="3" name="Content Placeholder 2">
            <a:extLst>
              <a:ext uri="{FF2B5EF4-FFF2-40B4-BE49-F238E27FC236}">
                <a16:creationId xmlns:a16="http://schemas.microsoft.com/office/drawing/2014/main" id="{05E2776E-20A4-480A-81DE-A77A64047506}"/>
              </a:ext>
            </a:extLst>
          </p:cNvPr>
          <p:cNvSpPr>
            <a:spLocks noGrp="1"/>
          </p:cNvSpPr>
          <p:nvPr>
            <p:ph idx="1"/>
          </p:nvPr>
        </p:nvSpPr>
        <p:spPr>
          <a:xfrm>
            <a:off x="448194" y="1825625"/>
            <a:ext cx="10642593" cy="5032375"/>
          </a:xfrm>
        </p:spPr>
        <p:txBody>
          <a:bodyPr vert="horz" lIns="91440" tIns="45720" rIns="91440" bIns="45720" rtlCol="0" anchor="t">
            <a:normAutofit/>
          </a:bodyPr>
          <a:lstStyle/>
          <a:p>
            <a:r>
              <a:rPr lang="en-US" dirty="0"/>
              <a:t>In June 2020, Public Health Seattle and King County declared Racism as a Public Health Crisis:</a:t>
            </a:r>
          </a:p>
          <a:p>
            <a:pPr lvl="1"/>
            <a:r>
              <a:rPr lang="en-US" dirty="0"/>
              <a:t>Commitment to implementing a racially equitable response to  crisis, centering on community and the following values </a:t>
            </a:r>
          </a:p>
          <a:p>
            <a:pPr lvl="2"/>
            <a:r>
              <a:rPr lang="en-US" b="1" dirty="0"/>
              <a:t>Anti-racist</a:t>
            </a:r>
          </a:p>
          <a:p>
            <a:pPr lvl="2"/>
            <a:r>
              <a:rPr lang="en-US" b="1" dirty="0"/>
              <a:t>Focus where negative impacts have been most harmful</a:t>
            </a:r>
          </a:p>
          <a:p>
            <a:pPr lvl="2"/>
            <a:r>
              <a:rPr lang="en-US" b="1" dirty="0"/>
              <a:t>Center on Black, Native &amp; Brown experiences and voices</a:t>
            </a:r>
          </a:p>
          <a:p>
            <a:pPr lvl="2"/>
            <a:r>
              <a:rPr lang="en-US" b="1" dirty="0"/>
              <a:t>Responsive, adaptive, transparent and accountable</a:t>
            </a:r>
          </a:p>
          <a:p>
            <a:pPr lvl="2"/>
            <a:r>
              <a:rPr lang="en-US" b="1" dirty="0"/>
              <a:t>Focus on addressing root causes</a:t>
            </a:r>
            <a:endParaRPr lang="en-US" dirty="0"/>
          </a:p>
          <a:p>
            <a:pPr lvl="1"/>
            <a:r>
              <a:rPr lang="en-US" dirty="0"/>
              <a:t>Carrying out community engagement to collect input and provide direction on King County’s anti-racist policy agenda and budget priorities </a:t>
            </a:r>
          </a:p>
          <a:p>
            <a:pPr lvl="1"/>
            <a:r>
              <a:rPr lang="en-US" dirty="0"/>
              <a:t>2021-2022 Budget makes investments to support engagement and anti-racist policy agenda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1954137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752F-BD36-4C4A-84E7-ACCA05B0D4EF}"/>
              </a:ext>
            </a:extLst>
          </p:cNvPr>
          <p:cNvSpPr>
            <a:spLocks noGrp="1"/>
          </p:cNvSpPr>
          <p:nvPr>
            <p:ph type="title"/>
          </p:nvPr>
        </p:nvSpPr>
        <p:spPr>
          <a:xfrm>
            <a:off x="448194" y="500062"/>
            <a:ext cx="11295611" cy="1325563"/>
          </a:xfrm>
        </p:spPr>
        <p:txBody>
          <a:bodyPr/>
          <a:lstStyle/>
          <a:p>
            <a:r>
              <a:rPr lang="en-US" dirty="0"/>
              <a:t>Workshop Series Scope </a:t>
            </a:r>
          </a:p>
        </p:txBody>
      </p:sp>
      <p:sp>
        <p:nvSpPr>
          <p:cNvPr id="3" name="Content Placeholder 2">
            <a:extLst>
              <a:ext uri="{FF2B5EF4-FFF2-40B4-BE49-F238E27FC236}">
                <a16:creationId xmlns:a16="http://schemas.microsoft.com/office/drawing/2014/main" id="{05E2776E-20A4-480A-81DE-A77A64047506}"/>
              </a:ext>
            </a:extLst>
          </p:cNvPr>
          <p:cNvSpPr>
            <a:spLocks noGrp="1"/>
          </p:cNvSpPr>
          <p:nvPr>
            <p:ph idx="1"/>
          </p:nvPr>
        </p:nvSpPr>
        <p:spPr>
          <a:xfrm>
            <a:off x="631723" y="1825625"/>
            <a:ext cx="10636045" cy="4532313"/>
          </a:xfrm>
        </p:spPr>
        <p:txBody>
          <a:bodyPr vert="horz" lIns="91440" tIns="45720" rIns="91440" bIns="45720" rtlCol="0" anchor="t">
            <a:normAutofit fontScale="92500"/>
          </a:bodyPr>
          <a:lstStyle/>
          <a:p>
            <a:r>
              <a:rPr lang="en-US" dirty="0"/>
              <a:t>In 2020, Public Health-Seattle &amp; King County acknowledged what many have long known: racism is a crisis that impacts the health and wellbeing of our communities. </a:t>
            </a:r>
          </a:p>
          <a:p>
            <a:pPr lvl="1"/>
            <a:r>
              <a:rPr lang="en-US" dirty="0"/>
              <a:t>Hosting a dialogue about the role of data in naming racism as a public health crisis and how data can be used to address the crisis.</a:t>
            </a:r>
          </a:p>
          <a:p>
            <a:r>
              <a:rPr lang="en-US" dirty="0"/>
              <a:t>In 2020, COVID-19 intensified this spotlight to highlight how communities of color are disproportionately impacted by COVID-19 </a:t>
            </a:r>
          </a:p>
          <a:p>
            <a:r>
              <a:rPr lang="en-US" dirty="0"/>
              <a:t>Systemic racism continues to create disparities in access to services, education, economic attainment, and life expectancy that impact health </a:t>
            </a:r>
          </a:p>
          <a:p>
            <a:pPr lvl="1"/>
            <a:r>
              <a:rPr lang="en-US" dirty="0">
                <a:ea typeface="+mn-lt"/>
                <a:cs typeface="+mn-lt"/>
              </a:rPr>
              <a:t>The presentation highlights 4 different snapshots across the lifespan including: infant mortality, educational attainment, housing, and life expectancy</a:t>
            </a:r>
            <a:endParaRPr lang="en-US" dirty="0"/>
          </a:p>
          <a:p>
            <a:pPr marL="0" indent="0">
              <a:buNone/>
            </a:pPr>
            <a:endParaRPr lang="en-US" dirty="0"/>
          </a:p>
        </p:txBody>
      </p:sp>
    </p:spTree>
    <p:extLst>
      <p:ext uri="{BB962C8B-B14F-4D97-AF65-F5344CB8AC3E}">
        <p14:creationId xmlns:p14="http://schemas.microsoft.com/office/powerpoint/2010/main" val="31227608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3C32-E840-4AF8-BB3C-46252C46EE70}"/>
              </a:ext>
            </a:extLst>
          </p:cNvPr>
          <p:cNvSpPr>
            <a:spLocks noGrp="1"/>
          </p:cNvSpPr>
          <p:nvPr>
            <p:ph type="title"/>
          </p:nvPr>
        </p:nvSpPr>
        <p:spPr/>
        <p:txBody>
          <a:bodyPr/>
          <a:lstStyle/>
          <a:p>
            <a:r>
              <a:rPr lang="en-US"/>
              <a:t>What influences health &amp; wellbeing?</a:t>
            </a:r>
          </a:p>
        </p:txBody>
      </p:sp>
      <p:pic>
        <p:nvPicPr>
          <p:cNvPr id="1026" name="Picture 2" descr="Social Determinants of Health Infographic">
            <a:extLst>
              <a:ext uri="{FF2B5EF4-FFF2-40B4-BE49-F238E27FC236}">
                <a16:creationId xmlns:a16="http://schemas.microsoft.com/office/drawing/2014/main" id="{DB0D31F0-0035-4350-BA2F-21BAF684C7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7993" y="1924707"/>
            <a:ext cx="6431923" cy="462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13A5A72-3F3D-488B-A5B5-D00CDA98416A}"/>
              </a:ext>
            </a:extLst>
          </p:cNvPr>
          <p:cNvSpPr txBox="1"/>
          <p:nvPr/>
        </p:nvSpPr>
        <p:spPr>
          <a:xfrm>
            <a:off x="302078" y="259798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Policies</a:t>
            </a:r>
          </a:p>
        </p:txBody>
      </p:sp>
      <p:sp>
        <p:nvSpPr>
          <p:cNvPr id="5" name="TextBox 4">
            <a:extLst>
              <a:ext uri="{FF2B5EF4-FFF2-40B4-BE49-F238E27FC236}">
                <a16:creationId xmlns:a16="http://schemas.microsoft.com/office/drawing/2014/main" id="{57B05DCE-89E2-4986-A03D-5A0DDE9389BD}"/>
              </a:ext>
            </a:extLst>
          </p:cNvPr>
          <p:cNvSpPr txBox="1"/>
          <p:nvPr/>
        </p:nvSpPr>
        <p:spPr>
          <a:xfrm>
            <a:off x="302078" y="523670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Programs</a:t>
            </a:r>
          </a:p>
        </p:txBody>
      </p:sp>
      <p:sp>
        <p:nvSpPr>
          <p:cNvPr id="6" name="TextBox 5">
            <a:extLst>
              <a:ext uri="{FF2B5EF4-FFF2-40B4-BE49-F238E27FC236}">
                <a16:creationId xmlns:a16="http://schemas.microsoft.com/office/drawing/2014/main" id="{B111B0C3-E7AE-4B4F-8B7D-0A3965149BE7}"/>
              </a:ext>
            </a:extLst>
          </p:cNvPr>
          <p:cNvSpPr txBox="1"/>
          <p:nvPr/>
        </p:nvSpPr>
        <p:spPr>
          <a:xfrm>
            <a:off x="571386" y="3936468"/>
            <a:ext cx="2204581" cy="369332"/>
          </a:xfrm>
          <a:prstGeom prst="rect">
            <a:avLst/>
          </a:prstGeom>
          <a:noFill/>
        </p:spPr>
        <p:txBody>
          <a:bodyPr wrap="square" rtlCol="0">
            <a:spAutoFit/>
          </a:bodyPr>
          <a:lstStyle/>
          <a:p>
            <a:r>
              <a:rPr lang="en-US" b="1"/>
              <a:t>Equity &amp; justice</a:t>
            </a:r>
          </a:p>
        </p:txBody>
      </p:sp>
      <p:sp>
        <p:nvSpPr>
          <p:cNvPr id="3" name="Right Brace 2">
            <a:extLst>
              <a:ext uri="{FF2B5EF4-FFF2-40B4-BE49-F238E27FC236}">
                <a16:creationId xmlns:a16="http://schemas.microsoft.com/office/drawing/2014/main" id="{ED49FB2B-B57F-4C3D-BFA7-8FDBBAA8174C}"/>
              </a:ext>
            </a:extLst>
          </p:cNvPr>
          <p:cNvSpPr/>
          <p:nvPr/>
        </p:nvSpPr>
        <p:spPr>
          <a:xfrm>
            <a:off x="2529840" y="2339840"/>
            <a:ext cx="351866" cy="3931920"/>
          </a:xfrm>
          <a:prstGeom prst="rightBrace">
            <a:avLst>
              <a:gd name="adj1" fmla="val 8333"/>
              <a:gd name="adj2" fmla="val 49451"/>
            </a:avLst>
          </a:prstGeom>
          <a:noFill/>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Tree>
    <p:extLst>
      <p:ext uri="{BB962C8B-B14F-4D97-AF65-F5344CB8AC3E}">
        <p14:creationId xmlns:p14="http://schemas.microsoft.com/office/powerpoint/2010/main" val="382487713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a:extLst>
              <a:ext uri="{FF2B5EF4-FFF2-40B4-BE49-F238E27FC236}">
                <a16:creationId xmlns:a16="http://schemas.microsoft.com/office/drawing/2014/main" id="{1E1D34B6-15E2-49C0-ACEF-6B15E9ADF262}"/>
              </a:ext>
            </a:extLst>
          </p:cNvPr>
          <p:cNvSpPr/>
          <p:nvPr/>
        </p:nvSpPr>
        <p:spPr>
          <a:xfrm>
            <a:off x="3688443" y="1738087"/>
            <a:ext cx="5070927" cy="5070927"/>
          </a:xfrm>
          <a:prstGeom prst="ellipse">
            <a:avLst/>
          </a:prstGeom>
          <a:solidFill>
            <a:srgbClr val="4472C4">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3E96F3-EB35-4A5D-8885-4BE2885FF9A5}"/>
              </a:ext>
            </a:extLst>
          </p:cNvPr>
          <p:cNvSpPr>
            <a:spLocks noGrp="1"/>
          </p:cNvSpPr>
          <p:nvPr>
            <p:ph type="title"/>
          </p:nvPr>
        </p:nvSpPr>
        <p:spPr/>
        <p:txBody>
          <a:bodyPr/>
          <a:lstStyle/>
          <a:p>
            <a:r>
              <a:rPr lang="en-US"/>
              <a:t>Data Cycle</a:t>
            </a:r>
          </a:p>
        </p:txBody>
      </p:sp>
      <p:graphicFrame>
        <p:nvGraphicFramePr>
          <p:cNvPr id="4" name="Content Placeholder 3">
            <a:extLst>
              <a:ext uri="{FF2B5EF4-FFF2-40B4-BE49-F238E27FC236}">
                <a16:creationId xmlns:a16="http://schemas.microsoft.com/office/drawing/2014/main" id="{E668A184-1383-41A0-B91D-E3CD5043F1A4}"/>
              </a:ext>
            </a:extLst>
          </p:cNvPr>
          <p:cNvGraphicFramePr>
            <a:graphicFrameLocks/>
          </p:cNvGraphicFramePr>
          <p:nvPr>
            <p:extLst>
              <p:ext uri="{D42A27DB-BD31-4B8C-83A1-F6EECF244321}">
                <p14:modId xmlns:p14="http://schemas.microsoft.com/office/powerpoint/2010/main" val="2455608297"/>
              </p:ext>
            </p:extLst>
          </p:nvPr>
        </p:nvGraphicFramePr>
        <p:xfrm>
          <a:off x="2471057" y="2899082"/>
          <a:ext cx="7494814" cy="2881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6" name="TextBox 85">
            <a:extLst>
              <a:ext uri="{FF2B5EF4-FFF2-40B4-BE49-F238E27FC236}">
                <a16:creationId xmlns:a16="http://schemas.microsoft.com/office/drawing/2014/main" id="{B3B1313F-4900-44A8-AB02-24A91B890A32}"/>
              </a:ext>
            </a:extLst>
          </p:cNvPr>
          <p:cNvSpPr txBox="1"/>
          <p:nvPr/>
        </p:nvSpPr>
        <p:spPr>
          <a:xfrm>
            <a:off x="4863648" y="2007861"/>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Translation </a:t>
            </a:r>
          </a:p>
          <a:p>
            <a:pPr algn="ctr"/>
            <a:r>
              <a:rPr lang="en-US"/>
              <a:t>&amp; interpretation</a:t>
            </a:r>
          </a:p>
        </p:txBody>
      </p:sp>
      <p:sp>
        <p:nvSpPr>
          <p:cNvPr id="94" name="TextBox 93">
            <a:extLst>
              <a:ext uri="{FF2B5EF4-FFF2-40B4-BE49-F238E27FC236}">
                <a16:creationId xmlns:a16="http://schemas.microsoft.com/office/drawing/2014/main" id="{B647FD27-84A5-4F78-B734-7E69AA9F4E72}"/>
              </a:ext>
            </a:extLst>
          </p:cNvPr>
          <p:cNvSpPr txBox="1"/>
          <p:nvPr/>
        </p:nvSpPr>
        <p:spPr>
          <a:xfrm>
            <a:off x="2994478" y="341078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Policies</a:t>
            </a:r>
          </a:p>
        </p:txBody>
      </p:sp>
      <p:sp>
        <p:nvSpPr>
          <p:cNvPr id="7" name="TextBox 6">
            <a:extLst>
              <a:ext uri="{FF2B5EF4-FFF2-40B4-BE49-F238E27FC236}">
                <a16:creationId xmlns:a16="http://schemas.microsoft.com/office/drawing/2014/main" id="{24A6630D-E624-4562-B2EE-2EF7C8A74ED6}"/>
              </a:ext>
            </a:extLst>
          </p:cNvPr>
          <p:cNvSpPr txBox="1"/>
          <p:nvPr/>
        </p:nvSpPr>
        <p:spPr>
          <a:xfrm>
            <a:off x="4846864" y="3955802"/>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Community voice </a:t>
            </a:r>
          </a:p>
          <a:p>
            <a:pPr algn="ctr"/>
            <a:r>
              <a:rPr lang="en-US"/>
              <a:t>&amp; engagement</a:t>
            </a:r>
          </a:p>
        </p:txBody>
      </p:sp>
      <p:sp>
        <p:nvSpPr>
          <p:cNvPr id="8" name="TextBox 7">
            <a:extLst>
              <a:ext uri="{FF2B5EF4-FFF2-40B4-BE49-F238E27FC236}">
                <a16:creationId xmlns:a16="http://schemas.microsoft.com/office/drawing/2014/main" id="{9BFCE245-49D1-4E83-B0DA-381DD8E3AD50}"/>
              </a:ext>
            </a:extLst>
          </p:cNvPr>
          <p:cNvSpPr txBox="1"/>
          <p:nvPr/>
        </p:nvSpPr>
        <p:spPr>
          <a:xfrm>
            <a:off x="6729895" y="334158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Programs</a:t>
            </a:r>
          </a:p>
        </p:txBody>
      </p:sp>
      <p:sp>
        <p:nvSpPr>
          <p:cNvPr id="3" name="TextBox 2">
            <a:extLst>
              <a:ext uri="{FF2B5EF4-FFF2-40B4-BE49-F238E27FC236}">
                <a16:creationId xmlns:a16="http://schemas.microsoft.com/office/drawing/2014/main" id="{A0ECB5BD-DBFB-4F50-A000-1D4A6E21DEEE}"/>
              </a:ext>
            </a:extLst>
          </p:cNvPr>
          <p:cNvSpPr txBox="1"/>
          <p:nvPr/>
        </p:nvSpPr>
        <p:spPr>
          <a:xfrm>
            <a:off x="5402266" y="5938765"/>
            <a:ext cx="2204581" cy="369332"/>
          </a:xfrm>
          <a:prstGeom prst="rect">
            <a:avLst/>
          </a:prstGeom>
          <a:noFill/>
        </p:spPr>
        <p:txBody>
          <a:bodyPr wrap="square" rtlCol="0">
            <a:spAutoFit/>
          </a:bodyPr>
          <a:lstStyle/>
          <a:p>
            <a:r>
              <a:rPr lang="en-US"/>
              <a:t>Equity &amp; justice</a:t>
            </a:r>
          </a:p>
        </p:txBody>
      </p:sp>
      <p:sp>
        <p:nvSpPr>
          <p:cNvPr id="5" name="TextBox 4">
            <a:extLst>
              <a:ext uri="{FF2B5EF4-FFF2-40B4-BE49-F238E27FC236}">
                <a16:creationId xmlns:a16="http://schemas.microsoft.com/office/drawing/2014/main" id="{9273B5EE-AC6D-4DCB-902B-9359FF21E08C}"/>
              </a:ext>
            </a:extLst>
          </p:cNvPr>
          <p:cNvSpPr txBox="1"/>
          <p:nvPr/>
        </p:nvSpPr>
        <p:spPr>
          <a:xfrm>
            <a:off x="448194" y="2331026"/>
            <a:ext cx="2802097" cy="1477328"/>
          </a:xfrm>
          <a:prstGeom prst="rect">
            <a:avLst/>
          </a:prstGeom>
          <a:noFill/>
        </p:spPr>
        <p:txBody>
          <a:bodyPr wrap="square" rtlCol="0">
            <a:spAutoFit/>
          </a:bodyPr>
          <a:lstStyle/>
          <a:p>
            <a:r>
              <a:rPr lang="en-US" b="1"/>
              <a:t>Data sovereignty: </a:t>
            </a:r>
            <a:r>
              <a:rPr lang="en-US"/>
              <a:t>the right to govern the collection, ownership, and application of one’s own data</a:t>
            </a:r>
          </a:p>
        </p:txBody>
      </p:sp>
      <p:sp>
        <p:nvSpPr>
          <p:cNvPr id="12" name="TextBox 11">
            <a:extLst>
              <a:ext uri="{FF2B5EF4-FFF2-40B4-BE49-F238E27FC236}">
                <a16:creationId xmlns:a16="http://schemas.microsoft.com/office/drawing/2014/main" id="{6E0E8AFC-DF5B-457E-BC50-3570962DD381}"/>
              </a:ext>
            </a:extLst>
          </p:cNvPr>
          <p:cNvSpPr txBox="1"/>
          <p:nvPr/>
        </p:nvSpPr>
        <p:spPr>
          <a:xfrm>
            <a:off x="342209" y="4871577"/>
            <a:ext cx="2802097" cy="1477328"/>
          </a:xfrm>
          <a:prstGeom prst="rect">
            <a:avLst/>
          </a:prstGeom>
          <a:noFill/>
        </p:spPr>
        <p:txBody>
          <a:bodyPr wrap="square" rtlCol="0">
            <a:spAutoFit/>
          </a:bodyPr>
          <a:lstStyle/>
          <a:p>
            <a:r>
              <a:rPr lang="en-US" b="1"/>
              <a:t>Data justice:</a:t>
            </a:r>
            <a:r>
              <a:rPr lang="en-US"/>
              <a:t> examples include culturally adapted surveys &amp; tools, translation, centering community voice &amp; knowledge</a:t>
            </a:r>
          </a:p>
        </p:txBody>
      </p:sp>
      <p:sp>
        <p:nvSpPr>
          <p:cNvPr id="13" name="TextBox 12">
            <a:extLst>
              <a:ext uri="{FF2B5EF4-FFF2-40B4-BE49-F238E27FC236}">
                <a16:creationId xmlns:a16="http://schemas.microsoft.com/office/drawing/2014/main" id="{2514C18C-D6CC-4DC4-AAEB-E049AD692E3A}"/>
              </a:ext>
            </a:extLst>
          </p:cNvPr>
          <p:cNvSpPr txBox="1"/>
          <p:nvPr/>
        </p:nvSpPr>
        <p:spPr>
          <a:xfrm>
            <a:off x="9599334" y="2896926"/>
            <a:ext cx="2201488" cy="2585323"/>
          </a:xfrm>
          <a:prstGeom prst="rect">
            <a:avLst/>
          </a:prstGeom>
          <a:noFill/>
        </p:spPr>
        <p:txBody>
          <a:bodyPr wrap="square" rtlCol="0">
            <a:spAutoFit/>
          </a:bodyPr>
          <a:lstStyle/>
          <a:p>
            <a:r>
              <a:rPr lang="en-US" b="1"/>
              <a:t>Data equity should be incorporated </a:t>
            </a:r>
            <a:r>
              <a:rPr lang="en-US"/>
              <a:t>in funding, motivation, project design, data collection &amp; sourcing, analysis, interpretation, and communication &amp; distribution</a:t>
            </a:r>
          </a:p>
        </p:txBody>
      </p:sp>
    </p:spTree>
    <p:extLst>
      <p:ext uri="{BB962C8B-B14F-4D97-AF65-F5344CB8AC3E}">
        <p14:creationId xmlns:p14="http://schemas.microsoft.com/office/powerpoint/2010/main" val="374746621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 name="Rectangle 151">
            <a:extLst>
              <a:ext uri="{FF2B5EF4-FFF2-40B4-BE49-F238E27FC236}">
                <a16:creationId xmlns:a16="http://schemas.microsoft.com/office/drawing/2014/main" id="{91CC89A3-857A-4D53-ADCB-0A14B4B40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10;&#10;Description automatically generated">
            <a:extLst>
              <a:ext uri="{FF2B5EF4-FFF2-40B4-BE49-F238E27FC236}">
                <a16:creationId xmlns:a16="http://schemas.microsoft.com/office/drawing/2014/main" id="{2FFF87E9-A48F-4D1B-92B0-718AF5B66517}"/>
              </a:ext>
            </a:extLst>
          </p:cNvPr>
          <p:cNvPicPr>
            <a:picLocks noChangeAspect="1"/>
          </p:cNvPicPr>
          <p:nvPr/>
        </p:nvPicPr>
        <p:blipFill rotWithShape="1">
          <a:blip r:embed="rId3">
            <a:extLst>
              <a:ext uri="{28A0092B-C50C-407E-A947-70E740481C1C}">
                <a14:useLocalDpi xmlns:a14="http://schemas.microsoft.com/office/drawing/2010/main" val="0"/>
              </a:ext>
            </a:extLst>
          </a:blip>
          <a:srcRect t="21695" b="45989"/>
          <a:stretch/>
        </p:blipFill>
        <p:spPr>
          <a:xfrm>
            <a:off x="734020" y="3008967"/>
            <a:ext cx="10720909" cy="3118151"/>
          </a:xfrm>
          <a:prstGeom prst="rect">
            <a:avLst/>
          </a:prstGeom>
        </p:spPr>
      </p:pic>
      <p:sp>
        <p:nvSpPr>
          <p:cNvPr id="5" name="TextBox 4">
            <a:extLst>
              <a:ext uri="{FF2B5EF4-FFF2-40B4-BE49-F238E27FC236}">
                <a16:creationId xmlns:a16="http://schemas.microsoft.com/office/drawing/2014/main" id="{58F11F7D-C180-4A3C-89BF-EB76E5CD3F8D}"/>
              </a:ext>
            </a:extLst>
          </p:cNvPr>
          <p:cNvSpPr txBox="1"/>
          <p:nvPr/>
        </p:nvSpPr>
        <p:spPr>
          <a:xfrm>
            <a:off x="731758" y="2828000"/>
            <a:ext cx="5911811" cy="369332"/>
          </a:xfrm>
          <a:prstGeom prst="rect">
            <a:avLst/>
          </a:prstGeom>
          <a:noFill/>
        </p:spPr>
        <p:txBody>
          <a:bodyPr wrap="none" rtlCol="0">
            <a:spAutoFit/>
          </a:bodyPr>
          <a:lstStyle/>
          <a:p>
            <a:r>
              <a:rPr lang="en-US" b="1"/>
              <a:t>Life Expectancy (years), King County average (2012-2016) </a:t>
            </a:r>
          </a:p>
        </p:txBody>
      </p:sp>
      <p:sp>
        <p:nvSpPr>
          <p:cNvPr id="9" name="TextBox 8">
            <a:extLst>
              <a:ext uri="{FF2B5EF4-FFF2-40B4-BE49-F238E27FC236}">
                <a16:creationId xmlns:a16="http://schemas.microsoft.com/office/drawing/2014/main" id="{081D0772-2CDC-460E-9ED0-24306BE0A7AE}"/>
              </a:ext>
            </a:extLst>
          </p:cNvPr>
          <p:cNvSpPr txBox="1"/>
          <p:nvPr/>
        </p:nvSpPr>
        <p:spPr>
          <a:xfrm>
            <a:off x="731758" y="6400034"/>
            <a:ext cx="5631093" cy="276999"/>
          </a:xfrm>
          <a:prstGeom prst="rect">
            <a:avLst/>
          </a:prstGeom>
          <a:noFill/>
        </p:spPr>
        <p:txBody>
          <a:bodyPr wrap="none" rtlCol="0">
            <a:spAutoFit/>
          </a:bodyPr>
          <a:lstStyle/>
          <a:p>
            <a:r>
              <a:rPr lang="en-US" sz="1200"/>
              <a:t>Source: WA State Department of Health, Center for Health Statistics, Death Certificates  </a:t>
            </a:r>
          </a:p>
        </p:txBody>
      </p:sp>
      <p:sp>
        <p:nvSpPr>
          <p:cNvPr id="10" name="Title 1">
            <a:extLst>
              <a:ext uri="{FF2B5EF4-FFF2-40B4-BE49-F238E27FC236}">
                <a16:creationId xmlns:a16="http://schemas.microsoft.com/office/drawing/2014/main" id="{47841744-DE44-4DE6-BA10-D244673B8554}"/>
              </a:ext>
            </a:extLst>
          </p:cNvPr>
          <p:cNvSpPr txBox="1">
            <a:spLocks/>
          </p:cNvSpPr>
          <p:nvPr/>
        </p:nvSpPr>
        <p:spPr>
          <a:xfrm>
            <a:off x="448194" y="410368"/>
            <a:ext cx="11295611" cy="1325563"/>
          </a:xfrm>
          <a:prstGeom prst="rect">
            <a:avLst/>
          </a:prstGeom>
          <a:solidFill>
            <a:srgbClr val="C6E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a:t>Life Expectancy: Summary </a:t>
            </a:r>
            <a:endParaRPr lang="en-US">
              <a:solidFill>
                <a:srgbClr val="512E23"/>
              </a:solidFill>
            </a:endParaRPr>
          </a:p>
        </p:txBody>
      </p:sp>
      <p:sp>
        <p:nvSpPr>
          <p:cNvPr id="8" name="Title 7">
            <a:extLst>
              <a:ext uri="{FF2B5EF4-FFF2-40B4-BE49-F238E27FC236}">
                <a16:creationId xmlns:a16="http://schemas.microsoft.com/office/drawing/2014/main" id="{53DF3C3B-4C2C-4BD6-A6B4-01C41300E286}"/>
              </a:ext>
            </a:extLst>
          </p:cNvPr>
          <p:cNvSpPr>
            <a:spLocks noGrp="1"/>
          </p:cNvSpPr>
          <p:nvPr>
            <p:ph type="title"/>
          </p:nvPr>
        </p:nvSpPr>
        <p:spPr/>
        <p:txBody>
          <a:bodyPr/>
          <a:lstStyle/>
          <a:p>
            <a:r>
              <a:rPr lang="en-US"/>
              <a:t>Life Expectancy: Data </a:t>
            </a:r>
          </a:p>
        </p:txBody>
      </p:sp>
      <p:sp>
        <p:nvSpPr>
          <p:cNvPr id="2" name="TextBox 1">
            <a:extLst>
              <a:ext uri="{FF2B5EF4-FFF2-40B4-BE49-F238E27FC236}">
                <a16:creationId xmlns:a16="http://schemas.microsoft.com/office/drawing/2014/main" id="{B3560277-A248-4166-B291-8D32DF0CA73E}"/>
              </a:ext>
            </a:extLst>
          </p:cNvPr>
          <p:cNvSpPr txBox="1"/>
          <p:nvPr/>
        </p:nvSpPr>
        <p:spPr>
          <a:xfrm>
            <a:off x="731758" y="1966315"/>
            <a:ext cx="10987253" cy="707886"/>
          </a:xfrm>
          <a:prstGeom prst="rect">
            <a:avLst/>
          </a:prstGeom>
          <a:noFill/>
        </p:spPr>
        <p:txBody>
          <a:bodyPr wrap="square" rtlCol="0">
            <a:spAutoFit/>
          </a:bodyPr>
          <a:lstStyle/>
          <a:p>
            <a:r>
              <a:rPr lang="en-US" sz="2000">
                <a:ea typeface="Cambria" panose="02040503050406030204" pitchFamily="18" charset="0"/>
                <a:cs typeface="Calibri" panose="020F0502020204030204" pitchFamily="34" charset="0"/>
              </a:rPr>
              <a:t>In King County, Black, Native Hawaiian Pacific Islander, and American Indian Alaska Native residents have a life expectancy of at least four years less than White adults. </a:t>
            </a:r>
          </a:p>
        </p:txBody>
      </p:sp>
    </p:spTree>
    <p:extLst>
      <p:ext uri="{BB962C8B-B14F-4D97-AF65-F5344CB8AC3E}">
        <p14:creationId xmlns:p14="http://schemas.microsoft.com/office/powerpoint/2010/main" val="16986133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Custom 4">
      <a:dk1>
        <a:sysClr val="windowText" lastClr="000000"/>
      </a:dk1>
      <a:lt1>
        <a:sysClr val="window" lastClr="FFFFFF"/>
      </a:lt1>
      <a:dk2>
        <a:srgbClr val="000000"/>
      </a:dk2>
      <a:lt2>
        <a:srgbClr val="F8F8F8"/>
      </a:lt2>
      <a:accent1>
        <a:srgbClr val="C6EFFF"/>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6AC095EE18F542A3EF90872DFDEB12" ma:contentTypeVersion="12" ma:contentTypeDescription="Create a new document." ma:contentTypeScope="" ma:versionID="ad06c2db6e96ea49406d5e9129b1fe3a">
  <xsd:schema xmlns:xsd="http://www.w3.org/2001/XMLSchema" xmlns:xs="http://www.w3.org/2001/XMLSchema" xmlns:p="http://schemas.microsoft.com/office/2006/metadata/properties" xmlns:ns2="51269e1f-0d86-4adc-97d8-2aec91d2cb11" xmlns:ns3="d2ef52b7-9f6d-4500-98e1-f4b4e61cd865" targetNamespace="http://schemas.microsoft.com/office/2006/metadata/properties" ma:root="true" ma:fieldsID="8fa7fde4f5762479f115742d0df7f835" ns2:_="" ns3:_="">
    <xsd:import namespace="51269e1f-0d86-4adc-97d8-2aec91d2cb11"/>
    <xsd:import namespace="d2ef52b7-9f6d-4500-98e1-f4b4e61cd86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269e1f-0d86-4adc-97d8-2aec91d2cb1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ef52b7-9f6d-4500-98e1-f4b4e61cd86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1269e1f-0d86-4adc-97d8-2aec91d2cb11">
      <UserInfo>
        <DisplayName>McCracken, Joie</DisplayName>
        <AccountId>18</AccountId>
        <AccountType/>
      </UserInfo>
      <UserInfo>
        <DisplayName>Quince, Vanessa</DisplayName>
        <AccountId>66</AccountId>
        <AccountType/>
      </UserInfo>
      <UserInfo>
        <DisplayName>Toyoji, Mariko</DisplayName>
        <AccountId>6</AccountId>
        <AccountType/>
      </UserInfo>
      <UserInfo>
        <DisplayName>Sanford, Sara Jaye</DisplayName>
        <AccountId>13</AccountId>
        <AccountType/>
      </UserInfo>
    </SharedWithUsers>
  </documentManagement>
</p:properties>
</file>

<file path=customXml/itemProps1.xml><?xml version="1.0" encoding="utf-8"?>
<ds:datastoreItem xmlns:ds="http://schemas.openxmlformats.org/officeDocument/2006/customXml" ds:itemID="{BBD22635-E954-4464-A763-F95B7538410D}">
  <ds:schemaRefs>
    <ds:schemaRef ds:uri="http://schemas.microsoft.com/sharepoint/v3/contenttype/forms"/>
  </ds:schemaRefs>
</ds:datastoreItem>
</file>

<file path=customXml/itemProps2.xml><?xml version="1.0" encoding="utf-8"?>
<ds:datastoreItem xmlns:ds="http://schemas.openxmlformats.org/officeDocument/2006/customXml" ds:itemID="{2FB69064-3E27-4DDF-A285-DB9551811B14}">
  <ds:schemaRefs>
    <ds:schemaRef ds:uri="51269e1f-0d86-4adc-97d8-2aec91d2cb11"/>
    <ds:schemaRef ds:uri="d2ef52b7-9f6d-4500-98e1-f4b4e61cd8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BC487F7-601F-42B3-B747-4B8E33C55E0E}">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d2ef52b7-9f6d-4500-98e1-f4b4e61cd865"/>
    <ds:schemaRef ds:uri="51269e1f-0d86-4adc-97d8-2aec91d2cb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1399</TotalTime>
  <Words>2142</Words>
  <Application>Microsoft Office PowerPoint</Application>
  <PresentationFormat>Widescreen</PresentationFormat>
  <Paragraphs>180</Paragraphs>
  <Slides>16</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Corbel</vt:lpstr>
      <vt:lpstr>Wingdings 2</vt:lpstr>
      <vt:lpstr>Office Theme</vt:lpstr>
      <vt:lpstr>Frame</vt:lpstr>
      <vt:lpstr>PowerPoint Presentation</vt:lpstr>
      <vt:lpstr>Communities Count:  A very brief history</vt:lpstr>
      <vt:lpstr>PowerPoint Presentation</vt:lpstr>
      <vt:lpstr>PowerPoint Presentation</vt:lpstr>
      <vt:lpstr>Racism as a public health crisis </vt:lpstr>
      <vt:lpstr>Workshop Series Scope </vt:lpstr>
      <vt:lpstr>What influences health &amp; wellbeing?</vt:lpstr>
      <vt:lpstr>Data Cycle</vt:lpstr>
      <vt:lpstr>Life Expectancy: Data </vt:lpstr>
      <vt:lpstr>Life Expectancy: Summary </vt:lpstr>
      <vt:lpstr>Discussion Questions </vt:lpstr>
      <vt:lpstr>What we are hearing </vt:lpstr>
      <vt:lpstr>What we are hearing </vt:lpstr>
      <vt:lpstr>What we are hearing </vt:lpstr>
      <vt:lpstr>Next steps </vt:lpstr>
      <vt:lpstr>Keep in Touch!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Quince, Vanessa</dc:creator>
  <cp:lastModifiedBy>Peffley, Alexander</cp:lastModifiedBy>
  <cp:revision>17</cp:revision>
  <dcterms:created xsi:type="dcterms:W3CDTF">2021-05-20T20:45:54Z</dcterms:created>
  <dcterms:modified xsi:type="dcterms:W3CDTF">2021-08-06T10:46:10Z</dcterms:modified>
</cp:coreProperties>
</file>