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4" r:id="rId2"/>
    <p:sldId id="290" r:id="rId3"/>
    <p:sldId id="291" r:id="rId4"/>
    <p:sldId id="292" r:id="rId5"/>
    <p:sldId id="293" r:id="rId6"/>
    <p:sldId id="278" r:id="rId7"/>
    <p:sldId id="280" r:id="rId8"/>
    <p:sldId id="299" r:id="rId9"/>
    <p:sldId id="281" r:id="rId10"/>
    <p:sldId id="284" r:id="rId11"/>
    <p:sldId id="294" r:id="rId12"/>
    <p:sldId id="300" r:id="rId13"/>
    <p:sldId id="301" r:id="rId14"/>
    <p:sldId id="302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84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89107" autoAdjust="0"/>
  </p:normalViewPr>
  <p:slideViewPr>
    <p:cSldViewPr snapToGrid="0">
      <p:cViewPr varScale="1">
        <p:scale>
          <a:sx n="59" d="100"/>
          <a:sy n="59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Scatterplot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  <c:pt idx="3">
                  <c:v>1.7</c:v>
                </c:pt>
                <c:pt idx="4">
                  <c:v>0.2</c:v>
                </c:pt>
                <c:pt idx="5">
                  <c:v>2.95</c:v>
                </c:pt>
                <c:pt idx="6">
                  <c:v>2</c:v>
                </c:pt>
                <c:pt idx="7">
                  <c:v>1.03</c:v>
                </c:pt>
                <c:pt idx="8">
                  <c:v>3.5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0.3</c:v>
                </c:pt>
                <c:pt idx="4">
                  <c:v>0.7</c:v>
                </c:pt>
                <c:pt idx="5">
                  <c:v>3.7</c:v>
                </c:pt>
                <c:pt idx="6">
                  <c:v>2</c:v>
                </c:pt>
                <c:pt idx="7">
                  <c:v>1.63</c:v>
                </c:pt>
                <c:pt idx="8">
                  <c:v>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88B-4E3D-8828-9FEF15DED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8825168"/>
        <c:axId val="1722557536"/>
      </c:scatterChart>
      <c:valAx>
        <c:axId val="1948825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COVID</a:t>
                </a:r>
                <a:r>
                  <a:rPr lang="en-US" baseline="0" dirty="0"/>
                  <a:t>-19 / Vaccine Indicator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557536"/>
        <c:crosses val="autoZero"/>
        <c:crossBetween val="midCat"/>
        <c:majorUnit val="1"/>
        <c:minorUnit val="0.5"/>
      </c:valAx>
      <c:valAx>
        <c:axId val="17225575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Community</a:t>
                </a:r>
                <a:r>
                  <a:rPr lang="en-US" baseline="0" dirty="0"/>
                  <a:t> Indicator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814814814814815E-2"/>
              <c:y val="0.26919265709481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882516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2C722-4EB6-4C57-8763-26444915B1B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198363-EA5D-4FC5-96D1-333F6A1D2C73}">
      <dgm:prSet phldrT="[Text]"/>
      <dgm:spPr/>
      <dgm:t>
        <a:bodyPr/>
        <a:lstStyle/>
        <a:p>
          <a:r>
            <a:rPr lang="en-US" dirty="0"/>
            <a:t>COVID-19 Rates</a:t>
          </a:r>
        </a:p>
      </dgm:t>
    </dgm:pt>
    <dgm:pt modelId="{0DD77C45-69C3-4EF3-B743-40E1E022D6AF}" type="parTrans" cxnId="{0BC1BA50-E3AB-458F-891E-C9F9D223A4FC}">
      <dgm:prSet/>
      <dgm:spPr/>
      <dgm:t>
        <a:bodyPr/>
        <a:lstStyle/>
        <a:p>
          <a:endParaRPr lang="en-US"/>
        </a:p>
      </dgm:t>
    </dgm:pt>
    <dgm:pt modelId="{FF9F5E87-5395-4B9F-82FB-04E994D33AC7}" type="sibTrans" cxnId="{0BC1BA50-E3AB-458F-891E-C9F9D223A4FC}">
      <dgm:prSet/>
      <dgm:spPr/>
      <dgm:t>
        <a:bodyPr/>
        <a:lstStyle/>
        <a:p>
          <a:endParaRPr lang="en-US"/>
        </a:p>
      </dgm:t>
    </dgm:pt>
    <dgm:pt modelId="{6DCBF558-0164-4B94-BAC8-CB830E34A6AB}">
      <dgm:prSet phldrT="[Text]"/>
      <dgm:spPr/>
      <dgm:t>
        <a:bodyPr/>
        <a:lstStyle/>
        <a:p>
          <a:r>
            <a:rPr lang="en-US" dirty="0"/>
            <a:t>Cases/10k</a:t>
          </a:r>
        </a:p>
      </dgm:t>
    </dgm:pt>
    <dgm:pt modelId="{137869A6-6907-4F0A-B96E-D064EA68C80F}" type="parTrans" cxnId="{9D135096-0203-444D-B024-57F80E862C75}">
      <dgm:prSet/>
      <dgm:spPr/>
      <dgm:t>
        <a:bodyPr/>
        <a:lstStyle/>
        <a:p>
          <a:endParaRPr lang="en-US"/>
        </a:p>
      </dgm:t>
    </dgm:pt>
    <dgm:pt modelId="{659B7264-CBF2-495F-9BEA-F7421CB1C2C5}" type="sibTrans" cxnId="{9D135096-0203-444D-B024-57F80E862C75}">
      <dgm:prSet/>
      <dgm:spPr/>
      <dgm:t>
        <a:bodyPr/>
        <a:lstStyle/>
        <a:p>
          <a:endParaRPr lang="en-US"/>
        </a:p>
      </dgm:t>
    </dgm:pt>
    <dgm:pt modelId="{5E8F5357-D401-404A-8758-7671C026161B}">
      <dgm:prSet phldrT="[Text]"/>
      <dgm:spPr/>
      <dgm:t>
        <a:bodyPr/>
        <a:lstStyle/>
        <a:p>
          <a:r>
            <a:rPr lang="en-US" dirty="0"/>
            <a:t>Hospitalizations/10k</a:t>
          </a:r>
        </a:p>
      </dgm:t>
    </dgm:pt>
    <dgm:pt modelId="{BDC6B422-BF8D-491A-93FA-B2F55493B770}" type="parTrans" cxnId="{CE98FBF6-9293-47FE-97C4-29CF77D57477}">
      <dgm:prSet/>
      <dgm:spPr/>
      <dgm:t>
        <a:bodyPr/>
        <a:lstStyle/>
        <a:p>
          <a:endParaRPr lang="en-US"/>
        </a:p>
      </dgm:t>
    </dgm:pt>
    <dgm:pt modelId="{BA34C0A1-7521-424C-AE6B-07C427F3078C}" type="sibTrans" cxnId="{CE98FBF6-9293-47FE-97C4-29CF77D57477}">
      <dgm:prSet/>
      <dgm:spPr/>
      <dgm:t>
        <a:bodyPr/>
        <a:lstStyle/>
        <a:p>
          <a:endParaRPr lang="en-US"/>
        </a:p>
      </dgm:t>
    </dgm:pt>
    <dgm:pt modelId="{67367B80-D01A-40F1-9F33-EFD30271B737}">
      <dgm:prSet phldrT="[Text]"/>
      <dgm:spPr/>
      <dgm:t>
        <a:bodyPr/>
        <a:lstStyle/>
        <a:p>
          <a:r>
            <a:rPr lang="en-US" dirty="0"/>
            <a:t>Community Indicators</a:t>
          </a:r>
        </a:p>
      </dgm:t>
    </dgm:pt>
    <dgm:pt modelId="{D45BBA23-ADB3-40FC-A7F8-945A2F2185A1}" type="parTrans" cxnId="{7AD68DF3-4E24-4CF7-87F1-576D3D8EFBA7}">
      <dgm:prSet/>
      <dgm:spPr/>
      <dgm:t>
        <a:bodyPr/>
        <a:lstStyle/>
        <a:p>
          <a:endParaRPr lang="en-US"/>
        </a:p>
      </dgm:t>
    </dgm:pt>
    <dgm:pt modelId="{42C3C53B-3F01-4523-AB8E-550616A2E89A}" type="sibTrans" cxnId="{7AD68DF3-4E24-4CF7-87F1-576D3D8EFBA7}">
      <dgm:prSet/>
      <dgm:spPr/>
      <dgm:t>
        <a:bodyPr/>
        <a:lstStyle/>
        <a:p>
          <a:endParaRPr lang="en-US"/>
        </a:p>
      </dgm:t>
    </dgm:pt>
    <dgm:pt modelId="{F8864A27-620E-485A-A863-6F79198CCC3A}">
      <dgm:prSet phldrT="[Text]"/>
      <dgm:spPr/>
      <dgm:t>
        <a:bodyPr/>
        <a:lstStyle/>
        <a:p>
          <a:r>
            <a:rPr lang="en-US" dirty="0"/>
            <a:t>ACS 5 Year Data</a:t>
          </a:r>
        </a:p>
      </dgm:t>
    </dgm:pt>
    <dgm:pt modelId="{9DC8D333-8FD7-42CC-AECE-DFAFB9B2E18E}" type="parTrans" cxnId="{7889D140-FD2C-4B23-A391-9F532F07C152}">
      <dgm:prSet/>
      <dgm:spPr/>
      <dgm:t>
        <a:bodyPr/>
        <a:lstStyle/>
        <a:p>
          <a:endParaRPr lang="en-US"/>
        </a:p>
      </dgm:t>
    </dgm:pt>
    <dgm:pt modelId="{1C75210E-035B-4A92-B292-C6367CF80741}" type="sibTrans" cxnId="{7889D140-FD2C-4B23-A391-9F532F07C152}">
      <dgm:prSet/>
      <dgm:spPr/>
      <dgm:t>
        <a:bodyPr/>
        <a:lstStyle/>
        <a:p>
          <a:endParaRPr lang="en-US"/>
        </a:p>
      </dgm:t>
    </dgm:pt>
    <dgm:pt modelId="{168D4F04-F431-4D4D-BDC4-C2463BAEBE25}">
      <dgm:prSet phldrT="[Text]"/>
      <dgm:spPr/>
      <dgm:t>
        <a:bodyPr/>
        <a:lstStyle/>
        <a:p>
          <a:r>
            <a:rPr lang="en-US" dirty="0"/>
            <a:t>Unemployment Claims</a:t>
          </a:r>
        </a:p>
      </dgm:t>
    </dgm:pt>
    <dgm:pt modelId="{35A1035B-FAC8-466E-A65A-5C87F020E3D1}" type="parTrans" cxnId="{EF016DB4-53F2-4F2B-8455-CF36B1066626}">
      <dgm:prSet/>
      <dgm:spPr/>
      <dgm:t>
        <a:bodyPr/>
        <a:lstStyle/>
        <a:p>
          <a:endParaRPr lang="en-US"/>
        </a:p>
      </dgm:t>
    </dgm:pt>
    <dgm:pt modelId="{571B46CD-7984-411C-92E5-B2166E7DBA1D}" type="sibTrans" cxnId="{EF016DB4-53F2-4F2B-8455-CF36B1066626}">
      <dgm:prSet/>
      <dgm:spPr/>
      <dgm:t>
        <a:bodyPr/>
        <a:lstStyle/>
        <a:p>
          <a:endParaRPr lang="en-US"/>
        </a:p>
      </dgm:t>
    </dgm:pt>
    <dgm:pt modelId="{E57D5BB1-9E5D-4C72-94E3-20F232390276}">
      <dgm:prSet phldrT="[Text]"/>
      <dgm:spPr/>
      <dgm:t>
        <a:bodyPr/>
        <a:lstStyle/>
        <a:p>
          <a:r>
            <a:rPr lang="en-US" dirty="0"/>
            <a:t>Deaths/100k</a:t>
          </a:r>
        </a:p>
      </dgm:t>
    </dgm:pt>
    <dgm:pt modelId="{2EFACA01-31D5-4D1B-B428-6F17270BEF2C}" type="parTrans" cxnId="{AD7EC554-49C9-4A6B-B3D5-179BF67CDB37}">
      <dgm:prSet/>
      <dgm:spPr/>
      <dgm:t>
        <a:bodyPr/>
        <a:lstStyle/>
        <a:p>
          <a:endParaRPr lang="en-US"/>
        </a:p>
      </dgm:t>
    </dgm:pt>
    <dgm:pt modelId="{81E457AB-BC21-47AC-B520-09F7F6C545E6}" type="sibTrans" cxnId="{AD7EC554-49C9-4A6B-B3D5-179BF67CDB37}">
      <dgm:prSet/>
      <dgm:spPr/>
      <dgm:t>
        <a:bodyPr/>
        <a:lstStyle/>
        <a:p>
          <a:endParaRPr lang="en-US"/>
        </a:p>
      </dgm:t>
    </dgm:pt>
    <dgm:pt modelId="{8B46B333-917D-4000-9DB6-A367B8FB855A}">
      <dgm:prSet phldrT="[Text]"/>
      <dgm:spPr/>
      <dgm:t>
        <a:bodyPr/>
        <a:lstStyle/>
        <a:p>
          <a:r>
            <a:rPr lang="en-US" dirty="0"/>
            <a:t>Vaccine Rates</a:t>
          </a:r>
        </a:p>
      </dgm:t>
    </dgm:pt>
    <dgm:pt modelId="{5590B6E3-0F45-4C9E-839A-978B53E54087}" type="parTrans" cxnId="{E1D764A8-260B-45F0-83B1-0F267B712996}">
      <dgm:prSet/>
      <dgm:spPr/>
      <dgm:t>
        <a:bodyPr/>
        <a:lstStyle/>
        <a:p>
          <a:endParaRPr lang="en-US"/>
        </a:p>
      </dgm:t>
    </dgm:pt>
    <dgm:pt modelId="{18E0E940-960A-4DC0-AA25-32BC32C96225}" type="sibTrans" cxnId="{E1D764A8-260B-45F0-83B1-0F267B712996}">
      <dgm:prSet/>
      <dgm:spPr/>
      <dgm:t>
        <a:bodyPr/>
        <a:lstStyle/>
        <a:p>
          <a:endParaRPr lang="en-US"/>
        </a:p>
      </dgm:t>
    </dgm:pt>
    <dgm:pt modelId="{38F35887-3223-4DAB-9913-6815039758BB}">
      <dgm:prSet phldrT="[Text]"/>
      <dgm:spPr/>
      <dgm:t>
        <a:bodyPr/>
        <a:lstStyle/>
        <a:p>
          <a:r>
            <a:rPr lang="en-US" dirty="0"/>
            <a:t>Total Doses/10k</a:t>
          </a:r>
        </a:p>
      </dgm:t>
    </dgm:pt>
    <dgm:pt modelId="{775DA70A-F733-4787-9BFC-FD9C7CC188CB}" type="parTrans" cxnId="{114C368B-772E-47FD-9CE1-F94F41EAD6C7}">
      <dgm:prSet/>
      <dgm:spPr/>
      <dgm:t>
        <a:bodyPr/>
        <a:lstStyle/>
        <a:p>
          <a:endParaRPr lang="en-US"/>
        </a:p>
      </dgm:t>
    </dgm:pt>
    <dgm:pt modelId="{71836954-AF58-40CC-AB8A-3E46CC27723D}" type="sibTrans" cxnId="{114C368B-772E-47FD-9CE1-F94F41EAD6C7}">
      <dgm:prSet/>
      <dgm:spPr/>
      <dgm:t>
        <a:bodyPr/>
        <a:lstStyle/>
        <a:p>
          <a:endParaRPr lang="en-US"/>
        </a:p>
      </dgm:t>
    </dgm:pt>
    <dgm:pt modelId="{1C01F802-A719-46BD-8C0A-662D2E5A2BF3}">
      <dgm:prSet phldrT="[Text]"/>
      <dgm:spPr/>
      <dgm:t>
        <a:bodyPr/>
        <a:lstStyle/>
        <a:p>
          <a:r>
            <a:rPr lang="en-US" dirty="0"/>
            <a:t>One Dose/10k</a:t>
          </a:r>
        </a:p>
      </dgm:t>
    </dgm:pt>
    <dgm:pt modelId="{700B3C97-A393-427D-8401-BFBDF3073A99}" type="parTrans" cxnId="{5BE7B3F6-7BB4-4423-96AD-B32C90D17FEA}">
      <dgm:prSet/>
      <dgm:spPr/>
      <dgm:t>
        <a:bodyPr/>
        <a:lstStyle/>
        <a:p>
          <a:endParaRPr lang="en-US"/>
        </a:p>
      </dgm:t>
    </dgm:pt>
    <dgm:pt modelId="{CC0B9109-6690-4E07-8344-8A8BC7CE3D86}" type="sibTrans" cxnId="{5BE7B3F6-7BB4-4423-96AD-B32C90D17FEA}">
      <dgm:prSet/>
      <dgm:spPr/>
      <dgm:t>
        <a:bodyPr/>
        <a:lstStyle/>
        <a:p>
          <a:endParaRPr lang="en-US"/>
        </a:p>
      </dgm:t>
    </dgm:pt>
    <dgm:pt modelId="{21DB88EF-5C43-4190-8332-CA793D9CA144}">
      <dgm:prSet phldrT="[Text]"/>
      <dgm:spPr/>
      <dgm:t>
        <a:bodyPr/>
        <a:lstStyle/>
        <a:p>
          <a:r>
            <a:rPr lang="en-US" dirty="0"/>
            <a:t>Fully Vaccinated/10k</a:t>
          </a:r>
        </a:p>
      </dgm:t>
    </dgm:pt>
    <dgm:pt modelId="{1635DB20-0DDD-4BD6-B7B0-CBBF6B7D7D9B}" type="parTrans" cxnId="{8B425151-E8CE-4A48-A650-2B73E2D3F4F5}">
      <dgm:prSet/>
      <dgm:spPr/>
      <dgm:t>
        <a:bodyPr/>
        <a:lstStyle/>
        <a:p>
          <a:endParaRPr lang="en-US"/>
        </a:p>
      </dgm:t>
    </dgm:pt>
    <dgm:pt modelId="{F74C6DA1-EC35-4F89-BDC2-88B54AE5E431}" type="sibTrans" cxnId="{8B425151-E8CE-4A48-A650-2B73E2D3F4F5}">
      <dgm:prSet/>
      <dgm:spPr/>
      <dgm:t>
        <a:bodyPr/>
        <a:lstStyle/>
        <a:p>
          <a:endParaRPr lang="en-US"/>
        </a:p>
      </dgm:t>
    </dgm:pt>
    <dgm:pt modelId="{48476D1D-B5E8-4902-99DA-57C346E0FF96}">
      <dgm:prSet phldrT="[Text]"/>
      <dgm:spPr/>
      <dgm:t>
        <a:bodyPr/>
        <a:lstStyle/>
        <a:p>
          <a:r>
            <a:rPr lang="en-US" dirty="0"/>
            <a:t>Business Data</a:t>
          </a:r>
        </a:p>
      </dgm:t>
    </dgm:pt>
    <dgm:pt modelId="{618CD584-52FF-466B-B459-A8BABF8D7B65}" type="parTrans" cxnId="{7D281C61-6052-483A-845B-3F01FB1DBA6B}">
      <dgm:prSet/>
      <dgm:spPr/>
      <dgm:t>
        <a:bodyPr/>
        <a:lstStyle/>
        <a:p>
          <a:endParaRPr lang="en-US"/>
        </a:p>
      </dgm:t>
    </dgm:pt>
    <dgm:pt modelId="{4496DE83-FA32-45D1-8200-6F9FD0BBB2EB}" type="sibTrans" cxnId="{7D281C61-6052-483A-845B-3F01FB1DBA6B}">
      <dgm:prSet/>
      <dgm:spPr/>
      <dgm:t>
        <a:bodyPr/>
        <a:lstStyle/>
        <a:p>
          <a:endParaRPr lang="en-US"/>
        </a:p>
      </dgm:t>
    </dgm:pt>
    <dgm:pt modelId="{792833A2-A507-493F-BF91-6F58DCB05B2B}" type="pres">
      <dgm:prSet presAssocID="{DFA2C722-4EB6-4C57-8763-26444915B1BF}" presName="Name0" presStyleCnt="0">
        <dgm:presLayoutVars>
          <dgm:dir/>
          <dgm:animLvl val="lvl"/>
          <dgm:resizeHandles val="exact"/>
        </dgm:presLayoutVars>
      </dgm:prSet>
      <dgm:spPr/>
    </dgm:pt>
    <dgm:pt modelId="{1BDCE015-6046-4F61-9899-64D4F9C40100}" type="pres">
      <dgm:prSet presAssocID="{99198363-EA5D-4FC5-96D1-333F6A1D2C73}" presName="composite" presStyleCnt="0"/>
      <dgm:spPr/>
    </dgm:pt>
    <dgm:pt modelId="{3E1F00B4-9285-4CF7-8299-25C408E1BE4A}" type="pres">
      <dgm:prSet presAssocID="{99198363-EA5D-4FC5-96D1-333F6A1D2C7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D812D1F-1013-4E71-9E51-AD8389F071E6}" type="pres">
      <dgm:prSet presAssocID="{99198363-EA5D-4FC5-96D1-333F6A1D2C73}" presName="desTx" presStyleLbl="alignAccFollowNode1" presStyleIdx="0" presStyleCnt="3">
        <dgm:presLayoutVars>
          <dgm:bulletEnabled val="1"/>
        </dgm:presLayoutVars>
      </dgm:prSet>
      <dgm:spPr/>
    </dgm:pt>
    <dgm:pt modelId="{F9A890AD-2541-4651-BF35-B19057D8D5EF}" type="pres">
      <dgm:prSet presAssocID="{FF9F5E87-5395-4B9F-82FB-04E994D33AC7}" presName="space" presStyleCnt="0"/>
      <dgm:spPr/>
    </dgm:pt>
    <dgm:pt modelId="{53A3855F-6DB5-41C7-9D33-7F60CF93EF2C}" type="pres">
      <dgm:prSet presAssocID="{8B46B333-917D-4000-9DB6-A367B8FB855A}" presName="composite" presStyleCnt="0"/>
      <dgm:spPr/>
    </dgm:pt>
    <dgm:pt modelId="{6C39838F-4F7D-4EE5-909F-0585C0A230B3}" type="pres">
      <dgm:prSet presAssocID="{8B46B333-917D-4000-9DB6-A367B8FB85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5F6912A-FD54-4E1C-BB5F-2223794BE0EE}" type="pres">
      <dgm:prSet presAssocID="{8B46B333-917D-4000-9DB6-A367B8FB855A}" presName="desTx" presStyleLbl="alignAccFollowNode1" presStyleIdx="1" presStyleCnt="3">
        <dgm:presLayoutVars>
          <dgm:bulletEnabled val="1"/>
        </dgm:presLayoutVars>
      </dgm:prSet>
      <dgm:spPr/>
    </dgm:pt>
    <dgm:pt modelId="{BCB4DB22-37E8-4431-BCD1-230A0B2586C0}" type="pres">
      <dgm:prSet presAssocID="{18E0E940-960A-4DC0-AA25-32BC32C96225}" presName="space" presStyleCnt="0"/>
      <dgm:spPr/>
    </dgm:pt>
    <dgm:pt modelId="{D1270B52-8F09-49E5-8944-8A73A9FB4172}" type="pres">
      <dgm:prSet presAssocID="{67367B80-D01A-40F1-9F33-EFD30271B737}" presName="composite" presStyleCnt="0"/>
      <dgm:spPr/>
    </dgm:pt>
    <dgm:pt modelId="{6EE9EE56-8D4D-471B-BCB3-1758F8D08AE4}" type="pres">
      <dgm:prSet presAssocID="{67367B80-D01A-40F1-9F33-EFD30271B73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DCAA641-9569-4B1C-B335-9309A576A3FB}" type="pres">
      <dgm:prSet presAssocID="{67367B80-D01A-40F1-9F33-EFD30271B73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7D8990D-299B-4540-8511-5102DABA44D0}" type="presOf" srcId="{67367B80-D01A-40F1-9F33-EFD30271B737}" destId="{6EE9EE56-8D4D-471B-BCB3-1758F8D08AE4}" srcOrd="0" destOrd="0" presId="urn:microsoft.com/office/officeart/2005/8/layout/hList1"/>
    <dgm:cxn modelId="{02EAC135-912D-49CA-B91D-58C4E33062FA}" type="presOf" srcId="{E57D5BB1-9E5D-4C72-94E3-20F232390276}" destId="{ED812D1F-1013-4E71-9E51-AD8389F071E6}" srcOrd="0" destOrd="2" presId="urn:microsoft.com/office/officeart/2005/8/layout/hList1"/>
    <dgm:cxn modelId="{8BFC7B3C-08A5-46BB-8135-4BA9884A736C}" type="presOf" srcId="{48476D1D-B5E8-4902-99DA-57C346E0FF96}" destId="{7DCAA641-9569-4B1C-B335-9309A576A3FB}" srcOrd="0" destOrd="2" presId="urn:microsoft.com/office/officeart/2005/8/layout/hList1"/>
    <dgm:cxn modelId="{7889D140-FD2C-4B23-A391-9F532F07C152}" srcId="{67367B80-D01A-40F1-9F33-EFD30271B737}" destId="{F8864A27-620E-485A-A863-6F79198CCC3A}" srcOrd="0" destOrd="0" parTransId="{9DC8D333-8FD7-42CC-AECE-DFAFB9B2E18E}" sibTransId="{1C75210E-035B-4A92-B292-C6367CF80741}"/>
    <dgm:cxn modelId="{7D281C61-6052-483A-845B-3F01FB1DBA6B}" srcId="{67367B80-D01A-40F1-9F33-EFD30271B737}" destId="{48476D1D-B5E8-4902-99DA-57C346E0FF96}" srcOrd="2" destOrd="0" parTransId="{618CD584-52FF-466B-B459-A8BABF8D7B65}" sibTransId="{4496DE83-FA32-45D1-8200-6F9FD0BBB2EB}"/>
    <dgm:cxn modelId="{655CD441-1530-421B-94AB-C1F1B722E740}" type="presOf" srcId="{99198363-EA5D-4FC5-96D1-333F6A1D2C73}" destId="{3E1F00B4-9285-4CF7-8299-25C408E1BE4A}" srcOrd="0" destOrd="0" presId="urn:microsoft.com/office/officeart/2005/8/layout/hList1"/>
    <dgm:cxn modelId="{07128844-24B2-4E87-A00B-5C5E870B0F2A}" type="presOf" srcId="{1C01F802-A719-46BD-8C0A-662D2E5A2BF3}" destId="{E5F6912A-FD54-4E1C-BB5F-2223794BE0EE}" srcOrd="0" destOrd="1" presId="urn:microsoft.com/office/officeart/2005/8/layout/hList1"/>
    <dgm:cxn modelId="{0BC1BA50-E3AB-458F-891E-C9F9D223A4FC}" srcId="{DFA2C722-4EB6-4C57-8763-26444915B1BF}" destId="{99198363-EA5D-4FC5-96D1-333F6A1D2C73}" srcOrd="0" destOrd="0" parTransId="{0DD77C45-69C3-4EF3-B743-40E1E022D6AF}" sibTransId="{FF9F5E87-5395-4B9F-82FB-04E994D33AC7}"/>
    <dgm:cxn modelId="{8B425151-E8CE-4A48-A650-2B73E2D3F4F5}" srcId="{8B46B333-917D-4000-9DB6-A367B8FB855A}" destId="{21DB88EF-5C43-4190-8332-CA793D9CA144}" srcOrd="2" destOrd="0" parTransId="{1635DB20-0DDD-4BD6-B7B0-CBBF6B7D7D9B}" sibTransId="{F74C6DA1-EC35-4F89-BDC2-88B54AE5E431}"/>
    <dgm:cxn modelId="{AD7EC554-49C9-4A6B-B3D5-179BF67CDB37}" srcId="{99198363-EA5D-4FC5-96D1-333F6A1D2C73}" destId="{E57D5BB1-9E5D-4C72-94E3-20F232390276}" srcOrd="2" destOrd="0" parTransId="{2EFACA01-31D5-4D1B-B428-6F17270BEF2C}" sibTransId="{81E457AB-BC21-47AC-B520-09F7F6C545E6}"/>
    <dgm:cxn modelId="{8AE47758-FFAD-49B2-970C-52F388B7A509}" type="presOf" srcId="{21DB88EF-5C43-4190-8332-CA793D9CA144}" destId="{E5F6912A-FD54-4E1C-BB5F-2223794BE0EE}" srcOrd="0" destOrd="2" presId="urn:microsoft.com/office/officeart/2005/8/layout/hList1"/>
    <dgm:cxn modelId="{F159D77A-D2AD-4A4E-B7C6-8941C3F7B292}" type="presOf" srcId="{6DCBF558-0164-4B94-BAC8-CB830E34A6AB}" destId="{ED812D1F-1013-4E71-9E51-AD8389F071E6}" srcOrd="0" destOrd="0" presId="urn:microsoft.com/office/officeart/2005/8/layout/hList1"/>
    <dgm:cxn modelId="{114C368B-772E-47FD-9CE1-F94F41EAD6C7}" srcId="{8B46B333-917D-4000-9DB6-A367B8FB855A}" destId="{38F35887-3223-4DAB-9913-6815039758BB}" srcOrd="0" destOrd="0" parTransId="{775DA70A-F733-4787-9BFC-FD9C7CC188CB}" sibTransId="{71836954-AF58-40CC-AB8A-3E46CC27723D}"/>
    <dgm:cxn modelId="{0CFB0B8E-8D6C-4E03-A6E0-14F84127D95C}" type="presOf" srcId="{8B46B333-917D-4000-9DB6-A367B8FB855A}" destId="{6C39838F-4F7D-4EE5-909F-0585C0A230B3}" srcOrd="0" destOrd="0" presId="urn:microsoft.com/office/officeart/2005/8/layout/hList1"/>
    <dgm:cxn modelId="{9D135096-0203-444D-B024-57F80E862C75}" srcId="{99198363-EA5D-4FC5-96D1-333F6A1D2C73}" destId="{6DCBF558-0164-4B94-BAC8-CB830E34A6AB}" srcOrd="0" destOrd="0" parTransId="{137869A6-6907-4F0A-B96E-D064EA68C80F}" sibTransId="{659B7264-CBF2-495F-9BEA-F7421CB1C2C5}"/>
    <dgm:cxn modelId="{E1D764A8-260B-45F0-83B1-0F267B712996}" srcId="{DFA2C722-4EB6-4C57-8763-26444915B1BF}" destId="{8B46B333-917D-4000-9DB6-A367B8FB855A}" srcOrd="1" destOrd="0" parTransId="{5590B6E3-0F45-4C9E-839A-978B53E54087}" sibTransId="{18E0E940-960A-4DC0-AA25-32BC32C96225}"/>
    <dgm:cxn modelId="{EF016DB4-53F2-4F2B-8455-CF36B1066626}" srcId="{67367B80-D01A-40F1-9F33-EFD30271B737}" destId="{168D4F04-F431-4D4D-BDC4-C2463BAEBE25}" srcOrd="1" destOrd="0" parTransId="{35A1035B-FAC8-466E-A65A-5C87F020E3D1}" sibTransId="{571B46CD-7984-411C-92E5-B2166E7DBA1D}"/>
    <dgm:cxn modelId="{309692C3-A0F7-43E9-9D36-D7B9E480C7EC}" type="presOf" srcId="{F8864A27-620E-485A-A863-6F79198CCC3A}" destId="{7DCAA641-9569-4B1C-B335-9309A576A3FB}" srcOrd="0" destOrd="0" presId="urn:microsoft.com/office/officeart/2005/8/layout/hList1"/>
    <dgm:cxn modelId="{EB7D8DD9-946A-4AB0-96BC-9770489DB89F}" type="presOf" srcId="{168D4F04-F431-4D4D-BDC4-C2463BAEBE25}" destId="{7DCAA641-9569-4B1C-B335-9309A576A3FB}" srcOrd="0" destOrd="1" presId="urn:microsoft.com/office/officeart/2005/8/layout/hList1"/>
    <dgm:cxn modelId="{5EF584DE-C0E7-43EB-8405-3FADF290D705}" type="presOf" srcId="{5E8F5357-D401-404A-8758-7671C026161B}" destId="{ED812D1F-1013-4E71-9E51-AD8389F071E6}" srcOrd="0" destOrd="1" presId="urn:microsoft.com/office/officeart/2005/8/layout/hList1"/>
    <dgm:cxn modelId="{A8C737E2-93A6-4B5A-8DC7-F2B706EB5B53}" type="presOf" srcId="{38F35887-3223-4DAB-9913-6815039758BB}" destId="{E5F6912A-FD54-4E1C-BB5F-2223794BE0EE}" srcOrd="0" destOrd="0" presId="urn:microsoft.com/office/officeart/2005/8/layout/hList1"/>
    <dgm:cxn modelId="{30E8D4F1-5483-4437-AB47-7642BCC11E35}" type="presOf" srcId="{DFA2C722-4EB6-4C57-8763-26444915B1BF}" destId="{792833A2-A507-493F-BF91-6F58DCB05B2B}" srcOrd="0" destOrd="0" presId="urn:microsoft.com/office/officeart/2005/8/layout/hList1"/>
    <dgm:cxn modelId="{7AD68DF3-4E24-4CF7-87F1-576D3D8EFBA7}" srcId="{DFA2C722-4EB6-4C57-8763-26444915B1BF}" destId="{67367B80-D01A-40F1-9F33-EFD30271B737}" srcOrd="2" destOrd="0" parTransId="{D45BBA23-ADB3-40FC-A7F8-945A2F2185A1}" sibTransId="{42C3C53B-3F01-4523-AB8E-550616A2E89A}"/>
    <dgm:cxn modelId="{5BE7B3F6-7BB4-4423-96AD-B32C90D17FEA}" srcId="{8B46B333-917D-4000-9DB6-A367B8FB855A}" destId="{1C01F802-A719-46BD-8C0A-662D2E5A2BF3}" srcOrd="1" destOrd="0" parTransId="{700B3C97-A393-427D-8401-BFBDF3073A99}" sibTransId="{CC0B9109-6690-4E07-8344-8A8BC7CE3D86}"/>
    <dgm:cxn modelId="{CE98FBF6-9293-47FE-97C4-29CF77D57477}" srcId="{99198363-EA5D-4FC5-96D1-333F6A1D2C73}" destId="{5E8F5357-D401-404A-8758-7671C026161B}" srcOrd="1" destOrd="0" parTransId="{BDC6B422-BF8D-491A-93FA-B2F55493B770}" sibTransId="{BA34C0A1-7521-424C-AE6B-07C427F3078C}"/>
    <dgm:cxn modelId="{A2BF0F07-65C4-4C0B-B9A6-B98451E61B60}" type="presParOf" srcId="{792833A2-A507-493F-BF91-6F58DCB05B2B}" destId="{1BDCE015-6046-4F61-9899-64D4F9C40100}" srcOrd="0" destOrd="0" presId="urn:microsoft.com/office/officeart/2005/8/layout/hList1"/>
    <dgm:cxn modelId="{314DF3E3-DECC-4921-818D-305B513C78B6}" type="presParOf" srcId="{1BDCE015-6046-4F61-9899-64D4F9C40100}" destId="{3E1F00B4-9285-4CF7-8299-25C408E1BE4A}" srcOrd="0" destOrd="0" presId="urn:microsoft.com/office/officeart/2005/8/layout/hList1"/>
    <dgm:cxn modelId="{BDD9BB88-71F2-471C-B63F-3EC65E7AD95E}" type="presParOf" srcId="{1BDCE015-6046-4F61-9899-64D4F9C40100}" destId="{ED812D1F-1013-4E71-9E51-AD8389F071E6}" srcOrd="1" destOrd="0" presId="urn:microsoft.com/office/officeart/2005/8/layout/hList1"/>
    <dgm:cxn modelId="{EA22C42D-E962-4380-91E3-6D917F859400}" type="presParOf" srcId="{792833A2-A507-493F-BF91-6F58DCB05B2B}" destId="{F9A890AD-2541-4651-BF35-B19057D8D5EF}" srcOrd="1" destOrd="0" presId="urn:microsoft.com/office/officeart/2005/8/layout/hList1"/>
    <dgm:cxn modelId="{B7081F10-77ED-40B1-9A70-D3B5F44249B8}" type="presParOf" srcId="{792833A2-A507-493F-BF91-6F58DCB05B2B}" destId="{53A3855F-6DB5-41C7-9D33-7F60CF93EF2C}" srcOrd="2" destOrd="0" presId="urn:microsoft.com/office/officeart/2005/8/layout/hList1"/>
    <dgm:cxn modelId="{AA3E4438-4193-408A-B2AB-C9945F75815B}" type="presParOf" srcId="{53A3855F-6DB5-41C7-9D33-7F60CF93EF2C}" destId="{6C39838F-4F7D-4EE5-909F-0585C0A230B3}" srcOrd="0" destOrd="0" presId="urn:microsoft.com/office/officeart/2005/8/layout/hList1"/>
    <dgm:cxn modelId="{777E5EC7-87C1-49F5-A08A-FEBDBBB29876}" type="presParOf" srcId="{53A3855F-6DB5-41C7-9D33-7F60CF93EF2C}" destId="{E5F6912A-FD54-4E1C-BB5F-2223794BE0EE}" srcOrd="1" destOrd="0" presId="urn:microsoft.com/office/officeart/2005/8/layout/hList1"/>
    <dgm:cxn modelId="{E9DB0E66-B19A-4A3A-B934-2D51CA76C46D}" type="presParOf" srcId="{792833A2-A507-493F-BF91-6F58DCB05B2B}" destId="{BCB4DB22-37E8-4431-BCD1-230A0B2586C0}" srcOrd="3" destOrd="0" presId="urn:microsoft.com/office/officeart/2005/8/layout/hList1"/>
    <dgm:cxn modelId="{275C3991-06B3-4491-8995-0C7059D46094}" type="presParOf" srcId="{792833A2-A507-493F-BF91-6F58DCB05B2B}" destId="{D1270B52-8F09-49E5-8944-8A73A9FB4172}" srcOrd="4" destOrd="0" presId="urn:microsoft.com/office/officeart/2005/8/layout/hList1"/>
    <dgm:cxn modelId="{BB626E49-2AB3-476F-AADA-1001339FBA73}" type="presParOf" srcId="{D1270B52-8F09-49E5-8944-8A73A9FB4172}" destId="{6EE9EE56-8D4D-471B-BCB3-1758F8D08AE4}" srcOrd="0" destOrd="0" presId="urn:microsoft.com/office/officeart/2005/8/layout/hList1"/>
    <dgm:cxn modelId="{004DB217-77E2-4278-895A-DECD3BDC8ACB}" type="presParOf" srcId="{D1270B52-8F09-49E5-8944-8A73A9FB4172}" destId="{7DCAA641-9569-4B1C-B335-9309A576A3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2C722-4EB6-4C57-8763-26444915B1B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198363-EA5D-4FC5-96D1-333F6A1D2C73}">
      <dgm:prSet phldrT="[Text]"/>
      <dgm:spPr/>
      <dgm:t>
        <a:bodyPr/>
        <a:lstStyle/>
        <a:p>
          <a:r>
            <a:rPr lang="en-US" dirty="0"/>
            <a:t>COVID-19 Rates</a:t>
          </a:r>
        </a:p>
      </dgm:t>
    </dgm:pt>
    <dgm:pt modelId="{0DD77C45-69C3-4EF3-B743-40E1E022D6AF}" type="parTrans" cxnId="{0BC1BA50-E3AB-458F-891E-C9F9D223A4FC}">
      <dgm:prSet/>
      <dgm:spPr/>
      <dgm:t>
        <a:bodyPr/>
        <a:lstStyle/>
        <a:p>
          <a:endParaRPr lang="en-US"/>
        </a:p>
      </dgm:t>
    </dgm:pt>
    <dgm:pt modelId="{FF9F5E87-5395-4B9F-82FB-04E994D33AC7}" type="sibTrans" cxnId="{0BC1BA50-E3AB-458F-891E-C9F9D223A4FC}">
      <dgm:prSet/>
      <dgm:spPr/>
      <dgm:t>
        <a:bodyPr/>
        <a:lstStyle/>
        <a:p>
          <a:endParaRPr lang="en-US"/>
        </a:p>
      </dgm:t>
    </dgm:pt>
    <dgm:pt modelId="{6DCBF558-0164-4B94-BAC8-CB830E34A6AB}">
      <dgm:prSet phldrT="[Text]"/>
      <dgm:spPr/>
      <dgm:t>
        <a:bodyPr/>
        <a:lstStyle/>
        <a:p>
          <a:r>
            <a:rPr lang="en-US" dirty="0"/>
            <a:t>Cases/10k</a:t>
          </a:r>
        </a:p>
      </dgm:t>
    </dgm:pt>
    <dgm:pt modelId="{137869A6-6907-4F0A-B96E-D064EA68C80F}" type="parTrans" cxnId="{9D135096-0203-444D-B024-57F80E862C75}">
      <dgm:prSet/>
      <dgm:spPr/>
      <dgm:t>
        <a:bodyPr/>
        <a:lstStyle/>
        <a:p>
          <a:endParaRPr lang="en-US"/>
        </a:p>
      </dgm:t>
    </dgm:pt>
    <dgm:pt modelId="{659B7264-CBF2-495F-9BEA-F7421CB1C2C5}" type="sibTrans" cxnId="{9D135096-0203-444D-B024-57F80E862C75}">
      <dgm:prSet/>
      <dgm:spPr/>
      <dgm:t>
        <a:bodyPr/>
        <a:lstStyle/>
        <a:p>
          <a:endParaRPr lang="en-US"/>
        </a:p>
      </dgm:t>
    </dgm:pt>
    <dgm:pt modelId="{5E8F5357-D401-404A-8758-7671C026161B}">
      <dgm:prSet phldrT="[Text]"/>
      <dgm:spPr/>
      <dgm:t>
        <a:bodyPr/>
        <a:lstStyle/>
        <a:p>
          <a:r>
            <a:rPr lang="en-US" dirty="0"/>
            <a:t>Hospitalizations/10k</a:t>
          </a:r>
        </a:p>
      </dgm:t>
    </dgm:pt>
    <dgm:pt modelId="{BDC6B422-BF8D-491A-93FA-B2F55493B770}" type="parTrans" cxnId="{CE98FBF6-9293-47FE-97C4-29CF77D57477}">
      <dgm:prSet/>
      <dgm:spPr/>
      <dgm:t>
        <a:bodyPr/>
        <a:lstStyle/>
        <a:p>
          <a:endParaRPr lang="en-US"/>
        </a:p>
      </dgm:t>
    </dgm:pt>
    <dgm:pt modelId="{BA34C0A1-7521-424C-AE6B-07C427F3078C}" type="sibTrans" cxnId="{CE98FBF6-9293-47FE-97C4-29CF77D57477}">
      <dgm:prSet/>
      <dgm:spPr/>
      <dgm:t>
        <a:bodyPr/>
        <a:lstStyle/>
        <a:p>
          <a:endParaRPr lang="en-US"/>
        </a:p>
      </dgm:t>
    </dgm:pt>
    <dgm:pt modelId="{67367B80-D01A-40F1-9F33-EFD30271B737}">
      <dgm:prSet phldrT="[Text]"/>
      <dgm:spPr/>
      <dgm:t>
        <a:bodyPr/>
        <a:lstStyle/>
        <a:p>
          <a:r>
            <a:rPr lang="en-US" dirty="0"/>
            <a:t>Community Indicators</a:t>
          </a:r>
        </a:p>
      </dgm:t>
    </dgm:pt>
    <dgm:pt modelId="{D45BBA23-ADB3-40FC-A7F8-945A2F2185A1}" type="parTrans" cxnId="{7AD68DF3-4E24-4CF7-87F1-576D3D8EFBA7}">
      <dgm:prSet/>
      <dgm:spPr/>
      <dgm:t>
        <a:bodyPr/>
        <a:lstStyle/>
        <a:p>
          <a:endParaRPr lang="en-US"/>
        </a:p>
      </dgm:t>
    </dgm:pt>
    <dgm:pt modelId="{42C3C53B-3F01-4523-AB8E-550616A2E89A}" type="sibTrans" cxnId="{7AD68DF3-4E24-4CF7-87F1-576D3D8EFBA7}">
      <dgm:prSet/>
      <dgm:spPr/>
      <dgm:t>
        <a:bodyPr/>
        <a:lstStyle/>
        <a:p>
          <a:endParaRPr lang="en-US"/>
        </a:p>
      </dgm:t>
    </dgm:pt>
    <dgm:pt modelId="{F8864A27-620E-485A-A863-6F79198CCC3A}">
      <dgm:prSet phldrT="[Text]"/>
      <dgm:spPr/>
      <dgm:t>
        <a:bodyPr/>
        <a:lstStyle/>
        <a:p>
          <a:r>
            <a:rPr lang="en-US" dirty="0"/>
            <a:t>ACS 5 Year Data</a:t>
          </a:r>
        </a:p>
      </dgm:t>
    </dgm:pt>
    <dgm:pt modelId="{9DC8D333-8FD7-42CC-AECE-DFAFB9B2E18E}" type="parTrans" cxnId="{7889D140-FD2C-4B23-A391-9F532F07C152}">
      <dgm:prSet/>
      <dgm:spPr/>
      <dgm:t>
        <a:bodyPr/>
        <a:lstStyle/>
        <a:p>
          <a:endParaRPr lang="en-US"/>
        </a:p>
      </dgm:t>
    </dgm:pt>
    <dgm:pt modelId="{1C75210E-035B-4A92-B292-C6367CF80741}" type="sibTrans" cxnId="{7889D140-FD2C-4B23-A391-9F532F07C152}">
      <dgm:prSet/>
      <dgm:spPr/>
      <dgm:t>
        <a:bodyPr/>
        <a:lstStyle/>
        <a:p>
          <a:endParaRPr lang="en-US"/>
        </a:p>
      </dgm:t>
    </dgm:pt>
    <dgm:pt modelId="{168D4F04-F431-4D4D-BDC4-C2463BAEBE25}">
      <dgm:prSet phldrT="[Text]"/>
      <dgm:spPr/>
      <dgm:t>
        <a:bodyPr/>
        <a:lstStyle/>
        <a:p>
          <a:r>
            <a:rPr lang="en-US" dirty="0"/>
            <a:t>Unemployment Claims</a:t>
          </a:r>
        </a:p>
      </dgm:t>
    </dgm:pt>
    <dgm:pt modelId="{35A1035B-FAC8-466E-A65A-5C87F020E3D1}" type="parTrans" cxnId="{EF016DB4-53F2-4F2B-8455-CF36B1066626}">
      <dgm:prSet/>
      <dgm:spPr/>
      <dgm:t>
        <a:bodyPr/>
        <a:lstStyle/>
        <a:p>
          <a:endParaRPr lang="en-US"/>
        </a:p>
      </dgm:t>
    </dgm:pt>
    <dgm:pt modelId="{571B46CD-7984-411C-92E5-B2166E7DBA1D}" type="sibTrans" cxnId="{EF016DB4-53F2-4F2B-8455-CF36B1066626}">
      <dgm:prSet/>
      <dgm:spPr/>
      <dgm:t>
        <a:bodyPr/>
        <a:lstStyle/>
        <a:p>
          <a:endParaRPr lang="en-US"/>
        </a:p>
      </dgm:t>
    </dgm:pt>
    <dgm:pt modelId="{E57D5BB1-9E5D-4C72-94E3-20F232390276}">
      <dgm:prSet phldrT="[Text]"/>
      <dgm:spPr/>
      <dgm:t>
        <a:bodyPr/>
        <a:lstStyle/>
        <a:p>
          <a:r>
            <a:rPr lang="en-US" dirty="0"/>
            <a:t>Deaths/100k</a:t>
          </a:r>
        </a:p>
      </dgm:t>
    </dgm:pt>
    <dgm:pt modelId="{2EFACA01-31D5-4D1B-B428-6F17270BEF2C}" type="parTrans" cxnId="{AD7EC554-49C9-4A6B-B3D5-179BF67CDB37}">
      <dgm:prSet/>
      <dgm:spPr/>
      <dgm:t>
        <a:bodyPr/>
        <a:lstStyle/>
        <a:p>
          <a:endParaRPr lang="en-US"/>
        </a:p>
      </dgm:t>
    </dgm:pt>
    <dgm:pt modelId="{81E457AB-BC21-47AC-B520-09F7F6C545E6}" type="sibTrans" cxnId="{AD7EC554-49C9-4A6B-B3D5-179BF67CDB37}">
      <dgm:prSet/>
      <dgm:spPr/>
      <dgm:t>
        <a:bodyPr/>
        <a:lstStyle/>
        <a:p>
          <a:endParaRPr lang="en-US"/>
        </a:p>
      </dgm:t>
    </dgm:pt>
    <dgm:pt modelId="{8B46B333-917D-4000-9DB6-A367B8FB855A}">
      <dgm:prSet phldrT="[Text]"/>
      <dgm:spPr/>
      <dgm:t>
        <a:bodyPr/>
        <a:lstStyle/>
        <a:p>
          <a:r>
            <a:rPr lang="en-US" dirty="0"/>
            <a:t>Vaccine Rates</a:t>
          </a:r>
        </a:p>
      </dgm:t>
    </dgm:pt>
    <dgm:pt modelId="{5590B6E3-0F45-4C9E-839A-978B53E54087}" type="parTrans" cxnId="{E1D764A8-260B-45F0-83B1-0F267B712996}">
      <dgm:prSet/>
      <dgm:spPr/>
      <dgm:t>
        <a:bodyPr/>
        <a:lstStyle/>
        <a:p>
          <a:endParaRPr lang="en-US"/>
        </a:p>
      </dgm:t>
    </dgm:pt>
    <dgm:pt modelId="{18E0E940-960A-4DC0-AA25-32BC32C96225}" type="sibTrans" cxnId="{E1D764A8-260B-45F0-83B1-0F267B712996}">
      <dgm:prSet/>
      <dgm:spPr/>
      <dgm:t>
        <a:bodyPr/>
        <a:lstStyle/>
        <a:p>
          <a:endParaRPr lang="en-US"/>
        </a:p>
      </dgm:t>
    </dgm:pt>
    <dgm:pt modelId="{38F35887-3223-4DAB-9913-6815039758BB}">
      <dgm:prSet phldrT="[Text]"/>
      <dgm:spPr/>
      <dgm:t>
        <a:bodyPr/>
        <a:lstStyle/>
        <a:p>
          <a:r>
            <a:rPr lang="en-US" dirty="0"/>
            <a:t>Total Doses/10k</a:t>
          </a:r>
        </a:p>
      </dgm:t>
    </dgm:pt>
    <dgm:pt modelId="{775DA70A-F733-4787-9BFC-FD9C7CC188CB}" type="parTrans" cxnId="{114C368B-772E-47FD-9CE1-F94F41EAD6C7}">
      <dgm:prSet/>
      <dgm:spPr/>
      <dgm:t>
        <a:bodyPr/>
        <a:lstStyle/>
        <a:p>
          <a:endParaRPr lang="en-US"/>
        </a:p>
      </dgm:t>
    </dgm:pt>
    <dgm:pt modelId="{71836954-AF58-40CC-AB8A-3E46CC27723D}" type="sibTrans" cxnId="{114C368B-772E-47FD-9CE1-F94F41EAD6C7}">
      <dgm:prSet/>
      <dgm:spPr/>
      <dgm:t>
        <a:bodyPr/>
        <a:lstStyle/>
        <a:p>
          <a:endParaRPr lang="en-US"/>
        </a:p>
      </dgm:t>
    </dgm:pt>
    <dgm:pt modelId="{1C01F802-A719-46BD-8C0A-662D2E5A2BF3}">
      <dgm:prSet phldrT="[Text]"/>
      <dgm:spPr/>
      <dgm:t>
        <a:bodyPr/>
        <a:lstStyle/>
        <a:p>
          <a:r>
            <a:rPr lang="en-US" dirty="0"/>
            <a:t>One Dose/10k</a:t>
          </a:r>
        </a:p>
      </dgm:t>
    </dgm:pt>
    <dgm:pt modelId="{700B3C97-A393-427D-8401-BFBDF3073A99}" type="parTrans" cxnId="{5BE7B3F6-7BB4-4423-96AD-B32C90D17FEA}">
      <dgm:prSet/>
      <dgm:spPr/>
      <dgm:t>
        <a:bodyPr/>
        <a:lstStyle/>
        <a:p>
          <a:endParaRPr lang="en-US"/>
        </a:p>
      </dgm:t>
    </dgm:pt>
    <dgm:pt modelId="{CC0B9109-6690-4E07-8344-8A8BC7CE3D86}" type="sibTrans" cxnId="{5BE7B3F6-7BB4-4423-96AD-B32C90D17FEA}">
      <dgm:prSet/>
      <dgm:spPr/>
      <dgm:t>
        <a:bodyPr/>
        <a:lstStyle/>
        <a:p>
          <a:endParaRPr lang="en-US"/>
        </a:p>
      </dgm:t>
    </dgm:pt>
    <dgm:pt modelId="{21DB88EF-5C43-4190-8332-CA793D9CA144}">
      <dgm:prSet phldrT="[Text]"/>
      <dgm:spPr/>
      <dgm:t>
        <a:bodyPr/>
        <a:lstStyle/>
        <a:p>
          <a:r>
            <a:rPr lang="en-US" dirty="0"/>
            <a:t>Fully Vaccinated/10k</a:t>
          </a:r>
        </a:p>
      </dgm:t>
    </dgm:pt>
    <dgm:pt modelId="{1635DB20-0DDD-4BD6-B7B0-CBBF6B7D7D9B}" type="parTrans" cxnId="{8B425151-E8CE-4A48-A650-2B73E2D3F4F5}">
      <dgm:prSet/>
      <dgm:spPr/>
      <dgm:t>
        <a:bodyPr/>
        <a:lstStyle/>
        <a:p>
          <a:endParaRPr lang="en-US"/>
        </a:p>
      </dgm:t>
    </dgm:pt>
    <dgm:pt modelId="{F74C6DA1-EC35-4F89-BDC2-88B54AE5E431}" type="sibTrans" cxnId="{8B425151-E8CE-4A48-A650-2B73E2D3F4F5}">
      <dgm:prSet/>
      <dgm:spPr/>
      <dgm:t>
        <a:bodyPr/>
        <a:lstStyle/>
        <a:p>
          <a:endParaRPr lang="en-US"/>
        </a:p>
      </dgm:t>
    </dgm:pt>
    <dgm:pt modelId="{48476D1D-B5E8-4902-99DA-57C346E0FF96}">
      <dgm:prSet phldrT="[Text]"/>
      <dgm:spPr/>
      <dgm:t>
        <a:bodyPr/>
        <a:lstStyle/>
        <a:p>
          <a:r>
            <a:rPr lang="en-US" dirty="0"/>
            <a:t>Business Data</a:t>
          </a:r>
        </a:p>
      </dgm:t>
    </dgm:pt>
    <dgm:pt modelId="{618CD584-52FF-466B-B459-A8BABF8D7B65}" type="parTrans" cxnId="{7D281C61-6052-483A-845B-3F01FB1DBA6B}">
      <dgm:prSet/>
      <dgm:spPr/>
      <dgm:t>
        <a:bodyPr/>
        <a:lstStyle/>
        <a:p>
          <a:endParaRPr lang="en-US"/>
        </a:p>
      </dgm:t>
    </dgm:pt>
    <dgm:pt modelId="{4496DE83-FA32-45D1-8200-6F9FD0BBB2EB}" type="sibTrans" cxnId="{7D281C61-6052-483A-845B-3F01FB1DBA6B}">
      <dgm:prSet/>
      <dgm:spPr/>
      <dgm:t>
        <a:bodyPr/>
        <a:lstStyle/>
        <a:p>
          <a:endParaRPr lang="en-US"/>
        </a:p>
      </dgm:t>
    </dgm:pt>
    <dgm:pt modelId="{792833A2-A507-493F-BF91-6F58DCB05B2B}" type="pres">
      <dgm:prSet presAssocID="{DFA2C722-4EB6-4C57-8763-26444915B1BF}" presName="Name0" presStyleCnt="0">
        <dgm:presLayoutVars>
          <dgm:dir/>
          <dgm:animLvl val="lvl"/>
          <dgm:resizeHandles val="exact"/>
        </dgm:presLayoutVars>
      </dgm:prSet>
      <dgm:spPr/>
    </dgm:pt>
    <dgm:pt modelId="{1BDCE015-6046-4F61-9899-64D4F9C40100}" type="pres">
      <dgm:prSet presAssocID="{99198363-EA5D-4FC5-96D1-333F6A1D2C73}" presName="composite" presStyleCnt="0"/>
      <dgm:spPr/>
    </dgm:pt>
    <dgm:pt modelId="{3E1F00B4-9285-4CF7-8299-25C408E1BE4A}" type="pres">
      <dgm:prSet presAssocID="{99198363-EA5D-4FC5-96D1-333F6A1D2C7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D812D1F-1013-4E71-9E51-AD8389F071E6}" type="pres">
      <dgm:prSet presAssocID="{99198363-EA5D-4FC5-96D1-333F6A1D2C73}" presName="desTx" presStyleLbl="alignAccFollowNode1" presStyleIdx="0" presStyleCnt="3">
        <dgm:presLayoutVars>
          <dgm:bulletEnabled val="1"/>
        </dgm:presLayoutVars>
      </dgm:prSet>
      <dgm:spPr/>
    </dgm:pt>
    <dgm:pt modelId="{F9A890AD-2541-4651-BF35-B19057D8D5EF}" type="pres">
      <dgm:prSet presAssocID="{FF9F5E87-5395-4B9F-82FB-04E994D33AC7}" presName="space" presStyleCnt="0"/>
      <dgm:spPr/>
    </dgm:pt>
    <dgm:pt modelId="{53A3855F-6DB5-41C7-9D33-7F60CF93EF2C}" type="pres">
      <dgm:prSet presAssocID="{8B46B333-917D-4000-9DB6-A367B8FB855A}" presName="composite" presStyleCnt="0"/>
      <dgm:spPr/>
    </dgm:pt>
    <dgm:pt modelId="{6C39838F-4F7D-4EE5-909F-0585C0A230B3}" type="pres">
      <dgm:prSet presAssocID="{8B46B333-917D-4000-9DB6-A367B8FB85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5F6912A-FD54-4E1C-BB5F-2223794BE0EE}" type="pres">
      <dgm:prSet presAssocID="{8B46B333-917D-4000-9DB6-A367B8FB855A}" presName="desTx" presStyleLbl="alignAccFollowNode1" presStyleIdx="1" presStyleCnt="3">
        <dgm:presLayoutVars>
          <dgm:bulletEnabled val="1"/>
        </dgm:presLayoutVars>
      </dgm:prSet>
      <dgm:spPr/>
    </dgm:pt>
    <dgm:pt modelId="{BCB4DB22-37E8-4431-BCD1-230A0B2586C0}" type="pres">
      <dgm:prSet presAssocID="{18E0E940-960A-4DC0-AA25-32BC32C96225}" presName="space" presStyleCnt="0"/>
      <dgm:spPr/>
    </dgm:pt>
    <dgm:pt modelId="{D1270B52-8F09-49E5-8944-8A73A9FB4172}" type="pres">
      <dgm:prSet presAssocID="{67367B80-D01A-40F1-9F33-EFD30271B737}" presName="composite" presStyleCnt="0"/>
      <dgm:spPr/>
    </dgm:pt>
    <dgm:pt modelId="{6EE9EE56-8D4D-471B-BCB3-1758F8D08AE4}" type="pres">
      <dgm:prSet presAssocID="{67367B80-D01A-40F1-9F33-EFD30271B73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DCAA641-9569-4B1C-B335-9309A576A3FB}" type="pres">
      <dgm:prSet presAssocID="{67367B80-D01A-40F1-9F33-EFD30271B73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7D8990D-299B-4540-8511-5102DABA44D0}" type="presOf" srcId="{67367B80-D01A-40F1-9F33-EFD30271B737}" destId="{6EE9EE56-8D4D-471B-BCB3-1758F8D08AE4}" srcOrd="0" destOrd="0" presId="urn:microsoft.com/office/officeart/2005/8/layout/hList1"/>
    <dgm:cxn modelId="{02EAC135-912D-49CA-B91D-58C4E33062FA}" type="presOf" srcId="{E57D5BB1-9E5D-4C72-94E3-20F232390276}" destId="{ED812D1F-1013-4E71-9E51-AD8389F071E6}" srcOrd="0" destOrd="2" presId="urn:microsoft.com/office/officeart/2005/8/layout/hList1"/>
    <dgm:cxn modelId="{8BFC7B3C-08A5-46BB-8135-4BA9884A736C}" type="presOf" srcId="{48476D1D-B5E8-4902-99DA-57C346E0FF96}" destId="{7DCAA641-9569-4B1C-B335-9309A576A3FB}" srcOrd="0" destOrd="2" presId="urn:microsoft.com/office/officeart/2005/8/layout/hList1"/>
    <dgm:cxn modelId="{7889D140-FD2C-4B23-A391-9F532F07C152}" srcId="{67367B80-D01A-40F1-9F33-EFD30271B737}" destId="{F8864A27-620E-485A-A863-6F79198CCC3A}" srcOrd="0" destOrd="0" parTransId="{9DC8D333-8FD7-42CC-AECE-DFAFB9B2E18E}" sibTransId="{1C75210E-035B-4A92-B292-C6367CF80741}"/>
    <dgm:cxn modelId="{7D281C61-6052-483A-845B-3F01FB1DBA6B}" srcId="{67367B80-D01A-40F1-9F33-EFD30271B737}" destId="{48476D1D-B5E8-4902-99DA-57C346E0FF96}" srcOrd="2" destOrd="0" parTransId="{618CD584-52FF-466B-B459-A8BABF8D7B65}" sibTransId="{4496DE83-FA32-45D1-8200-6F9FD0BBB2EB}"/>
    <dgm:cxn modelId="{655CD441-1530-421B-94AB-C1F1B722E740}" type="presOf" srcId="{99198363-EA5D-4FC5-96D1-333F6A1D2C73}" destId="{3E1F00B4-9285-4CF7-8299-25C408E1BE4A}" srcOrd="0" destOrd="0" presId="urn:microsoft.com/office/officeart/2005/8/layout/hList1"/>
    <dgm:cxn modelId="{07128844-24B2-4E87-A00B-5C5E870B0F2A}" type="presOf" srcId="{1C01F802-A719-46BD-8C0A-662D2E5A2BF3}" destId="{E5F6912A-FD54-4E1C-BB5F-2223794BE0EE}" srcOrd="0" destOrd="1" presId="urn:microsoft.com/office/officeart/2005/8/layout/hList1"/>
    <dgm:cxn modelId="{0BC1BA50-E3AB-458F-891E-C9F9D223A4FC}" srcId="{DFA2C722-4EB6-4C57-8763-26444915B1BF}" destId="{99198363-EA5D-4FC5-96D1-333F6A1D2C73}" srcOrd="0" destOrd="0" parTransId="{0DD77C45-69C3-4EF3-B743-40E1E022D6AF}" sibTransId="{FF9F5E87-5395-4B9F-82FB-04E994D33AC7}"/>
    <dgm:cxn modelId="{8B425151-E8CE-4A48-A650-2B73E2D3F4F5}" srcId="{8B46B333-917D-4000-9DB6-A367B8FB855A}" destId="{21DB88EF-5C43-4190-8332-CA793D9CA144}" srcOrd="2" destOrd="0" parTransId="{1635DB20-0DDD-4BD6-B7B0-CBBF6B7D7D9B}" sibTransId="{F74C6DA1-EC35-4F89-BDC2-88B54AE5E431}"/>
    <dgm:cxn modelId="{AD7EC554-49C9-4A6B-B3D5-179BF67CDB37}" srcId="{99198363-EA5D-4FC5-96D1-333F6A1D2C73}" destId="{E57D5BB1-9E5D-4C72-94E3-20F232390276}" srcOrd="2" destOrd="0" parTransId="{2EFACA01-31D5-4D1B-B428-6F17270BEF2C}" sibTransId="{81E457AB-BC21-47AC-B520-09F7F6C545E6}"/>
    <dgm:cxn modelId="{8AE47758-FFAD-49B2-970C-52F388B7A509}" type="presOf" srcId="{21DB88EF-5C43-4190-8332-CA793D9CA144}" destId="{E5F6912A-FD54-4E1C-BB5F-2223794BE0EE}" srcOrd="0" destOrd="2" presId="urn:microsoft.com/office/officeart/2005/8/layout/hList1"/>
    <dgm:cxn modelId="{F159D77A-D2AD-4A4E-B7C6-8941C3F7B292}" type="presOf" srcId="{6DCBF558-0164-4B94-BAC8-CB830E34A6AB}" destId="{ED812D1F-1013-4E71-9E51-AD8389F071E6}" srcOrd="0" destOrd="0" presId="urn:microsoft.com/office/officeart/2005/8/layout/hList1"/>
    <dgm:cxn modelId="{114C368B-772E-47FD-9CE1-F94F41EAD6C7}" srcId="{8B46B333-917D-4000-9DB6-A367B8FB855A}" destId="{38F35887-3223-4DAB-9913-6815039758BB}" srcOrd="0" destOrd="0" parTransId="{775DA70A-F733-4787-9BFC-FD9C7CC188CB}" sibTransId="{71836954-AF58-40CC-AB8A-3E46CC27723D}"/>
    <dgm:cxn modelId="{0CFB0B8E-8D6C-4E03-A6E0-14F84127D95C}" type="presOf" srcId="{8B46B333-917D-4000-9DB6-A367B8FB855A}" destId="{6C39838F-4F7D-4EE5-909F-0585C0A230B3}" srcOrd="0" destOrd="0" presId="urn:microsoft.com/office/officeart/2005/8/layout/hList1"/>
    <dgm:cxn modelId="{9D135096-0203-444D-B024-57F80E862C75}" srcId="{99198363-EA5D-4FC5-96D1-333F6A1D2C73}" destId="{6DCBF558-0164-4B94-BAC8-CB830E34A6AB}" srcOrd="0" destOrd="0" parTransId="{137869A6-6907-4F0A-B96E-D064EA68C80F}" sibTransId="{659B7264-CBF2-495F-9BEA-F7421CB1C2C5}"/>
    <dgm:cxn modelId="{E1D764A8-260B-45F0-83B1-0F267B712996}" srcId="{DFA2C722-4EB6-4C57-8763-26444915B1BF}" destId="{8B46B333-917D-4000-9DB6-A367B8FB855A}" srcOrd="1" destOrd="0" parTransId="{5590B6E3-0F45-4C9E-839A-978B53E54087}" sibTransId="{18E0E940-960A-4DC0-AA25-32BC32C96225}"/>
    <dgm:cxn modelId="{EF016DB4-53F2-4F2B-8455-CF36B1066626}" srcId="{67367B80-D01A-40F1-9F33-EFD30271B737}" destId="{168D4F04-F431-4D4D-BDC4-C2463BAEBE25}" srcOrd="1" destOrd="0" parTransId="{35A1035B-FAC8-466E-A65A-5C87F020E3D1}" sibTransId="{571B46CD-7984-411C-92E5-B2166E7DBA1D}"/>
    <dgm:cxn modelId="{309692C3-A0F7-43E9-9D36-D7B9E480C7EC}" type="presOf" srcId="{F8864A27-620E-485A-A863-6F79198CCC3A}" destId="{7DCAA641-9569-4B1C-B335-9309A576A3FB}" srcOrd="0" destOrd="0" presId="urn:microsoft.com/office/officeart/2005/8/layout/hList1"/>
    <dgm:cxn modelId="{EB7D8DD9-946A-4AB0-96BC-9770489DB89F}" type="presOf" srcId="{168D4F04-F431-4D4D-BDC4-C2463BAEBE25}" destId="{7DCAA641-9569-4B1C-B335-9309A576A3FB}" srcOrd="0" destOrd="1" presId="urn:microsoft.com/office/officeart/2005/8/layout/hList1"/>
    <dgm:cxn modelId="{5EF584DE-C0E7-43EB-8405-3FADF290D705}" type="presOf" srcId="{5E8F5357-D401-404A-8758-7671C026161B}" destId="{ED812D1F-1013-4E71-9E51-AD8389F071E6}" srcOrd="0" destOrd="1" presId="urn:microsoft.com/office/officeart/2005/8/layout/hList1"/>
    <dgm:cxn modelId="{A8C737E2-93A6-4B5A-8DC7-F2B706EB5B53}" type="presOf" srcId="{38F35887-3223-4DAB-9913-6815039758BB}" destId="{E5F6912A-FD54-4E1C-BB5F-2223794BE0EE}" srcOrd="0" destOrd="0" presId="urn:microsoft.com/office/officeart/2005/8/layout/hList1"/>
    <dgm:cxn modelId="{30E8D4F1-5483-4437-AB47-7642BCC11E35}" type="presOf" srcId="{DFA2C722-4EB6-4C57-8763-26444915B1BF}" destId="{792833A2-A507-493F-BF91-6F58DCB05B2B}" srcOrd="0" destOrd="0" presId="urn:microsoft.com/office/officeart/2005/8/layout/hList1"/>
    <dgm:cxn modelId="{7AD68DF3-4E24-4CF7-87F1-576D3D8EFBA7}" srcId="{DFA2C722-4EB6-4C57-8763-26444915B1BF}" destId="{67367B80-D01A-40F1-9F33-EFD30271B737}" srcOrd="2" destOrd="0" parTransId="{D45BBA23-ADB3-40FC-A7F8-945A2F2185A1}" sibTransId="{42C3C53B-3F01-4523-AB8E-550616A2E89A}"/>
    <dgm:cxn modelId="{5BE7B3F6-7BB4-4423-96AD-B32C90D17FEA}" srcId="{8B46B333-917D-4000-9DB6-A367B8FB855A}" destId="{1C01F802-A719-46BD-8C0A-662D2E5A2BF3}" srcOrd="1" destOrd="0" parTransId="{700B3C97-A393-427D-8401-BFBDF3073A99}" sibTransId="{CC0B9109-6690-4E07-8344-8A8BC7CE3D86}"/>
    <dgm:cxn modelId="{CE98FBF6-9293-47FE-97C4-29CF77D57477}" srcId="{99198363-EA5D-4FC5-96D1-333F6A1D2C73}" destId="{5E8F5357-D401-404A-8758-7671C026161B}" srcOrd="1" destOrd="0" parTransId="{BDC6B422-BF8D-491A-93FA-B2F55493B770}" sibTransId="{BA34C0A1-7521-424C-AE6B-07C427F3078C}"/>
    <dgm:cxn modelId="{A2BF0F07-65C4-4C0B-B9A6-B98451E61B60}" type="presParOf" srcId="{792833A2-A507-493F-BF91-6F58DCB05B2B}" destId="{1BDCE015-6046-4F61-9899-64D4F9C40100}" srcOrd="0" destOrd="0" presId="urn:microsoft.com/office/officeart/2005/8/layout/hList1"/>
    <dgm:cxn modelId="{314DF3E3-DECC-4921-818D-305B513C78B6}" type="presParOf" srcId="{1BDCE015-6046-4F61-9899-64D4F9C40100}" destId="{3E1F00B4-9285-4CF7-8299-25C408E1BE4A}" srcOrd="0" destOrd="0" presId="urn:microsoft.com/office/officeart/2005/8/layout/hList1"/>
    <dgm:cxn modelId="{BDD9BB88-71F2-471C-B63F-3EC65E7AD95E}" type="presParOf" srcId="{1BDCE015-6046-4F61-9899-64D4F9C40100}" destId="{ED812D1F-1013-4E71-9E51-AD8389F071E6}" srcOrd="1" destOrd="0" presId="urn:microsoft.com/office/officeart/2005/8/layout/hList1"/>
    <dgm:cxn modelId="{EA22C42D-E962-4380-91E3-6D917F859400}" type="presParOf" srcId="{792833A2-A507-493F-BF91-6F58DCB05B2B}" destId="{F9A890AD-2541-4651-BF35-B19057D8D5EF}" srcOrd="1" destOrd="0" presId="urn:microsoft.com/office/officeart/2005/8/layout/hList1"/>
    <dgm:cxn modelId="{B7081F10-77ED-40B1-9A70-D3B5F44249B8}" type="presParOf" srcId="{792833A2-A507-493F-BF91-6F58DCB05B2B}" destId="{53A3855F-6DB5-41C7-9D33-7F60CF93EF2C}" srcOrd="2" destOrd="0" presId="urn:microsoft.com/office/officeart/2005/8/layout/hList1"/>
    <dgm:cxn modelId="{AA3E4438-4193-408A-B2AB-C9945F75815B}" type="presParOf" srcId="{53A3855F-6DB5-41C7-9D33-7F60CF93EF2C}" destId="{6C39838F-4F7D-4EE5-909F-0585C0A230B3}" srcOrd="0" destOrd="0" presId="urn:microsoft.com/office/officeart/2005/8/layout/hList1"/>
    <dgm:cxn modelId="{777E5EC7-87C1-49F5-A08A-FEBDBBB29876}" type="presParOf" srcId="{53A3855F-6DB5-41C7-9D33-7F60CF93EF2C}" destId="{E5F6912A-FD54-4E1C-BB5F-2223794BE0EE}" srcOrd="1" destOrd="0" presId="urn:microsoft.com/office/officeart/2005/8/layout/hList1"/>
    <dgm:cxn modelId="{E9DB0E66-B19A-4A3A-B934-2D51CA76C46D}" type="presParOf" srcId="{792833A2-A507-493F-BF91-6F58DCB05B2B}" destId="{BCB4DB22-37E8-4431-BCD1-230A0B2586C0}" srcOrd="3" destOrd="0" presId="urn:microsoft.com/office/officeart/2005/8/layout/hList1"/>
    <dgm:cxn modelId="{275C3991-06B3-4491-8995-0C7059D46094}" type="presParOf" srcId="{792833A2-A507-493F-BF91-6F58DCB05B2B}" destId="{D1270B52-8F09-49E5-8944-8A73A9FB4172}" srcOrd="4" destOrd="0" presId="urn:microsoft.com/office/officeart/2005/8/layout/hList1"/>
    <dgm:cxn modelId="{BB626E49-2AB3-476F-AADA-1001339FBA73}" type="presParOf" srcId="{D1270B52-8F09-49E5-8944-8A73A9FB4172}" destId="{6EE9EE56-8D4D-471B-BCB3-1758F8D08AE4}" srcOrd="0" destOrd="0" presId="urn:microsoft.com/office/officeart/2005/8/layout/hList1"/>
    <dgm:cxn modelId="{004DB217-77E2-4278-895A-DECD3BDC8ACB}" type="presParOf" srcId="{D1270B52-8F09-49E5-8944-8A73A9FB4172}" destId="{7DCAA641-9569-4B1C-B335-9309A576A3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B7547-3728-42AC-903E-9C977FC90C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DCED3-D20E-4EAC-8C65-FF5DEFB5D1F7}">
      <dgm:prSet/>
      <dgm:spPr/>
      <dgm:t>
        <a:bodyPr/>
        <a:lstStyle/>
        <a:p>
          <a:r>
            <a:rPr lang="en-US" dirty="0"/>
            <a:t>Funders</a:t>
          </a:r>
        </a:p>
      </dgm:t>
    </dgm:pt>
    <dgm:pt modelId="{461C0B9C-C19F-4FC7-B5CA-B2048E7CEA35}" type="parTrans" cxnId="{638F5A55-96B4-43EF-A223-0D040A6A0869}">
      <dgm:prSet/>
      <dgm:spPr/>
      <dgm:t>
        <a:bodyPr/>
        <a:lstStyle/>
        <a:p>
          <a:endParaRPr lang="en-US"/>
        </a:p>
      </dgm:t>
    </dgm:pt>
    <dgm:pt modelId="{173A8705-7930-4A98-8C1E-EEFA8FA106DB}" type="sibTrans" cxnId="{638F5A55-96B4-43EF-A223-0D040A6A0869}">
      <dgm:prSet/>
      <dgm:spPr/>
      <dgm:t>
        <a:bodyPr/>
        <a:lstStyle/>
        <a:p>
          <a:endParaRPr lang="en-US"/>
        </a:p>
      </dgm:t>
    </dgm:pt>
    <dgm:pt modelId="{73C347EC-C916-4046-A42D-C73D12C6AC56}">
      <dgm:prSet/>
      <dgm:spPr/>
      <dgm:t>
        <a:bodyPr/>
        <a:lstStyle/>
        <a:p>
          <a:pPr>
            <a:buClr>
              <a:schemeClr val="tx2">
                <a:lumMod val="75000"/>
              </a:schemeClr>
            </a:buClr>
          </a:pPr>
          <a:r>
            <a:rPr lang="en-US" dirty="0"/>
            <a:t>The Health Collaborative</a:t>
          </a:r>
        </a:p>
      </dgm:t>
    </dgm:pt>
    <dgm:pt modelId="{7980F797-892F-4C93-A93E-39CA0280F260}" type="parTrans" cxnId="{B9DC8368-CF21-4BD9-AC34-6A9C7AF48BDD}">
      <dgm:prSet/>
      <dgm:spPr/>
      <dgm:t>
        <a:bodyPr/>
        <a:lstStyle/>
        <a:p>
          <a:endParaRPr lang="en-US"/>
        </a:p>
      </dgm:t>
    </dgm:pt>
    <dgm:pt modelId="{E2279531-B10C-4072-8A19-7D38BE838B83}" type="sibTrans" cxnId="{B9DC8368-CF21-4BD9-AC34-6A9C7AF48BDD}">
      <dgm:prSet/>
      <dgm:spPr/>
      <dgm:t>
        <a:bodyPr/>
        <a:lstStyle/>
        <a:p>
          <a:endParaRPr lang="en-US"/>
        </a:p>
      </dgm:t>
    </dgm:pt>
    <dgm:pt modelId="{26E74482-A320-49CF-A4A9-48E0C072F00A}">
      <dgm:prSet/>
      <dgm:spPr/>
      <dgm:t>
        <a:bodyPr/>
        <a:lstStyle/>
        <a:p>
          <a:pPr>
            <a:buClr>
              <a:schemeClr val="tx2">
                <a:lumMod val="75000"/>
              </a:schemeClr>
            </a:buClr>
          </a:pPr>
          <a:r>
            <a:rPr lang="en-US" dirty="0"/>
            <a:t>San Antonio Metro Health</a:t>
          </a:r>
        </a:p>
      </dgm:t>
    </dgm:pt>
    <dgm:pt modelId="{FD97B61A-851A-40FB-905F-9D0758A1D6D3}" type="parTrans" cxnId="{0742C2A4-3F85-49BC-A3C5-AEA6E16EAB35}">
      <dgm:prSet/>
      <dgm:spPr/>
      <dgm:t>
        <a:bodyPr/>
        <a:lstStyle/>
        <a:p>
          <a:endParaRPr lang="en-US"/>
        </a:p>
      </dgm:t>
    </dgm:pt>
    <dgm:pt modelId="{6FCA7A23-0865-49D8-BDAC-624E1CC10610}" type="sibTrans" cxnId="{0742C2A4-3F85-49BC-A3C5-AEA6E16EAB35}">
      <dgm:prSet/>
      <dgm:spPr/>
      <dgm:t>
        <a:bodyPr/>
        <a:lstStyle/>
        <a:p>
          <a:endParaRPr lang="en-US"/>
        </a:p>
      </dgm:t>
    </dgm:pt>
    <dgm:pt modelId="{0E6562BB-A7EF-43F1-A37D-2CFB5CF44ED1}">
      <dgm:prSet/>
      <dgm:spPr/>
      <dgm:t>
        <a:bodyPr/>
        <a:lstStyle/>
        <a:p>
          <a:r>
            <a:rPr lang="en-US"/>
            <a:t>COVID-19 Data by Zip Code and Census Tract</a:t>
          </a:r>
        </a:p>
      </dgm:t>
    </dgm:pt>
    <dgm:pt modelId="{67A09EBD-3041-441F-ADAF-03272616E8AA}" type="parTrans" cxnId="{1575BDB4-B6AE-42BF-B4C9-1C9184A27095}">
      <dgm:prSet/>
      <dgm:spPr/>
      <dgm:t>
        <a:bodyPr/>
        <a:lstStyle/>
        <a:p>
          <a:endParaRPr lang="en-US"/>
        </a:p>
      </dgm:t>
    </dgm:pt>
    <dgm:pt modelId="{029E321C-BC53-4C21-8F97-502055BFBEF7}" type="sibTrans" cxnId="{1575BDB4-B6AE-42BF-B4C9-1C9184A27095}">
      <dgm:prSet/>
      <dgm:spPr/>
      <dgm:t>
        <a:bodyPr/>
        <a:lstStyle/>
        <a:p>
          <a:endParaRPr lang="en-US"/>
        </a:p>
      </dgm:t>
    </dgm:pt>
    <dgm:pt modelId="{A361FC8C-495A-4645-A823-2B91B2EA0613}">
      <dgm:prSet/>
      <dgm:spPr/>
      <dgm:t>
        <a:bodyPr/>
        <a:lstStyle/>
        <a:p>
          <a:pPr>
            <a:buClr>
              <a:schemeClr val="tx2">
                <a:lumMod val="75000"/>
              </a:schemeClr>
            </a:buClr>
          </a:pPr>
          <a:r>
            <a:rPr lang="en-US" dirty="0"/>
            <a:t>Dr. </a:t>
          </a:r>
          <a:r>
            <a:rPr lang="en-US" dirty="0" err="1"/>
            <a:t>Golareh</a:t>
          </a:r>
          <a:r>
            <a:rPr lang="en-US" dirty="0"/>
            <a:t> </a:t>
          </a:r>
          <a:r>
            <a:rPr lang="en-US" dirty="0" err="1"/>
            <a:t>Agah</a:t>
          </a:r>
          <a:r>
            <a:rPr lang="en-US" dirty="0"/>
            <a:t> </a:t>
          </a:r>
        </a:p>
      </dgm:t>
    </dgm:pt>
    <dgm:pt modelId="{7C1AA881-55C0-49FB-B415-10517E4BA23A}" type="parTrans" cxnId="{6C6F11F6-CE0F-4FC9-AEDC-B965FE914AE5}">
      <dgm:prSet/>
      <dgm:spPr/>
      <dgm:t>
        <a:bodyPr/>
        <a:lstStyle/>
        <a:p>
          <a:endParaRPr lang="en-US"/>
        </a:p>
      </dgm:t>
    </dgm:pt>
    <dgm:pt modelId="{7A61D8FE-779C-4DAE-9327-B03EC0E103E9}" type="sibTrans" cxnId="{6C6F11F6-CE0F-4FC9-AEDC-B965FE914AE5}">
      <dgm:prSet/>
      <dgm:spPr/>
      <dgm:t>
        <a:bodyPr/>
        <a:lstStyle/>
        <a:p>
          <a:endParaRPr lang="en-US"/>
        </a:p>
      </dgm:t>
    </dgm:pt>
    <dgm:pt modelId="{1A76563F-0D0F-4D43-8B01-B8BF616C71CB}">
      <dgm:prSet/>
      <dgm:spPr/>
      <dgm:t>
        <a:bodyPr/>
        <a:lstStyle/>
        <a:p>
          <a:pPr>
            <a:buClr>
              <a:schemeClr val="tx2">
                <a:lumMod val="75000"/>
              </a:schemeClr>
            </a:buClr>
          </a:pPr>
          <a:r>
            <a:rPr lang="en-US" dirty="0"/>
            <a:t>San Antonio Health Informatics team</a:t>
          </a:r>
        </a:p>
      </dgm:t>
    </dgm:pt>
    <dgm:pt modelId="{73316A6C-6949-4267-9331-EAC4C48E790E}" type="parTrans" cxnId="{F4E193AC-A95C-4417-BFD2-55C463DE4EB1}">
      <dgm:prSet/>
      <dgm:spPr/>
      <dgm:t>
        <a:bodyPr/>
        <a:lstStyle/>
        <a:p>
          <a:endParaRPr lang="en-US"/>
        </a:p>
      </dgm:t>
    </dgm:pt>
    <dgm:pt modelId="{9A3E2B8B-CEED-4331-A09F-845F550C7D2B}" type="sibTrans" cxnId="{F4E193AC-A95C-4417-BFD2-55C463DE4EB1}">
      <dgm:prSet/>
      <dgm:spPr/>
      <dgm:t>
        <a:bodyPr/>
        <a:lstStyle/>
        <a:p>
          <a:endParaRPr lang="en-US"/>
        </a:p>
      </dgm:t>
    </dgm:pt>
    <dgm:pt modelId="{12A1C626-E497-4B4C-A3AF-D15F8C6A001A}" type="pres">
      <dgm:prSet presAssocID="{725B7547-3728-42AC-903E-9C977FC90C0A}" presName="linear" presStyleCnt="0">
        <dgm:presLayoutVars>
          <dgm:animLvl val="lvl"/>
          <dgm:resizeHandles val="exact"/>
        </dgm:presLayoutVars>
      </dgm:prSet>
      <dgm:spPr/>
    </dgm:pt>
    <dgm:pt modelId="{F43B0F39-17DC-410E-B822-3979803B713B}" type="pres">
      <dgm:prSet presAssocID="{B3FDCED3-D20E-4EAC-8C65-FF5DEFB5D1F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82DCAEE-8EEF-4D1D-B7D3-3231EC9B3C12}" type="pres">
      <dgm:prSet presAssocID="{B3FDCED3-D20E-4EAC-8C65-FF5DEFB5D1F7}" presName="childText" presStyleLbl="revTx" presStyleIdx="0" presStyleCnt="2">
        <dgm:presLayoutVars>
          <dgm:bulletEnabled val="1"/>
        </dgm:presLayoutVars>
      </dgm:prSet>
      <dgm:spPr/>
    </dgm:pt>
    <dgm:pt modelId="{9FC57249-EF2A-4844-A6A8-BB4D02A85A83}" type="pres">
      <dgm:prSet presAssocID="{0E6562BB-A7EF-43F1-A37D-2CFB5CF44ED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B2F8BE7-147C-4733-A2AD-C2B6F823E64B}" type="pres">
      <dgm:prSet presAssocID="{0E6562BB-A7EF-43F1-A37D-2CFB5CF44ED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2F5F53A-0BA1-4CFF-841E-CEE9C06478BE}" type="presOf" srcId="{73C347EC-C916-4046-A42D-C73D12C6AC56}" destId="{482DCAEE-8EEF-4D1D-B7D3-3231EC9B3C12}" srcOrd="0" destOrd="0" presId="urn:microsoft.com/office/officeart/2005/8/layout/vList2"/>
    <dgm:cxn modelId="{B9DC8368-CF21-4BD9-AC34-6A9C7AF48BDD}" srcId="{B3FDCED3-D20E-4EAC-8C65-FF5DEFB5D1F7}" destId="{73C347EC-C916-4046-A42D-C73D12C6AC56}" srcOrd="0" destOrd="0" parTransId="{7980F797-892F-4C93-A93E-39CA0280F260}" sibTransId="{E2279531-B10C-4072-8A19-7D38BE838B83}"/>
    <dgm:cxn modelId="{6262226A-DD75-475D-B460-B52CB5B3D5E0}" type="presOf" srcId="{0E6562BB-A7EF-43F1-A37D-2CFB5CF44ED1}" destId="{9FC57249-EF2A-4844-A6A8-BB4D02A85A83}" srcOrd="0" destOrd="0" presId="urn:microsoft.com/office/officeart/2005/8/layout/vList2"/>
    <dgm:cxn modelId="{81D9C650-0AC6-495A-A8C7-6F2E86E58222}" type="presOf" srcId="{1A76563F-0D0F-4D43-8B01-B8BF616C71CB}" destId="{8B2F8BE7-147C-4733-A2AD-C2B6F823E64B}" srcOrd="0" destOrd="1" presId="urn:microsoft.com/office/officeart/2005/8/layout/vList2"/>
    <dgm:cxn modelId="{638F5A55-96B4-43EF-A223-0D040A6A0869}" srcId="{725B7547-3728-42AC-903E-9C977FC90C0A}" destId="{B3FDCED3-D20E-4EAC-8C65-FF5DEFB5D1F7}" srcOrd="0" destOrd="0" parTransId="{461C0B9C-C19F-4FC7-B5CA-B2048E7CEA35}" sibTransId="{173A8705-7930-4A98-8C1E-EEFA8FA106DB}"/>
    <dgm:cxn modelId="{0742C2A4-3F85-49BC-A3C5-AEA6E16EAB35}" srcId="{B3FDCED3-D20E-4EAC-8C65-FF5DEFB5D1F7}" destId="{26E74482-A320-49CF-A4A9-48E0C072F00A}" srcOrd="1" destOrd="0" parTransId="{FD97B61A-851A-40FB-905F-9D0758A1D6D3}" sibTransId="{6FCA7A23-0865-49D8-BDAC-624E1CC10610}"/>
    <dgm:cxn modelId="{F4E193AC-A95C-4417-BFD2-55C463DE4EB1}" srcId="{0E6562BB-A7EF-43F1-A37D-2CFB5CF44ED1}" destId="{1A76563F-0D0F-4D43-8B01-B8BF616C71CB}" srcOrd="1" destOrd="0" parTransId="{73316A6C-6949-4267-9331-EAC4C48E790E}" sibTransId="{9A3E2B8B-CEED-4331-A09F-845F550C7D2B}"/>
    <dgm:cxn modelId="{1575BDB4-B6AE-42BF-B4C9-1C9184A27095}" srcId="{725B7547-3728-42AC-903E-9C977FC90C0A}" destId="{0E6562BB-A7EF-43F1-A37D-2CFB5CF44ED1}" srcOrd="1" destOrd="0" parTransId="{67A09EBD-3041-441F-ADAF-03272616E8AA}" sibTransId="{029E321C-BC53-4C21-8F97-502055BFBEF7}"/>
    <dgm:cxn modelId="{068616CE-3AD1-4F4A-8D0A-CB976D626375}" type="presOf" srcId="{A361FC8C-495A-4645-A823-2B91B2EA0613}" destId="{8B2F8BE7-147C-4733-A2AD-C2B6F823E64B}" srcOrd="0" destOrd="0" presId="urn:microsoft.com/office/officeart/2005/8/layout/vList2"/>
    <dgm:cxn modelId="{564A01D5-5932-4C55-83B1-839B18DE9891}" type="presOf" srcId="{B3FDCED3-D20E-4EAC-8C65-FF5DEFB5D1F7}" destId="{F43B0F39-17DC-410E-B822-3979803B713B}" srcOrd="0" destOrd="0" presId="urn:microsoft.com/office/officeart/2005/8/layout/vList2"/>
    <dgm:cxn modelId="{B8E390EC-8829-4C0F-9851-B9278261692E}" type="presOf" srcId="{26E74482-A320-49CF-A4A9-48E0C072F00A}" destId="{482DCAEE-8EEF-4D1D-B7D3-3231EC9B3C12}" srcOrd="0" destOrd="1" presId="urn:microsoft.com/office/officeart/2005/8/layout/vList2"/>
    <dgm:cxn modelId="{6C6F11F6-CE0F-4FC9-AEDC-B965FE914AE5}" srcId="{0E6562BB-A7EF-43F1-A37D-2CFB5CF44ED1}" destId="{A361FC8C-495A-4645-A823-2B91B2EA0613}" srcOrd="0" destOrd="0" parTransId="{7C1AA881-55C0-49FB-B415-10517E4BA23A}" sibTransId="{7A61D8FE-779C-4DAE-9327-B03EC0E103E9}"/>
    <dgm:cxn modelId="{9C8FD5F8-B14C-41AC-80A1-9CA107C6849F}" type="presOf" srcId="{725B7547-3728-42AC-903E-9C977FC90C0A}" destId="{12A1C626-E497-4B4C-A3AF-D15F8C6A001A}" srcOrd="0" destOrd="0" presId="urn:microsoft.com/office/officeart/2005/8/layout/vList2"/>
    <dgm:cxn modelId="{7F7DDE8F-A9C9-4DFD-8780-67F471916E8E}" type="presParOf" srcId="{12A1C626-E497-4B4C-A3AF-D15F8C6A001A}" destId="{F43B0F39-17DC-410E-B822-3979803B713B}" srcOrd="0" destOrd="0" presId="urn:microsoft.com/office/officeart/2005/8/layout/vList2"/>
    <dgm:cxn modelId="{2ECEF571-5474-434E-BA3D-EB9FB6358687}" type="presParOf" srcId="{12A1C626-E497-4B4C-A3AF-D15F8C6A001A}" destId="{482DCAEE-8EEF-4D1D-B7D3-3231EC9B3C12}" srcOrd="1" destOrd="0" presId="urn:microsoft.com/office/officeart/2005/8/layout/vList2"/>
    <dgm:cxn modelId="{2B2A8AF8-F159-48DE-A0DE-64511EF7E4CE}" type="presParOf" srcId="{12A1C626-E497-4B4C-A3AF-D15F8C6A001A}" destId="{9FC57249-EF2A-4844-A6A8-BB4D02A85A83}" srcOrd="2" destOrd="0" presId="urn:microsoft.com/office/officeart/2005/8/layout/vList2"/>
    <dgm:cxn modelId="{576528B7-6FE8-4EBD-BB42-05C11BC5583A}" type="presParOf" srcId="{12A1C626-E497-4B4C-A3AF-D15F8C6A001A}" destId="{8B2F8BE7-147C-4733-A2AD-C2B6F823E6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F00B4-9285-4CF7-8299-25C408E1BE4A}">
      <dsp:nvSpPr>
        <dsp:cNvPr id="0" name=""/>
        <dsp:cNvSpPr/>
      </dsp:nvSpPr>
      <dsp:spPr>
        <a:xfrm>
          <a:off x="3207" y="683965"/>
          <a:ext cx="312776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COVID-19 Rates</a:t>
          </a:r>
        </a:p>
      </dsp:txBody>
      <dsp:txXfrm>
        <a:off x="3207" y="683965"/>
        <a:ext cx="3127760" cy="691200"/>
      </dsp:txXfrm>
    </dsp:sp>
    <dsp:sp modelId="{ED812D1F-1013-4E71-9E51-AD8389F071E6}">
      <dsp:nvSpPr>
        <dsp:cNvPr id="0" name=""/>
        <dsp:cNvSpPr/>
      </dsp:nvSpPr>
      <dsp:spPr>
        <a:xfrm>
          <a:off x="3207" y="1375165"/>
          <a:ext cx="3127760" cy="1811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Cases/10k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Hospitalizations/10k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Deaths/100k</a:t>
          </a:r>
        </a:p>
      </dsp:txBody>
      <dsp:txXfrm>
        <a:off x="3207" y="1375165"/>
        <a:ext cx="3127760" cy="1811700"/>
      </dsp:txXfrm>
    </dsp:sp>
    <dsp:sp modelId="{6C39838F-4F7D-4EE5-909F-0585C0A230B3}">
      <dsp:nvSpPr>
        <dsp:cNvPr id="0" name=""/>
        <dsp:cNvSpPr/>
      </dsp:nvSpPr>
      <dsp:spPr>
        <a:xfrm>
          <a:off x="3568855" y="683965"/>
          <a:ext cx="312776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Vaccine Rates</a:t>
          </a:r>
        </a:p>
      </dsp:txBody>
      <dsp:txXfrm>
        <a:off x="3568855" y="683965"/>
        <a:ext cx="3127760" cy="691200"/>
      </dsp:txXfrm>
    </dsp:sp>
    <dsp:sp modelId="{E5F6912A-FD54-4E1C-BB5F-2223794BE0EE}">
      <dsp:nvSpPr>
        <dsp:cNvPr id="0" name=""/>
        <dsp:cNvSpPr/>
      </dsp:nvSpPr>
      <dsp:spPr>
        <a:xfrm>
          <a:off x="3568855" y="1375165"/>
          <a:ext cx="3127760" cy="1811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Total Doses/10k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One Dose/10k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Fully Vaccinated/10k</a:t>
          </a:r>
        </a:p>
      </dsp:txBody>
      <dsp:txXfrm>
        <a:off x="3568855" y="1375165"/>
        <a:ext cx="3127760" cy="1811700"/>
      </dsp:txXfrm>
    </dsp:sp>
    <dsp:sp modelId="{6EE9EE56-8D4D-471B-BCB3-1758F8D08AE4}">
      <dsp:nvSpPr>
        <dsp:cNvPr id="0" name=""/>
        <dsp:cNvSpPr/>
      </dsp:nvSpPr>
      <dsp:spPr>
        <a:xfrm>
          <a:off x="7134502" y="683965"/>
          <a:ext cx="312776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Community Indicators</a:t>
          </a:r>
        </a:p>
      </dsp:txBody>
      <dsp:txXfrm>
        <a:off x="7134502" y="683965"/>
        <a:ext cx="3127760" cy="691200"/>
      </dsp:txXfrm>
    </dsp:sp>
    <dsp:sp modelId="{7DCAA641-9569-4B1C-B335-9309A576A3FB}">
      <dsp:nvSpPr>
        <dsp:cNvPr id="0" name=""/>
        <dsp:cNvSpPr/>
      </dsp:nvSpPr>
      <dsp:spPr>
        <a:xfrm>
          <a:off x="7134502" y="1375165"/>
          <a:ext cx="3127760" cy="1811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ACS 5 Year Data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Unemployment Claims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Business Data</a:t>
          </a:r>
        </a:p>
      </dsp:txBody>
      <dsp:txXfrm>
        <a:off x="7134502" y="1375165"/>
        <a:ext cx="3127760" cy="1811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F00B4-9285-4CF7-8299-25C408E1BE4A}">
      <dsp:nvSpPr>
        <dsp:cNvPr id="0" name=""/>
        <dsp:cNvSpPr/>
      </dsp:nvSpPr>
      <dsp:spPr>
        <a:xfrm>
          <a:off x="3207" y="683965"/>
          <a:ext cx="312776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COVID-19 Rates</a:t>
          </a:r>
        </a:p>
      </dsp:txBody>
      <dsp:txXfrm>
        <a:off x="3207" y="683965"/>
        <a:ext cx="3127760" cy="691200"/>
      </dsp:txXfrm>
    </dsp:sp>
    <dsp:sp modelId="{ED812D1F-1013-4E71-9E51-AD8389F071E6}">
      <dsp:nvSpPr>
        <dsp:cNvPr id="0" name=""/>
        <dsp:cNvSpPr/>
      </dsp:nvSpPr>
      <dsp:spPr>
        <a:xfrm>
          <a:off x="3207" y="1375165"/>
          <a:ext cx="3127760" cy="1811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Cases/10k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Hospitalizations/10k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Deaths/100k</a:t>
          </a:r>
        </a:p>
      </dsp:txBody>
      <dsp:txXfrm>
        <a:off x="3207" y="1375165"/>
        <a:ext cx="3127760" cy="1811700"/>
      </dsp:txXfrm>
    </dsp:sp>
    <dsp:sp modelId="{6C39838F-4F7D-4EE5-909F-0585C0A230B3}">
      <dsp:nvSpPr>
        <dsp:cNvPr id="0" name=""/>
        <dsp:cNvSpPr/>
      </dsp:nvSpPr>
      <dsp:spPr>
        <a:xfrm>
          <a:off x="3568855" y="683965"/>
          <a:ext cx="312776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Vaccine Rates</a:t>
          </a:r>
        </a:p>
      </dsp:txBody>
      <dsp:txXfrm>
        <a:off x="3568855" y="683965"/>
        <a:ext cx="3127760" cy="691200"/>
      </dsp:txXfrm>
    </dsp:sp>
    <dsp:sp modelId="{E5F6912A-FD54-4E1C-BB5F-2223794BE0EE}">
      <dsp:nvSpPr>
        <dsp:cNvPr id="0" name=""/>
        <dsp:cNvSpPr/>
      </dsp:nvSpPr>
      <dsp:spPr>
        <a:xfrm>
          <a:off x="3568855" y="1375165"/>
          <a:ext cx="3127760" cy="1811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Total Doses/10k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One Dose/10k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Fully Vaccinated/10k</a:t>
          </a:r>
        </a:p>
      </dsp:txBody>
      <dsp:txXfrm>
        <a:off x="3568855" y="1375165"/>
        <a:ext cx="3127760" cy="1811700"/>
      </dsp:txXfrm>
    </dsp:sp>
    <dsp:sp modelId="{6EE9EE56-8D4D-471B-BCB3-1758F8D08AE4}">
      <dsp:nvSpPr>
        <dsp:cNvPr id="0" name=""/>
        <dsp:cNvSpPr/>
      </dsp:nvSpPr>
      <dsp:spPr>
        <a:xfrm>
          <a:off x="7134502" y="683965"/>
          <a:ext cx="312776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Community Indicators</a:t>
          </a:r>
        </a:p>
      </dsp:txBody>
      <dsp:txXfrm>
        <a:off x="7134502" y="683965"/>
        <a:ext cx="3127760" cy="691200"/>
      </dsp:txXfrm>
    </dsp:sp>
    <dsp:sp modelId="{7DCAA641-9569-4B1C-B335-9309A576A3FB}">
      <dsp:nvSpPr>
        <dsp:cNvPr id="0" name=""/>
        <dsp:cNvSpPr/>
      </dsp:nvSpPr>
      <dsp:spPr>
        <a:xfrm>
          <a:off x="7134502" y="1375165"/>
          <a:ext cx="3127760" cy="1811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ACS 5 Year Data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Unemployment Claims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Business Data</a:t>
          </a:r>
        </a:p>
      </dsp:txBody>
      <dsp:txXfrm>
        <a:off x="7134502" y="1375165"/>
        <a:ext cx="3127760" cy="1811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B0F39-17DC-410E-B822-3979803B713B}">
      <dsp:nvSpPr>
        <dsp:cNvPr id="0" name=""/>
        <dsp:cNvSpPr/>
      </dsp:nvSpPr>
      <dsp:spPr>
        <a:xfrm>
          <a:off x="0" y="42878"/>
          <a:ext cx="10058399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Funders</a:t>
          </a:r>
        </a:p>
      </dsp:txBody>
      <dsp:txXfrm>
        <a:off x="40980" y="83858"/>
        <a:ext cx="9976439" cy="757514"/>
      </dsp:txXfrm>
    </dsp:sp>
    <dsp:sp modelId="{482DCAEE-8EEF-4D1D-B7D3-3231EC9B3C12}">
      <dsp:nvSpPr>
        <dsp:cNvPr id="0" name=""/>
        <dsp:cNvSpPr/>
      </dsp:nvSpPr>
      <dsp:spPr>
        <a:xfrm>
          <a:off x="0" y="882353"/>
          <a:ext cx="10058399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tx2">
                <a:lumMod val="75000"/>
              </a:schemeClr>
            </a:buClr>
            <a:buChar char="•"/>
          </a:pPr>
          <a:r>
            <a:rPr lang="en-US" sz="2700" kern="1200" dirty="0"/>
            <a:t>The Health Collaborative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tx2">
                <a:lumMod val="75000"/>
              </a:schemeClr>
            </a:buClr>
            <a:buChar char="•"/>
          </a:pPr>
          <a:r>
            <a:rPr lang="en-US" sz="2700" kern="1200" dirty="0"/>
            <a:t>San Antonio Metro Health</a:t>
          </a:r>
        </a:p>
      </dsp:txBody>
      <dsp:txXfrm>
        <a:off x="0" y="882353"/>
        <a:ext cx="10058399" cy="941850"/>
      </dsp:txXfrm>
    </dsp:sp>
    <dsp:sp modelId="{9FC57249-EF2A-4844-A6A8-BB4D02A85A83}">
      <dsp:nvSpPr>
        <dsp:cNvPr id="0" name=""/>
        <dsp:cNvSpPr/>
      </dsp:nvSpPr>
      <dsp:spPr>
        <a:xfrm>
          <a:off x="0" y="1824203"/>
          <a:ext cx="10058399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COVID-19 Data by Zip Code and Census Tract</a:t>
          </a:r>
        </a:p>
      </dsp:txBody>
      <dsp:txXfrm>
        <a:off x="40980" y="1865183"/>
        <a:ext cx="9976439" cy="757514"/>
      </dsp:txXfrm>
    </dsp:sp>
    <dsp:sp modelId="{8B2F8BE7-147C-4733-A2AD-C2B6F823E64B}">
      <dsp:nvSpPr>
        <dsp:cNvPr id="0" name=""/>
        <dsp:cNvSpPr/>
      </dsp:nvSpPr>
      <dsp:spPr>
        <a:xfrm>
          <a:off x="0" y="2663678"/>
          <a:ext cx="10058399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tx2">
                <a:lumMod val="75000"/>
              </a:schemeClr>
            </a:buClr>
            <a:buChar char="•"/>
          </a:pPr>
          <a:r>
            <a:rPr lang="en-US" sz="2700" kern="1200" dirty="0"/>
            <a:t>Dr. </a:t>
          </a:r>
          <a:r>
            <a:rPr lang="en-US" sz="2700" kern="1200" dirty="0" err="1"/>
            <a:t>Golareh</a:t>
          </a:r>
          <a:r>
            <a:rPr lang="en-US" sz="2700" kern="1200" dirty="0"/>
            <a:t> </a:t>
          </a:r>
          <a:r>
            <a:rPr lang="en-US" sz="2700" kern="1200" dirty="0" err="1"/>
            <a:t>Agah</a:t>
          </a:r>
          <a:r>
            <a:rPr lang="en-US" sz="2700" kern="1200" dirty="0"/>
            <a:t>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tx2">
                <a:lumMod val="75000"/>
              </a:schemeClr>
            </a:buClr>
            <a:buChar char="•"/>
          </a:pPr>
          <a:r>
            <a:rPr lang="en-US" sz="2700" kern="1200" dirty="0"/>
            <a:t>San Antonio Health Informatics team</a:t>
          </a:r>
        </a:p>
      </dsp:txBody>
      <dsp:txXfrm>
        <a:off x="0" y="2663678"/>
        <a:ext cx="10058399" cy="941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BCE3E-CBE6-4D1F-AD52-85343355462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A4D6-06CC-4493-8B73-8A2C5F741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9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70BDC-A218-407D-924C-A999D492F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583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0A4D6-06CC-4493-8B73-8A2C5F741E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79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0A4D6-06CC-4493-8B73-8A2C5F741E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0A4D6-06CC-4493-8B73-8A2C5F741E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0A4D6-06CC-4493-8B73-8A2C5F741E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2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0A4D6-06CC-4493-8B73-8A2C5F741E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5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0A4D6-06CC-4493-8B73-8A2C5F741E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0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0A4D6-06CC-4493-8B73-8A2C5F741E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6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0A4D6-06CC-4493-8B73-8A2C5F741E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0A4D6-06CC-4493-8B73-8A2C5F741E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9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0A4D6-06CC-4493-8B73-8A2C5F741E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8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0A4D6-06CC-4493-8B73-8A2C5F741E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4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7208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7190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00" cap="all" spc="2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3547533"/>
            <a:ext cx="98755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0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lang="en-US" sz="6800" b="0" kern="1200" spc="-50" baseline="0" dirty="0" smtClean="0">
                <a:solidFill>
                  <a:srgbClr val="E5B3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30" y="6493425"/>
            <a:ext cx="1365299" cy="2719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2341" y="65757"/>
            <a:ext cx="254225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1625600"/>
            <a:ext cx="10058400" cy="1936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097280" y="1292382"/>
            <a:ext cx="10058400" cy="2597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97280" y="353247"/>
            <a:ext cx="10058400" cy="93913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683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192530" y="3695637"/>
            <a:ext cx="10058400" cy="1936750"/>
          </a:xfrm>
        </p:spPr>
        <p:txBody>
          <a:bodyPr/>
          <a:lstStyle>
            <a:lvl2pPr marL="658368" indent="-457200">
              <a:buSzPct val="90000"/>
              <a:buFont typeface="+mj-lt"/>
              <a:buAutoNum type="arabicPeriod"/>
              <a:defRPr/>
            </a:lvl2pPr>
            <a:lvl3pPr marL="726948" indent="-342900">
              <a:buSzPct val="90000"/>
              <a:buFont typeface="+mj-lt"/>
              <a:buAutoNum type="arabicPeriod"/>
              <a:defRPr/>
            </a:lvl3pPr>
            <a:lvl4pPr marL="909828" indent="-342900">
              <a:buSzPct val="90000"/>
              <a:buFont typeface="+mj-lt"/>
              <a:buAutoNum type="arabicPeriod"/>
              <a:defRPr/>
            </a:lvl4pPr>
            <a:lvl5pPr marL="1092708" indent="-342900">
              <a:buSzPct val="9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E2C6C-DBB3-403D-9ED4-21490C07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8758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175" y="6344749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0817" y="139959"/>
            <a:ext cx="7836250" cy="589695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rgbClr val="2683C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290817" y="729654"/>
            <a:ext cx="7836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5757" y="136076"/>
            <a:ext cx="2542252" cy="298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30" y="6493425"/>
            <a:ext cx="1365299" cy="2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398324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5757" y="136076"/>
            <a:ext cx="2542252" cy="298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30" y="6493425"/>
            <a:ext cx="1365299" cy="2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22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7A6A-ED26-4217-9415-43608653A8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5C9E-6C72-4482-97F9-771126CA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7A6A-ED26-4217-9415-43608653A8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5C9E-6C72-4482-97F9-771126CA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25600"/>
            <a:ext cx="10058400" cy="42434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88545" y="1492312"/>
            <a:ext cx="99669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27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5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38349"/>
            <a:ext cx="10058400" cy="43307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30" y="6493424"/>
            <a:ext cx="1365299" cy="271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44176" y="45097"/>
            <a:ext cx="2541431" cy="2977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2C6C-DBB3-403D-9ED4-21490C07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now.info/covid-zip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inow.info/covid-zip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cinow.info/covid-zip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inow.info/covid-zi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hyperlink" Target="https://cinow.info/covid-zip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vid-data/investigations-discovery/hospitalization-death-by-race-ethnicity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vid.cdc.gov/covid-data-tracker/#vaccination-demographic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shinyapps.i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149" y="879435"/>
            <a:ext cx="10058400" cy="257860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2683C6"/>
                </a:solidFill>
                <a:latin typeface="+mj-lt"/>
              </a:rPr>
              <a:t>COVID-19 &amp; Place-based Disparities</a:t>
            </a:r>
            <a:endParaRPr lang="en-US" sz="3600" b="1" dirty="0">
              <a:solidFill>
                <a:srgbClr val="2683C6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759" y="3839101"/>
            <a:ext cx="8708470" cy="24970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NNIP Showcase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25, 2021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Cristina Martinez, MPH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coordinator II, CI:Now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CiNow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371" y="379851"/>
            <a:ext cx="2067015" cy="406493"/>
          </a:xfrm>
          <a:prstGeom prst="rect">
            <a:avLst/>
          </a:prstGeom>
        </p:spPr>
      </p:pic>
      <p:pic>
        <p:nvPicPr>
          <p:cNvPr id="7" name="Picture 6" descr="22696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6614" y="304252"/>
            <a:ext cx="3724275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03" y="368533"/>
            <a:ext cx="1135075" cy="42912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100945" y="3537243"/>
            <a:ext cx="9966960" cy="0"/>
          </a:xfrm>
          <a:prstGeom prst="line">
            <a:avLst/>
          </a:prstGeom>
          <a:ln w="25400">
            <a:solidFill>
              <a:srgbClr val="EBB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B3FBAC-0392-442A-89E9-2B396527C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864"/>
            <a:ext cx="12192000" cy="4984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6843B-CFA0-4F73-A732-FB8A16326425}"/>
              </a:ext>
            </a:extLst>
          </p:cNvPr>
          <p:cNvSpPr txBox="1"/>
          <p:nvPr/>
        </p:nvSpPr>
        <p:spPr>
          <a:xfrm>
            <a:off x="138113" y="6405563"/>
            <a:ext cx="287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https://cinow.info/covid-zip/</a:t>
            </a:r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D9F103-CB57-41D2-AAE8-D2738246E28C}"/>
              </a:ext>
            </a:extLst>
          </p:cNvPr>
          <p:cNvSpPr/>
          <p:nvPr/>
        </p:nvSpPr>
        <p:spPr>
          <a:xfrm rot="13875466">
            <a:off x="3800475" y="4376738"/>
            <a:ext cx="433388" cy="7000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01CBB10-BFCC-407E-A79A-F37C4CB2AFDE}"/>
              </a:ext>
            </a:extLst>
          </p:cNvPr>
          <p:cNvSpPr/>
          <p:nvPr/>
        </p:nvSpPr>
        <p:spPr>
          <a:xfrm>
            <a:off x="1600200" y="652463"/>
            <a:ext cx="433388" cy="7000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133AD6-8CF3-4968-8AF9-C8ED68FF94B6}"/>
              </a:ext>
            </a:extLst>
          </p:cNvPr>
          <p:cNvSpPr/>
          <p:nvPr/>
        </p:nvSpPr>
        <p:spPr>
          <a:xfrm>
            <a:off x="4017169" y="1462088"/>
            <a:ext cx="1569244" cy="35718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7BB5B-F4AC-4D8D-A299-714F59C9AFC0}"/>
              </a:ext>
            </a:extLst>
          </p:cNvPr>
          <p:cNvSpPr/>
          <p:nvPr/>
        </p:nvSpPr>
        <p:spPr>
          <a:xfrm>
            <a:off x="9563100" y="1781176"/>
            <a:ext cx="2628900" cy="35718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0FBF28-86FD-4FAF-B3A3-CA8095A28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58" b="23394"/>
          <a:stretch/>
        </p:blipFill>
        <p:spPr>
          <a:xfrm>
            <a:off x="195264" y="971041"/>
            <a:ext cx="5852160" cy="4153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36F392-5E7F-409C-BF74-52307B47A0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12" b="23910"/>
          <a:stretch/>
        </p:blipFill>
        <p:spPr>
          <a:xfrm>
            <a:off x="6144576" y="1044518"/>
            <a:ext cx="5852160" cy="4006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EA78AF-2A82-4B43-B4D0-31F13DF37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343"/>
          <a:stretch/>
        </p:blipFill>
        <p:spPr>
          <a:xfrm>
            <a:off x="-1" y="5319713"/>
            <a:ext cx="9958709" cy="958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D484F-AF6A-4A75-8E21-4E48EADCA393}"/>
              </a:ext>
            </a:extLst>
          </p:cNvPr>
          <p:cNvSpPr txBox="1"/>
          <p:nvPr/>
        </p:nvSpPr>
        <p:spPr>
          <a:xfrm>
            <a:off x="138113" y="6405563"/>
            <a:ext cx="287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https://cinow.info/covid-zip/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62D1F4-4307-4D77-B093-C7A48A39B3E8}"/>
              </a:ext>
            </a:extLst>
          </p:cNvPr>
          <p:cNvSpPr txBox="1">
            <a:spLocks/>
          </p:cNvSpPr>
          <p:nvPr/>
        </p:nvSpPr>
        <p:spPr>
          <a:xfrm>
            <a:off x="195264" y="191955"/>
            <a:ext cx="7634286" cy="584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482AC"/>
                </a:solidFill>
              </a:rPr>
              <a:t>Zip code: Hospitalizations &amp; Population 65+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035D3E-65C1-4AB2-A03E-06692AB70E57}"/>
              </a:ext>
            </a:extLst>
          </p:cNvPr>
          <p:cNvSpPr/>
          <p:nvPr/>
        </p:nvSpPr>
        <p:spPr>
          <a:xfrm>
            <a:off x="290513" y="1543050"/>
            <a:ext cx="1581150" cy="1476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4A5654-4990-4987-8C43-AE3EEC49D953}"/>
              </a:ext>
            </a:extLst>
          </p:cNvPr>
          <p:cNvSpPr/>
          <p:nvPr/>
        </p:nvSpPr>
        <p:spPr>
          <a:xfrm>
            <a:off x="6310313" y="1547813"/>
            <a:ext cx="1581150" cy="1476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EA78AF-2A82-4B43-B4D0-31F13DF37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343"/>
          <a:stretch/>
        </p:blipFill>
        <p:spPr>
          <a:xfrm>
            <a:off x="-1" y="5319713"/>
            <a:ext cx="9958709" cy="958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D484F-AF6A-4A75-8E21-4E48EADCA393}"/>
              </a:ext>
            </a:extLst>
          </p:cNvPr>
          <p:cNvSpPr txBox="1"/>
          <p:nvPr/>
        </p:nvSpPr>
        <p:spPr>
          <a:xfrm>
            <a:off x="138113" y="6405563"/>
            <a:ext cx="287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https://cinow.info/covid-zip/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F08CD-95DD-4AE3-9046-ECC8837CF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3" y="799196"/>
            <a:ext cx="5943600" cy="4113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3A168E-B35D-4D5B-952F-9A00B55AB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696" y="799196"/>
            <a:ext cx="5943600" cy="412156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7639949-71CE-4F54-8D74-67FBFB2F0268}"/>
              </a:ext>
            </a:extLst>
          </p:cNvPr>
          <p:cNvSpPr txBox="1">
            <a:spLocks/>
          </p:cNvSpPr>
          <p:nvPr/>
        </p:nvSpPr>
        <p:spPr>
          <a:xfrm>
            <a:off x="195264" y="191955"/>
            <a:ext cx="7634286" cy="584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482AC"/>
                </a:solidFill>
              </a:rPr>
              <a:t>Zip code: Vaccine Access</a:t>
            </a:r>
          </a:p>
        </p:txBody>
      </p:sp>
    </p:spTree>
    <p:extLst>
      <p:ext uri="{BB962C8B-B14F-4D97-AF65-F5344CB8AC3E}">
        <p14:creationId xmlns:p14="http://schemas.microsoft.com/office/powerpoint/2010/main" val="4102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7D484F-AF6A-4A75-8E21-4E48EADCA393}"/>
              </a:ext>
            </a:extLst>
          </p:cNvPr>
          <p:cNvSpPr txBox="1"/>
          <p:nvPr/>
        </p:nvSpPr>
        <p:spPr>
          <a:xfrm>
            <a:off x="138113" y="6405563"/>
            <a:ext cx="304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https://cinow.info/covid-tract/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39949-71CE-4F54-8D74-67FBFB2F0268}"/>
              </a:ext>
            </a:extLst>
          </p:cNvPr>
          <p:cNvSpPr txBox="1">
            <a:spLocks/>
          </p:cNvSpPr>
          <p:nvPr/>
        </p:nvSpPr>
        <p:spPr>
          <a:xfrm>
            <a:off x="195264" y="191955"/>
            <a:ext cx="7634286" cy="584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482AC"/>
                </a:solidFill>
              </a:rPr>
              <a:t>Census Tract: Education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DA08CF-CFDC-45DF-9BB3-3AC17E42A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8" y="5463432"/>
            <a:ext cx="7796212" cy="843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2D7019-0D06-43DE-9655-79822C725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8" y="1331639"/>
            <a:ext cx="6400800" cy="3723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BFD0C3-67F1-477F-9C10-36E79F746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915" y="1271191"/>
            <a:ext cx="6400800" cy="36973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F595CC-A337-4A40-8551-364D1B7D240D}"/>
              </a:ext>
            </a:extLst>
          </p:cNvPr>
          <p:cNvSpPr/>
          <p:nvPr/>
        </p:nvSpPr>
        <p:spPr>
          <a:xfrm>
            <a:off x="93688" y="1809750"/>
            <a:ext cx="1581150" cy="1476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172FC2-577F-45B8-81DD-053A8AEF0654}"/>
              </a:ext>
            </a:extLst>
          </p:cNvPr>
          <p:cNvSpPr/>
          <p:nvPr/>
        </p:nvSpPr>
        <p:spPr>
          <a:xfrm>
            <a:off x="5813454" y="1740694"/>
            <a:ext cx="1581150" cy="1476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F22A52-C6F4-4968-84A6-5DABC52C6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1321681"/>
            <a:ext cx="6035040" cy="3575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D484F-AF6A-4A75-8E21-4E48EADCA393}"/>
              </a:ext>
            </a:extLst>
          </p:cNvPr>
          <p:cNvSpPr txBox="1"/>
          <p:nvPr/>
        </p:nvSpPr>
        <p:spPr>
          <a:xfrm>
            <a:off x="138113" y="6405563"/>
            <a:ext cx="304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https://cinow.info/covid-tract/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39949-71CE-4F54-8D74-67FBFB2F0268}"/>
              </a:ext>
            </a:extLst>
          </p:cNvPr>
          <p:cNvSpPr txBox="1">
            <a:spLocks/>
          </p:cNvSpPr>
          <p:nvPr/>
        </p:nvSpPr>
        <p:spPr>
          <a:xfrm>
            <a:off x="195264" y="191955"/>
            <a:ext cx="7634286" cy="584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482AC"/>
                </a:solidFill>
              </a:rPr>
              <a:t>Census Tract: Insurance Coverage &amp; Poverty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DA08CF-CFDC-45DF-9BB3-3AC17E42A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8" y="5463432"/>
            <a:ext cx="7796212" cy="8430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172FC2-577F-45B8-81DD-053A8AEF0654}"/>
              </a:ext>
            </a:extLst>
          </p:cNvPr>
          <p:cNvSpPr/>
          <p:nvPr/>
        </p:nvSpPr>
        <p:spPr>
          <a:xfrm>
            <a:off x="6213504" y="1768200"/>
            <a:ext cx="1581150" cy="1476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2EE68B-C0F3-445E-B80C-FFC788C97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65619"/>
            <a:ext cx="6035040" cy="35313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F595CC-A337-4A40-8551-364D1B7D240D}"/>
              </a:ext>
            </a:extLst>
          </p:cNvPr>
          <p:cNvSpPr/>
          <p:nvPr/>
        </p:nvSpPr>
        <p:spPr>
          <a:xfrm>
            <a:off x="14289" y="1780102"/>
            <a:ext cx="1581150" cy="1476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555" y="839053"/>
            <a:ext cx="10058400" cy="1205709"/>
          </a:xfrm>
        </p:spPr>
        <p:txBody>
          <a:bodyPr/>
          <a:lstStyle/>
          <a:p>
            <a:r>
              <a:rPr lang="en-US" dirty="0">
                <a:solidFill>
                  <a:srgbClr val="1482AC"/>
                </a:solidFill>
              </a:rPr>
              <a:t>Acknowledgements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97280" y="2044762"/>
            <a:ext cx="10058400" cy="0"/>
          </a:xfrm>
          <a:prstGeom prst="line">
            <a:avLst/>
          </a:prstGeom>
          <a:ln w="25400">
            <a:solidFill>
              <a:srgbClr val="EBB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F03A8C-DC6A-4318-97FB-03850BE5A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073760"/>
              </p:ext>
            </p:extLst>
          </p:nvPr>
        </p:nvGraphicFramePr>
        <p:xfrm>
          <a:off x="1097280" y="2220687"/>
          <a:ext cx="10058400" cy="364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30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E2B128"/>
                </a:solidFill>
              </a:rPr>
              <a:t>Thank you!!!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4721981" y="4193309"/>
            <a:ext cx="7470019" cy="0"/>
          </a:xfrm>
          <a:prstGeom prst="line">
            <a:avLst/>
          </a:prstGeom>
          <a:ln w="25400">
            <a:solidFill>
              <a:srgbClr val="1CAD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6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 depicting Risk for COVID-19 by race/ethnicity">
            <a:extLst>
              <a:ext uri="{FF2B5EF4-FFF2-40B4-BE49-F238E27FC236}">
                <a16:creationId xmlns:a16="http://schemas.microsoft.com/office/drawing/2014/main" id="{123B258A-C350-4937-9FCF-C2301605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0075"/>
            <a:ext cx="100584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F1F369-AAC5-42EF-A9ED-877607F50D79}"/>
              </a:ext>
            </a:extLst>
          </p:cNvPr>
          <p:cNvSpPr txBox="1"/>
          <p:nvPr/>
        </p:nvSpPr>
        <p:spPr>
          <a:xfrm>
            <a:off x="59871" y="6460672"/>
            <a:ext cx="1022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https://www.cdc.gov/coronavirus/2019-ncov/covid-data/investigations-discovery/hospitalization-death-by-race-ethnicity.html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54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F1F369-AAC5-42EF-A9ED-877607F50D79}"/>
              </a:ext>
            </a:extLst>
          </p:cNvPr>
          <p:cNvSpPr txBox="1"/>
          <p:nvPr/>
        </p:nvSpPr>
        <p:spPr>
          <a:xfrm>
            <a:off x="59871" y="6460672"/>
            <a:ext cx="5589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https://covid.cdc.gov/covid-data-tracker/#vaccination-demographic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CFB0A-1B6E-4CC8-B748-8ACE371BA5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 b="67259"/>
          <a:stretch/>
        </p:blipFill>
        <p:spPr>
          <a:xfrm>
            <a:off x="59871" y="195942"/>
            <a:ext cx="4450965" cy="2035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537BD-AAF5-4E1C-AB50-0A4622C3D9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7" b="20238"/>
          <a:stretch/>
        </p:blipFill>
        <p:spPr>
          <a:xfrm>
            <a:off x="4440078" y="1484324"/>
            <a:ext cx="7455297" cy="4676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E3C7DF-8299-44B6-BB42-6FF52CB7C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60" r="41195" b="7143"/>
          <a:stretch/>
        </p:blipFill>
        <p:spPr>
          <a:xfrm>
            <a:off x="166551" y="2548801"/>
            <a:ext cx="4114800" cy="112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D2E19-4708-4AFD-9C88-F21A0B2B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2" y="984476"/>
            <a:ext cx="6069287" cy="4001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5A70CF-B31C-4B1B-BC5D-180DB4E2F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811" y="958624"/>
            <a:ext cx="4599064" cy="4005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C4BDAB-E5D2-470C-9F41-859931D0E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012" y="3609975"/>
            <a:ext cx="2508000" cy="2352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EEDFE5-FD41-4506-BE71-56F51DD6B6D0}"/>
              </a:ext>
            </a:extLst>
          </p:cNvPr>
          <p:cNvSpPr txBox="1"/>
          <p:nvPr/>
        </p:nvSpPr>
        <p:spPr>
          <a:xfrm>
            <a:off x="138113" y="6443663"/>
            <a:ext cx="805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COVID-19 Monthly Epidemiological Report, City of San Antonio, March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209DCC-E6DC-4B3F-A7BC-6BB95AC8505E}"/>
              </a:ext>
            </a:extLst>
          </p:cNvPr>
          <p:cNvSpPr/>
          <p:nvPr/>
        </p:nvSpPr>
        <p:spPr>
          <a:xfrm>
            <a:off x="138113" y="676275"/>
            <a:ext cx="6029325" cy="516255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D2E19-4708-4AFD-9C88-F21A0B2B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2" y="984476"/>
            <a:ext cx="6069287" cy="4001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5A70CF-B31C-4B1B-BC5D-180DB4E2F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811" y="958624"/>
            <a:ext cx="4599064" cy="4005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C4BDAB-E5D2-470C-9F41-859931D0E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012" y="3609975"/>
            <a:ext cx="2508000" cy="2352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EEDFE5-FD41-4506-BE71-56F51DD6B6D0}"/>
              </a:ext>
            </a:extLst>
          </p:cNvPr>
          <p:cNvSpPr txBox="1"/>
          <p:nvPr/>
        </p:nvSpPr>
        <p:spPr>
          <a:xfrm>
            <a:off x="138113" y="6443663"/>
            <a:ext cx="805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COVID-19 Monthly Epidemiological Report, City of San Antonio, March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209DCC-E6DC-4B3F-A7BC-6BB95AC8505E}"/>
              </a:ext>
            </a:extLst>
          </p:cNvPr>
          <p:cNvSpPr/>
          <p:nvPr/>
        </p:nvSpPr>
        <p:spPr>
          <a:xfrm>
            <a:off x="5972175" y="847725"/>
            <a:ext cx="6029325" cy="516255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555" y="839053"/>
            <a:ext cx="10058400" cy="1205709"/>
          </a:xfrm>
        </p:spPr>
        <p:txBody>
          <a:bodyPr/>
          <a:lstStyle/>
          <a:p>
            <a:r>
              <a:rPr lang="en-US" dirty="0">
                <a:solidFill>
                  <a:srgbClr val="1482AC"/>
                </a:solidFill>
              </a:rPr>
              <a:t>What did we do?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238A3D4-5129-45E9-BD4C-A409F2473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025221"/>
              </p:ext>
            </p:extLst>
          </p:nvPr>
        </p:nvGraphicFramePr>
        <p:xfrm>
          <a:off x="2667000" y="2295525"/>
          <a:ext cx="6858000" cy="357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097280" y="2044762"/>
            <a:ext cx="10058400" cy="0"/>
          </a:xfrm>
          <a:prstGeom prst="line">
            <a:avLst/>
          </a:prstGeom>
          <a:ln w="25400">
            <a:solidFill>
              <a:srgbClr val="EBB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748DDA9-03B1-42BC-8151-2B483E6B9AAF}"/>
              </a:ext>
            </a:extLst>
          </p:cNvPr>
          <p:cNvSpPr/>
          <p:nvPr/>
        </p:nvSpPr>
        <p:spPr>
          <a:xfrm>
            <a:off x="5229981" y="5471886"/>
            <a:ext cx="2172305" cy="304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515F0-7966-4CBC-88D5-EA59AACBDE3D}"/>
              </a:ext>
            </a:extLst>
          </p:cNvPr>
          <p:cNvSpPr/>
          <p:nvPr/>
        </p:nvSpPr>
        <p:spPr>
          <a:xfrm rot="16200000">
            <a:off x="2062240" y="3881362"/>
            <a:ext cx="1652212" cy="304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555" y="839053"/>
            <a:ext cx="10058400" cy="1205709"/>
          </a:xfrm>
        </p:spPr>
        <p:txBody>
          <a:bodyPr/>
          <a:lstStyle/>
          <a:p>
            <a:r>
              <a:rPr lang="en-US" dirty="0">
                <a:solidFill>
                  <a:srgbClr val="1482AC"/>
                </a:solidFill>
              </a:rPr>
              <a:t>Scatterplot Indicators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97280" y="2044762"/>
            <a:ext cx="10058400" cy="0"/>
          </a:xfrm>
          <a:prstGeom prst="line">
            <a:avLst/>
          </a:prstGeom>
          <a:ln w="25400">
            <a:solidFill>
              <a:srgbClr val="EBB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71E00C-8647-4B0A-A72B-9F65FAD06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571865"/>
              </p:ext>
            </p:extLst>
          </p:nvPr>
        </p:nvGraphicFramePr>
        <p:xfrm>
          <a:off x="890209" y="2148113"/>
          <a:ext cx="10265471" cy="3870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929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555" y="839053"/>
            <a:ext cx="10058400" cy="1205709"/>
          </a:xfrm>
        </p:spPr>
        <p:txBody>
          <a:bodyPr/>
          <a:lstStyle/>
          <a:p>
            <a:r>
              <a:rPr lang="en-US" dirty="0">
                <a:solidFill>
                  <a:srgbClr val="1482AC"/>
                </a:solidFill>
              </a:rPr>
              <a:t>Scatterplot Indicators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97280" y="2044762"/>
            <a:ext cx="10058400" cy="0"/>
          </a:xfrm>
          <a:prstGeom prst="line">
            <a:avLst/>
          </a:prstGeom>
          <a:ln w="25400">
            <a:solidFill>
              <a:srgbClr val="EBB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71E00C-8647-4B0A-A72B-9F65FAD067C6}"/>
              </a:ext>
            </a:extLst>
          </p:cNvPr>
          <p:cNvGraphicFramePr/>
          <p:nvPr/>
        </p:nvGraphicFramePr>
        <p:xfrm>
          <a:off x="890209" y="2148113"/>
          <a:ext cx="10265471" cy="3870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88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555" y="839053"/>
            <a:ext cx="10058400" cy="1205709"/>
          </a:xfrm>
        </p:spPr>
        <p:txBody>
          <a:bodyPr/>
          <a:lstStyle/>
          <a:p>
            <a:r>
              <a:rPr lang="en-US" dirty="0">
                <a:solidFill>
                  <a:srgbClr val="1482AC"/>
                </a:solidFill>
              </a:rPr>
              <a:t>How did we do this?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97280" y="2044762"/>
            <a:ext cx="10058400" cy="0"/>
          </a:xfrm>
          <a:prstGeom prst="line">
            <a:avLst/>
          </a:prstGeom>
          <a:ln w="25400">
            <a:solidFill>
              <a:srgbClr val="EBB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6147-5CF8-4FBB-8E8E-322E6DD8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0687"/>
            <a:ext cx="10058400" cy="36484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en-US" dirty="0"/>
              <a:t> </a:t>
            </a:r>
          </a:p>
          <a:p>
            <a:pPr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R studio – Shiny</a:t>
            </a:r>
          </a:p>
          <a:p>
            <a:pPr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 Hosted on free server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shinyapps.io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7 Easy Steps to Building your Own Shiny App from Scratch – JEPS Bulletin">
            <a:extLst>
              <a:ext uri="{FF2B5EF4-FFF2-40B4-BE49-F238E27FC236}">
                <a16:creationId xmlns:a16="http://schemas.microsoft.com/office/drawing/2014/main" id="{12777679-3CA8-4C5F-8EBA-65B9E104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08" y="2258446"/>
            <a:ext cx="2662540" cy="308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FFFFF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7187</TotalTime>
  <Words>296</Words>
  <Application>Microsoft Office PowerPoint</Application>
  <PresentationFormat>Widescreen</PresentationFormat>
  <Paragraphs>77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Retrospect</vt:lpstr>
      <vt:lpstr>COVID-19 &amp; Place-based Disparities</vt:lpstr>
      <vt:lpstr>PowerPoint Presentation</vt:lpstr>
      <vt:lpstr>PowerPoint Presentation</vt:lpstr>
      <vt:lpstr>PowerPoint Presentation</vt:lpstr>
      <vt:lpstr>PowerPoint Presentation</vt:lpstr>
      <vt:lpstr>What did we do?</vt:lpstr>
      <vt:lpstr>Scatterplot Indicators</vt:lpstr>
      <vt:lpstr>Scatterplot Indicators</vt:lpstr>
      <vt:lpstr>How did we do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Thank you!!!</vt:lpstr>
    </vt:vector>
  </TitlesOfParts>
  <Company>UTHealth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assessment:  Innovations that really shouldn’t be anymore</dc:title>
  <dc:creator>Pyne, Jeremy D</dc:creator>
  <cp:lastModifiedBy>Peffley, Alexander</cp:lastModifiedBy>
  <cp:revision>95</cp:revision>
  <dcterms:created xsi:type="dcterms:W3CDTF">2020-03-30T16:24:25Z</dcterms:created>
  <dcterms:modified xsi:type="dcterms:W3CDTF">2021-08-06T10:39:02Z</dcterms:modified>
</cp:coreProperties>
</file>