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73" r:id="rId1"/>
  </p:sldMasterIdLst>
  <p:notesMasterIdLst>
    <p:notesMasterId r:id="rId16"/>
  </p:notesMasterIdLst>
  <p:handoutMasterIdLst>
    <p:handoutMasterId r:id="rId17"/>
  </p:handoutMasterIdLst>
  <p:sldIdLst>
    <p:sldId id="256" r:id="rId2"/>
    <p:sldId id="319" r:id="rId3"/>
    <p:sldId id="320" r:id="rId4"/>
    <p:sldId id="321" r:id="rId5"/>
    <p:sldId id="322" r:id="rId6"/>
    <p:sldId id="326" r:id="rId7"/>
    <p:sldId id="330" r:id="rId8"/>
    <p:sldId id="323" r:id="rId9"/>
    <p:sldId id="327" r:id="rId10"/>
    <p:sldId id="325" r:id="rId11"/>
    <p:sldId id="331" r:id="rId12"/>
    <p:sldId id="332" r:id="rId13"/>
    <p:sldId id="324" r:id="rId14"/>
    <p:sldId id="333" r:id="rId15"/>
  </p:sldIdLst>
  <p:sldSz cx="12192000" cy="6858000"/>
  <p:notesSz cx="6950075" cy="9236075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5BE263C-DBD7-4A20-BB59-AAB30ACAA65A}" styleName="Medium Style 3 - 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E8034E78-7F5D-4C2E-B375-FC64B27BC917}" styleName="Dark Style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dk1">
              <a:tint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dk1">
              <a:tint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dk1">
              <a:tint val="6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91EBBBCC-DAD2-459C-BE2E-F6DE35CF9A28}" styleName="Dark Style 2 - Accent 3/Accent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9317" autoAdjust="0"/>
    <p:restoredTop sz="92870" autoAdjust="0"/>
  </p:normalViewPr>
  <p:slideViewPr>
    <p:cSldViewPr snapToGrid="0">
      <p:cViewPr varScale="1">
        <p:scale>
          <a:sx n="67" d="100"/>
          <a:sy n="67" d="100"/>
        </p:scale>
        <p:origin x="210" y="54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11488" cy="4635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37000" y="0"/>
            <a:ext cx="3011488" cy="4635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4D9B412-005F-4481-8A2F-ABD2ED344778}" type="datetimeFigureOut">
              <a:rPr lang="en-US" smtClean="0"/>
              <a:t>8/5/2021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772525"/>
            <a:ext cx="3011488" cy="4635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37000" y="8772525"/>
            <a:ext cx="3011488" cy="4635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4CF6C26-95E0-4569-9C94-053C426CBA2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4216746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11488" cy="4635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37000" y="0"/>
            <a:ext cx="3011488" cy="4635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8449054-F285-446A-AA2C-BD0D155D88EA}" type="datetimeFigureOut">
              <a:rPr lang="en-US" smtClean="0"/>
              <a:t>8/5/2021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03263" y="1154113"/>
            <a:ext cx="5543550" cy="31178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95325" y="4445000"/>
            <a:ext cx="5559425" cy="3636963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772525"/>
            <a:ext cx="3011488" cy="4635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37000" y="8772525"/>
            <a:ext cx="3011488" cy="4635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3265313-E554-417C-AED8-4C314C97C95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0683407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265313-E554-417C-AED8-4C314C97C952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4329431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smtClean="0"/>
              <a:t>8/5/2021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42708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0" advClick="0" advTm="20000"/>
    </mc:Choice>
    <mc:Fallback xmlns="">
      <p:transition spd="slow" advClick="0" advTm="20000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smtClean="0"/>
              <a:pPr/>
              <a:t>8/5/2021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930152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0" advClick="0" advTm="20000"/>
    </mc:Choice>
    <mc:Fallback xmlns="">
      <p:transition spd="slow" advClick="0" advTm="20000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smtClean="0"/>
              <a:pPr/>
              <a:t>8/5/2021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4354924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0" advClick="0" advTm="20000"/>
    </mc:Choice>
    <mc:Fallback xmlns="">
      <p:transition spd="slow" advClick="0" advTm="20000"/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smtClean="0"/>
              <a:pPr/>
              <a:t>8/5/2021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178080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0" advClick="0" advTm="20000"/>
    </mc:Choice>
    <mc:Fallback xmlns="">
      <p:transition spd="slow" advClick="0" advTm="20000"/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smtClean="0"/>
              <a:pPr/>
              <a:t>8/5/2021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4952372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0" advClick="0" advTm="20000"/>
    </mc:Choice>
    <mc:Fallback xmlns="">
      <p:transition spd="slow" advClick="0" advTm="20000"/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smtClean="0"/>
              <a:pPr/>
              <a:t>8/5/2021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431588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0" advClick="0" advTm="20000"/>
    </mc:Choice>
    <mc:Fallback xmlns="">
      <p:transition spd="slow" advClick="0" advTm="20000"/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smtClean="0"/>
              <a:t>8/5/2021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273688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0" advClick="0" advTm="20000"/>
    </mc:Choice>
    <mc:Fallback xmlns="">
      <p:transition spd="slow" advClick="0" advTm="20000"/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smtClean="0"/>
              <a:t>8/5/2021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402444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0" advClick="0" advTm="20000"/>
    </mc:Choice>
    <mc:Fallback xmlns="">
      <p:transition spd="slow" advClick="0" advTm="20000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57D7DE-61AE-4BC6-A87E-9454F8FD646E}" type="datetimeFigureOut">
              <a:rPr lang="en-US" smtClean="0"/>
              <a:t>8/5/2021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AAA0FC-AF95-454C-A4E6-937690C7EEE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465927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0" advClick="0" advTm="20000"/>
    </mc:Choice>
    <mc:Fallback xmlns="">
      <p:transition spd="slow" advClick="0" advTm="20000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smtClean="0"/>
              <a:t>8/5/2021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636133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0" advClick="0" advTm="20000"/>
    </mc:Choice>
    <mc:Fallback xmlns="">
      <p:transition spd="slow" advClick="0" advTm="20000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smtClean="0"/>
              <a:t>8/5/2021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041309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0" advClick="0" advTm="20000"/>
    </mc:Choice>
    <mc:Fallback xmlns="">
      <p:transition spd="slow" advClick="0" advTm="20000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smtClean="0"/>
              <a:t>8/5/2021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098580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0" advClick="0" advTm="20000"/>
    </mc:Choice>
    <mc:Fallback xmlns="">
      <p:transition spd="slow" advClick="0" advTm="20000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smtClean="0"/>
              <a:t>8/5/2021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718499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0" advClick="0" advTm="20000"/>
    </mc:Choice>
    <mc:Fallback xmlns="">
      <p:transition spd="slow" advClick="0" advTm="20000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smtClean="0"/>
              <a:pPr/>
              <a:t>8/5/2021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841630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0" advClick="0" advTm="20000"/>
    </mc:Choice>
    <mc:Fallback xmlns="">
      <p:transition spd="slow" advClick="0" advTm="20000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smtClean="0"/>
              <a:pPr/>
              <a:t>8/5/2021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551680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0" advClick="0" advTm="20000"/>
    </mc:Choice>
    <mc:Fallback xmlns="">
      <p:transition spd="slow" advClick="0" advTm="20000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smtClean="0"/>
              <a:pPr/>
              <a:t>8/5/2021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696504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0" advClick="0" advTm="20000"/>
    </mc:Choice>
    <mc:Fallback xmlns="">
      <p:transition spd="slow" advClick="0" advTm="20000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DFF08F-DC6B-4601-B491-B0F83F6DD2DA}" type="datetimeFigureOut">
              <a:rPr lang="en-US" smtClean="0"/>
              <a:pPr/>
              <a:t>8/5/2021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367024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  <p:sldLayoutId id="2147483685" r:id="rId12"/>
    <p:sldLayoutId id="2147483686" r:id="rId13"/>
    <p:sldLayoutId id="2147483687" r:id="rId14"/>
    <p:sldLayoutId id="2147483688" r:id="rId15"/>
    <p:sldLayoutId id="2147483689" r:id="rId16"/>
  </p:sldLayoutIdLst>
  <mc:AlternateContent xmlns:mc="http://schemas.openxmlformats.org/markup-compatibility/2006" xmlns:p14="http://schemas.microsoft.com/office/powerpoint/2010/main">
    <mc:Choice Requires="p14">
      <p:transition spd="slow" p14:dur="20000" advClick="0" advTm="20000"/>
    </mc:Choice>
    <mc:Fallback xmlns="">
      <p:transition spd="slow" advClick="0" advTm="20000"/>
    </mc:Fallback>
  </mc:AlternateConten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coronavirus-bniajfi.hub.arcgis.com/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image" Target="../media/image14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mailto:cknott@ubalt.edu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hyperlink" Target="https://www.bniajfi.org/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jp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13131" y="2053652"/>
            <a:ext cx="6758781" cy="2656524"/>
          </a:xfrm>
        </p:spPr>
        <p:txBody>
          <a:bodyPr/>
          <a:lstStyle/>
          <a:p>
            <a:r>
              <a:rPr lang="en-US" sz="4400" dirty="0">
                <a:solidFill>
                  <a:schemeClr val="accent2"/>
                </a:solidFill>
                <a:latin typeface="Century Gothic" panose="020B0502020202020204" pitchFamily="34" charset="0"/>
              </a:rPr>
              <a:t>Visualizing COVID19 and Community Indicators</a:t>
            </a:r>
            <a:br>
              <a:rPr lang="en-US" sz="4400" dirty="0">
                <a:solidFill>
                  <a:schemeClr val="accent2"/>
                </a:solidFill>
                <a:latin typeface="Century Gothic" panose="020B0502020202020204" pitchFamily="34" charset="0"/>
              </a:rPr>
            </a:br>
            <a:br>
              <a:rPr lang="en-US" sz="4400" dirty="0">
                <a:solidFill>
                  <a:schemeClr val="accent2"/>
                </a:solidFill>
                <a:latin typeface="Century Gothic" panose="020B0502020202020204" pitchFamily="34" charset="0"/>
              </a:rPr>
            </a:br>
            <a:endParaRPr lang="en-US" sz="4400" dirty="0">
              <a:solidFill>
                <a:schemeClr val="accent2"/>
              </a:solidFill>
              <a:latin typeface="Century Gothic" panose="020B0502020202020204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28760" y="4010434"/>
            <a:ext cx="8276180" cy="2123768"/>
          </a:xfrm>
        </p:spPr>
        <p:txBody>
          <a:bodyPr>
            <a:normAutofit fontScale="92500" lnSpcReduction="20000"/>
          </a:bodyPr>
          <a:lstStyle/>
          <a:p>
            <a:r>
              <a:rPr lang="en-US" sz="1600" dirty="0"/>
              <a:t>              </a:t>
            </a:r>
          </a:p>
          <a:p>
            <a:pPr algn="r"/>
            <a:r>
              <a:rPr lang="en-US" sz="2600" dirty="0">
                <a:latin typeface="Century Gothic" panose="020B0502020202020204" pitchFamily="34" charset="0"/>
              </a:rPr>
              <a:t>Cheryl Knott</a:t>
            </a:r>
            <a:br>
              <a:rPr lang="en-US" sz="2600" dirty="0">
                <a:latin typeface="Century Gothic" panose="020B0502020202020204" pitchFamily="34" charset="0"/>
              </a:rPr>
            </a:br>
            <a:r>
              <a:rPr lang="en-US" sz="2600" i="1" dirty="0">
                <a:latin typeface="Century Gothic" panose="020B0502020202020204" pitchFamily="34" charset="0"/>
              </a:rPr>
              <a:t>Research Manager</a:t>
            </a:r>
            <a:br>
              <a:rPr lang="en-US" i="1" dirty="0">
                <a:latin typeface="Century Gothic" panose="020B0502020202020204" pitchFamily="34" charset="0"/>
              </a:rPr>
            </a:br>
            <a:br>
              <a:rPr lang="en-US" dirty="0">
                <a:latin typeface="Century Gothic" panose="020B0502020202020204" pitchFamily="34" charset="0"/>
              </a:rPr>
            </a:br>
            <a:endParaRPr lang="en-US" sz="2800" dirty="0">
              <a:latin typeface="Century Gothic" panose="020B0502020202020204" pitchFamily="34" charset="0"/>
            </a:endParaRPr>
          </a:p>
          <a:p>
            <a:pPr algn="r"/>
            <a:r>
              <a:rPr lang="en-US" sz="2800" dirty="0">
                <a:latin typeface="Century Gothic" panose="020B0502020202020204" pitchFamily="34" charset="0"/>
              </a:rPr>
              <a:t>May 25, 2021</a:t>
            </a:r>
            <a:endParaRPr lang="en-US" dirty="0">
              <a:latin typeface="Century Gothic" panose="020B050202020202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2637" y="3001045"/>
            <a:ext cx="2720988" cy="265652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rcRect/>
          <a:stretch/>
        </p:blipFill>
        <p:spPr>
          <a:xfrm>
            <a:off x="562728" y="5736961"/>
            <a:ext cx="2637825" cy="6327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46336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0" advClick="0" advTm="20000"/>
    </mc:Choice>
    <mc:Fallback xmlns="">
      <p:transition spd="slow" advClick="0" advTm="20000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2101" y="304800"/>
            <a:ext cx="8596668" cy="1320800"/>
          </a:xfrm>
        </p:spPr>
        <p:txBody>
          <a:bodyPr>
            <a:normAutofit/>
          </a:bodyPr>
          <a:lstStyle/>
          <a:p>
            <a:r>
              <a:rPr lang="en-US" sz="4000" dirty="0">
                <a:latin typeface="Century Gothic" panose="020B0502020202020204" pitchFamily="34" charset="0"/>
              </a:rPr>
              <a:t>Citizen-Driven Service Requests Dashboard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rcRect t="1838" b="1838"/>
          <a:stretch/>
        </p:blipFill>
        <p:spPr>
          <a:xfrm>
            <a:off x="462101" y="1844040"/>
            <a:ext cx="8868886" cy="402336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31323" y="4519039"/>
            <a:ext cx="2048501" cy="199997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43408CB1-40B6-DC49-B282-12D0C89BBA82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/>
        </p:blipFill>
        <p:spPr>
          <a:xfrm>
            <a:off x="10056409" y="157862"/>
            <a:ext cx="2048501" cy="491363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D5D9ED68-7B90-B749-A157-DB48E179513A}"/>
              </a:ext>
            </a:extLst>
          </p:cNvPr>
          <p:cNvSpPr txBox="1"/>
          <p:nvPr/>
        </p:nvSpPr>
        <p:spPr>
          <a:xfrm>
            <a:off x="10834229" y="649225"/>
            <a:ext cx="1266757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dirty="0" err="1">
                <a:solidFill>
                  <a:schemeClr val="bg1"/>
                </a:solidFill>
                <a:latin typeface="Century Gothic" panose="020B0502020202020204" pitchFamily="34" charset="0"/>
              </a:rPr>
              <a:t>Bniajfi.org</a:t>
            </a:r>
            <a:br>
              <a:rPr lang="en-US" dirty="0">
                <a:solidFill>
                  <a:schemeClr val="bg1"/>
                </a:solidFill>
                <a:latin typeface="Century Gothic" panose="020B0502020202020204" pitchFamily="34" charset="0"/>
              </a:rPr>
            </a:br>
            <a:r>
              <a:rPr lang="en-US" dirty="0">
                <a:solidFill>
                  <a:schemeClr val="bg1"/>
                </a:solidFill>
                <a:latin typeface="Century Gothic" panose="020B0502020202020204" pitchFamily="34" charset="0"/>
              </a:rPr>
              <a:t>@</a:t>
            </a:r>
            <a:r>
              <a:rPr lang="en-US" dirty="0" err="1">
                <a:solidFill>
                  <a:schemeClr val="bg1"/>
                </a:solidFill>
                <a:latin typeface="Century Gothic" panose="020B0502020202020204" pitchFamily="34" charset="0"/>
              </a:rPr>
              <a:t>bniajfi</a:t>
            </a:r>
            <a:br>
              <a:rPr lang="en-US" dirty="0">
                <a:solidFill>
                  <a:schemeClr val="bg1"/>
                </a:solidFill>
                <a:latin typeface="Century Gothic" panose="020B0502020202020204" pitchFamily="34" charset="0"/>
              </a:rPr>
            </a:br>
            <a:endParaRPr lang="en-US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460749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0" advClick="0" advTm="20000"/>
    </mc:Choice>
    <mc:Fallback xmlns="">
      <p:transition spd="slow" advClick="0" advTm="20000"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2101" y="304800"/>
            <a:ext cx="8596668" cy="1320800"/>
          </a:xfrm>
        </p:spPr>
        <p:txBody>
          <a:bodyPr>
            <a:normAutofit/>
          </a:bodyPr>
          <a:lstStyle/>
          <a:p>
            <a:r>
              <a:rPr lang="en-US" sz="4000" dirty="0">
                <a:latin typeface="Century Gothic" panose="020B0502020202020204" pitchFamily="34" charset="0"/>
              </a:rPr>
              <a:t>Citizen-Driven Service Requests Dashboard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rcRect t="2106" b="2106"/>
          <a:stretch/>
        </p:blipFill>
        <p:spPr>
          <a:xfrm>
            <a:off x="462101" y="1844040"/>
            <a:ext cx="8868886" cy="402336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31323" y="4519039"/>
            <a:ext cx="2048501" cy="199997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43408CB1-40B6-DC49-B282-12D0C89BBA82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/>
        </p:blipFill>
        <p:spPr>
          <a:xfrm>
            <a:off x="10056409" y="157862"/>
            <a:ext cx="2048501" cy="491363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D5D9ED68-7B90-B749-A157-DB48E179513A}"/>
              </a:ext>
            </a:extLst>
          </p:cNvPr>
          <p:cNvSpPr txBox="1"/>
          <p:nvPr/>
        </p:nvSpPr>
        <p:spPr>
          <a:xfrm>
            <a:off x="10834229" y="649225"/>
            <a:ext cx="1266757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dirty="0" err="1">
                <a:solidFill>
                  <a:schemeClr val="bg1"/>
                </a:solidFill>
                <a:latin typeface="Century Gothic" panose="020B0502020202020204" pitchFamily="34" charset="0"/>
              </a:rPr>
              <a:t>Bniajfi.org</a:t>
            </a:r>
            <a:br>
              <a:rPr lang="en-US" dirty="0">
                <a:solidFill>
                  <a:schemeClr val="bg1"/>
                </a:solidFill>
                <a:latin typeface="Century Gothic" panose="020B0502020202020204" pitchFamily="34" charset="0"/>
              </a:rPr>
            </a:br>
            <a:r>
              <a:rPr lang="en-US" dirty="0">
                <a:solidFill>
                  <a:schemeClr val="bg1"/>
                </a:solidFill>
                <a:latin typeface="Century Gothic" panose="020B0502020202020204" pitchFamily="34" charset="0"/>
              </a:rPr>
              <a:t>@</a:t>
            </a:r>
            <a:r>
              <a:rPr lang="en-US" dirty="0" err="1">
                <a:solidFill>
                  <a:schemeClr val="bg1"/>
                </a:solidFill>
                <a:latin typeface="Century Gothic" panose="020B0502020202020204" pitchFamily="34" charset="0"/>
              </a:rPr>
              <a:t>bniajfi</a:t>
            </a:r>
            <a:br>
              <a:rPr lang="en-US" dirty="0">
                <a:solidFill>
                  <a:schemeClr val="bg1"/>
                </a:solidFill>
                <a:latin typeface="Century Gothic" panose="020B0502020202020204" pitchFamily="34" charset="0"/>
              </a:rPr>
            </a:br>
            <a:endParaRPr lang="en-US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552395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0" advClick="0" advTm="20000"/>
    </mc:Choice>
    <mc:Fallback xmlns="">
      <p:transition spd="slow" advClick="0" advTm="20000"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2101" y="304800"/>
            <a:ext cx="8596668" cy="1320800"/>
          </a:xfrm>
        </p:spPr>
        <p:txBody>
          <a:bodyPr>
            <a:normAutofit/>
          </a:bodyPr>
          <a:lstStyle/>
          <a:p>
            <a:r>
              <a:rPr lang="en-US" sz="4000" dirty="0">
                <a:latin typeface="Century Gothic" panose="020B0502020202020204" pitchFamily="34" charset="0"/>
              </a:rPr>
              <a:t>Citizen-Driven Service Requests Dashboard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rcRect t="2299" b="2299"/>
          <a:stretch/>
        </p:blipFill>
        <p:spPr>
          <a:xfrm>
            <a:off x="462101" y="1844040"/>
            <a:ext cx="8868886" cy="402336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31323" y="4519039"/>
            <a:ext cx="2048501" cy="199997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43408CB1-40B6-DC49-B282-12D0C89BBA82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/>
        </p:blipFill>
        <p:spPr>
          <a:xfrm>
            <a:off x="10056409" y="157862"/>
            <a:ext cx="2048501" cy="491363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D5D9ED68-7B90-B749-A157-DB48E179513A}"/>
              </a:ext>
            </a:extLst>
          </p:cNvPr>
          <p:cNvSpPr txBox="1"/>
          <p:nvPr/>
        </p:nvSpPr>
        <p:spPr>
          <a:xfrm>
            <a:off x="10834229" y="649225"/>
            <a:ext cx="1266757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dirty="0" err="1">
                <a:solidFill>
                  <a:schemeClr val="bg1"/>
                </a:solidFill>
                <a:latin typeface="Century Gothic" panose="020B0502020202020204" pitchFamily="34" charset="0"/>
              </a:rPr>
              <a:t>Bniajfi.org</a:t>
            </a:r>
            <a:br>
              <a:rPr lang="en-US" dirty="0">
                <a:solidFill>
                  <a:schemeClr val="bg1"/>
                </a:solidFill>
                <a:latin typeface="Century Gothic" panose="020B0502020202020204" pitchFamily="34" charset="0"/>
              </a:rPr>
            </a:br>
            <a:r>
              <a:rPr lang="en-US" dirty="0">
                <a:solidFill>
                  <a:schemeClr val="bg1"/>
                </a:solidFill>
                <a:latin typeface="Century Gothic" panose="020B0502020202020204" pitchFamily="34" charset="0"/>
              </a:rPr>
              <a:t>@</a:t>
            </a:r>
            <a:r>
              <a:rPr lang="en-US" dirty="0" err="1">
                <a:solidFill>
                  <a:schemeClr val="bg1"/>
                </a:solidFill>
                <a:latin typeface="Century Gothic" panose="020B0502020202020204" pitchFamily="34" charset="0"/>
              </a:rPr>
              <a:t>bniajfi</a:t>
            </a:r>
            <a:br>
              <a:rPr lang="en-US" dirty="0">
                <a:solidFill>
                  <a:schemeClr val="bg1"/>
                </a:solidFill>
                <a:latin typeface="Century Gothic" panose="020B0502020202020204" pitchFamily="34" charset="0"/>
              </a:rPr>
            </a:br>
            <a:endParaRPr lang="en-US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513834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0" advClick="0" advTm="20000"/>
    </mc:Choice>
    <mc:Fallback xmlns="">
      <p:transition spd="slow" advClick="0" advTm="20000"/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8490"/>
            <a:ext cx="8596668" cy="1115023"/>
          </a:xfrm>
        </p:spPr>
        <p:txBody>
          <a:bodyPr>
            <a:normAutofit/>
          </a:bodyPr>
          <a:lstStyle/>
          <a:p>
            <a:r>
              <a:rPr lang="en-US" sz="4000" dirty="0">
                <a:latin typeface="Century Gothic" panose="020B0502020202020204" pitchFamily="34" charset="0"/>
              </a:rPr>
              <a:t>COVID-19 Data Hub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31323" y="4519039"/>
            <a:ext cx="2048501" cy="1999970"/>
          </a:xfrm>
          <a:prstGeom prst="rect">
            <a:avLst/>
          </a:prstGeom>
        </p:spPr>
      </p:pic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14F122C-C22A-8147-97CD-7AB2B73AD2B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5386341"/>
            <a:ext cx="8596668" cy="669751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3100" dirty="0">
                <a:latin typeface="Century Gothic" panose="020B0502020202020204" pitchFamily="34" charset="0"/>
                <a:hlinkClick r:id="rId3"/>
              </a:rPr>
              <a:t>https://coronavirus-bniajfi.hub.arcgis.com</a:t>
            </a:r>
            <a:endParaRPr lang="en-US" sz="3100" dirty="0">
              <a:latin typeface="Century Gothic" panose="020B0502020202020204" pitchFamily="34" charset="0"/>
            </a:endParaRPr>
          </a:p>
          <a:p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rcRect t="1015" b="1015"/>
          <a:stretch/>
        </p:blipFill>
        <p:spPr>
          <a:xfrm>
            <a:off x="757257" y="1317261"/>
            <a:ext cx="8436822" cy="394716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287AAEEF-A0B8-B64C-8986-8B24298DBACA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/>
          <a:stretch/>
        </p:blipFill>
        <p:spPr>
          <a:xfrm>
            <a:off x="10080951" y="157862"/>
            <a:ext cx="2048501" cy="491363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42650764-AF6F-0C46-8A57-7DEB58DC3180}"/>
              </a:ext>
            </a:extLst>
          </p:cNvPr>
          <p:cNvSpPr txBox="1"/>
          <p:nvPr/>
        </p:nvSpPr>
        <p:spPr>
          <a:xfrm>
            <a:off x="10834229" y="649225"/>
            <a:ext cx="1266757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dirty="0" err="1">
                <a:solidFill>
                  <a:schemeClr val="bg1"/>
                </a:solidFill>
                <a:latin typeface="Century Gothic" panose="020B0502020202020204" pitchFamily="34" charset="0"/>
              </a:rPr>
              <a:t>Bniajfi.org</a:t>
            </a:r>
            <a:br>
              <a:rPr lang="en-US" dirty="0">
                <a:solidFill>
                  <a:schemeClr val="bg1"/>
                </a:solidFill>
                <a:latin typeface="Century Gothic" panose="020B0502020202020204" pitchFamily="34" charset="0"/>
              </a:rPr>
            </a:br>
            <a:r>
              <a:rPr lang="en-US" dirty="0">
                <a:solidFill>
                  <a:schemeClr val="bg1"/>
                </a:solidFill>
                <a:latin typeface="Century Gothic" panose="020B0502020202020204" pitchFamily="34" charset="0"/>
              </a:rPr>
              <a:t>@</a:t>
            </a:r>
            <a:r>
              <a:rPr lang="en-US" dirty="0" err="1">
                <a:solidFill>
                  <a:schemeClr val="bg1"/>
                </a:solidFill>
                <a:latin typeface="Century Gothic" panose="020B0502020202020204" pitchFamily="34" charset="0"/>
              </a:rPr>
              <a:t>bniajfi</a:t>
            </a:r>
            <a:br>
              <a:rPr lang="en-US" dirty="0">
                <a:solidFill>
                  <a:schemeClr val="bg1"/>
                </a:solidFill>
                <a:latin typeface="Century Gothic" panose="020B0502020202020204" pitchFamily="34" charset="0"/>
              </a:rPr>
            </a:br>
            <a:endParaRPr lang="en-US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451755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0" advClick="0" advTm="20000"/>
    </mc:Choice>
    <mc:Fallback xmlns="">
      <p:transition spd="slow" advClick="0" advTm="20000"/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8490"/>
            <a:ext cx="8596668" cy="1115023"/>
          </a:xfrm>
        </p:spPr>
        <p:txBody>
          <a:bodyPr>
            <a:normAutofit/>
          </a:bodyPr>
          <a:lstStyle/>
          <a:p>
            <a:r>
              <a:rPr lang="en-US" sz="4000" dirty="0">
                <a:latin typeface="Century Gothic" panose="020B0502020202020204" pitchFamily="34" charset="0"/>
              </a:rPr>
              <a:t>Contact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31323" y="4519039"/>
            <a:ext cx="2048501" cy="1999970"/>
          </a:xfrm>
          <a:prstGeom prst="rect">
            <a:avLst/>
          </a:prstGeom>
        </p:spPr>
      </p:pic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14F122C-C22A-8147-97CD-7AB2B73AD2B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1439057"/>
            <a:ext cx="8596668" cy="4617036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en-US" sz="2800" b="1" dirty="0">
              <a:latin typeface="Avenir Book" panose="02000503020000020003" pitchFamily="2" charset="0"/>
            </a:endParaRPr>
          </a:p>
          <a:p>
            <a:pPr marL="0" indent="0" algn="ctr">
              <a:buNone/>
            </a:pPr>
            <a:r>
              <a:rPr lang="en-US" sz="2800" dirty="0">
                <a:latin typeface="Century Gothic" panose="020B0502020202020204" pitchFamily="34" charset="0"/>
              </a:rPr>
              <a:t>Cheryl Knott</a:t>
            </a:r>
            <a:br>
              <a:rPr lang="en-US" sz="2800" dirty="0">
                <a:latin typeface="Century Gothic" panose="020B0502020202020204" pitchFamily="34" charset="0"/>
              </a:rPr>
            </a:br>
            <a:r>
              <a:rPr lang="en-US" sz="2800" dirty="0">
                <a:latin typeface="Century Gothic" panose="020B0502020202020204" pitchFamily="34" charset="0"/>
              </a:rPr>
              <a:t>Research Manager</a:t>
            </a:r>
            <a:br>
              <a:rPr lang="en-US" sz="2800" dirty="0">
                <a:latin typeface="Century Gothic" panose="020B0502020202020204" pitchFamily="34" charset="0"/>
              </a:rPr>
            </a:br>
            <a:br>
              <a:rPr lang="en-US" sz="2800" dirty="0">
                <a:latin typeface="Century Gothic" panose="020B0502020202020204" pitchFamily="34" charset="0"/>
              </a:rPr>
            </a:br>
            <a:r>
              <a:rPr lang="en-US" sz="2800" dirty="0">
                <a:latin typeface="Century Gothic" panose="020B0502020202020204" pitchFamily="34" charset="0"/>
                <a:hlinkClick r:id="rId3"/>
              </a:rPr>
              <a:t>cknott@ubalt.edu</a:t>
            </a:r>
            <a:br>
              <a:rPr lang="en-US" sz="2800" dirty="0">
                <a:latin typeface="Century Gothic" panose="020B0502020202020204" pitchFamily="34" charset="0"/>
              </a:rPr>
            </a:br>
            <a:br>
              <a:rPr lang="en-US" sz="2800" dirty="0">
                <a:latin typeface="Century Gothic" panose="020B0502020202020204" pitchFamily="34" charset="0"/>
              </a:rPr>
            </a:br>
            <a:endParaRPr lang="en-US" sz="2800" dirty="0">
              <a:latin typeface="Century Gothic" panose="020B0502020202020204" pitchFamily="34" charset="0"/>
            </a:endParaRPr>
          </a:p>
          <a:p>
            <a:pPr marL="0" indent="0" algn="ctr">
              <a:buNone/>
            </a:pPr>
            <a:r>
              <a:rPr lang="en-US" sz="2800" dirty="0">
                <a:latin typeface="Century Gothic" panose="020B0502020202020204" pitchFamily="34" charset="0"/>
                <a:hlinkClick r:id="rId4"/>
              </a:rPr>
              <a:t>https://www.bniajfi.org</a:t>
            </a:r>
            <a:r>
              <a:rPr lang="en-US" sz="2800" dirty="0">
                <a:latin typeface="Century Gothic" panose="020B0502020202020204" pitchFamily="34" charset="0"/>
              </a:rPr>
              <a:t> </a:t>
            </a:r>
          </a:p>
          <a:p>
            <a:pPr marL="0" indent="0" algn="ctr">
              <a:buNone/>
            </a:pPr>
            <a:r>
              <a:rPr lang="en-US" sz="2800" dirty="0">
                <a:latin typeface="Century Gothic" panose="020B0502020202020204" pitchFamily="34" charset="0"/>
              </a:rPr>
              <a:t>@</a:t>
            </a:r>
            <a:r>
              <a:rPr lang="en-US" sz="2800" dirty="0" err="1">
                <a:latin typeface="Century Gothic" panose="020B0502020202020204" pitchFamily="34" charset="0"/>
              </a:rPr>
              <a:t>bniajfi</a:t>
            </a:r>
            <a:r>
              <a:rPr lang="en-US" sz="2800" dirty="0">
                <a:latin typeface="Century Gothic" panose="020B0502020202020204" pitchFamily="34" charset="0"/>
              </a:rPr>
              <a:t> on social media</a:t>
            </a:r>
          </a:p>
          <a:p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287AAEEF-A0B8-B64C-8986-8B24298DBACA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/>
          <a:stretch/>
        </p:blipFill>
        <p:spPr>
          <a:xfrm>
            <a:off x="10080951" y="157862"/>
            <a:ext cx="2048501" cy="491363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42650764-AF6F-0C46-8A57-7DEB58DC3180}"/>
              </a:ext>
            </a:extLst>
          </p:cNvPr>
          <p:cNvSpPr txBox="1"/>
          <p:nvPr/>
        </p:nvSpPr>
        <p:spPr>
          <a:xfrm>
            <a:off x="10834229" y="649225"/>
            <a:ext cx="1266757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dirty="0" err="1">
                <a:solidFill>
                  <a:schemeClr val="bg1"/>
                </a:solidFill>
                <a:latin typeface="Century Gothic" panose="020B0502020202020204" pitchFamily="34" charset="0"/>
              </a:rPr>
              <a:t>Bniajfi.org</a:t>
            </a:r>
            <a:br>
              <a:rPr lang="en-US" dirty="0">
                <a:solidFill>
                  <a:schemeClr val="bg1"/>
                </a:solidFill>
                <a:latin typeface="Century Gothic" panose="020B0502020202020204" pitchFamily="34" charset="0"/>
              </a:rPr>
            </a:br>
            <a:r>
              <a:rPr lang="en-US" dirty="0">
                <a:solidFill>
                  <a:schemeClr val="bg1"/>
                </a:solidFill>
                <a:latin typeface="Century Gothic" panose="020B0502020202020204" pitchFamily="34" charset="0"/>
              </a:rPr>
              <a:t>@</a:t>
            </a:r>
            <a:r>
              <a:rPr lang="en-US" dirty="0" err="1">
                <a:solidFill>
                  <a:schemeClr val="bg1"/>
                </a:solidFill>
                <a:latin typeface="Century Gothic" panose="020B0502020202020204" pitchFamily="34" charset="0"/>
              </a:rPr>
              <a:t>bniajfi</a:t>
            </a:r>
            <a:br>
              <a:rPr lang="en-US" dirty="0">
                <a:solidFill>
                  <a:schemeClr val="bg1"/>
                </a:solidFill>
                <a:latin typeface="Century Gothic" panose="020B0502020202020204" pitchFamily="34" charset="0"/>
              </a:rPr>
            </a:br>
            <a:endParaRPr lang="en-US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472673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0" advClick="0"/>
    </mc:Choice>
    <mc:Fallback xmlns="">
      <p:transition spd="slow" advClick="0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995265"/>
          </a:xfrm>
        </p:spPr>
        <p:txBody>
          <a:bodyPr>
            <a:normAutofit/>
          </a:bodyPr>
          <a:lstStyle/>
          <a:p>
            <a:r>
              <a:rPr lang="en-US" sz="4400" dirty="0">
                <a:latin typeface="Century Gothic" panose="020B0502020202020204" pitchFamily="34" charset="0"/>
              </a:rPr>
              <a:t>About BNIA-JFI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334" y="1436914"/>
            <a:ext cx="8596668" cy="4833257"/>
          </a:xfrm>
        </p:spPr>
        <p:txBody>
          <a:bodyPr>
            <a:noAutofit/>
          </a:bodyPr>
          <a:lstStyle/>
          <a:p>
            <a:r>
              <a:rPr lang="en-US" sz="2000" dirty="0">
                <a:solidFill>
                  <a:schemeClr val="tx1"/>
                </a:solidFill>
                <a:latin typeface="Century Gothic" panose="020B0502020202020204" pitchFamily="34" charset="0"/>
              </a:rPr>
              <a:t>Non-profit started about 20 years ago by local stakeholders, now housed within Jacob France Institute at University of Baltimore</a:t>
            </a:r>
            <a:br>
              <a:rPr lang="en-US" sz="2000" dirty="0">
                <a:solidFill>
                  <a:schemeClr val="tx1"/>
                </a:solidFill>
                <a:latin typeface="Century Gothic" panose="020B0502020202020204" pitchFamily="34" charset="0"/>
              </a:rPr>
            </a:br>
            <a:endParaRPr lang="en-US" sz="2000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r>
              <a:rPr lang="en-US" sz="2000" dirty="0">
                <a:solidFill>
                  <a:schemeClr val="tx1"/>
                </a:solidFill>
                <a:latin typeface="Century Gothic" panose="020B0502020202020204" pitchFamily="34" charset="0"/>
              </a:rPr>
              <a:t>“One-stop-shop” for comprehensive, non-partisan data indicators and training</a:t>
            </a:r>
          </a:p>
          <a:p>
            <a:pPr marL="457200" lvl="1" indent="0">
              <a:buNone/>
            </a:pPr>
            <a:endParaRPr lang="en-US" dirty="0">
              <a:latin typeface="Avenir Book" panose="02000503020000020003" pitchFamily="2" charset="0"/>
            </a:endParaRPr>
          </a:p>
          <a:p>
            <a:pPr marL="457200" lvl="1" indent="0">
              <a:buNone/>
            </a:pPr>
            <a:endParaRPr lang="en-US" sz="2000" b="1" i="1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31323" y="4519039"/>
            <a:ext cx="2048501" cy="1999970"/>
          </a:xfrm>
          <a:prstGeom prst="rect">
            <a:avLst/>
          </a:prstGeom>
        </p:spPr>
      </p:pic>
      <p:pic>
        <p:nvPicPr>
          <p:cNvPr id="44" name="Picture 43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10080951" y="157862"/>
            <a:ext cx="2048501" cy="491363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4FC3E1FA-A183-FE4F-BA03-24859FD0C99A}"/>
              </a:ext>
            </a:extLst>
          </p:cNvPr>
          <p:cNvSpPr txBox="1"/>
          <p:nvPr/>
        </p:nvSpPr>
        <p:spPr>
          <a:xfrm>
            <a:off x="10834229" y="649225"/>
            <a:ext cx="1266757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dirty="0" err="1">
                <a:solidFill>
                  <a:schemeClr val="bg1"/>
                </a:solidFill>
                <a:latin typeface="Century Gothic" panose="020B0502020202020204" pitchFamily="34" charset="0"/>
              </a:rPr>
              <a:t>Bniajfi.org</a:t>
            </a:r>
            <a:br>
              <a:rPr lang="en-US" dirty="0">
                <a:solidFill>
                  <a:schemeClr val="bg1"/>
                </a:solidFill>
                <a:latin typeface="Century Gothic" panose="020B0502020202020204" pitchFamily="34" charset="0"/>
              </a:rPr>
            </a:br>
            <a:r>
              <a:rPr lang="en-US" dirty="0">
                <a:solidFill>
                  <a:schemeClr val="bg1"/>
                </a:solidFill>
                <a:latin typeface="Century Gothic" panose="020B0502020202020204" pitchFamily="34" charset="0"/>
              </a:rPr>
              <a:t>@</a:t>
            </a:r>
            <a:r>
              <a:rPr lang="en-US" dirty="0" err="1">
                <a:solidFill>
                  <a:schemeClr val="bg1"/>
                </a:solidFill>
                <a:latin typeface="Century Gothic" panose="020B0502020202020204" pitchFamily="34" charset="0"/>
              </a:rPr>
              <a:t>bniajfi</a:t>
            </a:r>
            <a:br>
              <a:rPr lang="en-US" dirty="0">
                <a:solidFill>
                  <a:schemeClr val="bg1"/>
                </a:solidFill>
                <a:latin typeface="Century Gothic" panose="020B0502020202020204" pitchFamily="34" charset="0"/>
              </a:rPr>
            </a:br>
            <a:endParaRPr lang="en-US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pic>
        <p:nvPicPr>
          <p:cNvPr id="45" name="Picture 44">
            <a:extLst>
              <a:ext uri="{FF2B5EF4-FFF2-40B4-BE49-F238E27FC236}">
                <a16:creationId xmlns:a16="http://schemas.microsoft.com/office/drawing/2014/main" id="{9EC338B1-AEFE-184E-A655-46E07AB4C0D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3331" y="3138981"/>
            <a:ext cx="3178002" cy="1068877"/>
          </a:xfrm>
          <a:prstGeom prst="rect">
            <a:avLst/>
          </a:prstGeom>
        </p:spPr>
      </p:pic>
      <p:pic>
        <p:nvPicPr>
          <p:cNvPr id="46" name="Picture 45" descr="Logo, company name&#10;&#10;Description automatically generated">
            <a:extLst>
              <a:ext uri="{FF2B5EF4-FFF2-40B4-BE49-F238E27FC236}">
                <a16:creationId xmlns:a16="http://schemas.microsoft.com/office/drawing/2014/main" id="{DE4A8DBC-49E2-CD49-826A-E5D9AD2A385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128603" y="3943520"/>
            <a:ext cx="5533559" cy="26907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12207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0" advClick="0" advTm="20000"/>
    </mc:Choice>
    <mc:Fallback xmlns="">
      <p:transition spd="slow" advClick="0" advTm="20000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995265"/>
          </a:xfrm>
        </p:spPr>
        <p:txBody>
          <a:bodyPr>
            <a:normAutofit/>
          </a:bodyPr>
          <a:lstStyle/>
          <a:p>
            <a:r>
              <a:rPr lang="en-US" sz="4400" dirty="0">
                <a:latin typeface="Century Gothic" panose="020B0502020202020204" pitchFamily="34" charset="0"/>
              </a:rPr>
              <a:t>COVID-19 Questions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334" y="1436914"/>
            <a:ext cx="8596668" cy="4833257"/>
          </a:xfrm>
        </p:spPr>
        <p:txBody>
          <a:bodyPr>
            <a:noAutofit/>
          </a:bodyPr>
          <a:lstStyle/>
          <a:p>
            <a:endParaRPr lang="en-US" sz="2400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r>
              <a:rPr lang="en-US" sz="2400" dirty="0">
                <a:solidFill>
                  <a:schemeClr val="tx1"/>
                </a:solidFill>
                <a:latin typeface="Century Gothic" panose="020B0502020202020204" pitchFamily="34" charset="0"/>
              </a:rPr>
              <a:t>What populations (people) are vulnerable to coronavirus?</a:t>
            </a:r>
            <a:br>
              <a:rPr lang="en-US" sz="2400" dirty="0">
                <a:solidFill>
                  <a:schemeClr val="tx1"/>
                </a:solidFill>
                <a:latin typeface="Century Gothic" panose="020B0502020202020204" pitchFamily="34" charset="0"/>
              </a:rPr>
            </a:br>
            <a:endParaRPr lang="en-US" sz="2400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r>
              <a:rPr lang="en-US" sz="2400" dirty="0">
                <a:solidFill>
                  <a:schemeClr val="tx1"/>
                </a:solidFill>
                <a:latin typeface="Century Gothic" panose="020B0502020202020204" pitchFamily="34" charset="0"/>
              </a:rPr>
              <a:t>What are the implications of the stay-at-home order?</a:t>
            </a:r>
            <a:br>
              <a:rPr lang="en-US" sz="2400" dirty="0">
                <a:solidFill>
                  <a:schemeClr val="tx1"/>
                </a:solidFill>
                <a:latin typeface="Century Gothic" panose="020B0502020202020204" pitchFamily="34" charset="0"/>
              </a:rPr>
            </a:br>
            <a:endParaRPr lang="en-US" sz="2400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r>
              <a:rPr lang="en-US" sz="2400" dirty="0">
                <a:solidFill>
                  <a:schemeClr val="tx1"/>
                </a:solidFill>
                <a:latin typeface="Century Gothic" panose="020B0502020202020204" pitchFamily="34" charset="0"/>
              </a:rPr>
              <a:t>What do people need help with?</a:t>
            </a:r>
            <a:endParaRPr lang="en-US" dirty="0">
              <a:latin typeface="Century Gothic" panose="020B0502020202020204" pitchFamily="34" charset="0"/>
            </a:endParaRPr>
          </a:p>
          <a:p>
            <a:pPr marL="457200" lvl="1" indent="0">
              <a:buNone/>
            </a:pPr>
            <a:endParaRPr lang="en-US" sz="2000" b="1" i="1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31323" y="4519039"/>
            <a:ext cx="2048501" cy="199997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3EBAB881-F3C7-834F-AA68-27FD4A518696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10080951" y="157862"/>
            <a:ext cx="2048501" cy="491363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45E420A4-3DCA-B244-8688-ACF2E3C439A7}"/>
              </a:ext>
            </a:extLst>
          </p:cNvPr>
          <p:cNvSpPr txBox="1"/>
          <p:nvPr/>
        </p:nvSpPr>
        <p:spPr>
          <a:xfrm>
            <a:off x="10834229" y="649225"/>
            <a:ext cx="1266757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dirty="0" err="1">
                <a:solidFill>
                  <a:schemeClr val="bg1"/>
                </a:solidFill>
                <a:latin typeface="Century Gothic" panose="020B0502020202020204" pitchFamily="34" charset="0"/>
              </a:rPr>
              <a:t>Bniajfi.org</a:t>
            </a:r>
            <a:br>
              <a:rPr lang="en-US" dirty="0">
                <a:solidFill>
                  <a:schemeClr val="bg1"/>
                </a:solidFill>
                <a:latin typeface="Century Gothic" panose="020B0502020202020204" pitchFamily="34" charset="0"/>
              </a:rPr>
            </a:br>
            <a:r>
              <a:rPr lang="en-US" dirty="0">
                <a:solidFill>
                  <a:schemeClr val="bg1"/>
                </a:solidFill>
                <a:latin typeface="Century Gothic" panose="020B0502020202020204" pitchFamily="34" charset="0"/>
              </a:rPr>
              <a:t>@</a:t>
            </a:r>
            <a:r>
              <a:rPr lang="en-US" dirty="0" err="1">
                <a:solidFill>
                  <a:schemeClr val="bg1"/>
                </a:solidFill>
                <a:latin typeface="Century Gothic" panose="020B0502020202020204" pitchFamily="34" charset="0"/>
              </a:rPr>
              <a:t>bniajfi</a:t>
            </a:r>
            <a:br>
              <a:rPr lang="en-US" dirty="0">
                <a:solidFill>
                  <a:schemeClr val="bg1"/>
                </a:solidFill>
                <a:latin typeface="Century Gothic" panose="020B0502020202020204" pitchFamily="34" charset="0"/>
              </a:rPr>
            </a:br>
            <a:endParaRPr lang="en-US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551540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0" advClick="0" advTm="20000"/>
    </mc:Choice>
    <mc:Fallback xmlns="">
      <p:transition spd="slow" advClick="0" advTm="20000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0" y="1343696"/>
            <a:ext cx="3497705" cy="1412756"/>
          </a:xfrm>
        </p:spPr>
        <p:txBody>
          <a:bodyPr>
            <a:normAutofit fontScale="90000"/>
          </a:bodyPr>
          <a:lstStyle/>
          <a:p>
            <a:r>
              <a:rPr lang="en-US" sz="4400" dirty="0">
                <a:latin typeface="Century Gothic" panose="020B0502020202020204" pitchFamily="34" charset="0"/>
              </a:rPr>
              <a:t>Infographic: </a:t>
            </a:r>
            <a:br>
              <a:rPr lang="en-US" sz="4400" dirty="0">
                <a:latin typeface="Century Gothic" panose="020B0502020202020204" pitchFamily="34" charset="0"/>
              </a:rPr>
            </a:br>
            <a:r>
              <a:rPr lang="en-US" sz="4400" dirty="0">
                <a:latin typeface="Century Gothic" panose="020B0502020202020204" pitchFamily="34" charset="0"/>
              </a:rPr>
              <a:t>Lives Saved</a:t>
            </a:r>
          </a:p>
        </p:txBody>
      </p:sp>
      <p:pic>
        <p:nvPicPr>
          <p:cNvPr id="6" name="Content Placeholder 5" descr="A screenshot of a cell phone&#10;&#10;Description automatically generated">
            <a:extLst>
              <a:ext uri="{FF2B5EF4-FFF2-40B4-BE49-F238E27FC236}">
                <a16:creationId xmlns:a16="http://schemas.microsoft.com/office/drawing/2014/main" id="{274A42C8-6C14-A34D-B9F4-08F9BF809FE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06672" y="1"/>
            <a:ext cx="5289160" cy="6844796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31323" y="4519039"/>
            <a:ext cx="2048501" cy="199997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D63B91BA-3B7C-D34F-9A2A-EE0EE6699B48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/>
        </p:blipFill>
        <p:spPr>
          <a:xfrm>
            <a:off x="10080951" y="157862"/>
            <a:ext cx="2048501" cy="491363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2E953A7C-3129-B74B-BD2C-B305ED5D19CD}"/>
              </a:ext>
            </a:extLst>
          </p:cNvPr>
          <p:cNvSpPr txBox="1"/>
          <p:nvPr/>
        </p:nvSpPr>
        <p:spPr>
          <a:xfrm>
            <a:off x="10834229" y="649225"/>
            <a:ext cx="1266757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dirty="0" err="1">
                <a:solidFill>
                  <a:schemeClr val="bg1"/>
                </a:solidFill>
                <a:latin typeface="Century Gothic" panose="020B0502020202020204" pitchFamily="34" charset="0"/>
              </a:rPr>
              <a:t>Bniajfi.org</a:t>
            </a:r>
            <a:br>
              <a:rPr lang="en-US" dirty="0">
                <a:solidFill>
                  <a:schemeClr val="bg1"/>
                </a:solidFill>
                <a:latin typeface="Century Gothic" panose="020B0502020202020204" pitchFamily="34" charset="0"/>
              </a:rPr>
            </a:br>
            <a:r>
              <a:rPr lang="en-US" dirty="0">
                <a:solidFill>
                  <a:schemeClr val="bg1"/>
                </a:solidFill>
                <a:latin typeface="Century Gothic" panose="020B0502020202020204" pitchFamily="34" charset="0"/>
              </a:rPr>
              <a:t>@</a:t>
            </a:r>
            <a:r>
              <a:rPr lang="en-US" dirty="0" err="1">
                <a:solidFill>
                  <a:schemeClr val="bg1"/>
                </a:solidFill>
                <a:latin typeface="Century Gothic" panose="020B0502020202020204" pitchFamily="34" charset="0"/>
              </a:rPr>
              <a:t>bniajfi</a:t>
            </a:r>
            <a:br>
              <a:rPr lang="en-US" dirty="0">
                <a:solidFill>
                  <a:schemeClr val="bg1"/>
                </a:solidFill>
                <a:latin typeface="Century Gothic" panose="020B0502020202020204" pitchFamily="34" charset="0"/>
              </a:rPr>
            </a:br>
            <a:endParaRPr lang="en-US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9216288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268766"/>
            <a:ext cx="8596668" cy="1334747"/>
          </a:xfrm>
        </p:spPr>
        <p:txBody>
          <a:bodyPr>
            <a:normAutofit fontScale="90000"/>
          </a:bodyPr>
          <a:lstStyle/>
          <a:p>
            <a:r>
              <a:rPr lang="en-US" sz="4400" dirty="0">
                <a:latin typeface="Century Gothic" panose="020B0502020202020204" pitchFamily="34" charset="0"/>
              </a:rPr>
              <a:t>Web Map: </a:t>
            </a:r>
            <a:br>
              <a:rPr lang="en-US" sz="4400" dirty="0">
                <a:latin typeface="Century Gothic" panose="020B0502020202020204" pitchFamily="34" charset="0"/>
              </a:rPr>
            </a:br>
            <a:r>
              <a:rPr lang="en-US" sz="4400" dirty="0">
                <a:latin typeface="Century Gothic" panose="020B0502020202020204" pitchFamily="34" charset="0"/>
              </a:rPr>
              <a:t>COVID-19 Cases and Indicators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31323" y="4519039"/>
            <a:ext cx="2048501" cy="1999970"/>
          </a:xfrm>
          <a:prstGeom prst="rect">
            <a:avLst/>
          </a:prstGeom>
        </p:spPr>
      </p:pic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8105560D-2A14-4F40-9221-51C092B21E0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rcRect/>
          <a:stretch/>
        </p:blipFill>
        <p:spPr>
          <a:xfrm>
            <a:off x="495255" y="1878806"/>
            <a:ext cx="8640048" cy="4099787"/>
          </a:xfr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1A88E5BC-2B57-1C4A-A38F-EC915121B0F1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/>
        </p:blipFill>
        <p:spPr>
          <a:xfrm>
            <a:off x="10080951" y="157862"/>
            <a:ext cx="2048501" cy="491363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19DAF3D3-D1E1-1F4E-B5FC-45793C1AC3BE}"/>
              </a:ext>
            </a:extLst>
          </p:cNvPr>
          <p:cNvSpPr txBox="1"/>
          <p:nvPr/>
        </p:nvSpPr>
        <p:spPr>
          <a:xfrm>
            <a:off x="10834229" y="649225"/>
            <a:ext cx="1266757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dirty="0" err="1">
                <a:solidFill>
                  <a:schemeClr val="bg1"/>
                </a:solidFill>
                <a:latin typeface="Century Gothic" panose="020B0502020202020204" pitchFamily="34" charset="0"/>
              </a:rPr>
              <a:t>Bniajfi.org</a:t>
            </a:r>
            <a:br>
              <a:rPr lang="en-US" dirty="0">
                <a:solidFill>
                  <a:schemeClr val="bg1"/>
                </a:solidFill>
                <a:latin typeface="Century Gothic" panose="020B0502020202020204" pitchFamily="34" charset="0"/>
              </a:rPr>
            </a:br>
            <a:r>
              <a:rPr lang="en-US" dirty="0">
                <a:solidFill>
                  <a:schemeClr val="bg1"/>
                </a:solidFill>
                <a:latin typeface="Century Gothic" panose="020B0502020202020204" pitchFamily="34" charset="0"/>
              </a:rPr>
              <a:t>@</a:t>
            </a:r>
            <a:r>
              <a:rPr lang="en-US" dirty="0" err="1">
                <a:solidFill>
                  <a:schemeClr val="bg1"/>
                </a:solidFill>
                <a:latin typeface="Century Gothic" panose="020B0502020202020204" pitchFamily="34" charset="0"/>
              </a:rPr>
              <a:t>bniajfi</a:t>
            </a:r>
            <a:br>
              <a:rPr lang="en-US" dirty="0">
                <a:solidFill>
                  <a:schemeClr val="bg1"/>
                </a:solidFill>
                <a:latin typeface="Century Gothic" panose="020B0502020202020204" pitchFamily="34" charset="0"/>
              </a:rPr>
            </a:br>
            <a:endParaRPr lang="en-US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646398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0" advClick="0" advTm="20000"/>
    </mc:Choice>
    <mc:Fallback xmlns="">
      <p:transition spd="slow" advClick="0" advTm="20000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268766"/>
            <a:ext cx="8596668" cy="1334747"/>
          </a:xfrm>
        </p:spPr>
        <p:txBody>
          <a:bodyPr>
            <a:normAutofit fontScale="90000"/>
          </a:bodyPr>
          <a:lstStyle/>
          <a:p>
            <a:r>
              <a:rPr lang="en-US" sz="4400" dirty="0">
                <a:latin typeface="Century Gothic" panose="020B0502020202020204" pitchFamily="34" charset="0"/>
              </a:rPr>
              <a:t>Web Map: </a:t>
            </a:r>
            <a:br>
              <a:rPr lang="en-US" sz="4400" dirty="0">
                <a:latin typeface="Century Gothic" panose="020B0502020202020204" pitchFamily="34" charset="0"/>
              </a:rPr>
            </a:br>
            <a:r>
              <a:rPr lang="en-US" sz="4400" dirty="0">
                <a:latin typeface="Century Gothic" panose="020B0502020202020204" pitchFamily="34" charset="0"/>
              </a:rPr>
              <a:t>COVID-19 Cases and Indicators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31323" y="4519039"/>
            <a:ext cx="2048501" cy="1999970"/>
          </a:xfrm>
          <a:prstGeom prst="rect">
            <a:avLst/>
          </a:prstGeom>
        </p:spPr>
      </p:pic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8105560D-2A14-4F40-9221-51C092B21E0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rcRect/>
          <a:stretch/>
        </p:blipFill>
        <p:spPr>
          <a:xfrm>
            <a:off x="495256" y="1877197"/>
            <a:ext cx="8640046" cy="4103005"/>
          </a:xfr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1A88E5BC-2B57-1C4A-A38F-EC915121B0F1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/>
        </p:blipFill>
        <p:spPr>
          <a:xfrm>
            <a:off x="10080951" y="157862"/>
            <a:ext cx="2048501" cy="491363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19DAF3D3-D1E1-1F4E-B5FC-45793C1AC3BE}"/>
              </a:ext>
            </a:extLst>
          </p:cNvPr>
          <p:cNvSpPr txBox="1"/>
          <p:nvPr/>
        </p:nvSpPr>
        <p:spPr>
          <a:xfrm>
            <a:off x="10834229" y="649225"/>
            <a:ext cx="1266757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dirty="0" err="1">
                <a:solidFill>
                  <a:schemeClr val="bg1"/>
                </a:solidFill>
                <a:latin typeface="Century Gothic" panose="020B0502020202020204" pitchFamily="34" charset="0"/>
              </a:rPr>
              <a:t>Bniajfi.org</a:t>
            </a:r>
            <a:br>
              <a:rPr lang="en-US" dirty="0">
                <a:solidFill>
                  <a:schemeClr val="bg1"/>
                </a:solidFill>
                <a:latin typeface="Century Gothic" panose="020B0502020202020204" pitchFamily="34" charset="0"/>
              </a:rPr>
            </a:br>
            <a:r>
              <a:rPr lang="en-US" dirty="0">
                <a:solidFill>
                  <a:schemeClr val="bg1"/>
                </a:solidFill>
                <a:latin typeface="Century Gothic" panose="020B0502020202020204" pitchFamily="34" charset="0"/>
              </a:rPr>
              <a:t>@</a:t>
            </a:r>
            <a:r>
              <a:rPr lang="en-US" dirty="0" err="1">
                <a:solidFill>
                  <a:schemeClr val="bg1"/>
                </a:solidFill>
                <a:latin typeface="Century Gothic" panose="020B0502020202020204" pitchFamily="34" charset="0"/>
              </a:rPr>
              <a:t>bniajfi</a:t>
            </a:r>
            <a:br>
              <a:rPr lang="en-US" dirty="0">
                <a:solidFill>
                  <a:schemeClr val="bg1"/>
                </a:solidFill>
                <a:latin typeface="Century Gothic" panose="020B0502020202020204" pitchFamily="34" charset="0"/>
              </a:rPr>
            </a:br>
            <a:endParaRPr lang="en-US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455241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0" advClick="0" advTm="20000"/>
    </mc:Choice>
    <mc:Fallback xmlns="">
      <p:transition spd="slow" advClick="0" advTm="20000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268766"/>
            <a:ext cx="8596668" cy="1334747"/>
          </a:xfrm>
        </p:spPr>
        <p:txBody>
          <a:bodyPr>
            <a:normAutofit fontScale="90000"/>
          </a:bodyPr>
          <a:lstStyle/>
          <a:p>
            <a:r>
              <a:rPr lang="en-US" sz="4400" dirty="0">
                <a:latin typeface="Century Gothic" panose="020B0502020202020204" pitchFamily="34" charset="0"/>
              </a:rPr>
              <a:t>Web Map: </a:t>
            </a:r>
            <a:br>
              <a:rPr lang="en-US" sz="4400" dirty="0">
                <a:latin typeface="Century Gothic" panose="020B0502020202020204" pitchFamily="34" charset="0"/>
              </a:rPr>
            </a:br>
            <a:r>
              <a:rPr lang="en-US" sz="4400" dirty="0">
                <a:latin typeface="Century Gothic" panose="020B0502020202020204" pitchFamily="34" charset="0"/>
              </a:rPr>
              <a:t>COVID-19 Cases and Indicators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31323" y="4519039"/>
            <a:ext cx="2048501" cy="1999970"/>
          </a:xfrm>
          <a:prstGeom prst="rect">
            <a:avLst/>
          </a:prstGeom>
        </p:spPr>
      </p:pic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8105560D-2A14-4F40-9221-51C092B21E0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rcRect/>
          <a:stretch/>
        </p:blipFill>
        <p:spPr>
          <a:xfrm>
            <a:off x="495255" y="1880588"/>
            <a:ext cx="8640048" cy="4096223"/>
          </a:xfr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1A88E5BC-2B57-1C4A-A38F-EC915121B0F1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/>
        </p:blipFill>
        <p:spPr>
          <a:xfrm>
            <a:off x="10080951" y="157862"/>
            <a:ext cx="2048501" cy="491363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19DAF3D3-D1E1-1F4E-B5FC-45793C1AC3BE}"/>
              </a:ext>
            </a:extLst>
          </p:cNvPr>
          <p:cNvSpPr txBox="1"/>
          <p:nvPr/>
        </p:nvSpPr>
        <p:spPr>
          <a:xfrm>
            <a:off x="10834229" y="649225"/>
            <a:ext cx="1266757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dirty="0" err="1">
                <a:solidFill>
                  <a:schemeClr val="bg1"/>
                </a:solidFill>
                <a:latin typeface="Century Gothic" panose="020B0502020202020204" pitchFamily="34" charset="0"/>
              </a:rPr>
              <a:t>Bniajfi.org</a:t>
            </a:r>
            <a:br>
              <a:rPr lang="en-US" dirty="0">
                <a:solidFill>
                  <a:schemeClr val="bg1"/>
                </a:solidFill>
                <a:latin typeface="Century Gothic" panose="020B0502020202020204" pitchFamily="34" charset="0"/>
              </a:rPr>
            </a:br>
            <a:r>
              <a:rPr lang="en-US" dirty="0">
                <a:solidFill>
                  <a:schemeClr val="bg1"/>
                </a:solidFill>
                <a:latin typeface="Century Gothic" panose="020B0502020202020204" pitchFamily="34" charset="0"/>
              </a:rPr>
              <a:t>@</a:t>
            </a:r>
            <a:r>
              <a:rPr lang="en-US" dirty="0" err="1">
                <a:solidFill>
                  <a:schemeClr val="bg1"/>
                </a:solidFill>
                <a:latin typeface="Century Gothic" panose="020B0502020202020204" pitchFamily="34" charset="0"/>
              </a:rPr>
              <a:t>bniajfi</a:t>
            </a:r>
            <a:br>
              <a:rPr lang="en-US" dirty="0">
                <a:solidFill>
                  <a:schemeClr val="bg1"/>
                </a:solidFill>
                <a:latin typeface="Century Gothic" panose="020B0502020202020204" pitchFamily="34" charset="0"/>
              </a:rPr>
            </a:br>
            <a:endParaRPr lang="en-US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33313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0" advClick="0" advTm="20000"/>
    </mc:Choice>
    <mc:Fallback xmlns="">
      <p:transition spd="slow" advClick="0" advTm="20000"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268766"/>
            <a:ext cx="8596668" cy="1334747"/>
          </a:xfrm>
        </p:spPr>
        <p:txBody>
          <a:bodyPr>
            <a:normAutofit fontScale="90000"/>
          </a:bodyPr>
          <a:lstStyle/>
          <a:p>
            <a:r>
              <a:rPr lang="en-US" sz="4400" dirty="0">
                <a:latin typeface="Century Gothic" panose="020B0502020202020204" pitchFamily="34" charset="0"/>
              </a:rPr>
              <a:t>Dashboard: </a:t>
            </a:r>
            <a:br>
              <a:rPr lang="en-US" sz="4400" dirty="0">
                <a:latin typeface="Century Gothic" panose="020B0502020202020204" pitchFamily="34" charset="0"/>
              </a:rPr>
            </a:br>
            <a:r>
              <a:rPr lang="en-US" sz="4400" dirty="0">
                <a:latin typeface="Century Gothic" panose="020B0502020202020204" pitchFamily="34" charset="0"/>
              </a:rPr>
              <a:t>Crime Incidents by Quarter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31323" y="4519039"/>
            <a:ext cx="2048501" cy="1999970"/>
          </a:xfrm>
          <a:prstGeom prst="rect">
            <a:avLst/>
          </a:prstGeom>
        </p:spPr>
      </p:pic>
      <p:pic>
        <p:nvPicPr>
          <p:cNvPr id="9" name="Content Placeholder 8">
            <a:extLst>
              <a:ext uri="{FF2B5EF4-FFF2-40B4-BE49-F238E27FC236}">
                <a16:creationId xmlns:a16="http://schemas.microsoft.com/office/drawing/2014/main" id="{63BBCD36-A9D9-9041-BA28-43B32A2315E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rcRect/>
          <a:stretch/>
        </p:blipFill>
        <p:spPr>
          <a:xfrm>
            <a:off x="397720" y="1793631"/>
            <a:ext cx="9155896" cy="4360984"/>
          </a:xfr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3A070DA6-44A7-D843-BA8E-CFC03FECFA1C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/>
        </p:blipFill>
        <p:spPr>
          <a:xfrm>
            <a:off x="10080951" y="157862"/>
            <a:ext cx="2048501" cy="491363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F5371BF7-F5DE-9542-AF03-CE56192C8E58}"/>
              </a:ext>
            </a:extLst>
          </p:cNvPr>
          <p:cNvSpPr txBox="1"/>
          <p:nvPr/>
        </p:nvSpPr>
        <p:spPr>
          <a:xfrm>
            <a:off x="10834229" y="649225"/>
            <a:ext cx="1266757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dirty="0" err="1">
                <a:solidFill>
                  <a:schemeClr val="bg1"/>
                </a:solidFill>
                <a:latin typeface="Century Gothic" panose="020B0502020202020204" pitchFamily="34" charset="0"/>
              </a:rPr>
              <a:t>Bniajfi.org</a:t>
            </a:r>
            <a:br>
              <a:rPr lang="en-US" dirty="0">
                <a:solidFill>
                  <a:schemeClr val="bg1"/>
                </a:solidFill>
                <a:latin typeface="Century Gothic" panose="020B0502020202020204" pitchFamily="34" charset="0"/>
              </a:rPr>
            </a:br>
            <a:r>
              <a:rPr lang="en-US" dirty="0">
                <a:solidFill>
                  <a:schemeClr val="bg1"/>
                </a:solidFill>
                <a:latin typeface="Century Gothic" panose="020B0502020202020204" pitchFamily="34" charset="0"/>
              </a:rPr>
              <a:t>@</a:t>
            </a:r>
            <a:r>
              <a:rPr lang="en-US" dirty="0" err="1">
                <a:solidFill>
                  <a:schemeClr val="bg1"/>
                </a:solidFill>
                <a:latin typeface="Century Gothic" panose="020B0502020202020204" pitchFamily="34" charset="0"/>
              </a:rPr>
              <a:t>bniajfi</a:t>
            </a:r>
            <a:br>
              <a:rPr lang="en-US" dirty="0">
                <a:solidFill>
                  <a:schemeClr val="bg1"/>
                </a:solidFill>
                <a:latin typeface="Century Gothic" panose="020B0502020202020204" pitchFamily="34" charset="0"/>
              </a:rPr>
            </a:br>
            <a:endParaRPr lang="en-US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246122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0" advClick="0" advTm="20000"/>
    </mc:Choice>
    <mc:Fallback xmlns="">
      <p:transition spd="slow" advClick="0" advTm="20000"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268766"/>
            <a:ext cx="8596668" cy="1334747"/>
          </a:xfrm>
        </p:spPr>
        <p:txBody>
          <a:bodyPr>
            <a:normAutofit fontScale="90000"/>
          </a:bodyPr>
          <a:lstStyle/>
          <a:p>
            <a:r>
              <a:rPr lang="en-US" sz="4400" dirty="0">
                <a:latin typeface="Century Gothic" panose="020B0502020202020204" pitchFamily="34" charset="0"/>
              </a:rPr>
              <a:t>Dashboard: </a:t>
            </a:r>
            <a:br>
              <a:rPr lang="en-US" sz="4400" dirty="0">
                <a:latin typeface="Century Gothic" panose="020B0502020202020204" pitchFamily="34" charset="0"/>
              </a:rPr>
            </a:br>
            <a:r>
              <a:rPr lang="en-US" sz="4400" dirty="0">
                <a:latin typeface="Century Gothic" panose="020B0502020202020204" pitchFamily="34" charset="0"/>
              </a:rPr>
              <a:t>Crime Incidents by Quarter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31323" y="4519039"/>
            <a:ext cx="2048501" cy="1999970"/>
          </a:xfrm>
          <a:prstGeom prst="rect">
            <a:avLst/>
          </a:prstGeom>
        </p:spPr>
      </p:pic>
      <p:pic>
        <p:nvPicPr>
          <p:cNvPr id="9" name="Content Placeholder 8">
            <a:extLst>
              <a:ext uri="{FF2B5EF4-FFF2-40B4-BE49-F238E27FC236}">
                <a16:creationId xmlns:a16="http://schemas.microsoft.com/office/drawing/2014/main" id="{63BBCD36-A9D9-9041-BA28-43B32A2315E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rcRect/>
          <a:stretch/>
        </p:blipFill>
        <p:spPr>
          <a:xfrm>
            <a:off x="397720" y="1793631"/>
            <a:ext cx="9155896" cy="4360983"/>
          </a:xfr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3A070DA6-44A7-D843-BA8E-CFC03FECFA1C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/>
        </p:blipFill>
        <p:spPr>
          <a:xfrm>
            <a:off x="10080951" y="157862"/>
            <a:ext cx="2048501" cy="491363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F5371BF7-F5DE-9542-AF03-CE56192C8E58}"/>
              </a:ext>
            </a:extLst>
          </p:cNvPr>
          <p:cNvSpPr txBox="1"/>
          <p:nvPr/>
        </p:nvSpPr>
        <p:spPr>
          <a:xfrm>
            <a:off x="10834229" y="649225"/>
            <a:ext cx="1266757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dirty="0" err="1">
                <a:solidFill>
                  <a:schemeClr val="bg1"/>
                </a:solidFill>
                <a:latin typeface="Century Gothic" panose="020B0502020202020204" pitchFamily="34" charset="0"/>
              </a:rPr>
              <a:t>Bniajfi.org</a:t>
            </a:r>
            <a:br>
              <a:rPr lang="en-US" dirty="0">
                <a:solidFill>
                  <a:schemeClr val="bg1"/>
                </a:solidFill>
                <a:latin typeface="Century Gothic" panose="020B0502020202020204" pitchFamily="34" charset="0"/>
              </a:rPr>
            </a:br>
            <a:r>
              <a:rPr lang="en-US" dirty="0">
                <a:solidFill>
                  <a:schemeClr val="bg1"/>
                </a:solidFill>
                <a:latin typeface="Century Gothic" panose="020B0502020202020204" pitchFamily="34" charset="0"/>
              </a:rPr>
              <a:t>@</a:t>
            </a:r>
            <a:r>
              <a:rPr lang="en-US" dirty="0" err="1">
                <a:solidFill>
                  <a:schemeClr val="bg1"/>
                </a:solidFill>
                <a:latin typeface="Century Gothic" panose="020B0502020202020204" pitchFamily="34" charset="0"/>
              </a:rPr>
              <a:t>bniajfi</a:t>
            </a:r>
            <a:br>
              <a:rPr lang="en-US" dirty="0">
                <a:solidFill>
                  <a:schemeClr val="bg1"/>
                </a:solidFill>
                <a:latin typeface="Century Gothic" panose="020B0502020202020204" pitchFamily="34" charset="0"/>
              </a:rPr>
            </a:br>
            <a:endParaRPr lang="en-US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291540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0" advClick="0" advTm="20000"/>
    </mc:Choice>
    <mc:Fallback xmlns="">
      <p:transition spd="slow" advClick="0" advTm="20000"/>
    </mc:Fallback>
  </mc:AlternateContent>
</p:sld>
</file>

<file path=ppt/theme/theme1.xml><?xml version="1.0" encoding="utf-8"?>
<a:theme xmlns:a="http://schemas.openxmlformats.org/drawingml/2006/main" name="Facet">
  <a:themeElements>
    <a:clrScheme name="Median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3542</TotalTime>
  <Words>269</Words>
  <Application>Microsoft Office PowerPoint</Application>
  <PresentationFormat>Widescreen</PresentationFormat>
  <Paragraphs>42</Paragraphs>
  <Slides>14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1" baseType="lpstr">
      <vt:lpstr>Arial</vt:lpstr>
      <vt:lpstr>Avenir Book</vt:lpstr>
      <vt:lpstr>Calibri</vt:lpstr>
      <vt:lpstr>Century Gothic</vt:lpstr>
      <vt:lpstr>Trebuchet MS</vt:lpstr>
      <vt:lpstr>Wingdings 3</vt:lpstr>
      <vt:lpstr>Facet</vt:lpstr>
      <vt:lpstr>Visualizing COVID19 and Community Indicators  </vt:lpstr>
      <vt:lpstr>About BNIA-JFI</vt:lpstr>
      <vt:lpstr>COVID-19 Questions</vt:lpstr>
      <vt:lpstr>Infographic:  Lives Saved</vt:lpstr>
      <vt:lpstr>Web Map:  COVID-19 Cases and Indicators</vt:lpstr>
      <vt:lpstr>Web Map:  COVID-19 Cases and Indicators</vt:lpstr>
      <vt:lpstr>Web Map:  COVID-19 Cases and Indicators</vt:lpstr>
      <vt:lpstr>Dashboard:  Crime Incidents by Quarter</vt:lpstr>
      <vt:lpstr>Dashboard:  Crime Incidents by Quarter</vt:lpstr>
      <vt:lpstr>Citizen-Driven Service Requests Dashboard</vt:lpstr>
      <vt:lpstr>Citizen-Driven Service Requests Dashboard</vt:lpstr>
      <vt:lpstr>Citizen-Driven Service Requests Dashboard</vt:lpstr>
      <vt:lpstr>COVID-19 Data Hub</vt:lpstr>
      <vt:lpstr>Contact</vt:lpstr>
    </vt:vector>
  </TitlesOfParts>
  <Company>University of Baltimore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Cheryl Knott</dc:creator>
  <cp:lastModifiedBy>Peffley, Alexander</cp:lastModifiedBy>
  <cp:revision>258</cp:revision>
  <cp:lastPrinted>2017-04-27T16:01:08Z</cp:lastPrinted>
  <dcterms:created xsi:type="dcterms:W3CDTF">2016-02-08T16:36:05Z</dcterms:created>
  <dcterms:modified xsi:type="dcterms:W3CDTF">2021-08-05T12:50:24Z</dcterms:modified>
</cp:coreProperties>
</file>