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6" r:id="rId3"/>
    <p:sldMasterId id="2147483691" r:id="rId4"/>
    <p:sldMasterId id="2147483706" r:id="rId5"/>
    <p:sldMasterId id="2147483720" r:id="rId6"/>
  </p:sldMasterIdLst>
  <p:notesMasterIdLst>
    <p:notesMasterId r:id="rId18"/>
  </p:notesMasterIdLst>
  <p:sldIdLst>
    <p:sldId id="275" r:id="rId7"/>
    <p:sldId id="298" r:id="rId8"/>
    <p:sldId id="290" r:id="rId9"/>
    <p:sldId id="297" r:id="rId10"/>
    <p:sldId id="291" r:id="rId11"/>
    <p:sldId id="292" r:id="rId12"/>
    <p:sldId id="293" r:id="rId13"/>
    <p:sldId id="294" r:id="rId14"/>
    <p:sldId id="295" r:id="rId15"/>
    <p:sldId id="296" r:id="rId16"/>
    <p:sldId id="28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6DF"/>
    <a:srgbClr val="65B2BE"/>
    <a:srgbClr val="E3D1A5"/>
    <a:srgbClr val="FBF1BF"/>
    <a:srgbClr val="D94C2C"/>
    <a:srgbClr val="E8D5A3"/>
    <a:srgbClr val="E8D6A5"/>
    <a:srgbClr val="094769"/>
    <a:srgbClr val="53AD90"/>
    <a:srgbClr val="52B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828" y="-186"/>
      </p:cViewPr>
      <p:guideLst>
        <p:guide orient="horz" pos="4320"/>
        <p:guide pos="11449"/>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2185871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742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742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742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474C56"/>
        </a:solid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xfrm>
            <a:off x="1778000" y="2298700"/>
            <a:ext cx="20828000" cy="4648200"/>
          </a:xfrm>
          <a:prstGeom prst="rect">
            <a:avLst/>
          </a:prstGeom>
        </p:spPr>
        <p:txBody>
          <a:bodyPr anchor="b"/>
          <a:lstStyle/>
          <a:p>
            <a:r>
              <a:t>Title Text</a:t>
            </a:r>
          </a:p>
        </p:txBody>
      </p:sp>
      <p:sp>
        <p:nvSpPr>
          <p:cNvPr id="21" name="Shape 21"/>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xfrm>
            <a:off x="23339653" y="12788900"/>
            <a:ext cx="391365" cy="347980"/>
          </a:xfrm>
          <a:prstGeom prst="rect">
            <a:avLst/>
          </a:prstGeom>
        </p:spPr>
        <p:txBody>
          <a:bodyPr/>
          <a:lstStyle>
            <a:lvl1pPr>
              <a:defRPr sz="1800" b="1" spc="90">
                <a:solidFill>
                  <a:srgbClr val="7AD0E5"/>
                </a:solidFill>
                <a:latin typeface="DIN Next LT Pro"/>
                <a:ea typeface="DIN Next LT Pro"/>
                <a:cs typeface="DIN Next LT Pro"/>
                <a:sym typeface="DIN Next LT Pro"/>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103" name="Shape 103"/>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copy">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23339653" y="12788900"/>
            <a:ext cx="391365" cy="347980"/>
          </a:xfrm>
          <a:prstGeom prst="rect">
            <a:avLst/>
          </a:prstGeom>
        </p:spPr>
        <p:txBody>
          <a:bodyPr/>
          <a:lstStyle>
            <a:lvl1pPr>
              <a:defRPr sz="1800" b="1" spc="90">
                <a:solidFill>
                  <a:srgbClr val="474C56"/>
                </a:solidFill>
                <a:latin typeface="DIN Next LT Pro"/>
                <a:ea typeface="DIN Next LT Pro"/>
                <a:cs typeface="DIN Next LT Pro"/>
                <a:sym typeface="DIN Next LT Pro"/>
              </a:defRPr>
            </a:lvl1pPr>
          </a:lstStyle>
          <a:p>
            <a:fld id="{86CB4B4D-7CA3-9044-876B-883B54F8677D}" type="slidenum">
              <a:rPr/>
              <a:pPr/>
              <a:t>‹#›</a:t>
            </a:fld>
            <a:endParaRPr/>
          </a:p>
        </p:txBody>
      </p:sp>
    </p:spTree>
    <p:extLst>
      <p:ext uri="{BB962C8B-B14F-4D97-AF65-F5344CB8AC3E}">
        <p14:creationId xmlns:p14="http://schemas.microsoft.com/office/powerpoint/2010/main" val="338056172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474C56"/>
        </a:solid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xfrm>
            <a:off x="1778000" y="2298700"/>
            <a:ext cx="20828000" cy="4648200"/>
          </a:xfrm>
          <a:prstGeom prst="rect">
            <a:avLst/>
          </a:prstGeom>
        </p:spPr>
        <p:txBody>
          <a:bodyPr anchor="b"/>
          <a:lstStyle/>
          <a:p>
            <a:r>
              <a:t>Title Text</a:t>
            </a:r>
          </a:p>
        </p:txBody>
      </p:sp>
      <p:sp>
        <p:nvSpPr>
          <p:cNvPr id="21" name="Shape 21"/>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xfrm>
            <a:off x="23339653" y="12788900"/>
            <a:ext cx="391365" cy="347980"/>
          </a:xfrm>
          <a:prstGeom prst="rect">
            <a:avLst/>
          </a:prstGeom>
        </p:spPr>
        <p:txBody>
          <a:bodyPr/>
          <a:lstStyle>
            <a:lvl1pPr>
              <a:defRPr sz="1800" b="1" spc="90">
                <a:solidFill>
                  <a:srgbClr val="7AD0E5"/>
                </a:solidFill>
                <a:latin typeface="DIN Next LT Pro"/>
                <a:ea typeface="DIN Next LT Pro"/>
                <a:cs typeface="DIN Next LT Pro"/>
                <a:sym typeface="DIN Next LT Pro"/>
              </a:defRPr>
            </a:lvl1pPr>
          </a:lstStyle>
          <a:p>
            <a:fld id="{86CB4B4D-7CA3-9044-876B-883B54F8677D}" type="slidenum">
              <a:rPr/>
              <a:pPr/>
              <a:t>‹#›</a:t>
            </a:fld>
            <a:endParaRPr/>
          </a:p>
        </p:txBody>
      </p:sp>
    </p:spTree>
    <p:extLst>
      <p:ext uri="{BB962C8B-B14F-4D97-AF65-F5344CB8AC3E}">
        <p14:creationId xmlns:p14="http://schemas.microsoft.com/office/powerpoint/2010/main" val="56266044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9" name="Shape 29"/>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30" name="Shape 30"/>
          <p:cNvSpPr>
            <a:spLocks noGrp="1"/>
          </p:cNvSpPr>
          <p:nvPr>
            <p:ph type="title"/>
          </p:nvPr>
        </p:nvSpPr>
        <p:spPr>
          <a:xfrm>
            <a:off x="635000" y="9448800"/>
            <a:ext cx="23114000" cy="2006600"/>
          </a:xfrm>
          <a:prstGeom prst="rect">
            <a:avLst/>
          </a:prstGeom>
        </p:spPr>
        <p:txBody>
          <a:bodyPr anchor="b"/>
          <a:lstStyle/>
          <a:p>
            <a:r>
              <a:t>Title Text</a:t>
            </a:r>
          </a:p>
        </p:txBody>
      </p:sp>
      <p:sp>
        <p:nvSpPr>
          <p:cNvPr id="31" name="Shape 31"/>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26634021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9" name="Shape 39"/>
          <p:cNvSpPr>
            <a:spLocks noGrp="1"/>
          </p:cNvSpPr>
          <p:nvPr>
            <p:ph type="title"/>
          </p:nvPr>
        </p:nvSpPr>
        <p:spPr>
          <a:xfrm>
            <a:off x="1778000" y="4533900"/>
            <a:ext cx="20828000" cy="4648200"/>
          </a:xfrm>
          <a:prstGeom prst="rect">
            <a:avLst/>
          </a:prstGeom>
        </p:spPr>
        <p:txBody>
          <a:bodyPr/>
          <a:lstStyle/>
          <a:p>
            <a:r>
              <a:t>Title Text</a:t>
            </a:r>
          </a:p>
        </p:txBody>
      </p:sp>
      <p:sp>
        <p:nvSpPr>
          <p:cNvPr id="40" name="Shape 4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83275936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7" name="Shape 47"/>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48" name="Shape 48"/>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9" name="Shape 49"/>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09324220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61324452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70996241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Shape 74"/>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75" name="Shape 75"/>
          <p:cNvSpPr>
            <a:spLocks noGrp="1"/>
          </p:cNvSpPr>
          <p:nvPr>
            <p:ph type="title"/>
          </p:nvPr>
        </p:nvSpPr>
        <p:spPr>
          <a:prstGeom prst="rect">
            <a:avLst/>
          </a:prstGeom>
        </p:spPr>
        <p:txBody>
          <a:bodyPr/>
          <a:lstStyle/>
          <a:p>
            <a:r>
              <a:t>Title Text</a:t>
            </a:r>
          </a:p>
        </p:txBody>
      </p:sp>
      <p:sp>
        <p:nvSpPr>
          <p:cNvPr id="76" name="Shape 76"/>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40517145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9" name="Shape 29"/>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30" name="Shape 30"/>
          <p:cNvSpPr>
            <a:spLocks noGrp="1"/>
          </p:cNvSpPr>
          <p:nvPr>
            <p:ph type="title"/>
          </p:nvPr>
        </p:nvSpPr>
        <p:spPr>
          <a:xfrm>
            <a:off x="635000" y="9448800"/>
            <a:ext cx="23114000" cy="2006600"/>
          </a:xfrm>
          <a:prstGeom prst="rect">
            <a:avLst/>
          </a:prstGeom>
        </p:spPr>
        <p:txBody>
          <a:bodyPr anchor="b"/>
          <a:lstStyle/>
          <a:p>
            <a:r>
              <a:t>Title Text</a:t>
            </a:r>
          </a:p>
        </p:txBody>
      </p:sp>
      <p:sp>
        <p:nvSpPr>
          <p:cNvPr id="31" name="Shape 31"/>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4" name="Shape 84"/>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07482964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2" name="Shape 92"/>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93" name="Shape 93"/>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94" name="Shape 94"/>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43143895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103" name="Shape 103"/>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89608928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12" name="Shape 11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96506692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49661951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page black">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91386455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amp; Subtitle copy">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23339653" y="12788900"/>
            <a:ext cx="391365" cy="347980"/>
          </a:xfrm>
          <a:prstGeom prst="rect">
            <a:avLst/>
          </a:prstGeom>
        </p:spPr>
        <p:txBody>
          <a:bodyPr/>
          <a:lstStyle>
            <a:lvl1pPr>
              <a:defRPr sz="1800" b="1" spc="90">
                <a:solidFill>
                  <a:srgbClr val="474C56"/>
                </a:solidFill>
                <a:latin typeface="DIN Next LT Pro"/>
                <a:ea typeface="DIN Next LT Pro"/>
                <a:cs typeface="DIN Next LT Pro"/>
                <a:sym typeface="DIN Next LT Pro"/>
              </a:defRPr>
            </a:lvl1pPr>
          </a:lstStyle>
          <a:p>
            <a:fld id="{86CB4B4D-7CA3-9044-876B-883B54F8677D}" type="slidenum">
              <a:rPr/>
              <a:pPr/>
              <a:t>‹#›</a:t>
            </a:fld>
            <a:endParaRPr/>
          </a:p>
        </p:txBody>
      </p:sp>
    </p:spTree>
    <p:extLst>
      <p:ext uri="{BB962C8B-B14F-4D97-AF65-F5344CB8AC3E}">
        <p14:creationId xmlns:p14="http://schemas.microsoft.com/office/powerpoint/2010/main" val="28732095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474C56"/>
        </a:solid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xfrm>
            <a:off x="1778000" y="2298700"/>
            <a:ext cx="20828000" cy="4648200"/>
          </a:xfrm>
          <a:prstGeom prst="rect">
            <a:avLst/>
          </a:prstGeom>
        </p:spPr>
        <p:txBody>
          <a:bodyPr anchor="b"/>
          <a:lstStyle/>
          <a:p>
            <a:r>
              <a:t>Title Text</a:t>
            </a:r>
          </a:p>
        </p:txBody>
      </p:sp>
      <p:sp>
        <p:nvSpPr>
          <p:cNvPr id="21" name="Shape 21"/>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xfrm>
            <a:off x="23339653" y="12788900"/>
            <a:ext cx="391365" cy="347980"/>
          </a:xfrm>
          <a:prstGeom prst="rect">
            <a:avLst/>
          </a:prstGeom>
        </p:spPr>
        <p:txBody>
          <a:bodyPr/>
          <a:lstStyle>
            <a:lvl1pPr>
              <a:defRPr sz="1800" b="1" spc="90">
                <a:solidFill>
                  <a:srgbClr val="7AD0E5"/>
                </a:solidFill>
                <a:latin typeface="DIN Next LT Pro"/>
                <a:ea typeface="DIN Next LT Pro"/>
                <a:cs typeface="DIN Next LT Pro"/>
                <a:sym typeface="DIN Next LT Pro"/>
              </a:defRPr>
            </a:lvl1pPr>
          </a:lstStyle>
          <a:p>
            <a:fld id="{86CB4B4D-7CA3-9044-876B-883B54F8677D}" type="slidenum">
              <a:rPr/>
              <a:pPr/>
              <a:t>‹#›</a:t>
            </a:fld>
            <a:endParaRPr/>
          </a:p>
        </p:txBody>
      </p:sp>
    </p:spTree>
    <p:extLst>
      <p:ext uri="{BB962C8B-B14F-4D97-AF65-F5344CB8AC3E}">
        <p14:creationId xmlns:p14="http://schemas.microsoft.com/office/powerpoint/2010/main" val="209898203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9" name="Shape 29"/>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30" name="Shape 30"/>
          <p:cNvSpPr>
            <a:spLocks noGrp="1"/>
          </p:cNvSpPr>
          <p:nvPr>
            <p:ph type="title"/>
          </p:nvPr>
        </p:nvSpPr>
        <p:spPr>
          <a:xfrm>
            <a:off x="635000" y="9448800"/>
            <a:ext cx="23114000" cy="2006600"/>
          </a:xfrm>
          <a:prstGeom prst="rect">
            <a:avLst/>
          </a:prstGeom>
        </p:spPr>
        <p:txBody>
          <a:bodyPr anchor="b"/>
          <a:lstStyle/>
          <a:p>
            <a:r>
              <a:t>Title Text</a:t>
            </a:r>
          </a:p>
        </p:txBody>
      </p:sp>
      <p:sp>
        <p:nvSpPr>
          <p:cNvPr id="31" name="Shape 31"/>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52441409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9" name="Shape 39"/>
          <p:cNvSpPr>
            <a:spLocks noGrp="1"/>
          </p:cNvSpPr>
          <p:nvPr>
            <p:ph type="title"/>
          </p:nvPr>
        </p:nvSpPr>
        <p:spPr>
          <a:xfrm>
            <a:off x="1778000" y="4533900"/>
            <a:ext cx="20828000" cy="4648200"/>
          </a:xfrm>
          <a:prstGeom prst="rect">
            <a:avLst/>
          </a:prstGeom>
        </p:spPr>
        <p:txBody>
          <a:bodyPr/>
          <a:lstStyle/>
          <a:p>
            <a:r>
              <a:t>Title Text</a:t>
            </a:r>
          </a:p>
        </p:txBody>
      </p:sp>
      <p:sp>
        <p:nvSpPr>
          <p:cNvPr id="40" name="Shape 4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13179183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9" name="Shape 39"/>
          <p:cNvSpPr>
            <a:spLocks noGrp="1"/>
          </p:cNvSpPr>
          <p:nvPr>
            <p:ph type="title"/>
          </p:nvPr>
        </p:nvSpPr>
        <p:spPr>
          <a:xfrm>
            <a:off x="1778000" y="4533900"/>
            <a:ext cx="20828000" cy="4648200"/>
          </a:xfrm>
          <a:prstGeom prst="rect">
            <a:avLst/>
          </a:prstGeom>
        </p:spPr>
        <p:txBody>
          <a:bodyPr/>
          <a:lstStyle/>
          <a:p>
            <a:r>
              <a:t>Title Text</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7" name="Shape 47"/>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48" name="Shape 48"/>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9" name="Shape 49"/>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90343306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45884606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73159449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Shape 74"/>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75" name="Shape 75"/>
          <p:cNvSpPr>
            <a:spLocks noGrp="1"/>
          </p:cNvSpPr>
          <p:nvPr>
            <p:ph type="title"/>
          </p:nvPr>
        </p:nvSpPr>
        <p:spPr>
          <a:prstGeom prst="rect">
            <a:avLst/>
          </a:prstGeom>
        </p:spPr>
        <p:txBody>
          <a:bodyPr/>
          <a:lstStyle/>
          <a:p>
            <a:r>
              <a:t>Title Text</a:t>
            </a:r>
          </a:p>
        </p:txBody>
      </p:sp>
      <p:sp>
        <p:nvSpPr>
          <p:cNvPr id="76" name="Shape 76"/>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55157983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4" name="Shape 84"/>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53278753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2" name="Shape 92"/>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93" name="Shape 93"/>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94" name="Shape 94"/>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51109037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103" name="Shape 103"/>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25840747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12" name="Shape 11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88517982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416491120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page black">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4052428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7" name="Shape 47"/>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48" name="Shape 48"/>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9" name="Shape 49"/>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amp; Subtitle copy">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23339653" y="12788900"/>
            <a:ext cx="391365" cy="347980"/>
          </a:xfrm>
          <a:prstGeom prst="rect">
            <a:avLst/>
          </a:prstGeom>
        </p:spPr>
        <p:txBody>
          <a:bodyPr/>
          <a:lstStyle>
            <a:lvl1pPr>
              <a:defRPr sz="1800" b="1" spc="90">
                <a:solidFill>
                  <a:srgbClr val="474C56"/>
                </a:solidFill>
                <a:latin typeface="DIN Next LT Pro"/>
                <a:ea typeface="DIN Next LT Pro"/>
                <a:cs typeface="DIN Next LT Pro"/>
                <a:sym typeface="DIN Next LT Pro"/>
              </a:defRPr>
            </a:lvl1pPr>
          </a:lstStyle>
          <a:p>
            <a:fld id="{86CB4B4D-7CA3-9044-876B-883B54F8677D}" type="slidenum">
              <a:rPr/>
              <a:pPr/>
              <a:t>‹#›</a:t>
            </a:fld>
            <a:endParaRPr/>
          </a:p>
        </p:txBody>
      </p:sp>
    </p:spTree>
    <p:extLst>
      <p:ext uri="{BB962C8B-B14F-4D97-AF65-F5344CB8AC3E}">
        <p14:creationId xmlns:p14="http://schemas.microsoft.com/office/powerpoint/2010/main" val="405196607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474C56"/>
        </a:solid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xfrm>
            <a:off x="1778000" y="2298700"/>
            <a:ext cx="20828000" cy="4648200"/>
          </a:xfrm>
          <a:prstGeom prst="rect">
            <a:avLst/>
          </a:prstGeom>
        </p:spPr>
        <p:txBody>
          <a:bodyPr anchor="b"/>
          <a:lstStyle/>
          <a:p>
            <a:r>
              <a:t>Title Text</a:t>
            </a:r>
          </a:p>
        </p:txBody>
      </p:sp>
      <p:sp>
        <p:nvSpPr>
          <p:cNvPr id="21" name="Shape 21"/>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xfrm>
            <a:off x="23339653" y="12788900"/>
            <a:ext cx="391365" cy="347980"/>
          </a:xfrm>
          <a:prstGeom prst="rect">
            <a:avLst/>
          </a:prstGeom>
        </p:spPr>
        <p:txBody>
          <a:bodyPr/>
          <a:lstStyle>
            <a:lvl1pPr>
              <a:defRPr sz="1800" b="1" spc="90">
                <a:solidFill>
                  <a:srgbClr val="7AD0E5"/>
                </a:solidFill>
                <a:latin typeface="DIN Next LT Pro"/>
                <a:ea typeface="DIN Next LT Pro"/>
                <a:cs typeface="DIN Next LT Pro"/>
                <a:sym typeface="DIN Next LT Pro"/>
              </a:defRPr>
            </a:lvl1pPr>
          </a:lstStyle>
          <a:p>
            <a:fld id="{86CB4B4D-7CA3-9044-876B-883B54F8677D}" type="slidenum">
              <a:rPr/>
              <a:pPr/>
              <a:t>‹#›</a:t>
            </a:fld>
            <a:endParaRPr/>
          </a:p>
        </p:txBody>
      </p:sp>
    </p:spTree>
    <p:extLst>
      <p:ext uri="{BB962C8B-B14F-4D97-AF65-F5344CB8AC3E}">
        <p14:creationId xmlns:p14="http://schemas.microsoft.com/office/powerpoint/2010/main" val="353481778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9" name="Shape 29"/>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30" name="Shape 30"/>
          <p:cNvSpPr>
            <a:spLocks noGrp="1"/>
          </p:cNvSpPr>
          <p:nvPr>
            <p:ph type="title"/>
          </p:nvPr>
        </p:nvSpPr>
        <p:spPr>
          <a:xfrm>
            <a:off x="635000" y="9448800"/>
            <a:ext cx="23114000" cy="2006600"/>
          </a:xfrm>
          <a:prstGeom prst="rect">
            <a:avLst/>
          </a:prstGeom>
        </p:spPr>
        <p:txBody>
          <a:bodyPr anchor="b"/>
          <a:lstStyle/>
          <a:p>
            <a:r>
              <a:t>Title Text</a:t>
            </a:r>
          </a:p>
        </p:txBody>
      </p:sp>
      <p:sp>
        <p:nvSpPr>
          <p:cNvPr id="31" name="Shape 31"/>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24759574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9" name="Shape 39"/>
          <p:cNvSpPr>
            <a:spLocks noGrp="1"/>
          </p:cNvSpPr>
          <p:nvPr>
            <p:ph type="title"/>
          </p:nvPr>
        </p:nvSpPr>
        <p:spPr>
          <a:xfrm>
            <a:off x="1778000" y="4533900"/>
            <a:ext cx="20828000" cy="4648200"/>
          </a:xfrm>
          <a:prstGeom prst="rect">
            <a:avLst/>
          </a:prstGeom>
        </p:spPr>
        <p:txBody>
          <a:bodyPr/>
          <a:lstStyle/>
          <a:p>
            <a:r>
              <a:t>Title Text</a:t>
            </a:r>
          </a:p>
        </p:txBody>
      </p:sp>
      <p:sp>
        <p:nvSpPr>
          <p:cNvPr id="40" name="Shape 4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86887489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7" name="Shape 47"/>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48" name="Shape 48"/>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9" name="Shape 49"/>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47265495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46877533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60216429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Shape 74"/>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75" name="Shape 75"/>
          <p:cNvSpPr>
            <a:spLocks noGrp="1"/>
          </p:cNvSpPr>
          <p:nvPr>
            <p:ph type="title"/>
          </p:nvPr>
        </p:nvSpPr>
        <p:spPr>
          <a:prstGeom prst="rect">
            <a:avLst/>
          </a:prstGeom>
        </p:spPr>
        <p:txBody>
          <a:bodyPr/>
          <a:lstStyle/>
          <a:p>
            <a:r>
              <a:t>Title Text</a:t>
            </a:r>
          </a:p>
        </p:txBody>
      </p:sp>
      <p:sp>
        <p:nvSpPr>
          <p:cNvPr id="76" name="Shape 76"/>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27923905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4" name="Shape 84"/>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93402507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2" name="Shape 92"/>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93" name="Shape 93"/>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94" name="Shape 94"/>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0017262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103" name="Shape 103"/>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58356593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12" name="Shape 11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64716018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427861633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page black">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16640553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amp; Subtitle copy">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23339653" y="12788900"/>
            <a:ext cx="391365" cy="347980"/>
          </a:xfrm>
          <a:prstGeom prst="rect">
            <a:avLst/>
          </a:prstGeom>
        </p:spPr>
        <p:txBody>
          <a:bodyPr/>
          <a:lstStyle>
            <a:lvl1pPr>
              <a:defRPr sz="1800" b="1" spc="90">
                <a:solidFill>
                  <a:srgbClr val="474C56"/>
                </a:solidFill>
                <a:latin typeface="DIN Next LT Pro"/>
                <a:ea typeface="DIN Next LT Pro"/>
                <a:cs typeface="DIN Next LT Pro"/>
                <a:sym typeface="DIN Next LT Pro"/>
              </a:defRPr>
            </a:lvl1pPr>
          </a:lstStyle>
          <a:p>
            <a:fld id="{86CB4B4D-7CA3-9044-876B-883B54F8677D}" type="slidenum">
              <a:rPr/>
              <a:pPr/>
              <a:t>‹#›</a:t>
            </a:fld>
            <a:endParaRPr/>
          </a:p>
        </p:txBody>
      </p:sp>
    </p:spTree>
    <p:extLst>
      <p:ext uri="{BB962C8B-B14F-4D97-AF65-F5344CB8AC3E}">
        <p14:creationId xmlns:p14="http://schemas.microsoft.com/office/powerpoint/2010/main" val="40894886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474C56"/>
        </a:solid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xfrm>
            <a:off x="1778000" y="2298700"/>
            <a:ext cx="20828000" cy="4648200"/>
          </a:xfrm>
          <a:prstGeom prst="rect">
            <a:avLst/>
          </a:prstGeom>
        </p:spPr>
        <p:txBody>
          <a:bodyPr anchor="b"/>
          <a:lstStyle/>
          <a:p>
            <a:r>
              <a:t>Title Text</a:t>
            </a:r>
          </a:p>
        </p:txBody>
      </p:sp>
      <p:sp>
        <p:nvSpPr>
          <p:cNvPr id="21" name="Shape 21"/>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xfrm>
            <a:off x="23339653" y="12788900"/>
            <a:ext cx="391365" cy="347980"/>
          </a:xfrm>
          <a:prstGeom prst="rect">
            <a:avLst/>
          </a:prstGeom>
        </p:spPr>
        <p:txBody>
          <a:bodyPr/>
          <a:lstStyle>
            <a:lvl1pPr>
              <a:defRPr sz="1800" b="1" spc="90">
                <a:solidFill>
                  <a:srgbClr val="7AD0E5"/>
                </a:solidFill>
                <a:latin typeface="DIN Next LT Pro"/>
                <a:ea typeface="DIN Next LT Pro"/>
                <a:cs typeface="DIN Next LT Pro"/>
                <a:sym typeface="DIN Next LT Pro"/>
              </a:defRPr>
            </a:lvl1pPr>
          </a:lstStyle>
          <a:p>
            <a:fld id="{86CB4B4D-7CA3-9044-876B-883B54F8677D}" type="slidenum">
              <a:rPr/>
              <a:pPr/>
              <a:t>‹#›</a:t>
            </a:fld>
            <a:endParaRPr/>
          </a:p>
        </p:txBody>
      </p:sp>
    </p:spTree>
    <p:extLst>
      <p:ext uri="{BB962C8B-B14F-4D97-AF65-F5344CB8AC3E}">
        <p14:creationId xmlns:p14="http://schemas.microsoft.com/office/powerpoint/2010/main" val="116740133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9" name="Shape 29"/>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30" name="Shape 30"/>
          <p:cNvSpPr>
            <a:spLocks noGrp="1"/>
          </p:cNvSpPr>
          <p:nvPr>
            <p:ph type="title"/>
          </p:nvPr>
        </p:nvSpPr>
        <p:spPr>
          <a:xfrm>
            <a:off x="635000" y="9448800"/>
            <a:ext cx="23114000" cy="2006600"/>
          </a:xfrm>
          <a:prstGeom prst="rect">
            <a:avLst/>
          </a:prstGeom>
        </p:spPr>
        <p:txBody>
          <a:bodyPr anchor="b"/>
          <a:lstStyle/>
          <a:p>
            <a:r>
              <a:t>Title Text</a:t>
            </a:r>
          </a:p>
        </p:txBody>
      </p:sp>
      <p:sp>
        <p:nvSpPr>
          <p:cNvPr id="31" name="Shape 31"/>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38251559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9" name="Shape 39"/>
          <p:cNvSpPr>
            <a:spLocks noGrp="1"/>
          </p:cNvSpPr>
          <p:nvPr>
            <p:ph type="title"/>
          </p:nvPr>
        </p:nvSpPr>
        <p:spPr>
          <a:xfrm>
            <a:off x="1778000" y="4533900"/>
            <a:ext cx="20828000" cy="4648200"/>
          </a:xfrm>
          <a:prstGeom prst="rect">
            <a:avLst/>
          </a:prstGeom>
        </p:spPr>
        <p:txBody>
          <a:bodyPr/>
          <a:lstStyle/>
          <a:p>
            <a:r>
              <a:t>Title Text</a:t>
            </a:r>
          </a:p>
        </p:txBody>
      </p:sp>
      <p:sp>
        <p:nvSpPr>
          <p:cNvPr id="40" name="Shape 4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62031370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7" name="Shape 47"/>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48" name="Shape 48"/>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9" name="Shape 49"/>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31854877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78074306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7851038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Shape 74"/>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75" name="Shape 75"/>
          <p:cNvSpPr>
            <a:spLocks noGrp="1"/>
          </p:cNvSpPr>
          <p:nvPr>
            <p:ph type="title"/>
          </p:nvPr>
        </p:nvSpPr>
        <p:spPr>
          <a:prstGeom prst="rect">
            <a:avLst/>
          </a:prstGeom>
        </p:spPr>
        <p:txBody>
          <a:bodyPr/>
          <a:lstStyle/>
          <a:p>
            <a:r>
              <a:t>Title Text</a:t>
            </a:r>
          </a:p>
        </p:txBody>
      </p:sp>
      <p:sp>
        <p:nvSpPr>
          <p:cNvPr id="76" name="Shape 76"/>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71939491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4" name="Shape 84"/>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655531402"/>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2" name="Shape 92"/>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93" name="Shape 93"/>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94" name="Shape 94"/>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4761769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103" name="Shape 103"/>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327757007"/>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12" name="Shape 11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07928010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65827110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amp; Subtitle copy">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23339653" y="12788900"/>
            <a:ext cx="391365" cy="347980"/>
          </a:xfrm>
          <a:prstGeom prst="rect">
            <a:avLst/>
          </a:prstGeom>
        </p:spPr>
        <p:txBody>
          <a:bodyPr/>
          <a:lstStyle>
            <a:lvl1pPr>
              <a:defRPr sz="1800" b="1" spc="90">
                <a:solidFill>
                  <a:srgbClr val="474C56"/>
                </a:solidFill>
                <a:latin typeface="DIN Next LT Pro"/>
                <a:ea typeface="DIN Next LT Pro"/>
                <a:cs typeface="DIN Next LT Pro"/>
                <a:sym typeface="DIN Next LT Pro"/>
              </a:defRPr>
            </a:lvl1pPr>
          </a:lstStyle>
          <a:p>
            <a:fld id="{86CB4B4D-7CA3-9044-876B-883B54F8677D}" type="slidenum">
              <a:rPr/>
              <a:pPr/>
              <a:t>‹#›</a:t>
            </a:fld>
            <a:endParaRPr/>
          </a:p>
        </p:txBody>
      </p:sp>
    </p:spTree>
    <p:extLst>
      <p:ext uri="{BB962C8B-B14F-4D97-AF65-F5344CB8AC3E}">
        <p14:creationId xmlns:p14="http://schemas.microsoft.com/office/powerpoint/2010/main" val="318748711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9" name="Shape 29"/>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30" name="Shape 30"/>
          <p:cNvSpPr>
            <a:spLocks noGrp="1"/>
          </p:cNvSpPr>
          <p:nvPr>
            <p:ph type="title"/>
          </p:nvPr>
        </p:nvSpPr>
        <p:spPr>
          <a:xfrm>
            <a:off x="635000" y="9448800"/>
            <a:ext cx="23114000" cy="2006600"/>
          </a:xfrm>
          <a:prstGeom prst="rect">
            <a:avLst/>
          </a:prstGeom>
        </p:spPr>
        <p:txBody>
          <a:bodyPr anchor="b"/>
          <a:lstStyle/>
          <a:p>
            <a:r>
              <a:t>Title Text</a:t>
            </a:r>
          </a:p>
        </p:txBody>
      </p:sp>
      <p:sp>
        <p:nvSpPr>
          <p:cNvPr id="31" name="Shape 31"/>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98210031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9" name="Shape 39"/>
          <p:cNvSpPr>
            <a:spLocks noGrp="1"/>
          </p:cNvSpPr>
          <p:nvPr>
            <p:ph type="title"/>
          </p:nvPr>
        </p:nvSpPr>
        <p:spPr>
          <a:xfrm>
            <a:off x="1778000" y="4533900"/>
            <a:ext cx="20828000" cy="4648200"/>
          </a:xfrm>
          <a:prstGeom prst="rect">
            <a:avLst/>
          </a:prstGeom>
        </p:spPr>
        <p:txBody>
          <a:bodyPr/>
          <a:lstStyle/>
          <a:p>
            <a:r>
              <a:t>Title Text</a:t>
            </a:r>
          </a:p>
        </p:txBody>
      </p:sp>
      <p:sp>
        <p:nvSpPr>
          <p:cNvPr id="40" name="Shape 4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3624971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Shape 74"/>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75" name="Shape 75"/>
          <p:cNvSpPr>
            <a:spLocks noGrp="1"/>
          </p:cNvSpPr>
          <p:nvPr>
            <p:ph type="title"/>
          </p:nvPr>
        </p:nvSpPr>
        <p:spPr>
          <a:prstGeom prst="rect">
            <a:avLst/>
          </a:prstGeom>
        </p:spPr>
        <p:txBody>
          <a:bodyPr/>
          <a:lstStyle/>
          <a:p>
            <a:r>
              <a:t>Title Text</a:t>
            </a:r>
          </a:p>
        </p:txBody>
      </p:sp>
      <p:sp>
        <p:nvSpPr>
          <p:cNvPr id="76" name="Shape 76"/>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7" name="Shape 47"/>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48" name="Shape 48"/>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9" name="Shape 49"/>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415616311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423677183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16933669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Shape 74"/>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75" name="Shape 75"/>
          <p:cNvSpPr>
            <a:spLocks noGrp="1"/>
          </p:cNvSpPr>
          <p:nvPr>
            <p:ph type="title"/>
          </p:nvPr>
        </p:nvSpPr>
        <p:spPr>
          <a:prstGeom prst="rect">
            <a:avLst/>
          </a:prstGeom>
        </p:spPr>
        <p:txBody>
          <a:bodyPr/>
          <a:lstStyle/>
          <a:p>
            <a:r>
              <a:t>Title Text</a:t>
            </a:r>
          </a:p>
        </p:txBody>
      </p:sp>
      <p:sp>
        <p:nvSpPr>
          <p:cNvPr id="76" name="Shape 76"/>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17915338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4" name="Shape 84"/>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91608063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2" name="Shape 92"/>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93" name="Shape 93"/>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94" name="Shape 94"/>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16455684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103" name="Shape 103"/>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189307284"/>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12" name="Shape 112"/>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92228302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27045766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page black">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84209356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4" name="Shape 84"/>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2" name="Shape 92"/>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93" name="Shape 93"/>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94" name="Shape 94"/>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
        <p:nvSpPr>
          <p:cNvPr id="4" name="Shape 4"/>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
        <p:nvSpPr>
          <p:cNvPr id="4" name="Shape 4"/>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2334674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
        <p:nvSpPr>
          <p:cNvPr id="4" name="Shape 4"/>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869859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
        <p:nvSpPr>
          <p:cNvPr id="4" name="Shape 4"/>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7376588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
        <p:nvSpPr>
          <p:cNvPr id="4" name="Shape 4"/>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13737971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
        <p:nvSpPr>
          <p:cNvPr id="4" name="Shape 4"/>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49525028"/>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B7C"/>
        </a:solidFill>
        <a:effectLst/>
      </p:bgPr>
    </p:bg>
    <p:spTree>
      <p:nvGrpSpPr>
        <p:cNvPr id="1" name=""/>
        <p:cNvGrpSpPr/>
        <p:nvPr/>
      </p:nvGrpSpPr>
      <p:grpSpPr>
        <a:xfrm>
          <a:off x="0" y="0"/>
          <a:ext cx="0" cy="0"/>
          <a:chOff x="0" y="0"/>
          <a:chExt cx="0" cy="0"/>
        </a:xfrm>
      </p:grpSpPr>
      <p:pic>
        <p:nvPicPr>
          <p:cNvPr id="241" name="Shift-Icon-Big.pn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3" name="Picture 2" descr="Shift-ResearchLab-FullLogo-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939" y="3211084"/>
            <a:ext cx="7312120" cy="7312120"/>
          </a:xfrm>
          <a:prstGeom prst="rect">
            <a:avLst/>
          </a:prstGeom>
        </p:spPr>
      </p:pic>
      <p:sp>
        <p:nvSpPr>
          <p:cNvPr id="4" name="Shape 136"/>
          <p:cNvSpPr/>
          <p:nvPr/>
        </p:nvSpPr>
        <p:spPr>
          <a:xfrm>
            <a:off x="8662939" y="11313787"/>
            <a:ext cx="7312120" cy="50270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20000">
                <a:solidFill>
                  <a:srgbClr val="E8D8B4"/>
                </a:solidFill>
                <a:latin typeface="GT Walsheim Pro Trial Bold"/>
                <a:ea typeface="GT Walsheim Pro Trial Bold"/>
                <a:cs typeface="GT Walsheim Pro Trial Bold"/>
                <a:sym typeface="GT Walsheim Pro Trial Bold"/>
              </a:defRPr>
            </a:pPr>
            <a:r>
              <a:rPr lang="en-US" sz="2600" cap="all" spc="750" dirty="0" smtClean="0">
                <a:latin typeface="GT Walsheim Light"/>
                <a:cs typeface="GT Walsheim Light"/>
              </a:rPr>
              <a:t>Data Driving Social Change</a:t>
            </a:r>
            <a:endParaRPr sz="2600" cap="all" spc="750" dirty="0">
              <a:latin typeface="GT Walsheim Light"/>
              <a:cs typeface="GT Walsheim Light"/>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p:nvPr/>
        </p:nvSpPr>
        <p:spPr>
          <a:xfrm>
            <a:off x="817" y="3434677"/>
            <a:ext cx="24382365" cy="10290677"/>
          </a:xfrm>
          <a:prstGeom prst="rect">
            <a:avLst/>
          </a:prstGeom>
          <a:blipFill>
            <a:blip r:embed="rId2"/>
          </a:blipFill>
          <a:ln w="12700">
            <a:miter lim="400000"/>
          </a:ln>
        </p:spPr>
        <p:txBody>
          <a:bodyPr lIns="50800" tIns="50800" rIns="50800" bIns="50800" anchor="ctr"/>
          <a:lstStyle/>
          <a:p>
            <a:pPr>
              <a:defRPr sz="3200">
                <a:solidFill>
                  <a:srgbClr val="FFFFFF"/>
                </a:solidFill>
              </a:defRPr>
            </a:pPr>
            <a:endParaRPr/>
          </a:p>
        </p:txBody>
      </p:sp>
      <p:sp>
        <p:nvSpPr>
          <p:cNvPr id="340" name="Shape 340"/>
          <p:cNvSpPr>
            <a:spLocks noGrp="1"/>
          </p:cNvSpPr>
          <p:nvPr>
            <p:ph type="title"/>
          </p:nvPr>
        </p:nvSpPr>
        <p:spPr>
          <a:prstGeom prst="rect">
            <a:avLst/>
          </a:prstGeom>
        </p:spPr>
        <p:txBody>
          <a:bodyPr>
            <a:normAutofit/>
          </a:bodyPr>
          <a:lstStyle/>
          <a:p>
            <a:pPr algn="l"/>
            <a:r>
              <a:rPr sz="8000" dirty="0">
                <a:solidFill>
                  <a:srgbClr val="E3D1A5"/>
                </a:solidFill>
              </a:rPr>
              <a:t>lines of service</a:t>
            </a:r>
          </a:p>
        </p:txBody>
      </p:sp>
      <p:sp>
        <p:nvSpPr>
          <p:cNvPr id="341" name="Shape 341"/>
          <p:cNvSpPr/>
          <p:nvPr/>
        </p:nvSpPr>
        <p:spPr>
          <a:xfrm>
            <a:off x="23400232" y="12788900"/>
            <a:ext cx="270207" cy="431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sz="1800" spc="90">
                <a:solidFill>
                  <a:srgbClr val="FFFFFF"/>
                </a:solidFill>
                <a:latin typeface="Brandon Grotesque Bold"/>
                <a:ea typeface="Brandon Grotesque Bold"/>
                <a:cs typeface="Brandon Grotesque Bold"/>
                <a:sym typeface="Brandon Grotesque Bold"/>
              </a:defRPr>
            </a:pPr>
            <a:fld id="{86CB4B4D-7CA3-9044-876B-883B54F8677D}" type="slidenum">
              <a:t>10</a:t>
            </a:fld>
            <a:r>
              <a:t>￼</a:t>
            </a:r>
          </a:p>
        </p:txBody>
      </p:sp>
      <p:pic>
        <p:nvPicPr>
          <p:cNvPr id="342" name="pasted-image.pdf"/>
          <p:cNvPicPr>
            <a:picLocks noChangeAspect="1"/>
          </p:cNvPicPr>
          <p:nvPr/>
        </p:nvPicPr>
        <p:blipFill>
          <a:blip r:embed="rId3">
            <a:extLst/>
          </a:blip>
          <a:srcRect t="16317" b="16317"/>
          <a:stretch>
            <a:fillRect/>
          </a:stretch>
        </p:blipFill>
        <p:spPr>
          <a:xfrm>
            <a:off x="1155475" y="12439158"/>
            <a:ext cx="2464359" cy="443598"/>
          </a:xfrm>
          <a:prstGeom prst="rect">
            <a:avLst/>
          </a:prstGeom>
          <a:ln w="12700">
            <a:miter lim="400000"/>
          </a:ln>
        </p:spPr>
      </p:pic>
      <p:sp>
        <p:nvSpPr>
          <p:cNvPr id="343" name="Shape 343"/>
          <p:cNvSpPr/>
          <p:nvPr/>
        </p:nvSpPr>
        <p:spPr>
          <a:xfrm>
            <a:off x="1324161" y="9012921"/>
            <a:ext cx="3442717" cy="49022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a:solidFill>
                  <a:srgbClr val="FEFEFE"/>
                </a:solidFill>
                <a:latin typeface="+mn-lt"/>
                <a:ea typeface="+mn-ea"/>
                <a:cs typeface="+mn-cs"/>
                <a:sym typeface="GT Walsheim Bold"/>
              </a:defRPr>
            </a:lvl1pPr>
          </a:lstStyle>
          <a:p>
            <a:r>
              <a:t>OPEN DATA TOOLS</a:t>
            </a:r>
          </a:p>
        </p:txBody>
      </p:sp>
      <p:sp>
        <p:nvSpPr>
          <p:cNvPr id="344" name="Shape 344"/>
          <p:cNvSpPr/>
          <p:nvPr/>
        </p:nvSpPr>
        <p:spPr>
          <a:xfrm>
            <a:off x="8115232" y="9043472"/>
            <a:ext cx="2077975" cy="49022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a:solidFill>
                  <a:srgbClr val="FEFEFE"/>
                </a:solidFill>
                <a:latin typeface="+mn-lt"/>
                <a:ea typeface="+mn-ea"/>
                <a:cs typeface="+mn-cs"/>
                <a:sym typeface="GT Walsheim Bold"/>
              </a:defRPr>
            </a:lvl1pPr>
          </a:lstStyle>
          <a:p>
            <a:r>
              <a:t>RESEARCH</a:t>
            </a:r>
          </a:p>
        </p:txBody>
      </p:sp>
      <p:sp>
        <p:nvSpPr>
          <p:cNvPr id="345" name="Shape 345"/>
          <p:cNvSpPr/>
          <p:nvPr/>
        </p:nvSpPr>
        <p:spPr>
          <a:xfrm>
            <a:off x="13950326" y="8814872"/>
            <a:ext cx="2652142" cy="94742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3000">
                <a:solidFill>
                  <a:srgbClr val="FEFEFE"/>
                </a:solidFill>
                <a:latin typeface="+mn-lt"/>
                <a:ea typeface="+mn-ea"/>
                <a:cs typeface="+mn-cs"/>
                <a:sym typeface="GT Walsheim Bold"/>
              </a:defRPr>
            </a:pPr>
            <a:r>
              <a:t>COMMUNITY </a:t>
            </a:r>
          </a:p>
          <a:p>
            <a:pPr>
              <a:defRPr sz="3000">
                <a:solidFill>
                  <a:srgbClr val="FEFEFE"/>
                </a:solidFill>
                <a:latin typeface="+mn-lt"/>
                <a:ea typeface="+mn-ea"/>
                <a:cs typeface="+mn-cs"/>
                <a:sym typeface="GT Walsheim Bold"/>
              </a:defRPr>
            </a:pPr>
            <a:r>
              <a:t>ASSESSMENT</a:t>
            </a:r>
          </a:p>
        </p:txBody>
      </p:sp>
      <p:sp>
        <p:nvSpPr>
          <p:cNvPr id="346" name="Shape 346"/>
          <p:cNvSpPr/>
          <p:nvPr/>
        </p:nvSpPr>
        <p:spPr>
          <a:xfrm>
            <a:off x="19426614" y="9043472"/>
            <a:ext cx="3813811" cy="49022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a:solidFill>
                  <a:srgbClr val="FEFEFE"/>
                </a:solidFill>
                <a:latin typeface="+mn-lt"/>
                <a:ea typeface="+mn-ea"/>
                <a:cs typeface="+mn-cs"/>
                <a:sym typeface="GT Walsheim Bold"/>
              </a:defRPr>
            </a:lvl1pPr>
          </a:lstStyle>
          <a:p>
            <a:r>
              <a:t>CAPACITY BUILDING</a:t>
            </a:r>
          </a:p>
        </p:txBody>
      </p:sp>
      <p:sp>
        <p:nvSpPr>
          <p:cNvPr id="351" name="Shape 351"/>
          <p:cNvSpPr/>
          <p:nvPr/>
        </p:nvSpPr>
        <p:spPr>
          <a:xfrm>
            <a:off x="18283089" y="5645138"/>
            <a:ext cx="1" cy="3838810"/>
          </a:xfrm>
          <a:prstGeom prst="line">
            <a:avLst/>
          </a:prstGeom>
          <a:ln w="25400">
            <a:solidFill>
              <a:srgbClr val="FFFFFF"/>
            </a:solidFill>
            <a:prstDash val="sysDot"/>
            <a:miter lim="400000"/>
          </a:ln>
        </p:spPr>
        <p:txBody>
          <a:bodyPr lIns="50800" tIns="50800" rIns="50800" bIns="50800" anchor="ctr"/>
          <a:lstStyle/>
          <a:p>
            <a:pPr>
              <a:defRPr sz="3200"/>
            </a:pPr>
            <a:endParaRPr/>
          </a:p>
        </p:txBody>
      </p:sp>
      <p:sp>
        <p:nvSpPr>
          <p:cNvPr id="352" name="Shape 352"/>
          <p:cNvSpPr/>
          <p:nvPr/>
        </p:nvSpPr>
        <p:spPr>
          <a:xfrm>
            <a:off x="12191999" y="5645138"/>
            <a:ext cx="1" cy="3838810"/>
          </a:xfrm>
          <a:prstGeom prst="line">
            <a:avLst/>
          </a:prstGeom>
          <a:ln w="25400">
            <a:solidFill>
              <a:srgbClr val="FFFFFF"/>
            </a:solidFill>
            <a:prstDash val="sysDot"/>
            <a:miter lim="400000"/>
          </a:ln>
        </p:spPr>
        <p:txBody>
          <a:bodyPr lIns="50800" tIns="50800" rIns="50800" bIns="50800" anchor="ctr"/>
          <a:lstStyle/>
          <a:p>
            <a:pPr>
              <a:defRPr sz="3200"/>
            </a:pPr>
            <a:endParaRPr/>
          </a:p>
        </p:txBody>
      </p:sp>
      <p:sp>
        <p:nvSpPr>
          <p:cNvPr id="353" name="Shape 353"/>
          <p:cNvSpPr/>
          <p:nvPr/>
        </p:nvSpPr>
        <p:spPr>
          <a:xfrm flipH="1">
            <a:off x="6096198" y="5645139"/>
            <a:ext cx="1" cy="3838809"/>
          </a:xfrm>
          <a:prstGeom prst="line">
            <a:avLst/>
          </a:prstGeom>
          <a:ln w="25400">
            <a:solidFill>
              <a:srgbClr val="FFFFFF"/>
            </a:solidFill>
            <a:prstDash val="sysDot"/>
            <a:miter lim="400000"/>
          </a:ln>
        </p:spPr>
        <p:txBody>
          <a:bodyPr lIns="50800" tIns="50800" rIns="50800" bIns="50800" anchor="ctr"/>
          <a:lstStyle/>
          <a:p>
            <a:pPr>
              <a:defRPr sz="3200"/>
            </a:pPr>
            <a:endParaRPr/>
          </a:p>
        </p:txBody>
      </p:sp>
      <p:pic>
        <p:nvPicPr>
          <p:cNvPr id="19" name="Picture 18" descr="Icon-OpenDataTool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249" y="5486400"/>
            <a:ext cx="2743200" cy="2743200"/>
          </a:xfrm>
          <a:prstGeom prst="rect">
            <a:avLst/>
          </a:prstGeom>
        </p:spPr>
      </p:pic>
      <p:pic>
        <p:nvPicPr>
          <p:cNvPr id="21" name="Picture 20" descr="Icon-ResearchAndAnalysi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5902" y="5486400"/>
            <a:ext cx="2743200" cy="2743200"/>
          </a:xfrm>
          <a:prstGeom prst="rect">
            <a:avLst/>
          </a:prstGeom>
        </p:spPr>
      </p:pic>
      <p:pic>
        <p:nvPicPr>
          <p:cNvPr id="23" name="Picture 22" descr="Icon-ProjectBasedConsult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04797" y="5486400"/>
            <a:ext cx="2743200" cy="2743200"/>
          </a:xfrm>
          <a:prstGeom prst="rect">
            <a:avLst/>
          </a:prstGeom>
        </p:spPr>
      </p:pic>
      <p:pic>
        <p:nvPicPr>
          <p:cNvPr id="25" name="Picture 24" descr="Icon-TechAssistance-CapBuild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67373" y="5486400"/>
            <a:ext cx="2743200" cy="2743200"/>
          </a:xfrm>
          <a:prstGeom prst="rect">
            <a:avLst/>
          </a:prstGeom>
        </p:spPr>
      </p:pic>
    </p:spTree>
    <p:extLst>
      <p:ext uri="{BB962C8B-B14F-4D97-AF65-F5344CB8AC3E}">
        <p14:creationId xmlns:p14="http://schemas.microsoft.com/office/powerpoint/2010/main" val="38976642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B7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1761" y="-205769"/>
            <a:ext cx="24816902" cy="14127538"/>
          </a:xfrm>
          <a:prstGeom prst="rect">
            <a:avLst/>
          </a:prstGeom>
        </p:spPr>
      </p:pic>
      <p:pic>
        <p:nvPicPr>
          <p:cNvPr id="257" name="Shift-ResearchLab-FullLogo-Color.png"/>
          <p:cNvPicPr>
            <a:picLocks noChangeAspect="1"/>
          </p:cNvPicPr>
          <p:nvPr/>
        </p:nvPicPr>
        <p:blipFill>
          <a:blip r:embed="rId3">
            <a:extLst/>
          </a:blip>
          <a:stretch>
            <a:fillRect/>
          </a:stretch>
        </p:blipFill>
        <p:spPr>
          <a:xfrm>
            <a:off x="10963909" y="9455545"/>
            <a:ext cx="2456181" cy="2456181"/>
          </a:xfrm>
          <a:prstGeom prst="rect">
            <a:avLst/>
          </a:prstGeom>
          <a:ln w="12700">
            <a:miter lim="400000"/>
          </a:ln>
        </p:spPr>
      </p:pic>
      <p:sp>
        <p:nvSpPr>
          <p:cNvPr id="258" name="Shape 258"/>
          <p:cNvSpPr/>
          <p:nvPr/>
        </p:nvSpPr>
        <p:spPr>
          <a:xfrm>
            <a:off x="5236741" y="4798658"/>
            <a:ext cx="13910517" cy="2527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nSpc>
                <a:spcPct val="130000"/>
              </a:lnSpc>
              <a:defRPr sz="15000">
                <a:solidFill>
                  <a:srgbClr val="E8D8B4"/>
                </a:solidFill>
                <a:latin typeface="GT Walsheim Pro Trial Bold"/>
                <a:ea typeface="GT Walsheim Pro Trial Bold"/>
                <a:cs typeface="GT Walsheim Pro Trial Bold"/>
                <a:sym typeface="GT Walsheim Pro Trial Bold"/>
              </a:defRPr>
            </a:lvl1pPr>
          </a:lstStyle>
          <a:p>
            <a:r>
              <a:rPr dirty="0"/>
              <a:t>Thank You</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9C6DF"/>
        </a:solidFill>
        <a:effectLst/>
      </p:bgPr>
    </p:bg>
    <p:spTree>
      <p:nvGrpSpPr>
        <p:cNvPr id="1" name=""/>
        <p:cNvGrpSpPr/>
        <p:nvPr/>
      </p:nvGrpSpPr>
      <p:grpSpPr>
        <a:xfrm>
          <a:off x="0" y="0"/>
          <a:ext cx="0" cy="0"/>
          <a:chOff x="0" y="0"/>
          <a:chExt cx="0" cy="0"/>
        </a:xfrm>
      </p:grpSpPr>
      <p:sp>
        <p:nvSpPr>
          <p:cNvPr id="294" name="Shape 294"/>
          <p:cNvSpPr/>
          <p:nvPr/>
        </p:nvSpPr>
        <p:spPr>
          <a:xfrm>
            <a:off x="1137519" y="7231170"/>
            <a:ext cx="1495880" cy="1"/>
          </a:xfrm>
          <a:prstGeom prst="line">
            <a:avLst/>
          </a:prstGeom>
          <a:ln w="63500">
            <a:solidFill>
              <a:srgbClr val="FDF4C9"/>
            </a:solidFill>
            <a:miter lim="400000"/>
          </a:ln>
        </p:spPr>
        <p:txBody>
          <a:bodyPr lIns="50800" tIns="50800" rIns="50800" bIns="50800" anchor="ctr"/>
          <a:lstStyle/>
          <a:p>
            <a:pPr>
              <a:defRPr sz="3200"/>
            </a:pPr>
            <a:endParaRPr/>
          </a:p>
        </p:txBody>
      </p:sp>
      <p:sp>
        <p:nvSpPr>
          <p:cNvPr id="295" name="Shape 295"/>
          <p:cNvSpPr/>
          <p:nvPr/>
        </p:nvSpPr>
        <p:spPr>
          <a:xfrm>
            <a:off x="1137519" y="7760938"/>
            <a:ext cx="6854823" cy="31648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l">
              <a:lnSpc>
                <a:spcPct val="120000"/>
              </a:lnSpc>
              <a:defRPr sz="3000">
                <a:solidFill>
                  <a:srgbClr val="474C56"/>
                </a:solidFill>
                <a:latin typeface="GT Walsheim Regular"/>
                <a:ea typeface="GT Walsheim Regular"/>
                <a:cs typeface="GT Walsheim Regular"/>
                <a:sym typeface="GT Walsheim Regular"/>
              </a:defRPr>
            </a:lvl1pPr>
          </a:lstStyle>
          <a:p>
            <a:r>
              <a:t>Why the name change and new look? As we reflected on the work the Data Initiative has done over the past 20 years, we realized that we are more than just an “initiative.” It was time to create a name—and identity—that</a:t>
            </a:r>
          </a:p>
        </p:txBody>
      </p:sp>
      <p:sp>
        <p:nvSpPr>
          <p:cNvPr id="296" name="Shape 296"/>
          <p:cNvSpPr/>
          <p:nvPr/>
        </p:nvSpPr>
        <p:spPr>
          <a:xfrm>
            <a:off x="8129589" y="7748238"/>
            <a:ext cx="6854822" cy="31648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l">
              <a:lnSpc>
                <a:spcPct val="120000"/>
              </a:lnSpc>
              <a:defRPr sz="3000">
                <a:solidFill>
                  <a:srgbClr val="474C56"/>
                </a:solidFill>
                <a:latin typeface="GT Walsheim Regular"/>
                <a:ea typeface="GT Walsheim Regular"/>
                <a:cs typeface="GT Walsheim Regular"/>
                <a:sym typeface="GT Walsheim Regular"/>
              </a:defRPr>
            </a:lvl1pPr>
          </a:lstStyle>
          <a:p>
            <a:r>
              <a:t>more clearly communicates who we are and what we do. Moving forward we are focused on expanding our reach and impact so we can further our mission of pioneering a data-driven culture within Colorado's social sector.</a:t>
            </a:r>
          </a:p>
        </p:txBody>
      </p:sp>
      <p:sp>
        <p:nvSpPr>
          <p:cNvPr id="297" name="Shape 297"/>
          <p:cNvSpPr/>
          <p:nvPr/>
        </p:nvSpPr>
        <p:spPr>
          <a:xfrm>
            <a:off x="1096835" y="1059344"/>
            <a:ext cx="22050630" cy="59695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lnSpc>
                <a:spcPct val="90000"/>
              </a:lnSpc>
              <a:defRPr sz="8000">
                <a:solidFill>
                  <a:srgbClr val="FDF4C9"/>
                </a:solidFill>
                <a:latin typeface="+mn-lt"/>
                <a:ea typeface="+mn-ea"/>
                <a:cs typeface="+mn-cs"/>
                <a:sym typeface="GT Walsheim Bold"/>
              </a:defRPr>
            </a:pPr>
            <a:r>
              <a:t>who we are</a:t>
            </a:r>
          </a:p>
          <a:p>
            <a:pPr algn="l">
              <a:lnSpc>
                <a:spcPct val="70000"/>
              </a:lnSpc>
              <a:defRPr sz="20000">
                <a:solidFill>
                  <a:srgbClr val="FDF4C9"/>
                </a:solidFill>
                <a:latin typeface="+mn-lt"/>
                <a:ea typeface="+mn-ea"/>
                <a:cs typeface="+mn-cs"/>
                <a:sym typeface="GT Walsheim Bold"/>
              </a:defRPr>
            </a:pPr>
            <a:r>
              <a:t>About Our</a:t>
            </a:r>
          </a:p>
          <a:p>
            <a:pPr algn="l">
              <a:lnSpc>
                <a:spcPct val="70000"/>
              </a:lnSpc>
              <a:defRPr sz="20000">
                <a:solidFill>
                  <a:srgbClr val="FDF4C9"/>
                </a:solidFill>
                <a:latin typeface="+mn-lt"/>
                <a:ea typeface="+mn-ea"/>
                <a:cs typeface="+mn-cs"/>
                <a:sym typeface="GT Walsheim Bold"/>
              </a:defRPr>
            </a:pPr>
            <a:r>
              <a:t>Rebrand</a:t>
            </a:r>
          </a:p>
        </p:txBody>
      </p:sp>
    </p:spTree>
    <p:extLst>
      <p:ext uri="{BB962C8B-B14F-4D97-AF65-F5344CB8AC3E}">
        <p14:creationId xmlns:p14="http://schemas.microsoft.com/office/powerpoint/2010/main" val="422012508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9C5DD"/>
        </a:solidFill>
        <a:effectLst/>
      </p:bgPr>
    </p:bg>
    <p:spTree>
      <p:nvGrpSpPr>
        <p:cNvPr id="1" name=""/>
        <p:cNvGrpSpPr/>
        <p:nvPr/>
      </p:nvGrpSpPr>
      <p:grpSpPr>
        <a:xfrm>
          <a:off x="0" y="0"/>
          <a:ext cx="0" cy="0"/>
          <a:chOff x="0" y="0"/>
          <a:chExt cx="0" cy="0"/>
        </a:xfrm>
      </p:grpSpPr>
      <p:sp>
        <p:nvSpPr>
          <p:cNvPr id="141" name="Shape 141"/>
          <p:cNvSpPr>
            <a:spLocks noGrp="1"/>
          </p:cNvSpPr>
          <p:nvPr>
            <p:ph type="sldNum" sz="quarter" idx="2"/>
          </p:nvPr>
        </p:nvSpPr>
        <p:spPr>
          <a:xfrm>
            <a:off x="23408919" y="12788900"/>
            <a:ext cx="252833" cy="34798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a:t>
            </a:fld>
            <a:endParaRPr/>
          </a:p>
        </p:txBody>
      </p:sp>
      <p:pic>
        <p:nvPicPr>
          <p:cNvPr id="2" name="Picture 1" descr="Shift-Research-Lab-Final-Identity_PRESO (2).pdf - Adobe Acrobat Pro DC"/>
          <p:cNvPicPr>
            <a:picLocks noChangeAspect="1"/>
          </p:cNvPicPr>
          <p:nvPr/>
        </p:nvPicPr>
        <p:blipFill rotWithShape="1">
          <a:blip r:embed="rId2">
            <a:extLst>
              <a:ext uri="{28A0092B-C50C-407E-A947-70E740481C1C}">
                <a14:useLocalDpi xmlns:a14="http://schemas.microsoft.com/office/drawing/2010/main" val="0"/>
              </a:ext>
            </a:extLst>
          </a:blip>
          <a:srcRect l="8080" t="13067" r="8805" b="1454"/>
          <a:stretch/>
        </p:blipFill>
        <p:spPr>
          <a:xfrm>
            <a:off x="609599" y="400050"/>
            <a:ext cx="23184431" cy="12896851"/>
          </a:xfrm>
          <a:prstGeom prst="rect">
            <a:avLst/>
          </a:prstGeom>
        </p:spPr>
      </p:pic>
    </p:spTree>
    <p:extLst>
      <p:ext uri="{BB962C8B-B14F-4D97-AF65-F5344CB8AC3E}">
        <p14:creationId xmlns:p14="http://schemas.microsoft.com/office/powerpoint/2010/main" val="368028206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9C5DD"/>
        </a:solidFill>
        <a:effectLst/>
      </p:bgPr>
    </p:bg>
    <p:spTree>
      <p:nvGrpSpPr>
        <p:cNvPr id="1" name=""/>
        <p:cNvGrpSpPr/>
        <p:nvPr/>
      </p:nvGrpSpPr>
      <p:grpSpPr>
        <a:xfrm>
          <a:off x="0" y="0"/>
          <a:ext cx="0" cy="0"/>
          <a:chOff x="0" y="0"/>
          <a:chExt cx="0" cy="0"/>
        </a:xfrm>
      </p:grpSpPr>
      <p:sp>
        <p:nvSpPr>
          <p:cNvPr id="136" name="Shape 136"/>
          <p:cNvSpPr/>
          <p:nvPr/>
        </p:nvSpPr>
        <p:spPr>
          <a:xfrm>
            <a:off x="921619" y="515839"/>
            <a:ext cx="18339542" cy="62581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0000">
                <a:solidFill>
                  <a:srgbClr val="E8D8B4"/>
                </a:solidFill>
                <a:latin typeface="GT Walsheim Pro Trial Bold"/>
                <a:ea typeface="GT Walsheim Pro Trial Bold"/>
                <a:cs typeface="GT Walsheim Pro Trial Bold"/>
                <a:sym typeface="GT Walsheim Pro Trial Bold"/>
              </a:defRPr>
            </a:pPr>
            <a:r>
              <a:rPr lang="en-US" sz="20000" dirty="0" smtClean="0">
                <a:solidFill>
                  <a:srgbClr val="E8D8B4"/>
                </a:solidFill>
                <a:latin typeface="GT Walsheim Pro Trial Bold"/>
                <a:ea typeface="GT Walsheim Pro Trial Bold"/>
                <a:cs typeface="GT Walsheim Pro Trial Bold"/>
                <a:sym typeface="GT Walsheim Pro Trial Bold"/>
              </a:rPr>
              <a:t>Stakeholder Interviews</a:t>
            </a:r>
            <a:endParaRPr sz="20000" dirty="0">
              <a:solidFill>
                <a:srgbClr val="E8D8B4"/>
              </a:solidFill>
              <a:latin typeface="GT Walsheim Pro Trial Bold"/>
              <a:ea typeface="GT Walsheim Pro Trial Bold"/>
              <a:cs typeface="GT Walsheim Pro Trial Bold"/>
              <a:sym typeface="GT Walsheim Pro Trial Bold"/>
            </a:endParaRPr>
          </a:p>
        </p:txBody>
      </p:sp>
      <p:sp>
        <p:nvSpPr>
          <p:cNvPr id="138" name="Shape 138"/>
          <p:cNvSpPr/>
          <p:nvPr/>
        </p:nvSpPr>
        <p:spPr>
          <a:xfrm>
            <a:off x="1112098" y="8454976"/>
            <a:ext cx="3967666" cy="374666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dirty="0" smtClean="0"/>
              <a:t>6 Phone Interviews</a:t>
            </a:r>
            <a:br>
              <a:rPr lang="en-US" dirty="0" smtClean="0"/>
            </a:br>
            <a:r>
              <a:rPr lang="en-US" sz="2400" dirty="0" smtClean="0"/>
              <a:t/>
            </a:r>
            <a:br>
              <a:rPr lang="en-US" sz="2400" dirty="0" smtClean="0"/>
            </a:br>
            <a:r>
              <a:rPr lang="en-US" sz="2400" dirty="0" smtClean="0"/>
              <a:t>-</a:t>
            </a:r>
            <a:r>
              <a:rPr lang="en-US" sz="2400" dirty="0"/>
              <a:t>	Kathy Pettit</a:t>
            </a:r>
          </a:p>
          <a:p>
            <a:r>
              <a:rPr lang="en-US" sz="2400" dirty="0"/>
              <a:t>-	Aaron </a:t>
            </a:r>
            <a:r>
              <a:rPr lang="en-US" sz="2400" dirty="0" err="1"/>
              <a:t>Miripol</a:t>
            </a:r>
            <a:endParaRPr lang="en-US" sz="2400" dirty="0"/>
          </a:p>
          <a:p>
            <a:r>
              <a:rPr lang="en-US" sz="2400" dirty="0"/>
              <a:t>-	Rebecca </a:t>
            </a:r>
            <a:r>
              <a:rPr lang="en-US" sz="2400" dirty="0" smtClean="0"/>
              <a:t>Arno</a:t>
            </a:r>
            <a:endParaRPr lang="en-US" sz="2400" dirty="0"/>
          </a:p>
          <a:p>
            <a:r>
              <a:rPr lang="en-US" sz="2400" dirty="0"/>
              <a:t>-	Chris </a:t>
            </a:r>
            <a:r>
              <a:rPr lang="en-US" sz="2400" dirty="0" err="1"/>
              <a:t>Watney</a:t>
            </a:r>
            <a:endParaRPr lang="en-US" sz="2400" dirty="0"/>
          </a:p>
          <a:p>
            <a:r>
              <a:rPr lang="en-US" sz="2400" dirty="0" smtClean="0"/>
              <a:t>-	Bill Fulton</a:t>
            </a:r>
          </a:p>
          <a:p>
            <a:r>
              <a:rPr lang="en-US" sz="2400" dirty="0"/>
              <a:t>-	</a:t>
            </a:r>
            <a:r>
              <a:rPr lang="en-US" sz="2400" dirty="0" smtClean="0"/>
              <a:t>Alyson </a:t>
            </a:r>
            <a:r>
              <a:rPr lang="en-US" sz="2400" dirty="0" err="1" smtClean="0"/>
              <a:t>Shupe</a:t>
            </a:r>
            <a:endParaRPr sz="2400" dirty="0"/>
          </a:p>
        </p:txBody>
      </p:sp>
      <p:sp>
        <p:nvSpPr>
          <p:cNvPr id="140" name="Shape 140"/>
          <p:cNvSpPr/>
          <p:nvPr/>
        </p:nvSpPr>
        <p:spPr>
          <a:xfrm>
            <a:off x="1063357" y="7203494"/>
            <a:ext cx="7667487" cy="83099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2000" spc="440">
                <a:solidFill>
                  <a:srgbClr val="474C56"/>
                </a:solidFill>
                <a:latin typeface="GT Walsheim Pro Trial Medium"/>
                <a:ea typeface="GT Walsheim Pro Trial Medium"/>
                <a:cs typeface="GT Walsheim Pro Trial Medium"/>
                <a:sym typeface="GT Walsheim Pro Trial Medium"/>
              </a:defRPr>
            </a:lvl1pPr>
          </a:lstStyle>
          <a:p>
            <a:r>
              <a:rPr lang="en-US" cap="all" dirty="0" smtClean="0"/>
              <a:t>We </a:t>
            </a:r>
            <a:r>
              <a:rPr lang="en-US" cap="all" dirty="0"/>
              <a:t>interviewed 13 </a:t>
            </a:r>
            <a:r>
              <a:rPr lang="en-US" cap="all" dirty="0" smtClean="0"/>
              <a:t>external</a:t>
            </a:r>
          </a:p>
          <a:p>
            <a:r>
              <a:rPr lang="en-US" cap="all" dirty="0" smtClean="0"/>
              <a:t>stakeholders</a:t>
            </a:r>
            <a:endParaRPr cap="all" dirty="0"/>
          </a:p>
        </p:txBody>
      </p:sp>
      <p:sp>
        <p:nvSpPr>
          <p:cNvPr id="141" name="Shape 141"/>
          <p:cNvSpPr>
            <a:spLocks noGrp="1"/>
          </p:cNvSpPr>
          <p:nvPr>
            <p:ph type="sldNum" sz="quarter" idx="2"/>
          </p:nvPr>
        </p:nvSpPr>
        <p:spPr>
          <a:xfrm>
            <a:off x="23408919" y="12788900"/>
            <a:ext cx="252833" cy="34798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a:t>
            </a:fld>
            <a:endParaRPr/>
          </a:p>
        </p:txBody>
      </p:sp>
      <p:sp>
        <p:nvSpPr>
          <p:cNvPr id="142" name="Shape 142"/>
          <p:cNvSpPr/>
          <p:nvPr/>
        </p:nvSpPr>
        <p:spPr>
          <a:xfrm>
            <a:off x="1112098" y="8087456"/>
            <a:ext cx="7618746" cy="0"/>
          </a:xfrm>
          <a:prstGeom prst="line">
            <a:avLst/>
          </a:prstGeom>
          <a:ln w="25400">
            <a:solidFill>
              <a:srgbClr val="474C56"/>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43" name="Shape 143"/>
          <p:cNvSpPr/>
          <p:nvPr/>
        </p:nvSpPr>
        <p:spPr>
          <a:xfrm>
            <a:off x="1112098" y="7101451"/>
            <a:ext cx="7618746" cy="0"/>
          </a:xfrm>
          <a:prstGeom prst="line">
            <a:avLst/>
          </a:prstGeom>
          <a:ln w="25400">
            <a:solidFill>
              <a:srgbClr val="474C56"/>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0" name="Shape 138"/>
          <p:cNvSpPr/>
          <p:nvPr/>
        </p:nvSpPr>
        <p:spPr>
          <a:xfrm>
            <a:off x="5534213" y="8454976"/>
            <a:ext cx="3967666" cy="429758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dirty="0" smtClean="0"/>
              <a:t>7 Online Interviews</a:t>
            </a:r>
            <a:br>
              <a:rPr lang="en-US" dirty="0" smtClean="0"/>
            </a:br>
            <a:r>
              <a:rPr lang="en-US" sz="2400" dirty="0" smtClean="0"/>
              <a:t/>
            </a:r>
            <a:br>
              <a:rPr lang="en-US" sz="2400" dirty="0" smtClean="0"/>
            </a:br>
            <a:r>
              <a:rPr lang="en-US" sz="2400" dirty="0" smtClean="0"/>
              <a:t>-</a:t>
            </a:r>
            <a:r>
              <a:rPr lang="en-US" sz="2400" dirty="0"/>
              <a:t>	Paul </a:t>
            </a:r>
            <a:r>
              <a:rPr lang="en-US" sz="2400" dirty="0" err="1"/>
              <a:t>Rosswork</a:t>
            </a:r>
            <a:endParaRPr lang="en-US" sz="2400" dirty="0"/>
          </a:p>
          <a:p>
            <a:r>
              <a:rPr lang="en-US" sz="2400" dirty="0"/>
              <a:t>-	Sara Reynolds</a:t>
            </a:r>
          </a:p>
          <a:p>
            <a:r>
              <a:rPr lang="en-US" sz="2400" dirty="0"/>
              <a:t>-	Carol Bush</a:t>
            </a:r>
          </a:p>
          <a:p>
            <a:r>
              <a:rPr lang="en-US" sz="2400" dirty="0"/>
              <a:t>-	Kirk </a:t>
            </a:r>
            <a:r>
              <a:rPr lang="en-US" sz="2400" dirty="0" err="1"/>
              <a:t>Bol</a:t>
            </a:r>
            <a:endParaRPr lang="en-US" sz="2400" dirty="0"/>
          </a:p>
          <a:p>
            <a:r>
              <a:rPr lang="en-US" sz="2400" dirty="0"/>
              <a:t>-	Dace West</a:t>
            </a:r>
          </a:p>
          <a:p>
            <a:r>
              <a:rPr lang="en-US" sz="2400" dirty="0"/>
              <a:t>-	Lisa Montagu</a:t>
            </a:r>
          </a:p>
          <a:p>
            <a:r>
              <a:rPr lang="en-US" sz="2400" dirty="0"/>
              <a:t>-	Luis Duarte</a:t>
            </a:r>
          </a:p>
        </p:txBody>
      </p:sp>
    </p:spTree>
    <p:extLst>
      <p:ext uri="{BB962C8B-B14F-4D97-AF65-F5344CB8AC3E}">
        <p14:creationId xmlns:p14="http://schemas.microsoft.com/office/powerpoint/2010/main" val="319192809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94769"/>
        </a:solidFill>
        <a:effectLst/>
      </p:bgPr>
    </p:bg>
    <p:spTree>
      <p:nvGrpSpPr>
        <p:cNvPr id="1" name=""/>
        <p:cNvGrpSpPr/>
        <p:nvPr/>
      </p:nvGrpSpPr>
      <p:grpSpPr>
        <a:xfrm>
          <a:off x="0" y="0"/>
          <a:ext cx="0" cy="0"/>
          <a:chOff x="0" y="0"/>
          <a:chExt cx="0" cy="0"/>
        </a:xfrm>
      </p:grpSpPr>
      <p:sp>
        <p:nvSpPr>
          <p:cNvPr id="136" name="Shape 136"/>
          <p:cNvSpPr/>
          <p:nvPr/>
        </p:nvSpPr>
        <p:spPr>
          <a:xfrm>
            <a:off x="921619" y="515839"/>
            <a:ext cx="18339542" cy="62581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0000">
                <a:solidFill>
                  <a:srgbClr val="E8D8B4"/>
                </a:solidFill>
                <a:latin typeface="GT Walsheim Pro Trial Bold"/>
                <a:ea typeface="GT Walsheim Pro Trial Bold"/>
                <a:cs typeface="GT Walsheim Pro Trial Bold"/>
                <a:sym typeface="GT Walsheim Pro Trial Bold"/>
              </a:defRPr>
            </a:pPr>
            <a:r>
              <a:rPr lang="en-US" sz="20000" dirty="0" smtClean="0">
                <a:solidFill>
                  <a:srgbClr val="E8D8B4"/>
                </a:solidFill>
                <a:latin typeface="GT Walsheim Pro Trial Bold"/>
                <a:ea typeface="GT Walsheim Pro Trial Bold"/>
                <a:cs typeface="GT Walsheim Pro Trial Bold"/>
                <a:sym typeface="GT Walsheim Pro Trial Bold"/>
              </a:rPr>
              <a:t>What We </a:t>
            </a:r>
          </a:p>
          <a:p>
            <a:pPr algn="l">
              <a:defRPr sz="20000">
                <a:solidFill>
                  <a:srgbClr val="E8D8B4"/>
                </a:solidFill>
                <a:latin typeface="GT Walsheim Pro Trial Bold"/>
                <a:ea typeface="GT Walsheim Pro Trial Bold"/>
                <a:cs typeface="GT Walsheim Pro Trial Bold"/>
                <a:sym typeface="GT Walsheim Pro Trial Bold"/>
              </a:defRPr>
            </a:pPr>
            <a:r>
              <a:rPr lang="en-US" sz="20000" dirty="0" smtClean="0">
                <a:solidFill>
                  <a:srgbClr val="E8D8B4"/>
                </a:solidFill>
                <a:latin typeface="GT Walsheim Pro Trial Bold"/>
                <a:ea typeface="GT Walsheim Pro Trial Bold"/>
                <a:cs typeface="GT Walsheim Pro Trial Bold"/>
                <a:sym typeface="GT Walsheim Pro Trial Bold"/>
              </a:rPr>
              <a:t>Heard</a:t>
            </a:r>
            <a:endParaRPr sz="20000" dirty="0">
              <a:solidFill>
                <a:srgbClr val="E8D8B4"/>
              </a:solidFill>
              <a:latin typeface="GT Walsheim Pro Trial Bold"/>
              <a:ea typeface="GT Walsheim Pro Trial Bold"/>
              <a:cs typeface="GT Walsheim Pro Trial Bold"/>
              <a:sym typeface="GT Walsheim Pro Trial Bold"/>
            </a:endParaRPr>
          </a:p>
        </p:txBody>
      </p:sp>
      <p:sp>
        <p:nvSpPr>
          <p:cNvPr id="138" name="Shape 138"/>
          <p:cNvSpPr/>
          <p:nvPr/>
        </p:nvSpPr>
        <p:spPr>
          <a:xfrm>
            <a:off x="14108853" y="6795492"/>
            <a:ext cx="7570877" cy="229806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sz="4000" dirty="0">
                <a:solidFill>
                  <a:srgbClr val="FBF1BF"/>
                </a:solidFill>
                <a:latin typeface="GT Walsheim Regular"/>
                <a:cs typeface="GT Walsheim Regular"/>
              </a:rPr>
              <a:t>“The name doesn't convey what </a:t>
            </a:r>
            <a:endParaRPr lang="en-US" sz="4000" dirty="0" smtClean="0">
              <a:solidFill>
                <a:srgbClr val="FBF1BF"/>
              </a:solidFill>
              <a:latin typeface="GT Walsheim Regular"/>
              <a:cs typeface="GT Walsheim Regular"/>
            </a:endParaRPr>
          </a:p>
          <a:p>
            <a:r>
              <a:rPr lang="en-US" sz="4000" dirty="0" smtClean="0">
                <a:solidFill>
                  <a:srgbClr val="FBF1BF"/>
                </a:solidFill>
                <a:latin typeface="GT Walsheim Regular"/>
                <a:cs typeface="GT Walsheim Regular"/>
              </a:rPr>
              <a:t>  they're doing. I </a:t>
            </a:r>
            <a:r>
              <a:rPr lang="en-US" sz="4000" dirty="0">
                <a:solidFill>
                  <a:srgbClr val="FBF1BF"/>
                </a:solidFill>
                <a:latin typeface="GT Walsheim Regular"/>
                <a:cs typeface="GT Walsheim Regular"/>
              </a:rPr>
              <a:t>keep </a:t>
            </a:r>
            <a:r>
              <a:rPr lang="en-US" sz="4000" dirty="0" smtClean="0">
                <a:solidFill>
                  <a:srgbClr val="FBF1BF"/>
                </a:solidFill>
                <a:latin typeface="GT Walsheim Regular"/>
                <a:cs typeface="GT Walsheim Regular"/>
              </a:rPr>
              <a:t>wanting to </a:t>
            </a:r>
          </a:p>
          <a:p>
            <a:r>
              <a:rPr lang="en-US" sz="4000" dirty="0" smtClean="0">
                <a:solidFill>
                  <a:srgbClr val="FBF1BF"/>
                </a:solidFill>
                <a:latin typeface="GT Walsheim Regular"/>
                <a:cs typeface="GT Walsheim Regular"/>
              </a:rPr>
              <a:t>  ask ‘initiative </a:t>
            </a:r>
            <a:r>
              <a:rPr lang="en-US" sz="4000" dirty="0">
                <a:solidFill>
                  <a:srgbClr val="FBF1BF"/>
                </a:solidFill>
                <a:latin typeface="GT Walsheim Regular"/>
                <a:cs typeface="GT Walsheim Regular"/>
              </a:rPr>
              <a:t>of </a:t>
            </a:r>
            <a:r>
              <a:rPr lang="en-US" sz="4000" dirty="0" smtClean="0">
                <a:solidFill>
                  <a:srgbClr val="FBF1BF"/>
                </a:solidFill>
                <a:latin typeface="GT Walsheim Regular"/>
                <a:cs typeface="GT Walsheim Regular"/>
              </a:rPr>
              <a:t>what?’”</a:t>
            </a:r>
            <a:endParaRPr sz="4000" dirty="0">
              <a:solidFill>
                <a:srgbClr val="FBF1BF"/>
              </a:solidFill>
              <a:latin typeface="GT Walsheim Regular"/>
              <a:cs typeface="GT Walsheim Regular"/>
            </a:endParaRPr>
          </a:p>
        </p:txBody>
      </p:sp>
      <p:sp>
        <p:nvSpPr>
          <p:cNvPr id="140" name="Shape 140"/>
          <p:cNvSpPr/>
          <p:nvPr/>
        </p:nvSpPr>
        <p:spPr>
          <a:xfrm>
            <a:off x="1112098" y="7199288"/>
            <a:ext cx="10570210" cy="46166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2000" spc="440">
                <a:solidFill>
                  <a:srgbClr val="474C56"/>
                </a:solidFill>
                <a:latin typeface="GT Walsheim Pro Trial Medium"/>
                <a:ea typeface="GT Walsheim Pro Trial Medium"/>
                <a:cs typeface="GT Walsheim Pro Trial Medium"/>
                <a:sym typeface="GT Walsheim Pro Trial Medium"/>
              </a:defRPr>
            </a:lvl1pPr>
          </a:lstStyle>
          <a:p>
            <a:r>
              <a:rPr lang="en-US" cap="all" spc="200" dirty="0">
                <a:solidFill>
                  <a:srgbClr val="FBF1BF"/>
                </a:solidFill>
                <a:latin typeface="GT Walsheim Medium"/>
                <a:cs typeface="GT Walsheim Medium"/>
              </a:rPr>
              <a:t>Does the name Data Initiative communicate the product / </a:t>
            </a:r>
            <a:r>
              <a:rPr lang="en-US" cap="all" spc="200" dirty="0" smtClean="0">
                <a:solidFill>
                  <a:srgbClr val="FBF1BF"/>
                </a:solidFill>
                <a:latin typeface="GT Walsheim Medium"/>
                <a:cs typeface="GT Walsheim Medium"/>
              </a:rPr>
              <a:t>services?</a:t>
            </a:r>
            <a:endParaRPr cap="all" spc="200" dirty="0">
              <a:solidFill>
                <a:srgbClr val="FBF1BF"/>
              </a:solidFill>
              <a:latin typeface="GT Walsheim Medium"/>
              <a:cs typeface="GT Walsheim Medium"/>
            </a:endParaRPr>
          </a:p>
        </p:txBody>
      </p:sp>
      <p:sp>
        <p:nvSpPr>
          <p:cNvPr id="141" name="Shape 141"/>
          <p:cNvSpPr>
            <a:spLocks noGrp="1"/>
          </p:cNvSpPr>
          <p:nvPr>
            <p:ph type="sldNum" sz="quarter" idx="2"/>
          </p:nvPr>
        </p:nvSpPr>
        <p:spPr>
          <a:xfrm>
            <a:off x="23408919" y="12788900"/>
            <a:ext cx="252833" cy="34798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a:t>
            </a:fld>
            <a:endParaRPr/>
          </a:p>
        </p:txBody>
      </p:sp>
      <p:sp>
        <p:nvSpPr>
          <p:cNvPr id="142" name="Shape 142"/>
          <p:cNvSpPr/>
          <p:nvPr/>
        </p:nvSpPr>
        <p:spPr>
          <a:xfrm>
            <a:off x="1160839" y="8102432"/>
            <a:ext cx="10521468" cy="0"/>
          </a:xfrm>
          <a:prstGeom prst="line">
            <a:avLst/>
          </a:prstGeom>
          <a:ln w="25400">
            <a:solidFill>
              <a:srgbClr val="E3CFA5"/>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43" name="Shape 143"/>
          <p:cNvSpPr/>
          <p:nvPr/>
        </p:nvSpPr>
        <p:spPr>
          <a:xfrm>
            <a:off x="1160838" y="7097245"/>
            <a:ext cx="10521469" cy="0"/>
          </a:xfrm>
          <a:prstGeom prst="line">
            <a:avLst/>
          </a:prstGeom>
          <a:ln w="25400">
            <a:solidFill>
              <a:srgbClr val="E3CFA5"/>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1" name="Shape 138"/>
          <p:cNvSpPr/>
          <p:nvPr/>
        </p:nvSpPr>
        <p:spPr>
          <a:xfrm>
            <a:off x="14108853" y="1352185"/>
            <a:ext cx="7570877" cy="229806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sz="4000" dirty="0">
                <a:solidFill>
                  <a:srgbClr val="FBF1BF"/>
                </a:solidFill>
                <a:latin typeface="GT Walsheim Regular"/>
                <a:cs typeface="GT Walsheim Regular"/>
              </a:rPr>
              <a:t>“No, "Initiative" sounds time </a:t>
            </a:r>
            <a:endParaRPr lang="en-US" sz="4000" dirty="0" smtClean="0">
              <a:solidFill>
                <a:srgbClr val="FBF1BF"/>
              </a:solidFill>
              <a:latin typeface="GT Walsheim Regular"/>
              <a:cs typeface="GT Walsheim Regular"/>
            </a:endParaRPr>
          </a:p>
          <a:p>
            <a:r>
              <a:rPr lang="en-US" sz="4000" dirty="0" smtClean="0">
                <a:solidFill>
                  <a:srgbClr val="FBF1BF"/>
                </a:solidFill>
                <a:latin typeface="GT Walsheim Regular"/>
                <a:cs typeface="GT Walsheim Regular"/>
              </a:rPr>
              <a:t>  limited, and </a:t>
            </a:r>
            <a:r>
              <a:rPr lang="en-US" sz="4000" dirty="0">
                <a:solidFill>
                  <a:srgbClr val="FBF1BF"/>
                </a:solidFill>
                <a:latin typeface="GT Walsheim Regular"/>
                <a:cs typeface="GT Walsheim Regular"/>
              </a:rPr>
              <a:t>not as rich as the </a:t>
            </a:r>
            <a:endParaRPr lang="en-US" sz="4000" dirty="0" smtClean="0">
              <a:solidFill>
                <a:srgbClr val="FBF1BF"/>
              </a:solidFill>
              <a:latin typeface="GT Walsheim Regular"/>
              <a:cs typeface="GT Walsheim Regular"/>
            </a:endParaRPr>
          </a:p>
          <a:p>
            <a:r>
              <a:rPr lang="en-US" sz="4000" dirty="0" smtClean="0">
                <a:solidFill>
                  <a:srgbClr val="FBF1BF"/>
                </a:solidFill>
                <a:latin typeface="GT Walsheim Regular"/>
                <a:cs typeface="GT Walsheim Regular"/>
              </a:rPr>
              <a:t>  products that DI </a:t>
            </a:r>
            <a:r>
              <a:rPr lang="en-US" sz="4000" dirty="0">
                <a:solidFill>
                  <a:srgbClr val="FBF1BF"/>
                </a:solidFill>
                <a:latin typeface="GT Walsheim Regular"/>
                <a:cs typeface="GT Walsheim Regular"/>
              </a:rPr>
              <a:t>provides.”</a:t>
            </a:r>
            <a:endParaRPr sz="4000" dirty="0">
              <a:solidFill>
                <a:srgbClr val="FBF1BF"/>
              </a:solidFill>
              <a:latin typeface="GT Walsheim Regular"/>
              <a:cs typeface="GT Walsheim Regular"/>
            </a:endParaRPr>
          </a:p>
        </p:txBody>
      </p:sp>
      <p:sp>
        <p:nvSpPr>
          <p:cNvPr id="12" name="Shape 138"/>
          <p:cNvSpPr/>
          <p:nvPr/>
        </p:nvSpPr>
        <p:spPr>
          <a:xfrm>
            <a:off x="1160838" y="8700649"/>
            <a:ext cx="10521469" cy="303672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sz="4000" dirty="0">
                <a:solidFill>
                  <a:srgbClr val="FBF1BF"/>
                </a:solidFill>
                <a:latin typeface="GT Walsheim Regular"/>
                <a:cs typeface="GT Walsheim Regular"/>
              </a:rPr>
              <a:t>“Makes sense as one </a:t>
            </a:r>
            <a:r>
              <a:rPr lang="en-US" sz="4000" dirty="0" smtClean="0">
                <a:solidFill>
                  <a:srgbClr val="FBF1BF"/>
                </a:solidFill>
                <a:latin typeface="GT Walsheim Regular"/>
                <a:cs typeface="GT Walsheim Regular"/>
              </a:rPr>
              <a:t>element underneath </a:t>
            </a:r>
            <a:r>
              <a:rPr lang="en-US" sz="4000" dirty="0">
                <a:solidFill>
                  <a:srgbClr val="FBF1BF"/>
                </a:solidFill>
                <a:latin typeface="GT Walsheim Regular"/>
                <a:cs typeface="GT Walsheim Regular"/>
              </a:rPr>
              <a:t>the </a:t>
            </a:r>
            <a:endParaRPr lang="en-US" sz="4000" dirty="0" smtClean="0">
              <a:solidFill>
                <a:srgbClr val="FBF1BF"/>
              </a:solidFill>
              <a:latin typeface="GT Walsheim Regular"/>
              <a:cs typeface="GT Walsheim Regular"/>
            </a:endParaRPr>
          </a:p>
          <a:p>
            <a:r>
              <a:rPr lang="en-US" sz="4000" dirty="0" smtClean="0">
                <a:solidFill>
                  <a:srgbClr val="FBF1BF"/>
                </a:solidFill>
                <a:latin typeface="GT Walsheim Regular"/>
                <a:cs typeface="GT Walsheim Regular"/>
              </a:rPr>
              <a:t>  Piton name </a:t>
            </a:r>
            <a:r>
              <a:rPr lang="en-US" sz="4000" dirty="0">
                <a:solidFill>
                  <a:srgbClr val="FBF1BF"/>
                </a:solidFill>
                <a:latin typeface="GT Walsheim Regular"/>
                <a:cs typeface="GT Walsheim Regular"/>
              </a:rPr>
              <a:t>but if it's a stand alone brand</a:t>
            </a:r>
            <a:r>
              <a:rPr lang="en-US" sz="4000" dirty="0" smtClean="0">
                <a:solidFill>
                  <a:srgbClr val="FBF1BF"/>
                </a:solidFill>
                <a:latin typeface="GT Walsheim Regular"/>
                <a:cs typeface="GT Walsheim Regular"/>
              </a:rPr>
              <a:t>, in </a:t>
            </a:r>
          </a:p>
          <a:p>
            <a:r>
              <a:rPr lang="en-US" sz="4000" dirty="0" smtClean="0">
                <a:solidFill>
                  <a:srgbClr val="FBF1BF"/>
                </a:solidFill>
                <a:latin typeface="GT Walsheim Regular"/>
                <a:cs typeface="GT Walsheim Regular"/>
              </a:rPr>
              <a:t>  new </a:t>
            </a:r>
            <a:r>
              <a:rPr lang="en-US" sz="4000" dirty="0">
                <a:solidFill>
                  <a:srgbClr val="FBF1BF"/>
                </a:solidFill>
                <a:latin typeface="GT Walsheim Regular"/>
                <a:cs typeface="GT Walsheim Regular"/>
              </a:rPr>
              <a:t>markets, it might </a:t>
            </a:r>
            <a:r>
              <a:rPr lang="en-US" sz="4000" dirty="0" smtClean="0">
                <a:solidFill>
                  <a:srgbClr val="FBF1BF"/>
                </a:solidFill>
                <a:latin typeface="GT Walsheim Regular"/>
                <a:cs typeface="GT Walsheim Regular"/>
              </a:rPr>
              <a:t>need </a:t>
            </a:r>
            <a:r>
              <a:rPr lang="en-US" sz="4000" dirty="0">
                <a:solidFill>
                  <a:srgbClr val="FBF1BF"/>
                </a:solidFill>
                <a:latin typeface="GT Walsheim Regular"/>
                <a:cs typeface="GT Walsheim Regular"/>
              </a:rPr>
              <a:t>some super </a:t>
            </a:r>
            <a:endParaRPr lang="en-US" sz="4000" dirty="0" smtClean="0">
              <a:solidFill>
                <a:srgbClr val="FBF1BF"/>
              </a:solidFill>
              <a:latin typeface="GT Walsheim Regular"/>
              <a:cs typeface="GT Walsheim Regular"/>
            </a:endParaRPr>
          </a:p>
          <a:p>
            <a:r>
              <a:rPr lang="en-US" sz="4000" dirty="0" smtClean="0">
                <a:solidFill>
                  <a:srgbClr val="FBF1BF"/>
                </a:solidFill>
                <a:latin typeface="GT Walsheim Regular"/>
                <a:cs typeface="GT Walsheim Regular"/>
              </a:rPr>
              <a:t>  charging</a:t>
            </a:r>
            <a:r>
              <a:rPr lang="en-US" sz="4000" dirty="0">
                <a:solidFill>
                  <a:srgbClr val="FBF1BF"/>
                </a:solidFill>
                <a:latin typeface="GT Walsheim Regular"/>
                <a:cs typeface="GT Walsheim Regular"/>
              </a:rPr>
              <a:t>."</a:t>
            </a:r>
            <a:endParaRPr sz="4000" dirty="0">
              <a:solidFill>
                <a:srgbClr val="FBF1BF"/>
              </a:solidFill>
              <a:latin typeface="GT Walsheim Regular"/>
              <a:cs typeface="GT Walsheim Regular"/>
            </a:endParaRPr>
          </a:p>
        </p:txBody>
      </p:sp>
      <p:sp>
        <p:nvSpPr>
          <p:cNvPr id="13" name="Shape 138"/>
          <p:cNvSpPr/>
          <p:nvPr/>
        </p:nvSpPr>
        <p:spPr>
          <a:xfrm>
            <a:off x="14131531" y="4406371"/>
            <a:ext cx="7745479" cy="148758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pPr>
              <a:lnSpc>
                <a:spcPct val="100000"/>
              </a:lnSpc>
            </a:pPr>
            <a:r>
              <a:rPr lang="en-US" spc="70" dirty="0">
                <a:solidFill>
                  <a:srgbClr val="FBF1BF"/>
                </a:solidFill>
                <a:latin typeface="GT Walsheim Light"/>
                <a:cs typeface="GT Walsheim Light"/>
              </a:rPr>
              <a:t>“Yes, but if it was going out on its own </a:t>
            </a:r>
          </a:p>
          <a:p>
            <a:pPr>
              <a:lnSpc>
                <a:spcPct val="100000"/>
              </a:lnSpc>
            </a:pPr>
            <a:r>
              <a:rPr lang="en-US" spc="70" dirty="0">
                <a:solidFill>
                  <a:srgbClr val="FBF1BF"/>
                </a:solidFill>
                <a:latin typeface="GT Walsheim Light"/>
                <a:cs typeface="GT Walsheim Light"/>
              </a:rPr>
              <a:t> </a:t>
            </a:r>
            <a:r>
              <a:rPr lang="en-US" spc="70" dirty="0" smtClean="0">
                <a:solidFill>
                  <a:srgbClr val="FBF1BF"/>
                </a:solidFill>
                <a:latin typeface="GT Walsheim Light"/>
                <a:cs typeface="GT Walsheim Light"/>
              </a:rPr>
              <a:t> I would </a:t>
            </a:r>
            <a:r>
              <a:rPr lang="en-US" spc="70" dirty="0">
                <a:solidFill>
                  <a:srgbClr val="FBF1BF"/>
                </a:solidFill>
                <a:latin typeface="GT Walsheim Light"/>
                <a:cs typeface="GT Walsheim Light"/>
              </a:rPr>
              <a:t>rename since it </a:t>
            </a:r>
            <a:r>
              <a:rPr lang="en-US" spc="70" dirty="0" smtClean="0">
                <a:solidFill>
                  <a:srgbClr val="FBF1BF"/>
                </a:solidFill>
                <a:latin typeface="GT Walsheim Light"/>
                <a:cs typeface="GT Walsheim Light"/>
              </a:rPr>
              <a:t>wouldn’t really be </a:t>
            </a:r>
          </a:p>
          <a:p>
            <a:pPr>
              <a:lnSpc>
                <a:spcPct val="100000"/>
              </a:lnSpc>
            </a:pPr>
            <a:r>
              <a:rPr lang="en-US" spc="70" dirty="0" smtClean="0">
                <a:solidFill>
                  <a:srgbClr val="FBF1BF"/>
                </a:solidFill>
                <a:latin typeface="GT Walsheim Light"/>
                <a:cs typeface="GT Walsheim Light"/>
              </a:rPr>
              <a:t>  a </a:t>
            </a:r>
            <a:r>
              <a:rPr lang="en-US" spc="70" dirty="0">
                <a:solidFill>
                  <a:srgbClr val="FBF1BF"/>
                </a:solidFill>
                <a:latin typeface="GT Walsheim Light"/>
                <a:cs typeface="GT Walsheim Light"/>
              </a:rPr>
              <a:t>Piton/GCI </a:t>
            </a:r>
            <a:r>
              <a:rPr lang="en-US" spc="70" dirty="0" smtClean="0">
                <a:solidFill>
                  <a:srgbClr val="FBF1BF"/>
                </a:solidFill>
                <a:latin typeface="GT Walsheim Light"/>
                <a:cs typeface="GT Walsheim Light"/>
              </a:rPr>
              <a:t>initiative anymore.”</a:t>
            </a:r>
            <a:endParaRPr lang="en-US" sz="2400" spc="70" dirty="0">
              <a:solidFill>
                <a:srgbClr val="FBF1BF"/>
              </a:solidFill>
              <a:latin typeface="GT Walsheim Light"/>
              <a:cs typeface="GT Walsheim Light"/>
            </a:endParaRPr>
          </a:p>
        </p:txBody>
      </p:sp>
      <p:sp>
        <p:nvSpPr>
          <p:cNvPr id="14" name="Shape 138"/>
          <p:cNvSpPr/>
          <p:nvPr/>
        </p:nvSpPr>
        <p:spPr>
          <a:xfrm>
            <a:off x="14131531" y="9988181"/>
            <a:ext cx="7985095" cy="241091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pPr>
              <a:lnSpc>
                <a:spcPct val="100000"/>
              </a:lnSpc>
            </a:pPr>
            <a:r>
              <a:rPr lang="en-US" spc="70" dirty="0">
                <a:solidFill>
                  <a:srgbClr val="FBF1BF"/>
                </a:solidFill>
                <a:latin typeface="GT Walsheim Light"/>
                <a:cs typeface="GT Walsheim Light"/>
              </a:rPr>
              <a:t>“No. Too generic, could mean anything. I'm attracted to the word data (that's what </a:t>
            </a:r>
            <a:r>
              <a:rPr lang="en-US" spc="70" dirty="0" err="1">
                <a:solidFill>
                  <a:srgbClr val="FBF1BF"/>
                </a:solidFill>
                <a:latin typeface="GT Walsheim Light"/>
                <a:cs typeface="GT Walsheim Light"/>
              </a:rPr>
              <a:t>i</a:t>
            </a:r>
            <a:r>
              <a:rPr lang="en-US" spc="70" dirty="0">
                <a:solidFill>
                  <a:srgbClr val="FBF1BF"/>
                </a:solidFill>
                <a:latin typeface="GT Walsheim Light"/>
                <a:cs typeface="GT Walsheim Light"/>
              </a:rPr>
              <a:t> do.) I'm expecting data, but </a:t>
            </a:r>
            <a:r>
              <a:rPr lang="en-US" spc="70" dirty="0" smtClean="0">
                <a:solidFill>
                  <a:srgbClr val="FBF1BF"/>
                </a:solidFill>
                <a:latin typeface="GT Walsheim Light"/>
                <a:cs typeface="GT Walsheim Light"/>
              </a:rPr>
              <a:t>I would </a:t>
            </a:r>
            <a:r>
              <a:rPr lang="en-US" spc="70" dirty="0">
                <a:solidFill>
                  <a:srgbClr val="FBF1BF"/>
                </a:solidFill>
                <a:latin typeface="GT Walsheim Light"/>
                <a:cs typeface="GT Walsheim Light"/>
              </a:rPr>
              <a:t>never connect the suite of products with </a:t>
            </a:r>
            <a:r>
              <a:rPr lang="en-US" spc="70" dirty="0" smtClean="0">
                <a:solidFill>
                  <a:srgbClr val="FBF1BF"/>
                </a:solidFill>
                <a:latin typeface="GT Walsheim Light"/>
                <a:cs typeface="GT Walsheim Light"/>
              </a:rPr>
              <a:t>the name ‘Data Initiative.’”</a:t>
            </a:r>
            <a:endParaRPr lang="en-US" sz="2400" spc="70" dirty="0">
              <a:solidFill>
                <a:srgbClr val="FBF1BF"/>
              </a:solidFill>
              <a:latin typeface="GT Walsheim Light"/>
              <a:cs typeface="GT Walsheim Light"/>
            </a:endParaRPr>
          </a:p>
        </p:txBody>
      </p:sp>
    </p:spTree>
    <p:extLst>
      <p:ext uri="{BB962C8B-B14F-4D97-AF65-F5344CB8AC3E}">
        <p14:creationId xmlns:p14="http://schemas.microsoft.com/office/powerpoint/2010/main" val="71784072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C3F4D"/>
        </a:solidFill>
        <a:effectLst/>
      </p:bgPr>
    </p:bg>
    <p:spTree>
      <p:nvGrpSpPr>
        <p:cNvPr id="1" name=""/>
        <p:cNvGrpSpPr/>
        <p:nvPr/>
      </p:nvGrpSpPr>
      <p:grpSpPr>
        <a:xfrm>
          <a:off x="0" y="0"/>
          <a:ext cx="0" cy="0"/>
          <a:chOff x="0" y="0"/>
          <a:chExt cx="0" cy="0"/>
        </a:xfrm>
      </p:grpSpPr>
      <p:sp>
        <p:nvSpPr>
          <p:cNvPr id="136" name="Shape 136"/>
          <p:cNvSpPr/>
          <p:nvPr/>
        </p:nvSpPr>
        <p:spPr>
          <a:xfrm>
            <a:off x="921619" y="896242"/>
            <a:ext cx="18339542" cy="217222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0000">
                <a:solidFill>
                  <a:srgbClr val="E8D8B4"/>
                </a:solidFill>
                <a:latin typeface="GT Walsheim Pro Trial Bold"/>
                <a:ea typeface="GT Walsheim Pro Trial Bold"/>
                <a:cs typeface="GT Walsheim Pro Trial Bold"/>
                <a:sym typeface="GT Walsheim Pro Trial Bold"/>
              </a:defRPr>
            </a:pPr>
            <a:r>
              <a:rPr lang="en-US" sz="20000" dirty="0" smtClean="0">
                <a:solidFill>
                  <a:srgbClr val="E8D8B4"/>
                </a:solidFill>
                <a:latin typeface="GT Walsheim Pro Trial Bold"/>
                <a:ea typeface="GT Walsheim Pro Trial Bold"/>
                <a:cs typeface="GT Walsheim Pro Trial Bold"/>
                <a:sym typeface="GT Walsheim Pro Trial Bold"/>
              </a:rPr>
              <a:t>Conclusion</a:t>
            </a:r>
            <a:endParaRPr sz="20000" dirty="0">
              <a:solidFill>
                <a:srgbClr val="E8D8B4"/>
              </a:solidFill>
              <a:latin typeface="GT Walsheim Pro Trial Bold"/>
              <a:ea typeface="GT Walsheim Pro Trial Bold"/>
              <a:cs typeface="GT Walsheim Pro Trial Bold"/>
              <a:sym typeface="GT Walsheim Pro Trial Bold"/>
            </a:endParaRPr>
          </a:p>
        </p:txBody>
      </p:sp>
      <p:sp>
        <p:nvSpPr>
          <p:cNvPr id="140" name="Shape 140"/>
          <p:cNvSpPr/>
          <p:nvPr/>
        </p:nvSpPr>
        <p:spPr>
          <a:xfrm>
            <a:off x="1112098" y="3851106"/>
            <a:ext cx="5076266" cy="46166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2000" spc="440">
                <a:solidFill>
                  <a:srgbClr val="474C56"/>
                </a:solidFill>
                <a:latin typeface="GT Walsheim Pro Trial Medium"/>
                <a:ea typeface="GT Walsheim Pro Trial Medium"/>
                <a:cs typeface="GT Walsheim Pro Trial Medium"/>
                <a:sym typeface="GT Walsheim Pro Trial Medium"/>
              </a:defRPr>
            </a:lvl1pPr>
          </a:lstStyle>
          <a:p>
            <a:r>
              <a:rPr lang="en-US" cap="all" spc="200" dirty="0">
                <a:solidFill>
                  <a:srgbClr val="E3CFA5"/>
                </a:solidFill>
                <a:latin typeface="GT Walsheim Medium"/>
                <a:cs typeface="GT Walsheim Medium"/>
              </a:rPr>
              <a:t>Brand Equity / Name Affinity:</a:t>
            </a:r>
          </a:p>
        </p:txBody>
      </p:sp>
      <p:sp>
        <p:nvSpPr>
          <p:cNvPr id="141" name="Shape 141"/>
          <p:cNvSpPr>
            <a:spLocks noGrp="1"/>
          </p:cNvSpPr>
          <p:nvPr>
            <p:ph type="sldNum" sz="quarter" idx="2"/>
          </p:nvPr>
        </p:nvSpPr>
        <p:spPr>
          <a:xfrm>
            <a:off x="23408919" y="12788900"/>
            <a:ext cx="252833" cy="34798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a:t>
            </a:fld>
            <a:endParaRPr/>
          </a:p>
        </p:txBody>
      </p:sp>
      <p:sp>
        <p:nvSpPr>
          <p:cNvPr id="142" name="Shape 142"/>
          <p:cNvSpPr/>
          <p:nvPr/>
        </p:nvSpPr>
        <p:spPr>
          <a:xfrm>
            <a:off x="1160839" y="4460263"/>
            <a:ext cx="4473344" cy="0"/>
          </a:xfrm>
          <a:prstGeom prst="line">
            <a:avLst/>
          </a:prstGeom>
          <a:ln w="25400">
            <a:solidFill>
              <a:srgbClr val="E3CFA5"/>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43" name="Shape 143"/>
          <p:cNvSpPr/>
          <p:nvPr/>
        </p:nvSpPr>
        <p:spPr>
          <a:xfrm>
            <a:off x="1160839" y="3749063"/>
            <a:ext cx="4473344" cy="0"/>
          </a:xfrm>
          <a:prstGeom prst="line">
            <a:avLst/>
          </a:prstGeom>
          <a:ln w="25400">
            <a:solidFill>
              <a:srgbClr val="E3CFA5"/>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2" name="Shape 138"/>
          <p:cNvSpPr/>
          <p:nvPr/>
        </p:nvSpPr>
        <p:spPr>
          <a:xfrm>
            <a:off x="1160837" y="4475009"/>
            <a:ext cx="17057889" cy="15594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sz="4000" dirty="0">
                <a:solidFill>
                  <a:srgbClr val="E3CFA5"/>
                </a:solidFill>
                <a:latin typeface="GT Walsheim Regular"/>
                <a:cs typeface="GT Walsheim Regular"/>
              </a:rPr>
              <a:t>There is very little to no equity in the name “Data </a:t>
            </a:r>
            <a:r>
              <a:rPr lang="en-US" sz="4000" dirty="0" smtClean="0">
                <a:solidFill>
                  <a:srgbClr val="E3CFA5"/>
                </a:solidFill>
                <a:latin typeface="GT Walsheim Regular"/>
                <a:cs typeface="GT Walsheim Regular"/>
              </a:rPr>
              <a:t>Initiative.” </a:t>
            </a:r>
            <a:r>
              <a:rPr lang="en-US" sz="4000" dirty="0">
                <a:solidFill>
                  <a:srgbClr val="E3CFA5"/>
                </a:solidFill>
                <a:latin typeface="GT Walsheim Regular"/>
                <a:cs typeface="GT Walsheim Regular"/>
              </a:rPr>
              <a:t>The majority of respondents not only support a name change, they see it as </a:t>
            </a:r>
            <a:r>
              <a:rPr lang="en-US" sz="4000" dirty="0" smtClean="0">
                <a:solidFill>
                  <a:srgbClr val="E3CFA5"/>
                </a:solidFill>
                <a:latin typeface="GT Walsheim Regular"/>
                <a:cs typeface="GT Walsheim Regular"/>
              </a:rPr>
              <a:t>a necessity</a:t>
            </a:r>
            <a:r>
              <a:rPr lang="en-US" sz="4000" dirty="0">
                <a:solidFill>
                  <a:srgbClr val="E3CFA5"/>
                </a:solidFill>
                <a:latin typeface="GT Walsheim Regular"/>
                <a:cs typeface="GT Walsheim Regular"/>
              </a:rPr>
              <a:t>.</a:t>
            </a:r>
          </a:p>
        </p:txBody>
      </p:sp>
      <p:sp>
        <p:nvSpPr>
          <p:cNvPr id="15" name="Shape 140"/>
          <p:cNvSpPr/>
          <p:nvPr/>
        </p:nvSpPr>
        <p:spPr>
          <a:xfrm>
            <a:off x="1112098" y="6829827"/>
            <a:ext cx="5076266" cy="46166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2000" spc="440">
                <a:solidFill>
                  <a:srgbClr val="474C56"/>
                </a:solidFill>
                <a:latin typeface="GT Walsheim Pro Trial Medium"/>
                <a:ea typeface="GT Walsheim Pro Trial Medium"/>
                <a:cs typeface="GT Walsheim Pro Trial Medium"/>
                <a:sym typeface="GT Walsheim Pro Trial Medium"/>
              </a:defRPr>
            </a:lvl1pPr>
          </a:lstStyle>
          <a:p>
            <a:r>
              <a:rPr lang="en-US" cap="all" spc="200" dirty="0">
                <a:solidFill>
                  <a:srgbClr val="E3CFA5"/>
                </a:solidFill>
                <a:latin typeface="GT Walsheim Medium"/>
                <a:cs typeface="GT Walsheim Medium"/>
              </a:rPr>
              <a:t>Looking Beyond The Name</a:t>
            </a:r>
          </a:p>
        </p:txBody>
      </p:sp>
      <p:sp>
        <p:nvSpPr>
          <p:cNvPr id="16" name="Shape 142"/>
          <p:cNvSpPr/>
          <p:nvPr/>
        </p:nvSpPr>
        <p:spPr>
          <a:xfrm>
            <a:off x="1160839" y="7438984"/>
            <a:ext cx="4473344" cy="0"/>
          </a:xfrm>
          <a:prstGeom prst="line">
            <a:avLst/>
          </a:prstGeom>
          <a:ln w="25400">
            <a:solidFill>
              <a:srgbClr val="E3CFA5"/>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7" name="Shape 143"/>
          <p:cNvSpPr/>
          <p:nvPr/>
        </p:nvSpPr>
        <p:spPr>
          <a:xfrm>
            <a:off x="1160839" y="6727784"/>
            <a:ext cx="4473344" cy="0"/>
          </a:xfrm>
          <a:prstGeom prst="line">
            <a:avLst/>
          </a:prstGeom>
          <a:ln w="25400">
            <a:solidFill>
              <a:srgbClr val="E3CFA5"/>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8" name="Shape 138"/>
          <p:cNvSpPr/>
          <p:nvPr/>
        </p:nvSpPr>
        <p:spPr>
          <a:xfrm>
            <a:off x="1160837" y="7476821"/>
            <a:ext cx="18951345" cy="525272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sz="4000" dirty="0">
                <a:solidFill>
                  <a:srgbClr val="E3CFA5"/>
                </a:solidFill>
                <a:latin typeface="GT Walsheim Regular"/>
                <a:cs typeface="GT Walsheim Regular"/>
              </a:rPr>
              <a:t>The current name and brand or lack-there-of leads to confusion around what </a:t>
            </a:r>
            <a:r>
              <a:rPr lang="en-US" sz="4000" dirty="0" smtClean="0">
                <a:solidFill>
                  <a:srgbClr val="E3CFA5"/>
                </a:solidFill>
                <a:latin typeface="GT Walsheim Regular"/>
                <a:cs typeface="GT Walsheim Regular"/>
              </a:rPr>
              <a:t>the Data </a:t>
            </a:r>
            <a:r>
              <a:rPr lang="en-US" sz="4000" dirty="0">
                <a:solidFill>
                  <a:srgbClr val="E3CFA5"/>
                </a:solidFill>
                <a:latin typeface="GT Walsheim Regular"/>
                <a:cs typeface="GT Walsheim Regular"/>
              </a:rPr>
              <a:t>Initiative is. There is poor understanding of the </a:t>
            </a:r>
            <a:r>
              <a:rPr lang="en-US" sz="4000" dirty="0" smtClean="0">
                <a:solidFill>
                  <a:srgbClr val="E3CFA5"/>
                </a:solidFill>
                <a:latin typeface="GT Walsheim Regular"/>
                <a:cs typeface="GT Walsheim Regular"/>
              </a:rPr>
              <a:t>breadth and</a:t>
            </a:r>
            <a:r>
              <a:rPr lang="en-US" sz="4000" dirty="0">
                <a:solidFill>
                  <a:srgbClr val="E3CFA5"/>
                </a:solidFill>
                <a:latin typeface="GT Walsheim Regular"/>
                <a:cs typeface="GT Walsheim Regular"/>
              </a:rPr>
              <a:t> </a:t>
            </a:r>
            <a:r>
              <a:rPr lang="en-US" sz="4000" dirty="0" smtClean="0">
                <a:solidFill>
                  <a:srgbClr val="E3CFA5"/>
                </a:solidFill>
                <a:latin typeface="GT Walsheim Regular"/>
                <a:cs typeface="GT Walsheim Regular"/>
              </a:rPr>
              <a:t>depth </a:t>
            </a:r>
            <a:r>
              <a:rPr lang="en-US" sz="4000" dirty="0">
                <a:solidFill>
                  <a:srgbClr val="E3CFA5"/>
                </a:solidFill>
                <a:latin typeface="GT Walsheim Regular"/>
                <a:cs typeface="GT Walsheim Regular"/>
              </a:rPr>
              <a:t>of the services and tools that Data Initiative provides.</a:t>
            </a:r>
            <a:br>
              <a:rPr lang="en-US" sz="4000" dirty="0">
                <a:solidFill>
                  <a:srgbClr val="E3CFA5"/>
                </a:solidFill>
                <a:latin typeface="GT Walsheim Regular"/>
                <a:cs typeface="GT Walsheim Regular"/>
              </a:rPr>
            </a:br>
            <a:r>
              <a:rPr lang="en-US" sz="4000" dirty="0">
                <a:solidFill>
                  <a:srgbClr val="E3CFA5"/>
                </a:solidFill>
                <a:latin typeface="GT Walsheim Regular"/>
                <a:cs typeface="GT Walsheim Regular"/>
              </a:rPr>
              <a:t/>
            </a:r>
            <a:br>
              <a:rPr lang="en-US" sz="4000" dirty="0">
                <a:solidFill>
                  <a:srgbClr val="E3CFA5"/>
                </a:solidFill>
                <a:latin typeface="GT Walsheim Regular"/>
                <a:cs typeface="GT Walsheim Regular"/>
              </a:rPr>
            </a:br>
            <a:r>
              <a:rPr lang="en-US" sz="4000" dirty="0">
                <a:solidFill>
                  <a:srgbClr val="E3CFA5"/>
                </a:solidFill>
                <a:latin typeface="GT Walsheim Regular"/>
                <a:cs typeface="GT Walsheim Regular"/>
              </a:rPr>
              <a:t>This was surprisingly pervasive even among your closest partners. This confusion isolates you from taking advantage of additional opportunities and limits your ability to maximize impact.</a:t>
            </a:r>
          </a:p>
        </p:txBody>
      </p:sp>
    </p:spTree>
    <p:extLst>
      <p:ext uri="{BB962C8B-B14F-4D97-AF65-F5344CB8AC3E}">
        <p14:creationId xmlns:p14="http://schemas.microsoft.com/office/powerpoint/2010/main" val="396328753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94769"/>
        </a:solidFill>
        <a:effectLst/>
      </p:bgPr>
    </p:bg>
    <p:spTree>
      <p:nvGrpSpPr>
        <p:cNvPr id="1" name=""/>
        <p:cNvGrpSpPr/>
        <p:nvPr/>
      </p:nvGrpSpPr>
      <p:grpSpPr>
        <a:xfrm>
          <a:off x="0" y="0"/>
          <a:ext cx="0" cy="0"/>
          <a:chOff x="0" y="0"/>
          <a:chExt cx="0" cy="0"/>
        </a:xfrm>
      </p:grpSpPr>
      <p:sp>
        <p:nvSpPr>
          <p:cNvPr id="136" name="Shape 136"/>
          <p:cNvSpPr/>
          <p:nvPr/>
        </p:nvSpPr>
        <p:spPr>
          <a:xfrm>
            <a:off x="921619" y="515839"/>
            <a:ext cx="18339542" cy="62581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20000">
                <a:solidFill>
                  <a:srgbClr val="E8D8B4"/>
                </a:solidFill>
                <a:latin typeface="GT Walsheim Pro Trial Bold"/>
                <a:ea typeface="GT Walsheim Pro Trial Bold"/>
                <a:cs typeface="GT Walsheim Pro Trial Bold"/>
                <a:sym typeface="GT Walsheim Pro Trial Bold"/>
              </a:defRPr>
            </a:pPr>
            <a:r>
              <a:rPr lang="en-US" sz="20000" dirty="0" smtClean="0">
                <a:solidFill>
                  <a:srgbClr val="E8D8B4"/>
                </a:solidFill>
                <a:latin typeface="GT Walsheim Pro Trial Bold"/>
                <a:ea typeface="GT Walsheim Pro Trial Bold"/>
                <a:cs typeface="GT Walsheim Pro Trial Bold"/>
                <a:sym typeface="GT Walsheim Pro Trial Bold"/>
              </a:rPr>
              <a:t>Choosing</a:t>
            </a:r>
          </a:p>
          <a:p>
            <a:pPr algn="l">
              <a:defRPr sz="20000">
                <a:solidFill>
                  <a:srgbClr val="E8D8B4"/>
                </a:solidFill>
                <a:latin typeface="GT Walsheim Pro Trial Bold"/>
                <a:ea typeface="GT Walsheim Pro Trial Bold"/>
                <a:cs typeface="GT Walsheim Pro Trial Bold"/>
                <a:sym typeface="GT Walsheim Pro Trial Bold"/>
              </a:defRPr>
            </a:pPr>
            <a:r>
              <a:rPr lang="en-US" sz="20000" dirty="0" smtClean="0">
                <a:solidFill>
                  <a:srgbClr val="E8D8B4"/>
                </a:solidFill>
                <a:latin typeface="GT Walsheim Pro Trial Bold"/>
                <a:ea typeface="GT Walsheim Pro Trial Bold"/>
                <a:cs typeface="GT Walsheim Pro Trial Bold"/>
                <a:sym typeface="GT Walsheim Pro Trial Bold"/>
              </a:rPr>
              <a:t>a Name</a:t>
            </a:r>
            <a:endParaRPr sz="20000" dirty="0">
              <a:solidFill>
                <a:srgbClr val="E8D8B4"/>
              </a:solidFill>
              <a:latin typeface="GT Walsheim Pro Trial Bold"/>
              <a:ea typeface="GT Walsheim Pro Trial Bold"/>
              <a:cs typeface="GT Walsheim Pro Trial Bold"/>
              <a:sym typeface="GT Walsheim Pro Trial Bold"/>
            </a:endParaRPr>
          </a:p>
        </p:txBody>
      </p:sp>
      <p:sp>
        <p:nvSpPr>
          <p:cNvPr id="140" name="Shape 140"/>
          <p:cNvSpPr/>
          <p:nvPr/>
        </p:nvSpPr>
        <p:spPr>
          <a:xfrm>
            <a:off x="1112098" y="7199288"/>
            <a:ext cx="10570210" cy="46166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2000" spc="440">
                <a:solidFill>
                  <a:srgbClr val="474C56"/>
                </a:solidFill>
                <a:latin typeface="GT Walsheim Pro Trial Medium"/>
                <a:ea typeface="GT Walsheim Pro Trial Medium"/>
                <a:cs typeface="GT Walsheim Pro Trial Medium"/>
                <a:sym typeface="GT Walsheim Pro Trial Medium"/>
              </a:defRPr>
            </a:lvl1pPr>
          </a:lstStyle>
          <a:p>
            <a:r>
              <a:rPr lang="en-US" cap="all" spc="200" dirty="0" smtClean="0">
                <a:solidFill>
                  <a:srgbClr val="FBF1BF"/>
                </a:solidFill>
                <a:latin typeface="GT Walsheim Medium"/>
                <a:cs typeface="GT Walsheim Medium"/>
              </a:rPr>
              <a:t>We explored 20+ different name &amp; tagline combinations </a:t>
            </a:r>
            <a:endParaRPr cap="all" spc="200" dirty="0">
              <a:solidFill>
                <a:srgbClr val="FBF1BF"/>
              </a:solidFill>
              <a:latin typeface="GT Walsheim Medium"/>
              <a:cs typeface="GT Walsheim Medium"/>
            </a:endParaRPr>
          </a:p>
        </p:txBody>
      </p:sp>
      <p:sp>
        <p:nvSpPr>
          <p:cNvPr id="141" name="Shape 141"/>
          <p:cNvSpPr>
            <a:spLocks noGrp="1"/>
          </p:cNvSpPr>
          <p:nvPr>
            <p:ph type="sldNum" sz="quarter" idx="2"/>
          </p:nvPr>
        </p:nvSpPr>
        <p:spPr>
          <a:xfrm>
            <a:off x="23408919" y="12788900"/>
            <a:ext cx="252833" cy="34798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7</a:t>
            </a:fld>
            <a:endParaRPr/>
          </a:p>
        </p:txBody>
      </p:sp>
      <p:sp>
        <p:nvSpPr>
          <p:cNvPr id="142" name="Shape 142"/>
          <p:cNvSpPr/>
          <p:nvPr/>
        </p:nvSpPr>
        <p:spPr>
          <a:xfrm>
            <a:off x="1160839" y="7808445"/>
            <a:ext cx="8681907" cy="0"/>
          </a:xfrm>
          <a:prstGeom prst="line">
            <a:avLst/>
          </a:prstGeom>
          <a:ln w="25400">
            <a:solidFill>
              <a:srgbClr val="E3CFA5"/>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43" name="Shape 143"/>
          <p:cNvSpPr/>
          <p:nvPr/>
        </p:nvSpPr>
        <p:spPr>
          <a:xfrm>
            <a:off x="1160839" y="7097245"/>
            <a:ext cx="8681908" cy="0"/>
          </a:xfrm>
          <a:prstGeom prst="line">
            <a:avLst/>
          </a:prstGeom>
          <a:ln w="25400">
            <a:solidFill>
              <a:srgbClr val="E3CFA5"/>
            </a:solidFill>
            <a:miter lim="400000"/>
          </a:ln>
        </p:spPr>
        <p:txBody>
          <a:bodyPr lIns="50800" tIns="50800" rIns="50800" bIns="50800" anchor="ctr"/>
          <a:lstStyle/>
          <a:p>
            <a:pPr>
              <a:defRPr sz="3200"/>
            </a:pPr>
            <a:endParaRPr sz="3200">
              <a:latin typeface="Helvetica Light"/>
              <a:ea typeface="Helvetica Light"/>
              <a:cs typeface="Helvetica Light"/>
            </a:endParaRPr>
          </a:p>
        </p:txBody>
      </p:sp>
      <p:sp>
        <p:nvSpPr>
          <p:cNvPr id="11" name="Shape 138"/>
          <p:cNvSpPr/>
          <p:nvPr/>
        </p:nvSpPr>
        <p:spPr>
          <a:xfrm>
            <a:off x="14108853" y="1352185"/>
            <a:ext cx="7570877" cy="82073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sz="4000" dirty="0">
                <a:solidFill>
                  <a:srgbClr val="FBF1BF"/>
                </a:solidFill>
                <a:latin typeface="GT Walsheim Regular"/>
                <a:cs typeface="GT Walsheim Regular"/>
              </a:rPr>
              <a:t>1. Data for Social Change</a:t>
            </a:r>
            <a:endParaRPr sz="4000" dirty="0">
              <a:solidFill>
                <a:srgbClr val="FBF1BF"/>
              </a:solidFill>
              <a:latin typeface="GT Walsheim Regular"/>
              <a:cs typeface="GT Walsheim Regular"/>
            </a:endParaRPr>
          </a:p>
        </p:txBody>
      </p:sp>
      <p:sp>
        <p:nvSpPr>
          <p:cNvPr id="12" name="Shape 138"/>
          <p:cNvSpPr/>
          <p:nvPr/>
        </p:nvSpPr>
        <p:spPr>
          <a:xfrm>
            <a:off x="1160838" y="8700649"/>
            <a:ext cx="11612751" cy="377539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sz="4000" dirty="0" smtClean="0">
                <a:solidFill>
                  <a:srgbClr val="FBF1BF"/>
                </a:solidFill>
                <a:latin typeface="GT Walsheim Regular"/>
                <a:cs typeface="GT Walsheim Regular"/>
              </a:rPr>
              <a:t>Throughout the exploration process the name Shift resonated above all others as it most clearly reinforced the mission and vision of the Data Initiative. The new name provides answers/context vs. prompting questions.</a:t>
            </a:r>
            <a:endParaRPr sz="4000" dirty="0">
              <a:solidFill>
                <a:srgbClr val="FBF1BF"/>
              </a:solidFill>
              <a:latin typeface="GT Walsheim Regular"/>
              <a:cs typeface="GT Walsheim Regular"/>
            </a:endParaRPr>
          </a:p>
        </p:txBody>
      </p:sp>
      <p:sp>
        <p:nvSpPr>
          <p:cNvPr id="15" name="Shape 138"/>
          <p:cNvSpPr/>
          <p:nvPr/>
        </p:nvSpPr>
        <p:spPr>
          <a:xfrm>
            <a:off x="14108853" y="3767990"/>
            <a:ext cx="7570877" cy="82073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sz="4000" dirty="0" smtClean="0">
                <a:solidFill>
                  <a:srgbClr val="FBF1BF"/>
                </a:solidFill>
                <a:latin typeface="GT Walsheim Regular"/>
                <a:cs typeface="GT Walsheim Regular"/>
              </a:rPr>
              <a:t>2. </a:t>
            </a:r>
            <a:r>
              <a:rPr lang="en-US" sz="4000" dirty="0">
                <a:solidFill>
                  <a:srgbClr val="FBF1BF"/>
                </a:solidFill>
                <a:latin typeface="GT Walsheim Regular"/>
                <a:cs typeface="GT Walsheim Regular"/>
              </a:rPr>
              <a:t>People-Centric </a:t>
            </a:r>
            <a:r>
              <a:rPr lang="en-US" sz="4000" dirty="0" smtClean="0">
                <a:solidFill>
                  <a:srgbClr val="FBF1BF"/>
                </a:solidFill>
                <a:latin typeface="GT Walsheim Regular"/>
                <a:cs typeface="GT Walsheim Regular"/>
              </a:rPr>
              <a:t>Data</a:t>
            </a:r>
            <a:endParaRPr lang="en-US" sz="4000" dirty="0">
              <a:solidFill>
                <a:srgbClr val="FBF1BF"/>
              </a:solidFill>
              <a:latin typeface="GT Walsheim Regular"/>
              <a:cs typeface="GT Walsheim Regular"/>
            </a:endParaRPr>
          </a:p>
        </p:txBody>
      </p:sp>
      <p:sp>
        <p:nvSpPr>
          <p:cNvPr id="16" name="Shape 138"/>
          <p:cNvSpPr/>
          <p:nvPr/>
        </p:nvSpPr>
        <p:spPr>
          <a:xfrm>
            <a:off x="14108853" y="6183794"/>
            <a:ext cx="7570877" cy="82073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lnSpc>
                <a:spcPct val="120000"/>
              </a:lnSpc>
              <a:defRPr sz="3000">
                <a:solidFill>
                  <a:srgbClr val="474C56"/>
                </a:solidFill>
                <a:latin typeface="GT Walsheim Pro Trial Regular"/>
                <a:ea typeface="GT Walsheim Pro Trial Regular"/>
                <a:cs typeface="GT Walsheim Pro Trial Regular"/>
                <a:sym typeface="GT Walsheim Pro Trial Regular"/>
              </a:defRPr>
            </a:lvl1pPr>
          </a:lstStyle>
          <a:p>
            <a:r>
              <a:rPr lang="en-US" sz="4000" dirty="0" smtClean="0">
                <a:solidFill>
                  <a:srgbClr val="FBF1BF"/>
                </a:solidFill>
                <a:latin typeface="GT Walsheim Regular"/>
                <a:cs typeface="GT Walsheim Regular"/>
              </a:rPr>
              <a:t>3</a:t>
            </a:r>
            <a:r>
              <a:rPr lang="en-US" sz="4000" dirty="0">
                <a:solidFill>
                  <a:srgbClr val="FBF1BF"/>
                </a:solidFill>
                <a:latin typeface="GT Walsheim Regular"/>
                <a:cs typeface="GT Walsheim Regular"/>
              </a:rPr>
              <a:t>. Reliable &amp; Un-biased Data</a:t>
            </a:r>
          </a:p>
        </p:txBody>
      </p:sp>
    </p:spTree>
    <p:extLst>
      <p:ext uri="{BB962C8B-B14F-4D97-AF65-F5344CB8AC3E}">
        <p14:creationId xmlns:p14="http://schemas.microsoft.com/office/powerpoint/2010/main" val="361678267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3140"/>
        </a:solidFill>
        <a:effectLst/>
      </p:bgPr>
    </p:bg>
    <p:spTree>
      <p:nvGrpSpPr>
        <p:cNvPr id="1" name=""/>
        <p:cNvGrpSpPr/>
        <p:nvPr/>
      </p:nvGrpSpPr>
      <p:grpSpPr>
        <a:xfrm>
          <a:off x="0" y="0"/>
          <a:ext cx="0" cy="0"/>
          <a:chOff x="0" y="0"/>
          <a:chExt cx="0" cy="0"/>
        </a:xfrm>
      </p:grpSpPr>
      <p:sp>
        <p:nvSpPr>
          <p:cNvPr id="213" name="Shape 213"/>
          <p:cNvSpPr/>
          <p:nvPr/>
        </p:nvSpPr>
        <p:spPr>
          <a:xfrm>
            <a:off x="8338071" y="1202679"/>
            <a:ext cx="7961857" cy="4488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nSpc>
                <a:spcPct val="130000"/>
              </a:lnSpc>
              <a:defRPr sz="1400" b="1" spc="322">
                <a:solidFill>
                  <a:srgbClr val="C9C6A9"/>
                </a:solidFill>
                <a:latin typeface="DIN Next LT Pro"/>
                <a:ea typeface="DIN Next LT Pro"/>
                <a:cs typeface="DIN Next LT Pro"/>
                <a:sym typeface="DIN Next LT Pro"/>
              </a:defRPr>
            </a:lvl1pPr>
          </a:lstStyle>
          <a:p>
            <a:r>
              <a:rPr sz="1800" b="0" dirty="0" smtClean="0">
                <a:latin typeface="Brandon Grotesque Black"/>
                <a:cs typeface="Brandon Grotesque Black"/>
              </a:rPr>
              <a:t>LOGO</a:t>
            </a:r>
            <a:r>
              <a:rPr lang="en-US" sz="1800" b="0" dirty="0" smtClean="0">
                <a:latin typeface="Brandon Grotesque Black"/>
                <a:cs typeface="Brandon Grotesque Black"/>
              </a:rPr>
              <a:t> + TAGLINE</a:t>
            </a:r>
            <a:endParaRPr sz="1800" b="0" dirty="0">
              <a:latin typeface="Brandon Grotesque Black"/>
              <a:cs typeface="Brandon Grotesque Black"/>
            </a:endParaRPr>
          </a:p>
        </p:txBody>
      </p:sp>
      <p:pic>
        <p:nvPicPr>
          <p:cNvPr id="2" name="Picture 1" descr="Shift-ResearchLab-FullLogo-Col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939" y="3211084"/>
            <a:ext cx="7312120" cy="7312120"/>
          </a:xfrm>
          <a:prstGeom prst="rect">
            <a:avLst/>
          </a:prstGeom>
        </p:spPr>
      </p:pic>
      <p:sp>
        <p:nvSpPr>
          <p:cNvPr id="4" name="Shape 136"/>
          <p:cNvSpPr/>
          <p:nvPr/>
        </p:nvSpPr>
        <p:spPr>
          <a:xfrm>
            <a:off x="8662939" y="11313787"/>
            <a:ext cx="7312120" cy="50270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20000">
                <a:solidFill>
                  <a:srgbClr val="E8D8B4"/>
                </a:solidFill>
                <a:latin typeface="GT Walsheim Pro Trial Bold"/>
                <a:ea typeface="GT Walsheim Pro Trial Bold"/>
                <a:cs typeface="GT Walsheim Pro Trial Bold"/>
                <a:sym typeface="GT Walsheim Pro Trial Bold"/>
              </a:defRPr>
            </a:pPr>
            <a:r>
              <a:rPr lang="en-US" sz="2600" cap="all" spc="750" dirty="0" smtClean="0">
                <a:solidFill>
                  <a:srgbClr val="E8D8B4"/>
                </a:solidFill>
                <a:latin typeface="GT Walsheim Light"/>
                <a:ea typeface="GT Walsheim Pro Trial Bold"/>
                <a:cs typeface="GT Walsheim Light"/>
                <a:sym typeface="GT Walsheim Pro Trial Bold"/>
              </a:rPr>
              <a:t>Data Driving Social Change</a:t>
            </a:r>
            <a:endParaRPr sz="2600" cap="all" spc="750" dirty="0">
              <a:solidFill>
                <a:srgbClr val="E8D8B4"/>
              </a:solidFill>
              <a:latin typeface="GT Walsheim Light"/>
              <a:ea typeface="GT Walsheim Pro Trial Bold"/>
              <a:cs typeface="GT Walsheim Light"/>
              <a:sym typeface="GT Walsheim Pro Trial Bold"/>
            </a:endParaRPr>
          </a:p>
        </p:txBody>
      </p:sp>
    </p:spTree>
    <p:extLst>
      <p:ext uri="{BB962C8B-B14F-4D97-AF65-F5344CB8AC3E}">
        <p14:creationId xmlns:p14="http://schemas.microsoft.com/office/powerpoint/2010/main" val="283149341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9C6DF"/>
        </a:solidFill>
        <a:effectLst/>
      </p:bgPr>
    </p:bg>
    <p:spTree>
      <p:nvGrpSpPr>
        <p:cNvPr id="1" name=""/>
        <p:cNvGrpSpPr/>
        <p:nvPr/>
      </p:nvGrpSpPr>
      <p:grpSpPr>
        <a:xfrm>
          <a:off x="0" y="0"/>
          <a:ext cx="0" cy="0"/>
          <a:chOff x="0" y="0"/>
          <a:chExt cx="0" cy="0"/>
        </a:xfrm>
      </p:grpSpPr>
      <p:sp>
        <p:nvSpPr>
          <p:cNvPr id="448" name="Shape 448"/>
          <p:cNvSpPr/>
          <p:nvPr/>
        </p:nvSpPr>
        <p:spPr>
          <a:xfrm>
            <a:off x="1137519" y="7129570"/>
            <a:ext cx="1495880" cy="1"/>
          </a:xfrm>
          <a:prstGeom prst="line">
            <a:avLst/>
          </a:prstGeom>
          <a:ln w="63500">
            <a:solidFill>
              <a:srgbClr val="FDF4C9"/>
            </a:solidFill>
            <a:miter lim="400000"/>
          </a:ln>
        </p:spPr>
        <p:txBody>
          <a:bodyPr lIns="50800" tIns="50800" rIns="50800" bIns="50800" anchor="ctr"/>
          <a:lstStyle/>
          <a:p>
            <a:pPr>
              <a:defRPr sz="3200"/>
            </a:pPr>
            <a:endParaRPr/>
          </a:p>
        </p:txBody>
      </p:sp>
      <p:sp>
        <p:nvSpPr>
          <p:cNvPr id="449" name="Shape 449"/>
          <p:cNvSpPr/>
          <p:nvPr/>
        </p:nvSpPr>
        <p:spPr>
          <a:xfrm>
            <a:off x="1137519" y="7545038"/>
            <a:ext cx="6854823" cy="31648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l">
              <a:lnSpc>
                <a:spcPct val="120000"/>
              </a:lnSpc>
              <a:defRPr sz="3000">
                <a:solidFill>
                  <a:srgbClr val="474C56"/>
                </a:solidFill>
                <a:latin typeface="GT Walsheim Regular"/>
                <a:ea typeface="GT Walsheim Regular"/>
                <a:cs typeface="GT Walsheim Regular"/>
                <a:sym typeface="GT Walsheim Regular"/>
              </a:defRPr>
            </a:lvl1pPr>
          </a:lstStyle>
          <a:p>
            <a:r>
              <a:rPr dirty="0"/>
              <a:t>As we focus on becoming self-sustaining and expanding our reach and impact, we are moving to a partial cost recovery model that matches our partners' ability to pay for our services, making us a more affordable option</a:t>
            </a:r>
          </a:p>
        </p:txBody>
      </p:sp>
      <p:sp>
        <p:nvSpPr>
          <p:cNvPr id="450" name="Shape 450"/>
          <p:cNvSpPr/>
          <p:nvPr/>
        </p:nvSpPr>
        <p:spPr>
          <a:xfrm>
            <a:off x="8694739" y="7545038"/>
            <a:ext cx="6854822" cy="31648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lnSpc>
                <a:spcPct val="120000"/>
              </a:lnSpc>
              <a:defRPr sz="3000">
                <a:solidFill>
                  <a:srgbClr val="474C56"/>
                </a:solidFill>
                <a:latin typeface="GT Walsheim Regular"/>
                <a:ea typeface="GT Walsheim Regular"/>
                <a:cs typeface="GT Walsheim Regular"/>
                <a:sym typeface="GT Walsheim Regular"/>
              </a:defRPr>
            </a:pPr>
            <a:r>
              <a:t>than for-profit data and research consultants. In addition, we will continue to offer our free community information tools and provide limited, free technical assistance to </a:t>
            </a:r>
          </a:p>
          <a:p>
            <a:pPr algn="l">
              <a:lnSpc>
                <a:spcPct val="120000"/>
              </a:lnSpc>
              <a:defRPr sz="3000">
                <a:solidFill>
                  <a:srgbClr val="474C56"/>
                </a:solidFill>
                <a:latin typeface="GT Walsheim Regular"/>
                <a:ea typeface="GT Walsheim Regular"/>
                <a:cs typeface="GT Walsheim Regular"/>
                <a:sym typeface="GT Walsheim Regular"/>
              </a:defRPr>
            </a:pPr>
            <a:r>
              <a:t>nonprofit partners.</a:t>
            </a:r>
          </a:p>
        </p:txBody>
      </p:sp>
      <p:sp>
        <p:nvSpPr>
          <p:cNvPr id="451" name="Shape 451"/>
          <p:cNvSpPr/>
          <p:nvPr/>
        </p:nvSpPr>
        <p:spPr>
          <a:xfrm>
            <a:off x="1096835" y="1059344"/>
            <a:ext cx="22050630" cy="57964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lnSpc>
                <a:spcPct val="90000"/>
              </a:lnSpc>
              <a:defRPr sz="8000">
                <a:solidFill>
                  <a:srgbClr val="FDF4C9"/>
                </a:solidFill>
                <a:latin typeface="+mn-lt"/>
                <a:ea typeface="+mn-ea"/>
                <a:cs typeface="+mn-cs"/>
                <a:sym typeface="GT Walsheim Bold"/>
              </a:defRPr>
            </a:pPr>
            <a:r>
              <a:rPr dirty="0"/>
              <a:t>our </a:t>
            </a:r>
            <a:r>
              <a:rPr dirty="0" smtClean="0"/>
              <a:t>clients</a:t>
            </a:r>
            <a:endParaRPr lang="en-US" dirty="0" smtClean="0"/>
          </a:p>
          <a:p>
            <a:pPr algn="l">
              <a:lnSpc>
                <a:spcPct val="90000"/>
              </a:lnSpc>
              <a:defRPr sz="8000">
                <a:solidFill>
                  <a:srgbClr val="FDF4C9"/>
                </a:solidFill>
                <a:latin typeface="+mn-lt"/>
                <a:ea typeface="+mn-ea"/>
                <a:cs typeface="+mn-cs"/>
                <a:sym typeface="GT Walsheim Bold"/>
              </a:defRPr>
            </a:pPr>
            <a:endParaRPr sz="2000" dirty="0"/>
          </a:p>
          <a:p>
            <a:pPr algn="l">
              <a:lnSpc>
                <a:spcPct val="70000"/>
              </a:lnSpc>
              <a:defRPr sz="20000">
                <a:solidFill>
                  <a:srgbClr val="FDF4C9"/>
                </a:solidFill>
                <a:latin typeface="+mn-lt"/>
                <a:ea typeface="+mn-ea"/>
                <a:cs typeface="+mn-cs"/>
                <a:sym typeface="GT Walsheim Bold"/>
              </a:defRPr>
            </a:pPr>
            <a:r>
              <a:rPr dirty="0"/>
              <a:t>Cost Recovery</a:t>
            </a:r>
          </a:p>
          <a:p>
            <a:pPr algn="l">
              <a:lnSpc>
                <a:spcPct val="70000"/>
              </a:lnSpc>
              <a:defRPr sz="20000">
                <a:solidFill>
                  <a:srgbClr val="FDF4C9"/>
                </a:solidFill>
                <a:latin typeface="+mn-lt"/>
                <a:ea typeface="+mn-ea"/>
                <a:cs typeface="+mn-cs"/>
                <a:sym typeface="GT Walsheim Bold"/>
              </a:defRPr>
            </a:pPr>
            <a:r>
              <a:rPr dirty="0"/>
              <a:t>Rationale</a:t>
            </a:r>
          </a:p>
        </p:txBody>
      </p:sp>
    </p:spTree>
    <p:extLst>
      <p:ext uri="{BB962C8B-B14F-4D97-AF65-F5344CB8AC3E}">
        <p14:creationId xmlns:p14="http://schemas.microsoft.com/office/powerpoint/2010/main" val="3146531691"/>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5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21004</TotalTime>
  <Words>510</Words>
  <Application>Microsoft Office PowerPoint</Application>
  <PresentationFormat>Custom</PresentationFormat>
  <Paragraphs>73</Paragraphs>
  <Slides>11</Slides>
  <Notes>3</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White</vt:lpstr>
      <vt:lpstr>1_White</vt:lpstr>
      <vt:lpstr>2_White</vt:lpstr>
      <vt:lpstr>3_White</vt:lpstr>
      <vt:lpstr>4_White</vt:lpstr>
      <vt:lpstr>5_White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lines of service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Newcomer</dc:creator>
  <cp:lastModifiedBy>Jennifer Newcomer</cp:lastModifiedBy>
  <cp:revision>144</cp:revision>
  <dcterms:modified xsi:type="dcterms:W3CDTF">2017-02-15T18:25:02Z</dcterms:modified>
</cp:coreProperties>
</file>