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4" r:id="rId3"/>
    <p:sldId id="265" r:id="rId4"/>
    <p:sldId id="266" r:id="rId5"/>
    <p:sldId id="262" r:id="rId6"/>
    <p:sldId id="256" r:id="rId7"/>
    <p:sldId id="257" r:id="rId8"/>
    <p:sldId id="258" r:id="rId9"/>
    <p:sldId id="259"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3138" autoAdjust="0"/>
  </p:normalViewPr>
  <p:slideViewPr>
    <p:cSldViewPr snapToGrid="0">
      <p:cViewPr>
        <p:scale>
          <a:sx n="38" d="100"/>
          <a:sy n="38" d="100"/>
        </p:scale>
        <p:origin x="1965" y="47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9E1ED-1A4E-482C-804D-2F8B17F35A4E}" type="datetimeFigureOut">
              <a:rPr lang="en-US" smtClean="0"/>
              <a:t>2/15/2019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393D6-A27C-4285-8FC9-EB48E3D1EA11}" type="slidenum">
              <a:rPr lang="en-US" smtClean="0"/>
              <a:t>‹#›</a:t>
            </a:fld>
            <a:endParaRPr lang="en-US"/>
          </a:p>
        </p:txBody>
      </p:sp>
    </p:spTree>
    <p:extLst>
      <p:ext uri="{BB962C8B-B14F-4D97-AF65-F5344CB8AC3E}">
        <p14:creationId xmlns:p14="http://schemas.microsoft.com/office/powerpoint/2010/main" val="353563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tool was developed for data intermediaries to use as an organizational assessment. It is designed to be completed rapidly, with a focus on select elements of an organization’s data intermediary work. The tool covers six areas of business practice that are important to assess and monitor regularly, as identified by data intermediary organizations in the National Neighborhood Indicators Partnership.</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is not a comprehensive tool that is inclusive of all important elements of business practices, but there are many other tools available to meet the demand for a comprehensive assessment.</a:t>
            </a:r>
          </a:p>
          <a:p>
            <a:endParaRPr lang="en-US" dirty="0"/>
          </a:p>
        </p:txBody>
      </p:sp>
      <p:sp>
        <p:nvSpPr>
          <p:cNvPr id="4" name="Slide Number Placeholder 3"/>
          <p:cNvSpPr>
            <a:spLocks noGrp="1"/>
          </p:cNvSpPr>
          <p:nvPr>
            <p:ph type="sldNum" sz="quarter" idx="5"/>
          </p:nvPr>
        </p:nvSpPr>
        <p:spPr/>
        <p:txBody>
          <a:bodyPr/>
          <a:lstStyle/>
          <a:p>
            <a:fld id="{60F393D6-A27C-4285-8FC9-EB48E3D1EA11}" type="slidenum">
              <a:rPr lang="en-US" smtClean="0"/>
              <a:t>1</a:t>
            </a:fld>
            <a:endParaRPr lang="en-US"/>
          </a:p>
        </p:txBody>
      </p:sp>
    </p:spTree>
    <p:extLst>
      <p:ext uri="{BB962C8B-B14F-4D97-AF65-F5344CB8AC3E}">
        <p14:creationId xmlns:p14="http://schemas.microsoft.com/office/powerpoint/2010/main" val="57474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Do staff have support for professional development?</a:t>
            </a:r>
          </a:p>
          <a:p>
            <a:pPr lvl="0"/>
            <a:r>
              <a:rPr lang="en-US" sz="1200" kern="1200" dirty="0">
                <a:solidFill>
                  <a:schemeClr val="tx1"/>
                </a:solidFill>
                <a:effectLst/>
                <a:latin typeface="+mn-lt"/>
                <a:ea typeface="+mn-ea"/>
                <a:cs typeface="+mn-cs"/>
              </a:rPr>
              <a:t>Does the organization and NNIP unit have guidelines that support staff diversity and inclusion?</a:t>
            </a:r>
          </a:p>
          <a:p>
            <a:pPr lvl="0"/>
            <a:r>
              <a:rPr lang="en-US" sz="1200" kern="1200" dirty="0">
                <a:solidFill>
                  <a:schemeClr val="tx1"/>
                </a:solidFill>
                <a:effectLst/>
                <a:latin typeface="+mn-lt"/>
                <a:ea typeface="+mn-ea"/>
                <a:cs typeface="+mn-cs"/>
              </a:rPr>
              <a:t>Does the organization and NNIP business unit have guidelines on onboarding and offboarding staff?</a:t>
            </a:r>
          </a:p>
          <a:p>
            <a:pPr lvl="0"/>
            <a:r>
              <a:rPr lang="en-US" sz="1200" kern="1200" dirty="0">
                <a:solidFill>
                  <a:schemeClr val="tx1"/>
                </a:solidFill>
                <a:effectLst/>
                <a:latin typeface="+mn-lt"/>
                <a:ea typeface="+mn-ea"/>
                <a:cs typeface="+mn-cs"/>
              </a:rPr>
              <a:t>Is staff turnover, by staff level, reviewed annually?</a:t>
            </a:r>
          </a:p>
          <a:p>
            <a:pPr lvl="0"/>
            <a:r>
              <a:rPr lang="en-US" sz="1200" kern="1200" dirty="0">
                <a:solidFill>
                  <a:schemeClr val="tx1"/>
                </a:solidFill>
                <a:effectLst/>
                <a:latin typeface="+mn-lt"/>
                <a:ea typeface="+mn-ea"/>
                <a:cs typeface="+mn-cs"/>
              </a:rPr>
              <a:t>Does the organization and NNIP unit have a succession plan?</a:t>
            </a:r>
          </a:p>
          <a:p>
            <a:endParaRPr lang="en-US" dirty="0"/>
          </a:p>
        </p:txBody>
      </p:sp>
      <p:sp>
        <p:nvSpPr>
          <p:cNvPr id="4" name="Slide Number Placeholder 3"/>
          <p:cNvSpPr>
            <a:spLocks noGrp="1"/>
          </p:cNvSpPr>
          <p:nvPr>
            <p:ph type="sldNum" sz="quarter" idx="5"/>
          </p:nvPr>
        </p:nvSpPr>
        <p:spPr/>
        <p:txBody>
          <a:bodyPr/>
          <a:lstStyle/>
          <a:p>
            <a:fld id="{60F393D6-A27C-4285-8FC9-EB48E3D1EA11}" type="slidenum">
              <a:rPr lang="en-US" smtClean="0"/>
              <a:t>10</a:t>
            </a:fld>
            <a:endParaRPr lang="en-US"/>
          </a:p>
        </p:txBody>
      </p:sp>
    </p:spTree>
    <p:extLst>
      <p:ext uri="{BB962C8B-B14F-4D97-AF65-F5344CB8AC3E}">
        <p14:creationId xmlns:p14="http://schemas.microsoft.com/office/powerpoint/2010/main" val="376479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Is there an Advisory Board and/or Organizational Board?</a:t>
            </a:r>
          </a:p>
          <a:p>
            <a:pPr lvl="0"/>
            <a:r>
              <a:rPr lang="en-US" sz="1200" kern="1200" dirty="0">
                <a:solidFill>
                  <a:schemeClr val="tx1"/>
                </a:solidFill>
                <a:effectLst/>
                <a:latin typeface="+mn-lt"/>
                <a:ea typeface="+mn-ea"/>
                <a:cs typeface="+mn-cs"/>
              </a:rPr>
              <a:t>How useful is the </a:t>
            </a:r>
            <a:r>
              <a:rPr lang="en-US" sz="1200" u="sng" kern="1200" dirty="0">
                <a:solidFill>
                  <a:schemeClr val="tx1"/>
                </a:solidFill>
                <a:effectLst/>
                <a:latin typeface="+mn-lt"/>
                <a:ea typeface="+mn-ea"/>
                <a:cs typeface="+mn-cs"/>
              </a:rPr>
              <a:t>Advisory</a:t>
            </a:r>
            <a:r>
              <a:rPr lang="en-US" sz="1200" kern="1200" dirty="0">
                <a:solidFill>
                  <a:schemeClr val="tx1"/>
                </a:solidFill>
                <a:effectLst/>
                <a:latin typeface="+mn-lt"/>
                <a:ea typeface="+mn-ea"/>
                <a:cs typeface="+mn-cs"/>
              </a:rPr>
              <a:t> Board for fundraising, networking, outreach, and strategic planning?</a:t>
            </a:r>
          </a:p>
          <a:p>
            <a:pPr lvl="0"/>
            <a:r>
              <a:rPr lang="en-US" sz="1200" kern="1200" dirty="0">
                <a:solidFill>
                  <a:schemeClr val="tx1"/>
                </a:solidFill>
                <a:effectLst/>
                <a:latin typeface="+mn-lt"/>
                <a:ea typeface="+mn-ea"/>
                <a:cs typeface="+mn-cs"/>
              </a:rPr>
              <a:t>How useful is the </a:t>
            </a:r>
            <a:r>
              <a:rPr lang="en-US" sz="1200" u="sng" kern="1200" dirty="0">
                <a:solidFill>
                  <a:schemeClr val="tx1"/>
                </a:solidFill>
                <a:effectLst/>
                <a:latin typeface="+mn-lt"/>
                <a:ea typeface="+mn-ea"/>
                <a:cs typeface="+mn-cs"/>
              </a:rPr>
              <a:t>Organizational</a:t>
            </a:r>
            <a:r>
              <a:rPr lang="en-US" sz="1200" kern="1200" dirty="0">
                <a:solidFill>
                  <a:schemeClr val="tx1"/>
                </a:solidFill>
                <a:effectLst/>
                <a:latin typeface="+mn-lt"/>
                <a:ea typeface="+mn-ea"/>
                <a:cs typeface="+mn-cs"/>
              </a:rPr>
              <a:t> Board for fundraising, networking, outreach, and strategic planning?</a:t>
            </a:r>
          </a:p>
        </p:txBody>
      </p:sp>
      <p:sp>
        <p:nvSpPr>
          <p:cNvPr id="4" name="Slide Number Placeholder 3"/>
          <p:cNvSpPr>
            <a:spLocks noGrp="1"/>
          </p:cNvSpPr>
          <p:nvPr>
            <p:ph type="sldNum" sz="quarter" idx="5"/>
          </p:nvPr>
        </p:nvSpPr>
        <p:spPr/>
        <p:txBody>
          <a:bodyPr/>
          <a:lstStyle/>
          <a:p>
            <a:fld id="{60F393D6-A27C-4285-8FC9-EB48E3D1EA11}" type="slidenum">
              <a:rPr lang="en-US" smtClean="0"/>
              <a:t>11</a:t>
            </a:fld>
            <a:endParaRPr lang="en-US"/>
          </a:p>
        </p:txBody>
      </p:sp>
    </p:spTree>
    <p:extLst>
      <p:ext uri="{BB962C8B-B14F-4D97-AF65-F5344CB8AC3E}">
        <p14:creationId xmlns:p14="http://schemas.microsoft.com/office/powerpoint/2010/main" val="74978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goal of this tool is to provide something that data intermediaries can use to take a quick step back from day-to-day work, assess the organization, identify promising practices to celebrate and promote, and identify challenges and sticking points.</a:t>
            </a:r>
          </a:p>
        </p:txBody>
      </p:sp>
      <p:sp>
        <p:nvSpPr>
          <p:cNvPr id="4" name="Slide Number Placeholder 3"/>
          <p:cNvSpPr>
            <a:spLocks noGrp="1"/>
          </p:cNvSpPr>
          <p:nvPr>
            <p:ph type="sldNum" sz="quarter" idx="5"/>
          </p:nvPr>
        </p:nvSpPr>
        <p:spPr/>
        <p:txBody>
          <a:bodyPr/>
          <a:lstStyle/>
          <a:p>
            <a:fld id="{60F393D6-A27C-4285-8FC9-EB48E3D1EA11}" type="slidenum">
              <a:rPr lang="en-US" smtClean="0"/>
              <a:t>2</a:t>
            </a:fld>
            <a:endParaRPr lang="en-US"/>
          </a:p>
        </p:txBody>
      </p:sp>
    </p:spTree>
    <p:extLst>
      <p:ext uri="{BB962C8B-B14F-4D97-AF65-F5344CB8AC3E}">
        <p14:creationId xmlns:p14="http://schemas.microsoft.com/office/powerpoint/2010/main" val="231293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can be completed as a data intermediary staff team, which creates an opportunity to develop a common understanding about organizational operations and strategic direction. It can also be used by any individual staff member, who should report out on their findings to the rest of their team. </a:t>
            </a:r>
          </a:p>
          <a:p>
            <a:r>
              <a:rPr lang="en-US" sz="1200" kern="1200" dirty="0">
                <a:solidFill>
                  <a:schemeClr val="tx1"/>
                </a:solidFill>
                <a:effectLst/>
                <a:latin typeface="+mn-lt"/>
                <a:ea typeface="+mn-ea"/>
                <a:cs typeface="+mn-cs"/>
              </a:rPr>
              <a:t>Findings from the assessment can inform both immediate and long-term </a:t>
            </a:r>
            <a:r>
              <a:rPr lang="en-US" sz="1200" kern="1200" dirty="0" err="1">
                <a:solidFill>
                  <a:schemeClr val="tx1"/>
                </a:solidFill>
                <a:effectLst/>
                <a:latin typeface="+mn-lt"/>
                <a:ea typeface="+mn-ea"/>
                <a:cs typeface="+mn-cs"/>
              </a:rPr>
              <a:t>decisionmaking</a:t>
            </a:r>
            <a:r>
              <a:rPr lang="en-US" sz="1200" kern="1200" dirty="0">
                <a:solidFill>
                  <a:schemeClr val="tx1"/>
                </a:solidFill>
                <a:effectLst/>
                <a:latin typeface="+mn-lt"/>
                <a:ea typeface="+mn-ea"/>
                <a:cs typeface="+mn-cs"/>
              </a:rPr>
              <a:t> about organizational operations. </a:t>
            </a:r>
          </a:p>
          <a:p>
            <a:r>
              <a:rPr lang="en-US" sz="1200" kern="1200" dirty="0">
                <a:solidFill>
                  <a:schemeClr val="tx1"/>
                </a:solidFill>
                <a:effectLst/>
                <a:latin typeface="+mn-lt"/>
                <a:ea typeface="+mn-ea"/>
                <a:cs typeface="+mn-cs"/>
              </a:rPr>
              <a:t>Findings can also be used in more formal ways. For example, the assessment can be completed at two points in time (such as annually) and results compared over the two assessments. Or this tool can be completed as a precursor to a more comprehensive assessment process.</a:t>
            </a:r>
          </a:p>
          <a:p>
            <a:endParaRPr lang="en-US" dirty="0"/>
          </a:p>
        </p:txBody>
      </p:sp>
      <p:sp>
        <p:nvSpPr>
          <p:cNvPr id="4" name="Slide Number Placeholder 3"/>
          <p:cNvSpPr>
            <a:spLocks noGrp="1"/>
          </p:cNvSpPr>
          <p:nvPr>
            <p:ph type="sldNum" sz="quarter" idx="5"/>
          </p:nvPr>
        </p:nvSpPr>
        <p:spPr/>
        <p:txBody>
          <a:bodyPr/>
          <a:lstStyle/>
          <a:p>
            <a:fld id="{60F393D6-A27C-4285-8FC9-EB48E3D1EA11}" type="slidenum">
              <a:rPr lang="en-US" smtClean="0"/>
              <a:t>3</a:t>
            </a:fld>
            <a:endParaRPr lang="en-US"/>
          </a:p>
        </p:txBody>
      </p:sp>
    </p:spTree>
    <p:extLst>
      <p:ext uri="{BB962C8B-B14F-4D97-AF65-F5344CB8AC3E}">
        <p14:creationId xmlns:p14="http://schemas.microsoft.com/office/powerpoint/2010/main" val="61704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Contract and Project Management</a:t>
            </a:r>
          </a:p>
          <a:p>
            <a:pPr lvl="0"/>
            <a:r>
              <a:rPr lang="en-US" sz="1200" kern="1200" dirty="0">
                <a:solidFill>
                  <a:schemeClr val="tx1"/>
                </a:solidFill>
                <a:effectLst/>
                <a:latin typeface="+mn-lt"/>
                <a:ea typeface="+mn-ea"/>
                <a:cs typeface="+mn-cs"/>
              </a:rPr>
              <a:t>Sustainability</a:t>
            </a:r>
          </a:p>
          <a:p>
            <a:pPr lvl="0"/>
            <a:r>
              <a:rPr lang="en-US" sz="1200" kern="1200" dirty="0">
                <a:solidFill>
                  <a:schemeClr val="tx1"/>
                </a:solidFill>
                <a:effectLst/>
                <a:latin typeface="+mn-lt"/>
                <a:ea typeface="+mn-ea"/>
                <a:cs typeface="+mn-cs"/>
              </a:rPr>
              <a:t>Communications and Engagement</a:t>
            </a:r>
          </a:p>
          <a:p>
            <a:pPr lvl="0"/>
            <a:r>
              <a:rPr lang="en-US" sz="1200" kern="1200" dirty="0">
                <a:solidFill>
                  <a:schemeClr val="tx1"/>
                </a:solidFill>
                <a:effectLst/>
                <a:latin typeface="+mn-lt"/>
                <a:ea typeface="+mn-ea"/>
                <a:cs typeface="+mn-cs"/>
              </a:rPr>
              <a:t>Continuous Improvement</a:t>
            </a:r>
          </a:p>
          <a:p>
            <a:pPr lvl="0"/>
            <a:r>
              <a:rPr lang="en-US" sz="1200" kern="1200" dirty="0">
                <a:solidFill>
                  <a:schemeClr val="tx1"/>
                </a:solidFill>
                <a:effectLst/>
                <a:latin typeface="+mn-lt"/>
                <a:ea typeface="+mn-ea"/>
                <a:cs typeface="+mn-cs"/>
              </a:rPr>
              <a:t>Staffing</a:t>
            </a:r>
          </a:p>
          <a:p>
            <a:pPr lvl="0"/>
            <a:r>
              <a:rPr lang="en-US" sz="1200" kern="1200" dirty="0">
                <a:solidFill>
                  <a:schemeClr val="tx1"/>
                </a:solidFill>
                <a:effectLst/>
                <a:latin typeface="+mn-lt"/>
                <a:ea typeface="+mn-ea"/>
                <a:cs typeface="+mn-cs"/>
              </a:rPr>
              <a:t>Governance</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60F393D6-A27C-4285-8FC9-EB48E3D1EA11}" type="slidenum">
              <a:rPr lang="en-US" smtClean="0"/>
              <a:t>4</a:t>
            </a:fld>
            <a:endParaRPr lang="en-US"/>
          </a:p>
        </p:txBody>
      </p:sp>
    </p:spTree>
    <p:extLst>
      <p:ext uri="{BB962C8B-B14F-4D97-AF65-F5344CB8AC3E}">
        <p14:creationId xmlns:p14="http://schemas.microsoft.com/office/powerpoint/2010/main" val="207175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use this tool, consider using these basic guiding questions when reviewing your responses:</a:t>
            </a:r>
          </a:p>
          <a:p>
            <a:pPr lvl="0"/>
            <a:r>
              <a:rPr lang="en-US" sz="1200" kern="1200" dirty="0">
                <a:solidFill>
                  <a:schemeClr val="tx1"/>
                </a:solidFill>
                <a:effectLst/>
                <a:latin typeface="+mn-lt"/>
                <a:ea typeface="+mn-ea"/>
                <a:cs typeface="+mn-cs"/>
              </a:rPr>
              <a:t>What are our strengths in this area? </a:t>
            </a:r>
          </a:p>
          <a:p>
            <a:pPr lvl="0"/>
            <a:r>
              <a:rPr lang="en-US" sz="1200" kern="1200" dirty="0">
                <a:solidFill>
                  <a:schemeClr val="tx1"/>
                </a:solidFill>
                <a:effectLst/>
                <a:latin typeface="+mn-lt"/>
                <a:ea typeface="+mn-ea"/>
                <a:cs typeface="+mn-cs"/>
              </a:rPr>
              <a:t>What improvements can we make?</a:t>
            </a:r>
          </a:p>
          <a:p>
            <a:pPr lvl="0"/>
            <a:r>
              <a:rPr lang="en-US" sz="1200" kern="1200" dirty="0">
                <a:solidFill>
                  <a:schemeClr val="tx1"/>
                </a:solidFill>
                <a:effectLst/>
                <a:latin typeface="+mn-lt"/>
                <a:ea typeface="+mn-ea"/>
                <a:cs typeface="+mn-cs"/>
              </a:rPr>
              <a:t>What are our next steps/action items?</a:t>
            </a:r>
          </a:p>
          <a:p>
            <a:endParaRPr lang="en-US" dirty="0"/>
          </a:p>
        </p:txBody>
      </p:sp>
      <p:sp>
        <p:nvSpPr>
          <p:cNvPr id="4" name="Slide Number Placeholder 3"/>
          <p:cNvSpPr>
            <a:spLocks noGrp="1"/>
          </p:cNvSpPr>
          <p:nvPr>
            <p:ph type="sldNum" sz="quarter" idx="5"/>
          </p:nvPr>
        </p:nvSpPr>
        <p:spPr/>
        <p:txBody>
          <a:bodyPr/>
          <a:lstStyle/>
          <a:p>
            <a:fld id="{60F393D6-A27C-4285-8FC9-EB48E3D1EA11}" type="slidenum">
              <a:rPr lang="en-US" smtClean="0"/>
              <a:t>5</a:t>
            </a:fld>
            <a:endParaRPr lang="en-US"/>
          </a:p>
        </p:txBody>
      </p:sp>
    </p:spTree>
    <p:extLst>
      <p:ext uri="{BB962C8B-B14F-4D97-AF65-F5344CB8AC3E}">
        <p14:creationId xmlns:p14="http://schemas.microsoft.com/office/powerpoint/2010/main" val="218384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percent of contracts/grants are fully-executed before starting work?</a:t>
            </a:r>
          </a:p>
          <a:p>
            <a:pPr lvl="0"/>
            <a:r>
              <a:rPr lang="en-US" sz="1200" kern="1200" dirty="0">
                <a:solidFill>
                  <a:schemeClr val="tx1"/>
                </a:solidFill>
                <a:effectLst/>
                <a:latin typeface="+mn-lt"/>
                <a:ea typeface="+mn-ea"/>
                <a:cs typeface="+mn-cs"/>
              </a:rPr>
              <a:t>What percent of contracts/grants are completed within their budget?</a:t>
            </a:r>
          </a:p>
          <a:p>
            <a:pPr lvl="0"/>
            <a:r>
              <a:rPr lang="en-US" sz="1200" kern="1200" dirty="0">
                <a:solidFill>
                  <a:schemeClr val="tx1"/>
                </a:solidFill>
                <a:effectLst/>
                <a:latin typeface="+mn-lt"/>
                <a:ea typeface="+mn-ea"/>
                <a:cs typeface="+mn-cs"/>
              </a:rPr>
              <a:t>What percent of projects use project or task management software? </a:t>
            </a:r>
          </a:p>
          <a:p>
            <a:pPr lvl="0"/>
            <a:r>
              <a:rPr lang="en-US" sz="1200" kern="1200" dirty="0">
                <a:solidFill>
                  <a:schemeClr val="tx1"/>
                </a:solidFill>
                <a:effectLst/>
                <a:latin typeface="+mn-lt"/>
                <a:ea typeface="+mn-ea"/>
                <a:cs typeface="+mn-cs"/>
              </a:rPr>
              <a:t>Are staff are required to track time spent by project or by task (or both)?</a:t>
            </a:r>
          </a:p>
        </p:txBody>
      </p:sp>
      <p:sp>
        <p:nvSpPr>
          <p:cNvPr id="4" name="Slide Number Placeholder 3"/>
          <p:cNvSpPr>
            <a:spLocks noGrp="1"/>
          </p:cNvSpPr>
          <p:nvPr>
            <p:ph type="sldNum" sz="quarter" idx="5"/>
          </p:nvPr>
        </p:nvSpPr>
        <p:spPr/>
        <p:txBody>
          <a:bodyPr/>
          <a:lstStyle/>
          <a:p>
            <a:fld id="{60F393D6-A27C-4285-8FC9-EB48E3D1EA11}" type="slidenum">
              <a:rPr lang="en-US" smtClean="0"/>
              <a:t>6</a:t>
            </a:fld>
            <a:endParaRPr lang="en-US"/>
          </a:p>
        </p:txBody>
      </p:sp>
    </p:spTree>
    <p:extLst>
      <p:ext uri="{BB962C8B-B14F-4D97-AF65-F5344CB8AC3E}">
        <p14:creationId xmlns:p14="http://schemas.microsoft.com/office/powerpoint/2010/main" val="33830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When was the strategic plan for the organization or the data intermediary business unit last revised? </a:t>
            </a:r>
          </a:p>
          <a:p>
            <a:pPr lvl="0"/>
            <a:r>
              <a:rPr lang="en-US" sz="1200" kern="1200" dirty="0">
                <a:solidFill>
                  <a:schemeClr val="tx1"/>
                </a:solidFill>
                <a:effectLst/>
                <a:latin typeface="+mn-lt"/>
                <a:ea typeface="+mn-ea"/>
                <a:cs typeface="+mn-cs"/>
              </a:rPr>
              <a:t>Is there a defined strategy or methodology for assessing whether to respond to proposals or requests? </a:t>
            </a:r>
          </a:p>
          <a:p>
            <a:pPr lvl="0"/>
            <a:r>
              <a:rPr lang="en-US" sz="1200" kern="1200" dirty="0">
                <a:solidFill>
                  <a:schemeClr val="tx1"/>
                </a:solidFill>
                <a:effectLst/>
                <a:latin typeface="+mn-lt"/>
                <a:ea typeface="+mn-ea"/>
                <a:cs typeface="+mn-cs"/>
              </a:rPr>
              <a:t>Is there a guideline for limiting spending on proposal development? Is the guidance followed?</a:t>
            </a:r>
          </a:p>
          <a:p>
            <a:pPr lvl="0"/>
            <a:r>
              <a:rPr lang="en-US" sz="1200" kern="1200" dirty="0">
                <a:solidFill>
                  <a:schemeClr val="tx1"/>
                </a:solidFill>
                <a:effectLst/>
                <a:latin typeface="+mn-lt"/>
                <a:ea typeface="+mn-ea"/>
                <a:cs typeface="+mn-cs"/>
              </a:rPr>
              <a:t>Describe Your Client Mix in the past 12 months</a:t>
            </a:r>
          </a:p>
          <a:p>
            <a:pPr lvl="1"/>
            <a:r>
              <a:rPr lang="en-US" sz="1200" kern="1200" dirty="0">
                <a:solidFill>
                  <a:schemeClr val="tx1"/>
                </a:solidFill>
                <a:effectLst/>
                <a:latin typeface="+mn-lt"/>
                <a:ea typeface="+mn-ea"/>
                <a:cs typeface="+mn-cs"/>
              </a:rPr>
              <a:t>How many new clients?</a:t>
            </a:r>
          </a:p>
          <a:p>
            <a:pPr lvl="1"/>
            <a:r>
              <a:rPr lang="en-US" sz="1200" kern="1200" dirty="0">
                <a:solidFill>
                  <a:schemeClr val="tx1"/>
                </a:solidFill>
                <a:effectLst/>
                <a:latin typeface="+mn-lt"/>
                <a:ea typeface="+mn-ea"/>
                <a:cs typeface="+mn-cs"/>
              </a:rPr>
              <a:t>How many returning clients?</a:t>
            </a:r>
          </a:p>
          <a:p>
            <a:pPr lvl="0"/>
            <a:r>
              <a:rPr lang="en-US" sz="1200" kern="1200" dirty="0">
                <a:solidFill>
                  <a:schemeClr val="tx1"/>
                </a:solidFill>
                <a:effectLst/>
                <a:latin typeface="+mn-lt"/>
                <a:ea typeface="+mn-ea"/>
                <a:cs typeface="+mn-cs"/>
              </a:rPr>
              <a:t>Are cash reserves available to cover 3-6 months of payroll and organizational costs?</a:t>
            </a:r>
          </a:p>
          <a:p>
            <a:endParaRPr lang="en-US" dirty="0"/>
          </a:p>
        </p:txBody>
      </p:sp>
      <p:sp>
        <p:nvSpPr>
          <p:cNvPr id="4" name="Slide Number Placeholder 3"/>
          <p:cNvSpPr>
            <a:spLocks noGrp="1"/>
          </p:cNvSpPr>
          <p:nvPr>
            <p:ph type="sldNum" sz="quarter" idx="5"/>
          </p:nvPr>
        </p:nvSpPr>
        <p:spPr/>
        <p:txBody>
          <a:bodyPr/>
          <a:lstStyle/>
          <a:p>
            <a:fld id="{60F393D6-A27C-4285-8FC9-EB48E3D1EA11}" type="slidenum">
              <a:rPr lang="en-US" smtClean="0"/>
              <a:t>7</a:t>
            </a:fld>
            <a:endParaRPr lang="en-US"/>
          </a:p>
        </p:txBody>
      </p:sp>
    </p:spTree>
    <p:extLst>
      <p:ext uri="{BB962C8B-B14F-4D97-AF65-F5344CB8AC3E}">
        <p14:creationId xmlns:p14="http://schemas.microsoft.com/office/powerpoint/2010/main" val="38404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Is there a plan for communications? When was the plan last updated?</a:t>
            </a:r>
          </a:p>
          <a:p>
            <a:pPr lvl="0"/>
            <a:r>
              <a:rPr lang="en-US" sz="1200" kern="1200" dirty="0">
                <a:solidFill>
                  <a:schemeClr val="tx1"/>
                </a:solidFill>
                <a:effectLst/>
                <a:latin typeface="+mn-lt"/>
                <a:ea typeface="+mn-ea"/>
                <a:cs typeface="+mn-cs"/>
              </a:rPr>
              <a:t>Are there established targets or metrics for communications? Is there a plan for monitoring them?</a:t>
            </a:r>
          </a:p>
          <a:p>
            <a:pPr lvl="0"/>
            <a:r>
              <a:rPr lang="en-US" sz="1200" kern="1200" dirty="0">
                <a:solidFill>
                  <a:schemeClr val="tx1"/>
                </a:solidFill>
                <a:effectLst/>
                <a:latin typeface="+mn-lt"/>
                <a:ea typeface="+mn-ea"/>
                <a:cs typeface="+mn-cs"/>
              </a:rPr>
              <a:t>Is there a CRM to manage relationships with stakeholders and funders?</a:t>
            </a:r>
          </a:p>
          <a:p>
            <a:endParaRPr lang="en-US" dirty="0"/>
          </a:p>
        </p:txBody>
      </p:sp>
      <p:sp>
        <p:nvSpPr>
          <p:cNvPr id="4" name="Slide Number Placeholder 3"/>
          <p:cNvSpPr>
            <a:spLocks noGrp="1"/>
          </p:cNvSpPr>
          <p:nvPr>
            <p:ph type="sldNum" sz="quarter" idx="5"/>
          </p:nvPr>
        </p:nvSpPr>
        <p:spPr/>
        <p:txBody>
          <a:bodyPr/>
          <a:lstStyle/>
          <a:p>
            <a:fld id="{60F393D6-A27C-4285-8FC9-EB48E3D1EA11}" type="slidenum">
              <a:rPr lang="en-US" smtClean="0"/>
              <a:t>8</a:t>
            </a:fld>
            <a:endParaRPr lang="en-US"/>
          </a:p>
        </p:txBody>
      </p:sp>
    </p:spTree>
    <p:extLst>
      <p:ext uri="{BB962C8B-B14F-4D97-AF65-F5344CB8AC3E}">
        <p14:creationId xmlns:p14="http://schemas.microsoft.com/office/powerpoint/2010/main" val="244771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Are there established performance measures for the organization or NNIP business unit?</a:t>
            </a:r>
          </a:p>
          <a:p>
            <a:pPr lvl="0"/>
            <a:r>
              <a:rPr lang="en-US" sz="1200" kern="1200" dirty="0">
                <a:solidFill>
                  <a:schemeClr val="tx1"/>
                </a:solidFill>
                <a:effectLst/>
                <a:latin typeface="+mn-lt"/>
                <a:ea typeface="+mn-ea"/>
                <a:cs typeface="+mn-cs"/>
              </a:rPr>
              <a:t>Are there regular discussions with the team about performance measures? </a:t>
            </a:r>
          </a:p>
          <a:p>
            <a:pPr lvl="0"/>
            <a:r>
              <a:rPr lang="en-US" sz="1200" kern="1200" dirty="0">
                <a:solidFill>
                  <a:schemeClr val="tx1"/>
                </a:solidFill>
                <a:effectLst/>
                <a:latin typeface="+mn-lt"/>
                <a:ea typeface="+mn-ea"/>
                <a:cs typeface="+mn-cs"/>
              </a:rPr>
              <a:t>Do you reach out to past clients to collect information on the impact of your work?</a:t>
            </a:r>
          </a:p>
          <a:p>
            <a:endParaRPr lang="en-US" dirty="0"/>
          </a:p>
        </p:txBody>
      </p:sp>
      <p:sp>
        <p:nvSpPr>
          <p:cNvPr id="4" name="Slide Number Placeholder 3"/>
          <p:cNvSpPr>
            <a:spLocks noGrp="1"/>
          </p:cNvSpPr>
          <p:nvPr>
            <p:ph type="sldNum" sz="quarter" idx="5"/>
          </p:nvPr>
        </p:nvSpPr>
        <p:spPr/>
        <p:txBody>
          <a:bodyPr/>
          <a:lstStyle/>
          <a:p>
            <a:fld id="{60F393D6-A27C-4285-8FC9-EB48E3D1EA11}" type="slidenum">
              <a:rPr lang="en-US" smtClean="0"/>
              <a:t>9</a:t>
            </a:fld>
            <a:endParaRPr lang="en-US"/>
          </a:p>
        </p:txBody>
      </p:sp>
    </p:spTree>
    <p:extLst>
      <p:ext uri="{BB962C8B-B14F-4D97-AF65-F5344CB8AC3E}">
        <p14:creationId xmlns:p14="http://schemas.microsoft.com/office/powerpoint/2010/main" val="207802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BCBE-06E6-4127-AB68-1BA46FDC5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D7D72D-9A7F-4638-A2F4-8397102F6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C8091C-A6FA-4723-8225-AC4492AF0C9F}"/>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5" name="Footer Placeholder 4">
            <a:extLst>
              <a:ext uri="{FF2B5EF4-FFF2-40B4-BE49-F238E27FC236}">
                <a16:creationId xmlns:a16="http://schemas.microsoft.com/office/drawing/2014/main" id="{C8BC0256-836A-4AE7-BD2E-8E6EB1EFD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52255-47A6-436F-B24C-27C60725DDDA}"/>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60680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7845-095F-47DA-9380-04A4346F98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B8EBF-40F3-4DAF-93BA-579993FA11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F311C-9610-43F9-85C4-0C0BB821CD5A}"/>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5" name="Footer Placeholder 4">
            <a:extLst>
              <a:ext uri="{FF2B5EF4-FFF2-40B4-BE49-F238E27FC236}">
                <a16:creationId xmlns:a16="http://schemas.microsoft.com/office/drawing/2014/main" id="{A815A1A3-BF35-4962-BA55-3CEE57A56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E9419-9290-47A6-9D1F-08E2D26E160D}"/>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196117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59D62-BE17-4596-9736-CF6A451266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F25B0-447E-40CA-A1E5-021F8D918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89202-29EB-442C-A8D5-4B1BD999B7E3}"/>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5" name="Footer Placeholder 4">
            <a:extLst>
              <a:ext uri="{FF2B5EF4-FFF2-40B4-BE49-F238E27FC236}">
                <a16:creationId xmlns:a16="http://schemas.microsoft.com/office/drawing/2014/main" id="{C83D3F24-C0EC-4478-B5F8-D796D9ED7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A5311-147A-4F61-B78A-F02F2F891266}"/>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56541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2C76-14CA-4F2C-82A6-1C540D111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EE6B6C-02D2-4843-8CDB-72EAF49E25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C59CD-7C31-4C7A-8E1B-0F6AF5EB7F29}"/>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5" name="Footer Placeholder 4">
            <a:extLst>
              <a:ext uri="{FF2B5EF4-FFF2-40B4-BE49-F238E27FC236}">
                <a16:creationId xmlns:a16="http://schemas.microsoft.com/office/drawing/2014/main" id="{330CAA3F-B172-4A09-A7FC-D1B46BDD5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DAA36-9C7A-49EE-BBE2-8490926D37C2}"/>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370086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481D-9618-4079-8D9D-A8EF114F42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543019-E6B5-42E6-9636-55D60489D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B44962-4EB6-4CE9-AD4A-B8DB11753B37}"/>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5" name="Footer Placeholder 4">
            <a:extLst>
              <a:ext uri="{FF2B5EF4-FFF2-40B4-BE49-F238E27FC236}">
                <a16:creationId xmlns:a16="http://schemas.microsoft.com/office/drawing/2014/main" id="{FA53654A-B89B-406B-86D7-270AA468C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22E82-B2F9-47AC-820E-D2EFE64A0D19}"/>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85646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3D9A-AABC-46FE-AE2B-E905CE098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DDD25-B96F-4414-801E-E85EA1AE93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3134F7-331E-4FAE-8710-32856F682A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7F9165-7680-4BCD-B944-0E81C0E64E74}"/>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6" name="Footer Placeholder 5">
            <a:extLst>
              <a:ext uri="{FF2B5EF4-FFF2-40B4-BE49-F238E27FC236}">
                <a16:creationId xmlns:a16="http://schemas.microsoft.com/office/drawing/2014/main" id="{AF550EA9-005E-4CF3-A481-9CC834C12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B3DF3-69C0-417D-A993-CC4FEA375989}"/>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201646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151B-F5C2-4A0B-8B44-4CB7A5399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A355AA-4574-48C4-BFE0-FE0CAAB4A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E4A6C1-5CA6-4383-860A-79A9D1665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132B62-E89A-4747-8F06-6516C31A4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768292-7FAA-48A2-BDB7-5BD997D9BD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A45EA-A1E7-4379-A179-13816F8E16B0}"/>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8" name="Footer Placeholder 7">
            <a:extLst>
              <a:ext uri="{FF2B5EF4-FFF2-40B4-BE49-F238E27FC236}">
                <a16:creationId xmlns:a16="http://schemas.microsoft.com/office/drawing/2014/main" id="{838A2993-D002-49EE-B8B8-04A78F74D7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1C73E1-D5A2-43DB-86AC-36C231C2A10C}"/>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199266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492B-1831-4BF5-8D71-1F6E15B0A5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44B1A4-3E19-4DD1-BD8D-E42C3294F0FE}"/>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4" name="Footer Placeholder 3">
            <a:extLst>
              <a:ext uri="{FF2B5EF4-FFF2-40B4-BE49-F238E27FC236}">
                <a16:creationId xmlns:a16="http://schemas.microsoft.com/office/drawing/2014/main" id="{20CF921B-046B-4CB7-95B2-A05F3464D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41B9C1-626A-4843-AB7D-075F6D3FD72A}"/>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164618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E2C3DD-D133-4054-9D64-C8B7046E7965}"/>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3" name="Footer Placeholder 2">
            <a:extLst>
              <a:ext uri="{FF2B5EF4-FFF2-40B4-BE49-F238E27FC236}">
                <a16:creationId xmlns:a16="http://schemas.microsoft.com/office/drawing/2014/main" id="{E5A61EA1-B978-44F0-A2DA-608CC2FE95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16867-88A5-46D2-8C15-EAF409A0EFCB}"/>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223900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8FF0-6427-4785-B7CD-735517023A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CD8993-14A1-4A17-A034-75BBA7C52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4BB3E-E0DA-44C5-A7CB-8D4BB151E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AB71B0-008E-4126-9430-F2344EC6C423}"/>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6" name="Footer Placeholder 5">
            <a:extLst>
              <a:ext uri="{FF2B5EF4-FFF2-40B4-BE49-F238E27FC236}">
                <a16:creationId xmlns:a16="http://schemas.microsoft.com/office/drawing/2014/main" id="{D62D72DB-A897-406B-89F3-144886F03E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7F6F48-18F2-42A6-AD66-F665A9B6BF4A}"/>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321571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A502-1CAA-41A2-8FDF-6AA644949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A7912-0268-4638-884F-1B9ABCC7F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BDC2AF-AA17-466C-9F3F-0BCA3C896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61E6C3-8F53-41BB-B5DE-B8D3D5957AC0}"/>
              </a:ext>
            </a:extLst>
          </p:cNvPr>
          <p:cNvSpPr>
            <a:spLocks noGrp="1"/>
          </p:cNvSpPr>
          <p:nvPr>
            <p:ph type="dt" sz="half" idx="10"/>
          </p:nvPr>
        </p:nvSpPr>
        <p:spPr/>
        <p:txBody>
          <a:bodyPr/>
          <a:lstStyle/>
          <a:p>
            <a:fld id="{31B0A096-6016-47E9-99A3-1277AE93E0E6}" type="datetimeFigureOut">
              <a:rPr lang="en-US" smtClean="0"/>
              <a:t>2/15/2019</a:t>
            </a:fld>
            <a:endParaRPr lang="en-US"/>
          </a:p>
        </p:txBody>
      </p:sp>
      <p:sp>
        <p:nvSpPr>
          <p:cNvPr id="6" name="Footer Placeholder 5">
            <a:extLst>
              <a:ext uri="{FF2B5EF4-FFF2-40B4-BE49-F238E27FC236}">
                <a16:creationId xmlns:a16="http://schemas.microsoft.com/office/drawing/2014/main" id="{890B3996-CC50-4006-8FF9-C5DBA8BA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EA169-6974-4B9C-9177-2F62FB221CF1}"/>
              </a:ext>
            </a:extLst>
          </p:cNvPr>
          <p:cNvSpPr>
            <a:spLocks noGrp="1"/>
          </p:cNvSpPr>
          <p:nvPr>
            <p:ph type="sldNum" sz="quarter" idx="12"/>
          </p:nvPr>
        </p:nvSpPr>
        <p:spPr/>
        <p:txBody>
          <a:bodyPr/>
          <a:lstStyle/>
          <a:p>
            <a:fld id="{29C67618-F946-4439-BA76-0E993C7C29F3}" type="slidenum">
              <a:rPr lang="en-US" smtClean="0"/>
              <a:t>‹#›</a:t>
            </a:fld>
            <a:endParaRPr lang="en-US"/>
          </a:p>
        </p:txBody>
      </p:sp>
    </p:spTree>
    <p:extLst>
      <p:ext uri="{BB962C8B-B14F-4D97-AF65-F5344CB8AC3E}">
        <p14:creationId xmlns:p14="http://schemas.microsoft.com/office/powerpoint/2010/main" val="52729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7C6DC-E58E-4D77-B1BA-444820348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28223-347F-4BB0-83BF-0A1DD3F45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B082C-719F-4BC7-B279-29C51950E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0A096-6016-47E9-99A3-1277AE93E0E6}" type="datetimeFigureOut">
              <a:rPr lang="en-US" smtClean="0"/>
              <a:t>2/15/2019</a:t>
            </a:fld>
            <a:endParaRPr lang="en-US"/>
          </a:p>
        </p:txBody>
      </p:sp>
      <p:sp>
        <p:nvSpPr>
          <p:cNvPr id="5" name="Footer Placeholder 4">
            <a:extLst>
              <a:ext uri="{FF2B5EF4-FFF2-40B4-BE49-F238E27FC236}">
                <a16:creationId xmlns:a16="http://schemas.microsoft.com/office/drawing/2014/main" id="{14128AA4-A3C4-4DDE-9AAB-32EAE05F0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C233B8-94BE-42C1-ACA5-AE1BD249E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67618-F946-4439-BA76-0E993C7C29F3}" type="slidenum">
              <a:rPr lang="en-US" smtClean="0"/>
              <a:t>‹#›</a:t>
            </a:fld>
            <a:endParaRPr lang="en-US"/>
          </a:p>
        </p:txBody>
      </p:sp>
    </p:spTree>
    <p:extLst>
      <p:ext uri="{BB962C8B-B14F-4D97-AF65-F5344CB8AC3E}">
        <p14:creationId xmlns:p14="http://schemas.microsoft.com/office/powerpoint/2010/main" val="265512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B5E7-DC87-4EAD-A2B6-155D72C2C664}"/>
              </a:ext>
            </a:extLst>
          </p:cNvPr>
          <p:cNvSpPr>
            <a:spLocks noGrp="1"/>
          </p:cNvSpPr>
          <p:nvPr>
            <p:ph type="title"/>
          </p:nvPr>
        </p:nvSpPr>
        <p:spPr>
          <a:xfrm>
            <a:off x="839788" y="1766887"/>
            <a:ext cx="3932237" cy="3601844"/>
          </a:xfrm>
        </p:spPr>
        <p:txBody>
          <a:bodyPr>
            <a:normAutofit fontScale="90000"/>
          </a:bodyPr>
          <a:lstStyle/>
          <a:p>
            <a:r>
              <a:rPr lang="en-US" b="1" dirty="0"/>
              <a:t>Data Intermediary </a:t>
            </a:r>
            <a:br>
              <a:rPr lang="en-US" b="1" dirty="0"/>
            </a:br>
            <a:r>
              <a:rPr lang="en-US" b="1" dirty="0"/>
              <a:t>Organizational Rapid </a:t>
            </a:r>
            <a:br>
              <a:rPr lang="en-US" b="1" dirty="0"/>
            </a:br>
            <a:r>
              <a:rPr lang="en-US" b="1" dirty="0"/>
              <a:t>Self-Assessment Tool</a:t>
            </a:r>
            <a:br>
              <a:rPr lang="en-US" b="1" dirty="0"/>
            </a:br>
            <a:br>
              <a:rPr lang="en-US" b="1" dirty="0"/>
            </a:br>
            <a:br>
              <a:rPr lang="en-US" b="1" dirty="0"/>
            </a:br>
            <a:br>
              <a:rPr lang="en-US" b="1" dirty="0"/>
            </a:br>
            <a:r>
              <a:rPr lang="en-US" b="1" dirty="0"/>
              <a:t>Jake Cowan</a:t>
            </a:r>
            <a:br>
              <a:rPr lang="en-US" b="1" dirty="0"/>
            </a:br>
            <a:r>
              <a:rPr lang="en-US" b="1" dirty="0"/>
              <a:t>February 21, 2019</a:t>
            </a:r>
            <a:endParaRPr lang="en-US" dirty="0"/>
          </a:p>
        </p:txBody>
      </p:sp>
      <p:pic>
        <p:nvPicPr>
          <p:cNvPr id="12" name="Content Placeholder 11">
            <a:extLst>
              <a:ext uri="{FF2B5EF4-FFF2-40B4-BE49-F238E27FC236}">
                <a16:creationId xmlns:a16="http://schemas.microsoft.com/office/drawing/2014/main" id="{A21D58E2-F864-479D-8EB9-0D072C7170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692375"/>
            <a:ext cx="6172200" cy="3463724"/>
          </a:xfrm>
        </p:spPr>
      </p:pic>
    </p:spTree>
    <p:extLst>
      <p:ext uri="{BB962C8B-B14F-4D97-AF65-F5344CB8AC3E}">
        <p14:creationId xmlns:p14="http://schemas.microsoft.com/office/powerpoint/2010/main" val="280419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4B08E-AB33-4084-A387-D5DB0C203DFD}"/>
              </a:ext>
            </a:extLst>
          </p:cNvPr>
          <p:cNvSpPr>
            <a:spLocks noGrp="1"/>
          </p:cNvSpPr>
          <p:nvPr>
            <p:ph type="title"/>
          </p:nvPr>
        </p:nvSpPr>
        <p:spPr/>
        <p:txBody>
          <a:bodyPr/>
          <a:lstStyle/>
          <a:p>
            <a:r>
              <a:rPr lang="en-US" dirty="0"/>
              <a:t>Staffing</a:t>
            </a:r>
          </a:p>
        </p:txBody>
      </p:sp>
      <p:sp>
        <p:nvSpPr>
          <p:cNvPr id="6" name="Text Placeholder 5">
            <a:extLst>
              <a:ext uri="{FF2B5EF4-FFF2-40B4-BE49-F238E27FC236}">
                <a16:creationId xmlns:a16="http://schemas.microsoft.com/office/drawing/2014/main" id="{33E41F6B-CCC9-4017-9202-D3E947B34308}"/>
              </a:ext>
            </a:extLst>
          </p:cNvPr>
          <p:cNvSpPr>
            <a:spLocks noGrp="1"/>
          </p:cNvSpPr>
          <p:nvPr>
            <p:ph type="body" sz="half" idx="2"/>
          </p:nvPr>
        </p:nvSpPr>
        <p:spPr/>
        <p:txBody>
          <a:bodyPr/>
          <a:lstStyle/>
          <a:p>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84854" y="1683678"/>
            <a:ext cx="7569278" cy="42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97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4B08E-AB33-4084-A387-D5DB0C203DFD}"/>
              </a:ext>
            </a:extLst>
          </p:cNvPr>
          <p:cNvSpPr>
            <a:spLocks noGrp="1"/>
          </p:cNvSpPr>
          <p:nvPr>
            <p:ph type="title"/>
          </p:nvPr>
        </p:nvSpPr>
        <p:spPr/>
        <p:txBody>
          <a:bodyPr/>
          <a:lstStyle/>
          <a:p>
            <a:r>
              <a:rPr lang="en-US" dirty="0"/>
              <a:t>Governance</a:t>
            </a:r>
          </a:p>
        </p:txBody>
      </p:sp>
      <p:sp>
        <p:nvSpPr>
          <p:cNvPr id="6" name="Text Placeholder 5">
            <a:extLst>
              <a:ext uri="{FF2B5EF4-FFF2-40B4-BE49-F238E27FC236}">
                <a16:creationId xmlns:a16="http://schemas.microsoft.com/office/drawing/2014/main" id="{33E41F6B-CCC9-4017-9202-D3E947B34308}"/>
              </a:ext>
            </a:extLst>
          </p:cNvPr>
          <p:cNvSpPr>
            <a:spLocks noGrp="1"/>
          </p:cNvSpPr>
          <p:nvPr>
            <p:ph type="body" sz="half" idx="2"/>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04424" y="489857"/>
            <a:ext cx="723468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9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E165-C510-4F7F-B4ED-23B0C280E460}"/>
              </a:ext>
            </a:extLst>
          </p:cNvPr>
          <p:cNvSpPr>
            <a:spLocks noGrp="1"/>
          </p:cNvSpPr>
          <p:nvPr>
            <p:ph type="title"/>
          </p:nvPr>
        </p:nvSpPr>
        <p:spPr>
          <a:xfrm>
            <a:off x="733611" y="2286000"/>
            <a:ext cx="3932237" cy="1600200"/>
          </a:xfrm>
        </p:spPr>
        <p:txBody>
          <a:bodyPr/>
          <a:lstStyle/>
          <a:p>
            <a:r>
              <a:rPr lang="en-US" dirty="0"/>
              <a:t>Why this tool?</a:t>
            </a:r>
          </a:p>
        </p:txBody>
      </p:sp>
      <p:pic>
        <p:nvPicPr>
          <p:cNvPr id="5" name="Content Placeholder 5">
            <a:extLst>
              <a:ext uri="{FF2B5EF4-FFF2-40B4-BE49-F238E27FC236}">
                <a16:creationId xmlns:a16="http://schemas.microsoft.com/office/drawing/2014/main" id="{9E8C430F-50C0-4471-B975-BC448DDAB0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5166" y="1771650"/>
            <a:ext cx="5886450" cy="3314700"/>
          </a:xfrm>
        </p:spPr>
      </p:pic>
      <p:pic>
        <p:nvPicPr>
          <p:cNvPr id="7" name="Picture 6">
            <a:extLst>
              <a:ext uri="{FF2B5EF4-FFF2-40B4-BE49-F238E27FC236}">
                <a16:creationId xmlns:a16="http://schemas.microsoft.com/office/drawing/2014/main" id="{31AE8CA3-0C33-4EF1-875F-3A095063B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391" y="4456829"/>
            <a:ext cx="3291840" cy="2057400"/>
          </a:xfrm>
          <a:prstGeom prst="rect">
            <a:avLst/>
          </a:prstGeom>
        </p:spPr>
      </p:pic>
      <p:pic>
        <p:nvPicPr>
          <p:cNvPr id="9" name="Picture 8">
            <a:extLst>
              <a:ext uri="{FF2B5EF4-FFF2-40B4-BE49-F238E27FC236}">
                <a16:creationId xmlns:a16="http://schemas.microsoft.com/office/drawing/2014/main" id="{3A2D8520-374E-4567-BA04-347FD351F3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954" y="228600"/>
            <a:ext cx="2743200" cy="2057400"/>
          </a:xfrm>
          <a:prstGeom prst="rect">
            <a:avLst/>
          </a:prstGeom>
        </p:spPr>
      </p:pic>
    </p:spTree>
    <p:extLst>
      <p:ext uri="{BB962C8B-B14F-4D97-AF65-F5344CB8AC3E}">
        <p14:creationId xmlns:p14="http://schemas.microsoft.com/office/powerpoint/2010/main" val="239268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E165-C510-4F7F-B4ED-23B0C280E460}"/>
              </a:ext>
            </a:extLst>
          </p:cNvPr>
          <p:cNvSpPr>
            <a:spLocks noGrp="1"/>
          </p:cNvSpPr>
          <p:nvPr>
            <p:ph type="title"/>
          </p:nvPr>
        </p:nvSpPr>
        <p:spPr>
          <a:xfrm>
            <a:off x="966788" y="1955800"/>
            <a:ext cx="3932237" cy="1600200"/>
          </a:xfrm>
        </p:spPr>
        <p:txBody>
          <a:bodyPr/>
          <a:lstStyle/>
          <a:p>
            <a:r>
              <a:rPr lang="en-US" dirty="0"/>
              <a:t>Uses for the tool</a:t>
            </a:r>
          </a:p>
        </p:txBody>
      </p:sp>
      <p:pic>
        <p:nvPicPr>
          <p:cNvPr id="6" name="Content Placeholder 5">
            <a:extLst>
              <a:ext uri="{FF2B5EF4-FFF2-40B4-BE49-F238E27FC236}">
                <a16:creationId xmlns:a16="http://schemas.microsoft.com/office/drawing/2014/main" id="{2D883995-C115-46D9-AAA1-603A83033D3A}"/>
              </a:ext>
            </a:extLst>
          </p:cNvPr>
          <p:cNvPicPr>
            <a:picLocks noGrp="1" noChangeAspect="1"/>
          </p:cNvPicPr>
          <p:nvPr>
            <p:ph idx="1"/>
          </p:nvPr>
        </p:nvPicPr>
        <p:blipFill>
          <a:blip r:embed="rId3"/>
          <a:stretch>
            <a:fillRect/>
          </a:stretch>
        </p:blipFill>
        <p:spPr>
          <a:xfrm>
            <a:off x="5888038" y="1638300"/>
            <a:ext cx="4762500" cy="3571875"/>
          </a:xfrm>
          <a:prstGeom prst="rect">
            <a:avLst/>
          </a:prstGeom>
        </p:spPr>
      </p:pic>
    </p:spTree>
    <p:extLst>
      <p:ext uri="{BB962C8B-B14F-4D97-AF65-F5344CB8AC3E}">
        <p14:creationId xmlns:p14="http://schemas.microsoft.com/office/powerpoint/2010/main" val="3673767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E2E1BB3-F531-4170-95A8-5168730521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404937"/>
            <a:ext cx="5943600" cy="3352800"/>
          </a:xfrm>
        </p:spPr>
      </p:pic>
      <p:sp>
        <p:nvSpPr>
          <p:cNvPr id="4" name="Text Placeholder 3">
            <a:extLst>
              <a:ext uri="{FF2B5EF4-FFF2-40B4-BE49-F238E27FC236}">
                <a16:creationId xmlns:a16="http://schemas.microsoft.com/office/drawing/2014/main" id="{13C02A8D-F092-4870-ACDE-0E7EB0B62C68}"/>
              </a:ext>
            </a:extLst>
          </p:cNvPr>
          <p:cNvSpPr>
            <a:spLocks noGrp="1"/>
          </p:cNvSpPr>
          <p:nvPr>
            <p:ph type="body" sz="half" idx="2"/>
          </p:nvPr>
        </p:nvSpPr>
        <p:spPr>
          <a:xfrm>
            <a:off x="712788" y="1289049"/>
            <a:ext cx="3932237" cy="3811588"/>
          </a:xfrm>
        </p:spPr>
        <p:txBody>
          <a:bodyPr>
            <a:normAutofit fontScale="85000" lnSpcReduction="20000"/>
          </a:bodyPr>
          <a:lstStyle/>
          <a:p>
            <a:pPr marL="342900" lvl="0" indent="-342900">
              <a:buFont typeface="Arial" panose="020B0604020202020204" pitchFamily="34" charset="0"/>
              <a:buChar char="•"/>
            </a:pPr>
            <a:r>
              <a:rPr lang="en-US" sz="3600" dirty="0"/>
              <a:t>Contract and Project Management</a:t>
            </a:r>
          </a:p>
          <a:p>
            <a:pPr marL="342900" lvl="0" indent="-342900">
              <a:buFont typeface="Arial" panose="020B0604020202020204" pitchFamily="34" charset="0"/>
              <a:buChar char="•"/>
            </a:pPr>
            <a:r>
              <a:rPr lang="en-US" sz="3600" dirty="0"/>
              <a:t>Sustainability</a:t>
            </a:r>
          </a:p>
          <a:p>
            <a:pPr marL="342900" lvl="0" indent="-342900">
              <a:buFont typeface="Arial" panose="020B0604020202020204" pitchFamily="34" charset="0"/>
              <a:buChar char="•"/>
            </a:pPr>
            <a:r>
              <a:rPr lang="en-US" sz="3600" dirty="0"/>
              <a:t>Communications and Engagement</a:t>
            </a:r>
          </a:p>
          <a:p>
            <a:pPr marL="342900" lvl="0" indent="-342900">
              <a:buFont typeface="Arial" panose="020B0604020202020204" pitchFamily="34" charset="0"/>
              <a:buChar char="•"/>
            </a:pPr>
            <a:r>
              <a:rPr lang="en-US" sz="3600" dirty="0"/>
              <a:t>Continuous Improvement</a:t>
            </a:r>
          </a:p>
          <a:p>
            <a:pPr marL="342900" lvl="0" indent="-342900">
              <a:buFont typeface="Arial" panose="020B0604020202020204" pitchFamily="34" charset="0"/>
              <a:buChar char="•"/>
            </a:pPr>
            <a:r>
              <a:rPr lang="en-US" sz="3600" dirty="0"/>
              <a:t>Staffing</a:t>
            </a:r>
          </a:p>
          <a:p>
            <a:pPr marL="342900" lvl="0" indent="-342900">
              <a:buFont typeface="Arial" panose="020B0604020202020204" pitchFamily="34" charset="0"/>
              <a:buChar char="•"/>
            </a:pPr>
            <a:r>
              <a:rPr lang="en-US" sz="3600" dirty="0"/>
              <a:t>Governance</a:t>
            </a:r>
          </a:p>
          <a:p>
            <a:endParaRPr lang="en-US" dirty="0"/>
          </a:p>
        </p:txBody>
      </p:sp>
    </p:spTree>
    <p:extLst>
      <p:ext uri="{BB962C8B-B14F-4D97-AF65-F5344CB8AC3E}">
        <p14:creationId xmlns:p14="http://schemas.microsoft.com/office/powerpoint/2010/main" val="48159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453E-3A9E-4A4B-B2CD-03AB007E08B6}"/>
              </a:ext>
            </a:extLst>
          </p:cNvPr>
          <p:cNvSpPr>
            <a:spLocks noGrp="1"/>
          </p:cNvSpPr>
          <p:nvPr>
            <p:ph type="title"/>
          </p:nvPr>
        </p:nvSpPr>
        <p:spPr>
          <a:xfrm>
            <a:off x="839788" y="1525098"/>
            <a:ext cx="3932237" cy="3798276"/>
          </a:xfrm>
        </p:spPr>
        <p:txBody>
          <a:bodyPr>
            <a:normAutofit fontScale="90000"/>
          </a:bodyPr>
          <a:lstStyle/>
          <a:p>
            <a:pPr lvl="0"/>
            <a:r>
              <a:rPr lang="en-US" dirty="0"/>
              <a:t>What are our strengths in this area?</a:t>
            </a:r>
            <a:br>
              <a:rPr lang="en-US" dirty="0"/>
            </a:br>
            <a:br>
              <a:rPr lang="en-US" dirty="0"/>
            </a:br>
            <a:r>
              <a:rPr lang="en-US" dirty="0"/>
              <a:t>What improvements can we make?</a:t>
            </a:r>
            <a:br>
              <a:rPr lang="en-US" dirty="0"/>
            </a:br>
            <a:br>
              <a:rPr lang="en-US" dirty="0"/>
            </a:br>
            <a:r>
              <a:rPr lang="en-US" dirty="0"/>
              <a:t>What are our next steps/action items?</a:t>
            </a:r>
            <a:br>
              <a:rPr lang="en-US" dirty="0"/>
            </a:br>
            <a:endParaRPr lang="en-US" dirty="0"/>
          </a:p>
        </p:txBody>
      </p:sp>
      <p:pic>
        <p:nvPicPr>
          <p:cNvPr id="6" name="Content Placeholder 5">
            <a:extLst>
              <a:ext uri="{FF2B5EF4-FFF2-40B4-BE49-F238E27FC236}">
                <a16:creationId xmlns:a16="http://schemas.microsoft.com/office/drawing/2014/main" id="{53014882-1DC9-4C12-9F1F-40B0418D6A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525099"/>
            <a:ext cx="6172200" cy="3798276"/>
          </a:xfrm>
        </p:spPr>
      </p:pic>
    </p:spTree>
    <p:extLst>
      <p:ext uri="{BB962C8B-B14F-4D97-AF65-F5344CB8AC3E}">
        <p14:creationId xmlns:p14="http://schemas.microsoft.com/office/powerpoint/2010/main" val="102696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4B08E-AB33-4084-A387-D5DB0C203DFD}"/>
              </a:ext>
            </a:extLst>
          </p:cNvPr>
          <p:cNvSpPr>
            <a:spLocks noGrp="1"/>
          </p:cNvSpPr>
          <p:nvPr>
            <p:ph type="title"/>
          </p:nvPr>
        </p:nvSpPr>
        <p:spPr/>
        <p:txBody>
          <a:bodyPr/>
          <a:lstStyle/>
          <a:p>
            <a:r>
              <a:rPr lang="en-US" dirty="0"/>
              <a:t>Contract and Project Management</a:t>
            </a:r>
          </a:p>
        </p:txBody>
      </p:sp>
      <p:sp>
        <p:nvSpPr>
          <p:cNvPr id="6" name="Text Placeholder 5">
            <a:extLst>
              <a:ext uri="{FF2B5EF4-FFF2-40B4-BE49-F238E27FC236}">
                <a16:creationId xmlns:a16="http://schemas.microsoft.com/office/drawing/2014/main" id="{33E41F6B-CCC9-4017-9202-D3E947B34308}"/>
              </a:ext>
            </a:extLst>
          </p:cNvPr>
          <p:cNvSpPr>
            <a:spLocks noGrp="1"/>
          </p:cNvSpPr>
          <p:nvPr>
            <p:ph type="body" sz="half" idx="2"/>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1806" y="2764971"/>
            <a:ext cx="6789154" cy="362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115" y="212725"/>
            <a:ext cx="4390799" cy="247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75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4B08E-AB33-4084-A387-D5DB0C203DFD}"/>
              </a:ext>
            </a:extLst>
          </p:cNvPr>
          <p:cNvSpPr>
            <a:spLocks noGrp="1"/>
          </p:cNvSpPr>
          <p:nvPr>
            <p:ph type="title"/>
          </p:nvPr>
        </p:nvSpPr>
        <p:spPr/>
        <p:txBody>
          <a:bodyPr/>
          <a:lstStyle/>
          <a:p>
            <a:r>
              <a:rPr lang="en-US" dirty="0"/>
              <a:t>Sustainability</a:t>
            </a:r>
          </a:p>
        </p:txBody>
      </p:sp>
      <p:sp>
        <p:nvSpPr>
          <p:cNvPr id="6" name="Text Placeholder 5">
            <a:extLst>
              <a:ext uri="{FF2B5EF4-FFF2-40B4-BE49-F238E27FC236}">
                <a16:creationId xmlns:a16="http://schemas.microsoft.com/office/drawing/2014/main" id="{33E41F6B-CCC9-4017-9202-D3E947B34308}"/>
              </a:ext>
            </a:extLst>
          </p:cNvPr>
          <p:cNvSpPr>
            <a:spLocks noGrp="1"/>
          </p:cNvSpPr>
          <p:nvPr>
            <p:ph type="body" sz="half" idx="2"/>
          </p:nvPr>
        </p:nvSpPr>
        <p:spPr/>
        <p:txBody>
          <a:bodyPr/>
          <a:lstStyle/>
          <a:p>
            <a:endParaRPr lang="en-US"/>
          </a:p>
        </p:txBody>
      </p:sp>
      <p:pic>
        <p:nvPicPr>
          <p:cNvPr id="3" name="Picture 2">
            <a:extLst>
              <a:ext uri="{FF2B5EF4-FFF2-40B4-BE49-F238E27FC236}">
                <a16:creationId xmlns:a16="http://schemas.microsoft.com/office/drawing/2014/main" id="{F3CDA41E-DB3E-4053-AC99-630352CAC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664" y="271462"/>
            <a:ext cx="4762500" cy="3571875"/>
          </a:xfrm>
          <a:prstGeom prst="rect">
            <a:avLst/>
          </a:prstGeom>
        </p:spPr>
      </p:pic>
      <p:pic>
        <p:nvPicPr>
          <p:cNvPr id="205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4249" t="23582" r="23773" b="23961"/>
          <a:stretch/>
        </p:blipFill>
        <p:spPr bwMode="auto">
          <a:xfrm>
            <a:off x="7532914" y="3384621"/>
            <a:ext cx="4256314" cy="322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89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4B08E-AB33-4084-A387-D5DB0C203DFD}"/>
              </a:ext>
            </a:extLst>
          </p:cNvPr>
          <p:cNvSpPr>
            <a:spLocks noGrp="1"/>
          </p:cNvSpPr>
          <p:nvPr>
            <p:ph type="title"/>
          </p:nvPr>
        </p:nvSpPr>
        <p:spPr/>
        <p:txBody>
          <a:bodyPr/>
          <a:lstStyle/>
          <a:p>
            <a:r>
              <a:rPr lang="en-US" dirty="0"/>
              <a:t>Communications</a:t>
            </a:r>
          </a:p>
        </p:txBody>
      </p:sp>
      <p:sp>
        <p:nvSpPr>
          <p:cNvPr id="6" name="Text Placeholder 5">
            <a:extLst>
              <a:ext uri="{FF2B5EF4-FFF2-40B4-BE49-F238E27FC236}">
                <a16:creationId xmlns:a16="http://schemas.microsoft.com/office/drawing/2014/main" id="{33E41F6B-CCC9-4017-9202-D3E947B34308}"/>
              </a:ext>
            </a:extLst>
          </p:cNvPr>
          <p:cNvSpPr>
            <a:spLocks noGrp="1"/>
          </p:cNvSpPr>
          <p:nvPr>
            <p:ph type="body" sz="half" idx="2"/>
          </p:nvPr>
        </p:nvSpPr>
        <p:spPr/>
        <p:txBody>
          <a:bodyPr/>
          <a:lstStyle/>
          <a:p>
            <a:endParaRPr lang="en-US"/>
          </a:p>
        </p:txBody>
      </p:sp>
      <p:pic>
        <p:nvPicPr>
          <p:cNvPr id="8" name="Picture 7">
            <a:extLst>
              <a:ext uri="{FF2B5EF4-FFF2-40B4-BE49-F238E27FC236}">
                <a16:creationId xmlns:a16="http://schemas.microsoft.com/office/drawing/2014/main" id="{7E91DC07-B6C1-4586-9F1C-11F72DFF2B8E}"/>
              </a:ext>
            </a:extLst>
          </p:cNvPr>
          <p:cNvPicPr>
            <a:picLocks noChangeAspect="1"/>
          </p:cNvPicPr>
          <p:nvPr/>
        </p:nvPicPr>
        <p:blipFill>
          <a:blip r:embed="rId3"/>
          <a:stretch>
            <a:fillRect/>
          </a:stretch>
        </p:blipFill>
        <p:spPr>
          <a:xfrm>
            <a:off x="6763216" y="2688334"/>
            <a:ext cx="5383239" cy="3584449"/>
          </a:xfrm>
          <a:prstGeom prst="rect">
            <a:avLst/>
          </a:prstGeom>
        </p:spPr>
      </p:pic>
      <p:pic>
        <p:nvPicPr>
          <p:cNvPr id="1026" name="Picture 2" descr="Related image">
            <a:extLst>
              <a:ext uri="{FF2B5EF4-FFF2-40B4-BE49-F238E27FC236}">
                <a16:creationId xmlns:a16="http://schemas.microsoft.com/office/drawing/2014/main" id="{6C44349F-9236-47F2-9006-2C4C581404E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72138" y="902016"/>
            <a:ext cx="3177493" cy="213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4B08E-AB33-4084-A387-D5DB0C203DFD}"/>
              </a:ext>
            </a:extLst>
          </p:cNvPr>
          <p:cNvSpPr>
            <a:spLocks noGrp="1"/>
          </p:cNvSpPr>
          <p:nvPr>
            <p:ph type="title"/>
          </p:nvPr>
        </p:nvSpPr>
        <p:spPr/>
        <p:txBody>
          <a:bodyPr/>
          <a:lstStyle/>
          <a:p>
            <a:r>
              <a:rPr lang="en-US" dirty="0"/>
              <a:t>Continuous Improvement</a:t>
            </a:r>
          </a:p>
        </p:txBody>
      </p:sp>
      <p:sp>
        <p:nvSpPr>
          <p:cNvPr id="6" name="Text Placeholder 5">
            <a:extLst>
              <a:ext uri="{FF2B5EF4-FFF2-40B4-BE49-F238E27FC236}">
                <a16:creationId xmlns:a16="http://schemas.microsoft.com/office/drawing/2014/main" id="{33E41F6B-CCC9-4017-9202-D3E947B34308}"/>
              </a:ext>
            </a:extLst>
          </p:cNvPr>
          <p:cNvSpPr>
            <a:spLocks noGrp="1"/>
          </p:cNvSpPr>
          <p:nvPr>
            <p:ph type="body" sz="half" idx="2"/>
          </p:nvPr>
        </p:nvSpPr>
        <p:spPr/>
        <p:txBody>
          <a:bodyPr/>
          <a:lstStyle/>
          <a:p>
            <a:endParaRPr lang="en-US"/>
          </a:p>
        </p:txBody>
      </p:sp>
      <p:pic>
        <p:nvPicPr>
          <p:cNvPr id="7" name="Picture 2">
            <a:extLst>
              <a:ext uri="{FF2B5EF4-FFF2-40B4-BE49-F238E27FC236}">
                <a16:creationId xmlns:a16="http://schemas.microsoft.com/office/drawing/2014/main" id="{011D64BC-E7B0-4345-9056-FB10F1B6F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024" y="762002"/>
            <a:ext cx="4051879" cy="266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10569" y="3201990"/>
            <a:ext cx="4039336" cy="266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073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653</Words>
  <Application>Microsoft Office PowerPoint</Application>
  <PresentationFormat>Widescreen</PresentationFormat>
  <Paragraphs>69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Data Intermediary  Organizational Rapid  Self-Assessment Tool    Jake Cowan February 21, 2019</vt:lpstr>
      <vt:lpstr>Why this tool?</vt:lpstr>
      <vt:lpstr>Uses for the tool</vt:lpstr>
      <vt:lpstr>PowerPoint Presentation</vt:lpstr>
      <vt:lpstr>What are our strengths in this area?  What improvements can we make?  What are our next steps/action items? </vt:lpstr>
      <vt:lpstr>Contract and Project Management</vt:lpstr>
      <vt:lpstr>Sustainability</vt:lpstr>
      <vt:lpstr>Communications</vt:lpstr>
      <vt:lpstr>Continuous Improvement</vt:lpstr>
      <vt:lpstr>Staffing</vt:lpstr>
      <vt:lpstr>Governance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and Project Management</dc:title>
  <dc:creator>Jake</dc:creator>
  <cp:lastModifiedBy>Jake Cowan</cp:lastModifiedBy>
  <cp:revision>8</cp:revision>
  <dcterms:created xsi:type="dcterms:W3CDTF">2019-02-12T17:44:25Z</dcterms:created>
  <dcterms:modified xsi:type="dcterms:W3CDTF">2019-02-15T17:53:05Z</dcterms:modified>
</cp:coreProperties>
</file>