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</p:sldIdLst>
  <p:sldSz cx="9144000" cy="5143500" type="screen16x9"/>
  <p:notesSz cx="6858000" cy="9144000"/>
  <p:embeddedFontLst>
    <p:embeddedFont>
      <p:font typeface="Pathway Gothic One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504" y="-6"/>
      </p:cViewPr>
      <p:guideLst>
        <p:guide orient="horz" pos="1620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en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m@urbanstrategies.org" TargetMode="External"/><Relationship Id="rId2" Type="http://schemas.openxmlformats.org/officeDocument/2006/relationships/hyperlink" Target="mailto:raniaa@urbanstrategie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OaklandSunset-101t300.jpg"/>
          <p:cNvPicPr preferRelativeResize="0"/>
          <p:nvPr/>
        </p:nvPicPr>
        <p:blipFill rotWithShape="1">
          <a:blip r:embed="rId3">
            <a:alphaModFix amt="69000"/>
          </a:blip>
          <a:srcRect/>
          <a:stretch/>
        </p:blipFill>
        <p:spPr>
          <a:xfrm>
            <a:off x="156039" y="95186"/>
            <a:ext cx="8831924" cy="495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 idx="4294967295"/>
          </p:nvPr>
        </p:nvSpPr>
        <p:spPr>
          <a:xfrm>
            <a:off x="152400" y="133350"/>
            <a:ext cx="8839200" cy="1212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1" dirty="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A Report on </a:t>
            </a:r>
            <a:r>
              <a:rPr lang="en" sz="4400" b="1" i="0" u="none" strike="noStrike" cap="none" dirty="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Public Schools in</a:t>
            </a:r>
          </a:p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4400" b="1" i="0" u="none" strike="noStrike" cap="none" dirty="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Oakland, CA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1550" y="2986125"/>
            <a:ext cx="1660700" cy="18599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00200" y="1733550"/>
            <a:ext cx="5486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ct val="25000"/>
            </a:pPr>
            <a:r>
              <a:rPr lang="en-US" sz="2000" dirty="0" smtClean="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By: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Rania Ahmed &amp;</a:t>
            </a:r>
            <a:endParaRPr lang="en-US" sz="2400" dirty="0" smtClean="0">
              <a:solidFill>
                <a:srgbClr val="FF00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algn="ctr">
              <a:buClr>
                <a:schemeClr val="dk1"/>
              </a:buClr>
              <a:buSzPct val="25000"/>
            </a:pPr>
            <a:r>
              <a:rPr lang="en-US" sz="2400" dirty="0" smtClean="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Sarah </a:t>
            </a:r>
            <a:r>
              <a:rPr lang="en-US" sz="2400" dirty="0" smtClean="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Marxer</a:t>
            </a:r>
            <a:endParaRPr lang="en-US" sz="2400" dirty="0">
              <a:solidFill>
                <a:srgbClr val="FF00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Conclusion</a:t>
            </a:r>
          </a:p>
        </p:txBody>
      </p:sp>
      <p:sp>
        <p:nvSpPr>
          <p:cNvPr id="197" name="Shape 197"/>
          <p:cNvSpPr/>
          <p:nvPr/>
        </p:nvSpPr>
        <p:spPr>
          <a:xfrm>
            <a:off x="76200" y="1809750"/>
            <a:ext cx="77724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" sz="2000" b="1" dirty="0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Hopes and Expectations ...... What is </a:t>
            </a:r>
            <a:r>
              <a:rPr lang="en" sz="2000" b="1" dirty="0" smtClean="0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Next</a:t>
            </a:r>
            <a:r>
              <a:rPr lang="en" sz="2000" b="1" dirty="0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?</a:t>
            </a:r>
          </a:p>
        </p:txBody>
      </p:sp>
      <p:sp>
        <p:nvSpPr>
          <p:cNvPr id="198" name="Shape 198"/>
          <p:cNvSpPr/>
          <p:nvPr/>
        </p:nvSpPr>
        <p:spPr>
          <a:xfrm>
            <a:off x="152400" y="2168425"/>
            <a:ext cx="7010400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50000"/>
              </a:lnSpc>
              <a:buSzPct val="100000"/>
              <a:buFont typeface="Wingdings" pitchFamily="2" charset="2"/>
              <a:buChar char="ü"/>
            </a:pPr>
            <a:r>
              <a:rPr lang="en" sz="16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 Increased interest around suspension rates overall and by ethnicity </a:t>
            </a:r>
            <a:endParaRPr lang="en" sz="1600" dirty="0" smtClean="0">
              <a:solidFill>
                <a:srgbClr val="000000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lvl="0" algn="ctr">
              <a:lnSpc>
                <a:spcPct val="150000"/>
              </a:lnSpc>
              <a:buSzPct val="100000"/>
              <a:buFont typeface="Wingdings" pitchFamily="2" charset="2"/>
              <a:buChar char="ü"/>
            </a:pP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  </a:t>
            </a: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 Acknowledged lack of data capacity in </a:t>
            </a: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charters</a:t>
            </a:r>
          </a:p>
          <a:p>
            <a:pPr lvl="0" algn="ctr">
              <a:lnSpc>
                <a:spcPct val="150000"/>
              </a:lnSpc>
              <a:buSzPct val="100000"/>
              <a:buFont typeface="Wingdings" pitchFamily="2" charset="2"/>
              <a:buChar char="ü"/>
            </a:pP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  About </a:t>
            </a:r>
            <a:r>
              <a:rPr lang="en" sz="1600" dirty="0">
                <a:solidFill>
                  <a:srgbClr val="000000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to start collecting 2015-16 data</a:t>
            </a:r>
          </a:p>
          <a:p>
            <a:pPr lvl="0" algn="ctr">
              <a:lnSpc>
                <a:spcPct val="150000"/>
              </a:lnSpc>
              <a:buSzPct val="100000"/>
              <a:buFont typeface="Wingdings" pitchFamily="2" charset="2"/>
              <a:buChar char="ü"/>
            </a:pPr>
            <a:r>
              <a:rPr lang="en" sz="1600" dirty="0" smtClean="0">
                <a:solidFill>
                  <a:srgbClr val="000000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 More Transparency in Data Sharing </a:t>
            </a:r>
            <a:endParaRPr lang="en" sz="1600" dirty="0" smtClean="0"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lvl="0" algn="ctr">
              <a:lnSpc>
                <a:spcPct val="150000"/>
              </a:lnSpc>
              <a:buSzPct val="100000"/>
              <a:buFont typeface="Wingdings" pitchFamily="2" charset="2"/>
              <a:buChar char="ü"/>
            </a:pP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 Data </a:t>
            </a: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101 Training </a:t>
            </a: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Day</a:t>
            </a:r>
          </a:p>
          <a:p>
            <a:pPr lvl="0" algn="ctr">
              <a:lnSpc>
                <a:spcPct val="150000"/>
              </a:lnSpc>
              <a:buSzPct val="100000"/>
              <a:buFont typeface="Wingdings" pitchFamily="2" charset="2"/>
              <a:buChar char="ü"/>
            </a:pP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  Spatial </a:t>
            </a:r>
            <a:r>
              <a:rPr lang="en" sz="1600" dirty="0" smtClean="0">
                <a:latin typeface="Pathway Gothic One"/>
                <a:ea typeface="Pathway Gothic One"/>
                <a:cs typeface="Pathway Gothic One"/>
                <a:sym typeface="Pathway Gothic One"/>
              </a:rPr>
              <a:t>Analysis</a:t>
            </a:r>
            <a:endParaRPr lang="en" sz="1600" dirty="0">
              <a:solidFill>
                <a:srgbClr val="000000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76200" y="1036350"/>
            <a:ext cx="761999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100000"/>
              <a:buFont typeface="Wingdings" pitchFamily="2" charset="2"/>
              <a:buChar char="ü"/>
            </a:pPr>
            <a:r>
              <a:rPr lang="en" sz="2400" b="1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OUSD ……  </a:t>
            </a:r>
            <a:r>
              <a:rPr lang="en" sz="2400" b="1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Equity Pledge/Performance Working Group</a:t>
            </a:r>
            <a:endParaRPr lang="en" sz="2400" b="1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76200" y="775518"/>
            <a:ext cx="77724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dirty="0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Action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Rania</a:t>
            </a:r>
            <a:r>
              <a:rPr lang="en-US" dirty="0" smtClean="0"/>
              <a:t> Ahmed </a:t>
            </a:r>
            <a:r>
              <a:rPr lang="en-US" dirty="0" smtClean="0">
                <a:hlinkClick r:id="rId2"/>
              </a:rPr>
              <a:t>raniaa@urbanstrategies.org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Research Associate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Sarah </a:t>
            </a:r>
            <a:r>
              <a:rPr lang="en-US" dirty="0" err="1" smtClean="0"/>
              <a:t>Marxer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sarahm@urbanstrategies.org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sz="2000" dirty="0" smtClean="0"/>
              <a:t>Senior Research Associate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 i="0" u="none" strike="noStrike" cap="none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Context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914400" y="971550"/>
            <a:ext cx="6781800" cy="22510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endParaRPr lang="en" sz="2400" b="1" dirty="0" smtClean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2400" b="1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Long data-sharing partnership with Oakland Unified School District</a:t>
            </a:r>
            <a:endParaRPr lang="en" sz="2400" b="1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1255200" y="3409950"/>
            <a:ext cx="61721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2400" b="1" u="sng" strike="noStrike" cap="none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Emerging </a:t>
            </a:r>
            <a:r>
              <a:rPr lang="en" sz="2400" b="1" u="sng" strike="noStrike" cap="none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Issue</a:t>
            </a:r>
            <a:endParaRPr lang="en" sz="2400" b="1" u="sng" strike="noStrike" cap="none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Increasing numbers of charter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 i="0" u="none" strike="noStrike" cap="none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District-</a:t>
            </a: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</a:t>
            </a:r>
            <a:r>
              <a:rPr lang="en" sz="3000" b="1" i="0" u="none" strike="noStrike" cap="none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un and Charter Public </a:t>
            </a: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</a:t>
            </a:r>
            <a:r>
              <a:rPr lang="en" sz="3000" b="1" i="0" u="none" strike="noStrike" cap="none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chools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625783" y="3105150"/>
            <a:ext cx="3429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200" b="1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75% </a:t>
            </a:r>
            <a:r>
              <a:rPr lang="en" sz="2000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of public school students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4495800" y="3105150"/>
            <a:ext cx="32766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200" b="1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25% </a:t>
            </a:r>
            <a:r>
              <a:rPr lang="en" sz="1800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of public school students</a:t>
            </a:r>
          </a:p>
        </p:txBody>
      </p:sp>
      <p:sp>
        <p:nvSpPr>
          <p:cNvPr id="110" name="Shape 110"/>
          <p:cNvSpPr/>
          <p:nvPr/>
        </p:nvSpPr>
        <p:spPr>
          <a:xfrm>
            <a:off x="637247" y="2314510"/>
            <a:ext cx="197201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600" b="1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1</a:t>
            </a:r>
            <a:r>
              <a:rPr lang="en" sz="1800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1800" dirty="0" smtClean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2000" dirty="0" smtClean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Data </a:t>
            </a:r>
            <a:r>
              <a:rPr lang="en" sz="2000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System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09600" y="1467579"/>
            <a:ext cx="32766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600" b="1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86</a:t>
            </a:r>
            <a:r>
              <a:rPr lang="en" sz="1800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1800" dirty="0" smtClean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2000" dirty="0" smtClean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District-Run </a:t>
            </a:r>
            <a:r>
              <a:rPr lang="en" sz="2000" dirty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Schools </a:t>
            </a:r>
          </a:p>
        </p:txBody>
      </p:sp>
      <p:sp>
        <p:nvSpPr>
          <p:cNvPr id="116" name="Shape 116"/>
          <p:cNvSpPr/>
          <p:nvPr/>
        </p:nvSpPr>
        <p:spPr>
          <a:xfrm>
            <a:off x="4495800" y="1466350"/>
            <a:ext cx="4035600" cy="64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600" b="1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36</a:t>
            </a:r>
            <a:r>
              <a:rPr lang="en" sz="1800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1800" dirty="0" smtClean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Charter </a:t>
            </a:r>
            <a:r>
              <a:rPr lang="en" sz="1800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Schools (19 in CMOs) </a:t>
            </a:r>
          </a:p>
        </p:txBody>
      </p:sp>
      <p:sp>
        <p:nvSpPr>
          <p:cNvPr id="117" name="Shape 117"/>
          <p:cNvSpPr/>
          <p:nvPr/>
        </p:nvSpPr>
        <p:spPr>
          <a:xfrm>
            <a:off x="4495800" y="2322602"/>
            <a:ext cx="219803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600" b="1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19</a:t>
            </a:r>
            <a:r>
              <a:rPr lang="en" sz="1800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  <a:r>
              <a:rPr lang="en" sz="1800" dirty="0" smtClean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Data </a:t>
            </a:r>
            <a:r>
              <a:rPr lang="en" sz="1800" dirty="0">
                <a:solidFill>
                  <a:srgbClr val="4F6128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819150"/>
            <a:ext cx="2209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u="sng" dirty="0" smtClean="0">
                <a:solidFill>
                  <a:srgbClr val="366092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District -Run </a:t>
            </a:r>
            <a:endParaRPr lang="en-US" sz="3200" b="1" u="sng" dirty="0">
              <a:solidFill>
                <a:srgbClr val="366092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819150"/>
            <a:ext cx="22098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200" b="1" u="sng" dirty="0" smtClean="0">
                <a:solidFill>
                  <a:schemeClr val="accent3">
                    <a:lumMod val="50000"/>
                  </a:schemeClr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Charter</a:t>
            </a:r>
            <a:endParaRPr lang="en-US" sz="3200" b="1" u="sng" dirty="0">
              <a:solidFill>
                <a:schemeClr val="accent3">
                  <a:lumMod val="50000"/>
                </a:schemeClr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Data Challenges in Charter Schools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0" y="1248587"/>
            <a:ext cx="2743199" cy="3323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 Student </a:t>
            </a:r>
            <a:r>
              <a:rPr lang="en" sz="20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L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evel</a:t>
            </a:r>
            <a:endParaRPr lang="en" sz="20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 Capacity 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&amp; Infrastructure</a:t>
            </a:r>
            <a:endParaRPr lang="en" sz="20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 Transparency 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&amp; Privacy</a:t>
            </a:r>
            <a:endParaRPr lang="en" sz="20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 Not 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Collected &amp; 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Un-usable</a:t>
            </a:r>
            <a:endParaRPr lang="en" sz="20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2743200" y="3486150"/>
            <a:ext cx="3200400" cy="147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algn="ctr">
              <a:lnSpc>
                <a:spcPct val="150000"/>
              </a:lnSpc>
              <a:buSzPct val="25000"/>
            </a:pPr>
            <a:r>
              <a:rPr lang="en" sz="20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Public 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Data </a:t>
            </a:r>
            <a:r>
              <a:rPr lang="en" sz="20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from 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tate ..... School Level</a:t>
            </a:r>
            <a:endParaRPr lang="en" sz="2000" dirty="0" smtClean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6018176" y="1247166"/>
            <a:ext cx="3048000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20% </a:t>
            </a:r>
            <a:r>
              <a:rPr lang="en" sz="2000" dirty="0" smtClean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Threshold</a:t>
            </a:r>
            <a:endParaRPr lang="en" sz="2000" dirty="0">
              <a:solidFill>
                <a:schemeClr val="dk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20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Breaking Down by Ethnicity</a:t>
            </a:r>
          </a:p>
        </p:txBody>
      </p:sp>
      <p:sp>
        <p:nvSpPr>
          <p:cNvPr id="127" name="Shape 127"/>
          <p:cNvSpPr/>
          <p:nvPr/>
        </p:nvSpPr>
        <p:spPr>
          <a:xfrm>
            <a:off x="2209800" y="666750"/>
            <a:ext cx="762000" cy="685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50799" dist="50800" dir="5400000" algn="ctr" rotWithShape="0">
              <a:srgbClr val="7F7F7F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0" y="799693"/>
            <a:ext cx="2424061" cy="461664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50799" dist="50800" dir="5400000" algn="ctr" rotWithShape="0">
              <a:srgbClr val="7F7F7F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Data Collection</a:t>
            </a:r>
          </a:p>
        </p:txBody>
      </p:sp>
      <p:sp>
        <p:nvSpPr>
          <p:cNvPr id="129" name="Shape 129"/>
          <p:cNvSpPr/>
          <p:nvPr/>
        </p:nvSpPr>
        <p:spPr>
          <a:xfrm>
            <a:off x="3209925" y="1256894"/>
            <a:ext cx="228600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rgbClr val="000000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Student Records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rgbClr val="000000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Missing Indicators</a:t>
            </a:r>
          </a:p>
        </p:txBody>
      </p:sp>
      <p:sp>
        <p:nvSpPr>
          <p:cNvPr id="131" name="Shape 131"/>
          <p:cNvSpPr/>
          <p:nvPr/>
        </p:nvSpPr>
        <p:spPr>
          <a:xfrm>
            <a:off x="5181600" y="684581"/>
            <a:ext cx="762000" cy="685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50799" dist="50800" dir="5400000" algn="ctr" rotWithShape="0">
              <a:srgbClr val="7F7F7F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32" name="Shape 132"/>
          <p:cNvSpPr/>
          <p:nvPr/>
        </p:nvSpPr>
        <p:spPr>
          <a:xfrm rot="5400000">
            <a:off x="3963212" y="2757785"/>
            <a:ext cx="762000" cy="6857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  <a:effectLst>
            <a:outerShdw blurRad="50799" dist="50800" dir="5400000" algn="ctr" rotWithShape="0">
              <a:srgbClr val="7F7F7F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3124200" y="3557886"/>
            <a:ext cx="2427074" cy="461664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50799" dist="50800" dir="5400000" algn="ctr" rotWithShape="0">
              <a:srgbClr val="7F7F7F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Getting Around</a:t>
            </a:r>
          </a:p>
        </p:txBody>
      </p:sp>
      <p:sp>
        <p:nvSpPr>
          <p:cNvPr id="134" name="Shape 134"/>
          <p:cNvSpPr/>
          <p:nvPr/>
        </p:nvSpPr>
        <p:spPr>
          <a:xfrm>
            <a:off x="6324600" y="799693"/>
            <a:ext cx="2466956" cy="461664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50799" dist="50800" dir="5400000" algn="ctr" rotWithShape="0">
              <a:srgbClr val="7F7F7F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dirty="0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Tough Decision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352160" y="2278301"/>
            <a:ext cx="2438399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b="1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Main Report (Sep 2016)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965450" y="4552950"/>
            <a:ext cx="27431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b="1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Addendum (Nov 2016)</a:t>
            </a:r>
            <a:r>
              <a:rPr lang="en" sz="20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3198775" y="2278618"/>
            <a:ext cx="2286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000" b="1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Review (May 2016)</a:t>
            </a:r>
          </a:p>
        </p:txBody>
      </p:sp>
      <p:sp>
        <p:nvSpPr>
          <p:cNvPr id="130" name="Shape 130"/>
          <p:cNvSpPr/>
          <p:nvPr/>
        </p:nvSpPr>
        <p:spPr>
          <a:xfrm>
            <a:off x="3352800" y="799693"/>
            <a:ext cx="2082621" cy="461664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50799" dist="50800" dir="5400000" algn="ctr" rotWithShape="0">
              <a:srgbClr val="7F7F7F"/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400" b="1" dirty="0">
                <a:solidFill>
                  <a:srgbClr val="CC00CC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Missing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0" y="3638550"/>
            <a:ext cx="3581399" cy="771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20% </a:t>
            </a:r>
            <a:r>
              <a:rPr lang="en" sz="16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had data issues resolved along the way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r="7418" b="11457"/>
          <a:stretch/>
        </p:blipFill>
        <p:spPr>
          <a:xfrm>
            <a:off x="3886200" y="611791"/>
            <a:ext cx="5123676" cy="4531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0" y="2415658"/>
            <a:ext cx="4038600" cy="765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30% </a:t>
            </a:r>
            <a:r>
              <a:rPr lang="en" sz="1600" dirty="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initially unable to deliver some or all portions of data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1114842"/>
            <a:ext cx="4419599" cy="7859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400" b="1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50% </a:t>
            </a:r>
            <a:r>
              <a:rPr lang="en" sz="1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of charter schools had no issues</a:t>
            </a:r>
          </a:p>
        </p:txBody>
      </p:sp>
      <p:sp>
        <p:nvSpPr>
          <p:cNvPr id="146" name="Shape 146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Data Challenges in Charter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Demographics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63" y="1047750"/>
            <a:ext cx="7323137" cy="285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3</a:t>
            </a:r>
            <a:r>
              <a:rPr lang="en" sz="3000" b="1" baseline="3000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rd</a:t>
            </a: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-5</a:t>
            </a:r>
            <a:r>
              <a:rPr lang="en" sz="3000" b="1" baseline="3000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th</a:t>
            </a: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Grade Met/Exceeded ELA Standards, 2014-15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20648"/>
          <a:stretch/>
        </p:blipFill>
        <p:spPr>
          <a:xfrm>
            <a:off x="1208050" y="1047750"/>
            <a:ext cx="6257924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l="69482" t="84008" r="11035" b="4656"/>
          <a:stretch/>
        </p:blipFill>
        <p:spPr>
          <a:xfrm>
            <a:off x="152400" y="4019550"/>
            <a:ext cx="1219199" cy="5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81700" y="2787650"/>
            <a:ext cx="1600200" cy="1905000"/>
          </a:xfrm>
          <a:prstGeom prst="rect">
            <a:avLst/>
          </a:prstGeom>
          <a:solidFill>
            <a:srgbClr val="FF3399">
              <a:alpha val="8000"/>
            </a:srgbClr>
          </a:solidFill>
          <a:ln w="15875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7</a:t>
            </a:r>
            <a:r>
              <a:rPr lang="en" sz="3000" b="1" baseline="3000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th</a:t>
            </a: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-8</a:t>
            </a:r>
            <a:r>
              <a:rPr lang="en" sz="3000" b="1" baseline="30000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th</a:t>
            </a: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 Grade Met/Exceeded Math Standards, 2014-15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t="3721" r="32329"/>
          <a:stretch/>
        </p:blipFill>
        <p:spPr>
          <a:xfrm>
            <a:off x="457200" y="971550"/>
            <a:ext cx="5562600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70"/>
          <p:cNvPicPr preferRelativeResize="0"/>
          <p:nvPr/>
        </p:nvPicPr>
        <p:blipFill rotWithShape="1">
          <a:blip r:embed="rId3">
            <a:alphaModFix/>
          </a:blip>
          <a:srcRect l="65817" t="3721" b="47907"/>
          <a:stretch/>
        </p:blipFill>
        <p:spPr>
          <a:xfrm>
            <a:off x="5867400" y="971550"/>
            <a:ext cx="280987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343400" y="2876550"/>
            <a:ext cx="1600200" cy="1905000"/>
          </a:xfrm>
          <a:prstGeom prst="rect">
            <a:avLst/>
          </a:prstGeom>
          <a:solidFill>
            <a:srgbClr val="FF3399">
              <a:alpha val="8000"/>
            </a:srgbClr>
          </a:solidFill>
          <a:ln w="15875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550575" y="158513"/>
            <a:ext cx="7852799" cy="488924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3000" b="1">
                <a:solidFill>
                  <a:srgbClr val="FF00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Suspension by Ethnicity, 2014-15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4035" t="4656" b="1416"/>
          <a:stretch/>
        </p:blipFill>
        <p:spPr>
          <a:xfrm>
            <a:off x="1371600" y="723900"/>
            <a:ext cx="6681788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259</Words>
  <Application>Microsoft Office PowerPoint</Application>
  <PresentationFormat>On-screen Show (16:9)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Pathway Gothic One</vt:lpstr>
      <vt:lpstr>Wingdings</vt:lpstr>
      <vt:lpstr>Calibri</vt:lpstr>
      <vt:lpstr>Office Theme</vt:lpstr>
      <vt:lpstr>A Report on Public Schools in Oakland, CA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Report on Public Schools in Oakland, CA</dc:title>
  <dc:creator>Sarah Marxer</dc:creator>
  <cp:lastModifiedBy>raniaa</cp:lastModifiedBy>
  <cp:revision>22</cp:revision>
  <dcterms:modified xsi:type="dcterms:W3CDTF">2016-11-16T21:32:10Z</dcterms:modified>
</cp:coreProperties>
</file>