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16"/>
  </p:notesMasterIdLst>
  <p:handoutMasterIdLst>
    <p:handoutMasterId r:id="rId17"/>
  </p:handoutMasterIdLst>
  <p:sldIdLst>
    <p:sldId id="282" r:id="rId5"/>
    <p:sldId id="314" r:id="rId6"/>
    <p:sldId id="330" r:id="rId7"/>
    <p:sldId id="331" r:id="rId8"/>
    <p:sldId id="332" r:id="rId9"/>
    <p:sldId id="333" r:id="rId10"/>
    <p:sldId id="334" r:id="rId11"/>
    <p:sldId id="335" r:id="rId12"/>
    <p:sldId id="336" r:id="rId13"/>
    <p:sldId id="329" r:id="rId14"/>
    <p:sldId id="338" r:id="rId1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72">
          <p15:clr>
            <a:srgbClr val="A4A3A4"/>
          </p15:clr>
        </p15:guide>
        <p15:guide id="2" pos="115">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ah Hendey" initials="L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691"/>
    <a:srgbClr val="00B6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62" autoAdjust="0"/>
    <p:restoredTop sz="60985" autoAdjust="0"/>
  </p:normalViewPr>
  <p:slideViewPr>
    <p:cSldViewPr snapToGrid="0" snapToObjects="1">
      <p:cViewPr varScale="1">
        <p:scale>
          <a:sx n="51" d="100"/>
          <a:sy n="51" d="100"/>
        </p:scale>
        <p:origin x="-2220" y="-84"/>
      </p:cViewPr>
      <p:guideLst>
        <p:guide orient="horz" pos="72"/>
        <p:guide pos="115"/>
      </p:guideLst>
    </p:cSldViewPr>
  </p:slideViewPr>
  <p:outlineViewPr>
    <p:cViewPr>
      <p:scale>
        <a:sx n="33" d="100"/>
        <a:sy n="33" d="100"/>
      </p:scale>
      <p:origin x="0" y="352"/>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87" d="100"/>
          <a:sy n="87" d="100"/>
        </p:scale>
        <p:origin x="-3600" y="-72"/>
      </p:cViewPr>
      <p:guideLst>
        <p:guide orient="horz" pos="3024"/>
        <p:guide orient="horz" pos="2928"/>
        <p:guide pos="2304"/>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E4B01E6D-0FBA-4E90-8FBA-C7BCE8130135}" type="slidenum">
              <a:rPr lang="en-US" smtClean="0"/>
              <a:t>‹#›</a:t>
            </a:fld>
            <a:endParaRPr lang="en-US" dirty="0"/>
          </a:p>
        </p:txBody>
      </p:sp>
    </p:spTree>
    <p:extLst>
      <p:ext uri="{BB962C8B-B14F-4D97-AF65-F5344CB8AC3E}">
        <p14:creationId xmlns:p14="http://schemas.microsoft.com/office/powerpoint/2010/main" val="2940414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6F5ED001-8E4F-41BA-B339-E1E7E3327FC9}" type="datetimeFigureOut">
              <a:rPr lang="en-US" smtClean="0"/>
              <a:t>10/5/2016</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91C0A19E-F03E-4439-8473-00B692EFD32E}" type="slidenum">
              <a:rPr lang="en-US" smtClean="0"/>
              <a:t>‹#›</a:t>
            </a:fld>
            <a:endParaRPr lang="en-US" dirty="0"/>
          </a:p>
        </p:txBody>
      </p:sp>
    </p:spTree>
    <p:extLst>
      <p:ext uri="{BB962C8B-B14F-4D97-AF65-F5344CB8AC3E}">
        <p14:creationId xmlns:p14="http://schemas.microsoft.com/office/powerpoint/2010/main" val="927318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a:t>
            </a:fld>
            <a:endParaRPr lang="en-US" dirty="0"/>
          </a:p>
        </p:txBody>
      </p:sp>
    </p:spTree>
    <p:extLst>
      <p:ext uri="{BB962C8B-B14F-4D97-AF65-F5344CB8AC3E}">
        <p14:creationId xmlns:p14="http://schemas.microsoft.com/office/powerpoint/2010/main" val="1751705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Please</a:t>
            </a:r>
            <a:r>
              <a:rPr lang="en-US" sz="1200" kern="1200" baseline="0" dirty="0" smtClean="0">
                <a:solidFill>
                  <a:schemeClr val="tx1"/>
                </a:solidFill>
                <a:effectLst/>
                <a:latin typeface="+mn-lt"/>
                <a:ea typeface="+mn-ea"/>
                <a:cs typeface="+mn-cs"/>
              </a:rPr>
              <a:t> answer the </a:t>
            </a:r>
            <a:r>
              <a:rPr lang="en-US" sz="1200" kern="1200" dirty="0" smtClean="0">
                <a:solidFill>
                  <a:schemeClr val="tx1"/>
                </a:solidFill>
                <a:effectLst/>
                <a:latin typeface="+mn-lt"/>
                <a:ea typeface="+mn-ea"/>
                <a:cs typeface="+mn-cs"/>
              </a:rPr>
              <a:t>evaluation we’ll send you to improve any future editions of this workshop and pre-sessions in general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Interview key external informants,</a:t>
            </a:r>
            <a:r>
              <a:rPr lang="en-US" baseline="0" dirty="0" smtClean="0"/>
              <a:t> such as people from </a:t>
            </a:r>
            <a:r>
              <a:rPr lang="en-US" dirty="0" smtClean="0"/>
              <a:t>Bloomberg’s What Works</a:t>
            </a:r>
            <a:r>
              <a:rPr lang="en-US" baseline="0" dirty="0" smtClean="0"/>
              <a:t> and MIT Media Lab.  If you have recommendations of others we should talk to, let us know.</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Guide:  We’d love input on what you think should</a:t>
            </a:r>
            <a:r>
              <a:rPr lang="en-US" sz="1200" kern="1200" baseline="0" dirty="0" smtClean="0">
                <a:solidFill>
                  <a:schemeClr val="tx1"/>
                </a:solidFill>
                <a:effectLst/>
                <a:latin typeface="+mn-lt"/>
                <a:ea typeface="+mn-ea"/>
                <a:cs typeface="+mn-cs"/>
              </a:rPr>
              <a:t> be in the </a:t>
            </a:r>
            <a:r>
              <a:rPr lang="en-US" sz="1200" kern="1200" dirty="0" smtClean="0">
                <a:solidFill>
                  <a:schemeClr val="tx1"/>
                </a:solidFill>
                <a:effectLst/>
                <a:latin typeface="+mn-lt"/>
                <a:ea typeface="+mn-ea"/>
                <a:cs typeface="+mn-cs"/>
              </a:rPr>
              <a:t>guide, and will be contacting many of them about being included in the catalog.</a:t>
            </a:r>
          </a:p>
          <a:p>
            <a:endParaRPr lang="en-US" dirty="0"/>
          </a:p>
        </p:txBody>
      </p:sp>
      <p:sp>
        <p:nvSpPr>
          <p:cNvPr id="4" name="Slide Number Placeholder 3"/>
          <p:cNvSpPr>
            <a:spLocks noGrp="1"/>
          </p:cNvSpPr>
          <p:nvPr>
            <p:ph type="sldNum" sz="quarter" idx="10"/>
          </p:nvPr>
        </p:nvSpPr>
        <p:spPr/>
        <p:txBody>
          <a:bodyPr/>
          <a:lstStyle/>
          <a:p>
            <a:fld id="{9509C1CF-0B05-42BA-A122-7F697B58632C}" type="slidenum">
              <a:rPr lang="en-US" smtClean="0"/>
              <a:t>10</a:t>
            </a:fld>
            <a:endParaRPr lang="en-US" dirty="0"/>
          </a:p>
        </p:txBody>
      </p:sp>
    </p:spTree>
    <p:extLst>
      <p:ext uri="{BB962C8B-B14F-4D97-AF65-F5344CB8AC3E}">
        <p14:creationId xmlns:p14="http://schemas.microsoft.com/office/powerpoint/2010/main" val="2195362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9C1CF-0B05-42BA-A122-7F697B58632C}" type="slidenum">
              <a:rPr lang="en-US" smtClean="0"/>
              <a:t>11</a:t>
            </a:fld>
            <a:endParaRPr lang="en-US" dirty="0"/>
          </a:p>
        </p:txBody>
      </p:sp>
    </p:spTree>
    <p:extLst>
      <p:ext uri="{BB962C8B-B14F-4D97-AF65-F5344CB8AC3E}">
        <p14:creationId xmlns:p14="http://schemas.microsoft.com/office/powerpoint/2010/main" val="205927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4001" lvl="1" indent="-388182">
              <a:spcAft>
                <a:spcPct val="20000"/>
              </a:spcAft>
              <a:buFont typeface="Arial" panose="020B0604020202020204" pitchFamily="34" charset="0"/>
              <a:buChar char="•"/>
            </a:pPr>
            <a:r>
              <a:rPr lang="en-US" sz="1200" dirty="0" smtClean="0"/>
              <a:t>As</a:t>
            </a:r>
            <a:r>
              <a:rPr lang="en-US" sz="1200" baseline="0" dirty="0" smtClean="0"/>
              <a:t> you may have heard at last conference, we’re embarking on a project with Microsoft called “Expanding Training on Using Data and Tech to Improve Communities”</a:t>
            </a:r>
          </a:p>
          <a:p>
            <a:pPr marL="854001" marR="0" lvl="1" indent="-388182" algn="l" defTabSz="914400" rtl="0" eaLnBrk="1" fontAlgn="auto" latinLnBrk="0" hangingPunct="1">
              <a:lnSpc>
                <a:spcPct val="100000"/>
              </a:lnSpc>
              <a:spcBef>
                <a:spcPts val="0"/>
              </a:spcBef>
              <a:spcAft>
                <a:spcPct val="20000"/>
              </a:spcAft>
              <a:buClrTx/>
              <a:buSzTx/>
              <a:buFont typeface="Arial" panose="020B0604020202020204" pitchFamily="34" charset="0"/>
              <a:buChar char="•"/>
              <a:tabLst/>
              <a:defRPr/>
            </a:pPr>
            <a:r>
              <a:rPr lang="en-US" sz="1200" dirty="0" smtClean="0"/>
              <a:t>We’re working with the Technology and Civic Engagement or TCE division on this work, which has 5 local offices around the country, including Adam’s Chicago</a:t>
            </a:r>
            <a:r>
              <a:rPr lang="en-US" sz="1200" baseline="0" dirty="0" smtClean="0"/>
              <a:t> office</a:t>
            </a:r>
          </a:p>
          <a:p>
            <a:pPr marL="854001" marR="0" lvl="1" indent="-388182" algn="l" defTabSz="914400" rtl="0" eaLnBrk="1" fontAlgn="auto" latinLnBrk="0" hangingPunct="1">
              <a:lnSpc>
                <a:spcPct val="100000"/>
              </a:lnSpc>
              <a:spcBef>
                <a:spcPts val="0"/>
              </a:spcBef>
              <a:spcAft>
                <a:spcPct val="2000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As you heard from Adam, the</a:t>
            </a:r>
            <a:r>
              <a:rPr lang="en-US" sz="1200" b="0" i="0" kern="1200" baseline="0" dirty="0" smtClean="0">
                <a:solidFill>
                  <a:schemeClr val="tx1"/>
                </a:solidFill>
                <a:effectLst/>
                <a:latin typeface="+mn-lt"/>
                <a:ea typeface="+mn-ea"/>
                <a:cs typeface="+mn-cs"/>
              </a:rPr>
              <a:t> TCE team understand the </a:t>
            </a:r>
            <a:r>
              <a:rPr lang="en-US" sz="1200" b="0" i="0" kern="1200" dirty="0" smtClean="0">
                <a:solidFill>
                  <a:schemeClr val="tx1"/>
                </a:solidFill>
                <a:effectLst/>
                <a:latin typeface="+mn-lt"/>
                <a:ea typeface="+mn-ea"/>
                <a:cs typeface="+mn-cs"/>
              </a:rPr>
              <a:t>importance of building local capacity to use data and technology to improve community outcomes. (can be tweaked or</a:t>
            </a:r>
            <a:r>
              <a:rPr lang="en-US" sz="1200" b="0" i="0" kern="1200" baseline="0" dirty="0" smtClean="0">
                <a:solidFill>
                  <a:schemeClr val="tx1"/>
                </a:solidFill>
                <a:effectLst/>
                <a:latin typeface="+mn-lt"/>
                <a:ea typeface="+mn-ea"/>
                <a:cs typeface="+mn-cs"/>
              </a:rPr>
              <a:t> dropped based whatever Adam says)</a:t>
            </a:r>
            <a:endParaRPr lang="en-US" sz="1200" b="0" i="0" kern="1200" dirty="0" smtClean="0">
              <a:solidFill>
                <a:schemeClr val="tx1"/>
              </a:solidFill>
              <a:effectLst/>
              <a:latin typeface="+mn-lt"/>
              <a:ea typeface="+mn-ea"/>
              <a:cs typeface="+mn-cs"/>
            </a:endParaRPr>
          </a:p>
          <a:p>
            <a:pPr marL="854001" marR="0" lvl="1" indent="-388182" algn="l" defTabSz="914400" rtl="0" eaLnBrk="1" fontAlgn="auto" latinLnBrk="0" hangingPunct="1">
              <a:lnSpc>
                <a:spcPct val="100000"/>
              </a:lnSpc>
              <a:spcBef>
                <a:spcPts val="0"/>
              </a:spcBef>
              <a:spcAft>
                <a:spcPct val="20000"/>
              </a:spcAft>
              <a:buClrTx/>
              <a:buSzTx/>
              <a:buFont typeface="Arial" panose="020B0604020202020204" pitchFamily="34" charset="0"/>
              <a:buChar char="•"/>
              <a:tabLst/>
              <a:defRPr/>
            </a:pPr>
            <a:r>
              <a:rPr lang="en-US" sz="1200" baseline="0" dirty="0" smtClean="0"/>
              <a:t>Read project goal</a:t>
            </a:r>
          </a:p>
          <a:p>
            <a:pPr marL="854001" lvl="1" indent="-388182">
              <a:spcAft>
                <a:spcPct val="20000"/>
              </a:spcAft>
              <a:buFont typeface="Arial" panose="020B0604020202020204" pitchFamily="34" charset="0"/>
              <a:buChar char="•"/>
            </a:pPr>
            <a:r>
              <a:rPr lang="en-US" sz="1200" baseline="0" dirty="0" smtClean="0"/>
              <a:t>Stages:</a:t>
            </a:r>
          </a:p>
          <a:p>
            <a:pPr marL="1311201" lvl="2" indent="-388182">
              <a:spcAft>
                <a:spcPct val="20000"/>
              </a:spcAft>
              <a:buFont typeface="Arial" panose="020B0604020202020204" pitchFamily="34" charset="0"/>
              <a:buChar char="•"/>
            </a:pPr>
            <a:r>
              <a:rPr lang="en-US" baseline="0" dirty="0" smtClean="0"/>
              <a:t>Scanned the field with our survey of </a:t>
            </a:r>
            <a:r>
              <a:rPr lang="en-US" baseline="0" dirty="0" smtClean="0"/>
              <a:t>NNIP </a:t>
            </a:r>
            <a:r>
              <a:rPr lang="en-US" baseline="0" dirty="0" smtClean="0"/>
              <a:t>partners and external folks</a:t>
            </a:r>
          </a:p>
          <a:p>
            <a:pPr marL="1311201" lvl="2" indent="-388182">
              <a:spcAft>
                <a:spcPct val="20000"/>
              </a:spcAft>
              <a:buFont typeface="Arial" panose="020B0604020202020204" pitchFamily="34" charset="0"/>
              <a:buChar char="•"/>
            </a:pPr>
            <a:r>
              <a:rPr lang="en-US" baseline="0" dirty="0" smtClean="0"/>
              <a:t>Today’s workshop is a part of the data collection for that project</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2</a:t>
            </a:fld>
            <a:endParaRPr lang="en-US" dirty="0"/>
          </a:p>
        </p:txBody>
      </p:sp>
    </p:spTree>
    <p:extLst>
      <p:ext uri="{BB962C8B-B14F-4D97-AF65-F5344CB8AC3E}">
        <p14:creationId xmlns:p14="http://schemas.microsoft.com/office/powerpoint/2010/main" val="704518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So we got a much stronger response than we imagined. </a:t>
            </a:r>
          </a:p>
          <a:p>
            <a:pPr marL="171450" indent="-171450">
              <a:buFontTx/>
              <a:buChar char="-"/>
            </a:pPr>
            <a:r>
              <a:rPr lang="en-US" baseline="0" dirty="0" smtClean="0"/>
              <a:t>Nearly all of our partners responded, with 27 total. </a:t>
            </a:r>
          </a:p>
          <a:p>
            <a:pPr marL="171450" indent="-171450">
              <a:buFontTx/>
              <a:buChar char="-"/>
            </a:pPr>
            <a:r>
              <a:rPr lang="en-US" baseline="0" dirty="0" smtClean="0"/>
              <a:t>All </a:t>
            </a:r>
            <a:r>
              <a:rPr lang="en-US" baseline="0" dirty="0" smtClean="0"/>
              <a:t>but 4 had done some training before, and only 1 of those didn’t want to build training into their services</a:t>
            </a:r>
          </a:p>
          <a:p>
            <a:pPr marL="171450" indent="-171450">
              <a:buFontTx/>
              <a:buChar char="-"/>
            </a:pPr>
            <a:r>
              <a:rPr lang="en-US" baseline="0" dirty="0" smtClean="0"/>
              <a:t>We also have responses from five external contacts brought to us by the TCE team at Microsoft. </a:t>
            </a:r>
          </a:p>
          <a:p>
            <a:pPr marL="171450" indent="-171450">
              <a:buFontTx/>
              <a:buChar char="-"/>
            </a:pPr>
            <a:r>
              <a:rPr lang="en-US" baseline="0" dirty="0" smtClean="0"/>
              <a:t>Between all the responses, we have a grand pool of 59 trainings. You guys have been very busy, much to our delight.  The handout lists all of the trainings and descriptions that we received so far.</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3</a:t>
            </a:fld>
            <a:endParaRPr lang="en-US" dirty="0"/>
          </a:p>
        </p:txBody>
      </p:sp>
    </p:spTree>
    <p:extLst>
      <p:ext uri="{BB962C8B-B14F-4D97-AF65-F5344CB8AC3E}">
        <p14:creationId xmlns:p14="http://schemas.microsoft.com/office/powerpoint/2010/main" val="272210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vast majority of our partners conduct training, only five don’t currently. </a:t>
            </a:r>
          </a:p>
          <a:p>
            <a:pPr marL="171450" indent="-171450">
              <a:buFont typeface="Arial" panose="020B0604020202020204" pitchFamily="34" charset="0"/>
              <a:buChar char="•"/>
            </a:pPr>
            <a:r>
              <a:rPr lang="en-US" dirty="0" smtClean="0"/>
              <a:t>Of those five, most would</a:t>
            </a:r>
            <a:r>
              <a:rPr lang="en-US" baseline="0" dirty="0" smtClean="0"/>
              <a:t> like to start training in the future, barring issues of financial or staffing capacity</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4</a:t>
            </a:fld>
            <a:endParaRPr lang="en-US" dirty="0"/>
          </a:p>
        </p:txBody>
      </p:sp>
    </p:spTree>
    <p:extLst>
      <p:ext uri="{BB962C8B-B14F-4D97-AF65-F5344CB8AC3E}">
        <p14:creationId xmlns:p14="http://schemas.microsoft.com/office/powerpoint/2010/main" val="2675489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everyone falls into one or more of the following categories – definitely a pleasant surprise for</a:t>
            </a:r>
            <a:r>
              <a:rPr lang="en-US" baseline="0" dirty="0" smtClean="0"/>
              <a:t> us!</a:t>
            </a:r>
          </a:p>
          <a:p>
            <a:pPr marL="171450" indent="-171450">
              <a:buFontTx/>
              <a:buChar char="-"/>
            </a:pPr>
            <a:r>
              <a:rPr lang="en-US" baseline="0" dirty="0" smtClean="0"/>
              <a:t>How to use a local website (like many of your own data dashboards or open data portals)</a:t>
            </a:r>
          </a:p>
          <a:p>
            <a:pPr marL="171450" indent="-171450">
              <a:buFontTx/>
              <a:buChar char="-"/>
            </a:pPr>
            <a:r>
              <a:rPr lang="en-US" baseline="0" dirty="0" smtClean="0"/>
              <a:t>Work-related tasks (</a:t>
            </a:r>
            <a:r>
              <a:rPr lang="en-US" baseline="0" dirty="0" err="1" smtClean="0"/>
              <a:t>grantwriting</a:t>
            </a:r>
            <a:r>
              <a:rPr lang="en-US" baseline="0" dirty="0" smtClean="0"/>
              <a:t> or storytelling)</a:t>
            </a:r>
          </a:p>
          <a:p>
            <a:pPr marL="171450" indent="-171450">
              <a:buFontTx/>
              <a:buChar char="-"/>
            </a:pPr>
            <a:r>
              <a:rPr lang="en-US" baseline="0" dirty="0" smtClean="0"/>
              <a:t>Specific issue area (housing, or environment, </a:t>
            </a:r>
            <a:r>
              <a:rPr lang="en-US" baseline="0" dirty="0" err="1" smtClean="0"/>
              <a:t>etc</a:t>
            </a:r>
            <a:r>
              <a:rPr lang="en-US" baseline="0" dirty="0" smtClean="0"/>
              <a:t>)</a:t>
            </a:r>
          </a:p>
          <a:p>
            <a:pPr marL="171450" indent="-171450">
              <a:buFontTx/>
              <a:buChar char="-"/>
            </a:pPr>
            <a:r>
              <a:rPr lang="en-US" baseline="0" dirty="0" smtClean="0"/>
              <a:t>Tools (like GIS, Excel or Tableau)</a:t>
            </a:r>
          </a:p>
          <a:p>
            <a:pPr marL="171450" indent="-171450">
              <a:buFontTx/>
              <a:buChar char="-"/>
            </a:pPr>
            <a:r>
              <a:rPr lang="en-US" baseline="0" dirty="0" smtClean="0"/>
              <a:t>Data sources (ACS, local crime data)</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5</a:t>
            </a:fld>
            <a:endParaRPr lang="en-US" dirty="0"/>
          </a:p>
        </p:txBody>
      </p:sp>
    </p:spTree>
    <p:extLst>
      <p:ext uri="{BB962C8B-B14F-4D97-AF65-F5344CB8AC3E}">
        <p14:creationId xmlns:p14="http://schemas.microsoft.com/office/powerpoint/2010/main" val="2641425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found that these trainings ranged from those that were highly structured to some that</a:t>
            </a:r>
            <a:r>
              <a:rPr lang="en-US" baseline="0" dirty="0" smtClean="0"/>
              <a:t> were just beginning as pilot projects or as pieces of other larger events.</a:t>
            </a:r>
          </a:p>
          <a:p>
            <a:r>
              <a:rPr lang="en-US" baseline="0" dirty="0" smtClean="0"/>
              <a:t>On the formalized side, o</a:t>
            </a:r>
            <a:r>
              <a:rPr lang="en-US" dirty="0" smtClean="0"/>
              <a:t>ur partner in Indianapolis (IUPUI) has</a:t>
            </a:r>
            <a:r>
              <a:rPr lang="en-US" baseline="0" dirty="0" smtClean="0"/>
              <a:t> some amazing examples of structured training courses for their data portal SAVI. </a:t>
            </a:r>
          </a:p>
          <a:p>
            <a:r>
              <a:rPr lang="en-US" baseline="0" dirty="0" smtClean="0"/>
              <a:t>They have a course-based training model, with five skill levels and two different certifications. In addition, there are demonstrations and hands-on trainings offered as well. </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6</a:t>
            </a:fld>
            <a:endParaRPr lang="en-US" dirty="0"/>
          </a:p>
        </p:txBody>
      </p:sp>
    </p:spTree>
    <p:extLst>
      <p:ext uri="{BB962C8B-B14F-4D97-AF65-F5344CB8AC3E}">
        <p14:creationId xmlns:p14="http://schemas.microsoft.com/office/powerpoint/2010/main" val="932358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other end of the</a:t>
            </a:r>
            <a:r>
              <a:rPr lang="en-US" baseline="0" dirty="0" smtClean="0"/>
              <a:t> spectrum, we have things that are a bit more informal. A few of you mentioned offering small trainings on a number of tools or data sources during your Data Days, including on things like ArcMap, ACS, or other topics of interest. (KP: Baltimore, MAPC) </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7</a:t>
            </a:fld>
            <a:endParaRPr lang="en-US" dirty="0"/>
          </a:p>
        </p:txBody>
      </p:sp>
    </p:spTree>
    <p:extLst>
      <p:ext uri="{BB962C8B-B14F-4D97-AF65-F5344CB8AC3E}">
        <p14:creationId xmlns:p14="http://schemas.microsoft.com/office/powerpoint/2010/main" val="857404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Besides</a:t>
            </a:r>
            <a:r>
              <a:rPr lang="en-US" baseline="0" dirty="0" smtClean="0"/>
              <a:t> the nonprofit audience intended by this project, many of you are reaching incredibly important individuals, including government staff, funders, and interested residents. An important takeaway is that by doing so, many of you are really democratizing these data concepts, particularly since the vast majority of this work can be given to people new to using data.</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8</a:t>
            </a:fld>
            <a:endParaRPr lang="en-US" dirty="0"/>
          </a:p>
        </p:txBody>
      </p:sp>
    </p:spTree>
    <p:extLst>
      <p:ext uri="{BB962C8B-B14F-4D97-AF65-F5344CB8AC3E}">
        <p14:creationId xmlns:p14="http://schemas.microsoft.com/office/powerpoint/2010/main" val="217743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most revealing</a:t>
            </a:r>
            <a:r>
              <a:rPr lang="en-US" baseline="0" dirty="0" smtClean="0"/>
              <a:t> points from the survey was noting the gaps that many of you hope to fill by additional training. By a large margin, the most sought-after trainings were those that pertained to understanding new technology tools or data concepts. Close contenders were the ever-popular “data as it can be used for work-related tasks”, “data for specific issues”, or using local data sources like ACS.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As it turns out, there’s significant overlap in the gaps and the offerings elsewhere in the network. We hope that the handout we shared help you locate partners who are already training in the areas you see as gaps </a:t>
            </a:r>
            <a:r>
              <a:rPr lang="en-US" baseline="0" dirty="0" smtClean="0">
                <a:sym typeface="Wingdings" panose="05000000000000000000" pitchFamily="2" charset="2"/>
              </a:rPr>
              <a:t></a:t>
            </a:r>
          </a:p>
          <a:p>
            <a:endParaRPr lang="en-US" baseline="0" dirty="0" smtClean="0">
              <a:sym typeface="Wingdings" panose="05000000000000000000" pitchFamily="2" charset="2"/>
            </a:endParaRPr>
          </a:p>
          <a:p>
            <a:r>
              <a:rPr lang="en-US" baseline="0" dirty="0" smtClean="0">
                <a:sym typeface="Wingdings" panose="05000000000000000000" pitchFamily="2" charset="2"/>
              </a:rPr>
              <a:t>Additionally, many of you are looking to tweak or adjust your trainings to fit your audiences more closely or try new subject areas. Things we heard were “I’d like to target my training to a particular level of expertise” or “I’d like to think more about funding”. Hopefully this workshop will allow you guys to trade ideas and learn from your partners. </a:t>
            </a:r>
          </a:p>
          <a:p>
            <a:endParaRPr lang="en-US" baseline="0" dirty="0" smtClean="0">
              <a:sym typeface="Wingdings" panose="05000000000000000000" pitchFamily="2" charset="2"/>
            </a:endParaRP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9</a:t>
            </a:fld>
            <a:endParaRPr lang="en-US" dirty="0"/>
          </a:p>
        </p:txBody>
      </p:sp>
    </p:spTree>
    <p:extLst>
      <p:ext uri="{BB962C8B-B14F-4D97-AF65-F5344CB8AC3E}">
        <p14:creationId xmlns:p14="http://schemas.microsoft.com/office/powerpoint/2010/main" val="15932228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No Photo">
    <p:spTree>
      <p:nvGrpSpPr>
        <p:cNvPr id="1" name=""/>
        <p:cNvGrpSpPr/>
        <p:nvPr/>
      </p:nvGrpSpPr>
      <p:grpSpPr>
        <a:xfrm>
          <a:off x="0" y="0"/>
          <a:ext cx="0" cy="0"/>
          <a:chOff x="0" y="0"/>
          <a:chExt cx="0" cy="0"/>
        </a:xfrm>
      </p:grpSpPr>
      <p:pic>
        <p:nvPicPr>
          <p:cNvPr id="20" name="Picture 19" descr="TitlePage_Header_Img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 name="Subtitle 2"/>
          <p:cNvSpPr>
            <a:spLocks noGrp="1"/>
          </p:cNvSpPr>
          <p:nvPr>
            <p:ph type="subTitle" idx="1" hasCustomPrompt="1"/>
          </p:nvPr>
        </p:nvSpPr>
        <p:spPr>
          <a:xfrm>
            <a:off x="676854" y="3388959"/>
            <a:ext cx="7863840" cy="914400"/>
          </a:xfrm>
          <a:prstGeom prst="rect">
            <a:avLst/>
          </a:prstGeom>
          <a:noFill/>
          <a:ln w="0">
            <a:noFill/>
          </a:ln>
        </p:spPr>
        <p:txBody>
          <a:bodyPr/>
          <a:lstStyle>
            <a:lvl1pPr marL="0" indent="0" algn="l">
              <a:buNone/>
              <a:defRPr sz="2600">
                <a:solidFill>
                  <a:srgbClr val="2736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 HERE</a:t>
            </a:r>
            <a:br>
              <a:rPr lang="en-US" dirty="0" smtClean="0"/>
            </a:br>
            <a:r>
              <a:rPr lang="en-US" dirty="0" smtClean="0"/>
              <a:t>SECOND LINE OF TEXT IF NEEDED</a:t>
            </a:r>
            <a:endParaRPr lang="en-US" dirty="0"/>
          </a:p>
        </p:txBody>
      </p:sp>
      <p:sp>
        <p:nvSpPr>
          <p:cNvPr id="24" name="Title 1"/>
          <p:cNvSpPr>
            <a:spLocks noGrp="1"/>
          </p:cNvSpPr>
          <p:nvPr>
            <p:ph type="ctrTitle" hasCustomPrompt="1"/>
          </p:nvPr>
        </p:nvSpPr>
        <p:spPr>
          <a:xfrm>
            <a:off x="676854" y="1947534"/>
            <a:ext cx="7863840" cy="1366770"/>
          </a:xfrm>
          <a:prstGeom prst="rect">
            <a:avLst/>
          </a:prstGeom>
          <a:ln>
            <a:noFill/>
          </a:ln>
        </p:spPr>
        <p:txBody>
          <a:bodyPr/>
          <a:lstStyle>
            <a:lvl1pPr algn="l">
              <a:defRPr sz="4000" b="1" baseline="0">
                <a:solidFill>
                  <a:srgbClr val="273691"/>
                </a:solidFill>
                <a:latin typeface="+mj-lt"/>
              </a:defRPr>
            </a:lvl1pPr>
          </a:lstStyle>
          <a:p>
            <a:r>
              <a:rPr lang="en-US" dirty="0" smtClean="0"/>
              <a:t>CLICK TO ADD TITLE </a:t>
            </a:r>
            <a:br>
              <a:rPr lang="en-US" dirty="0" smtClean="0"/>
            </a:br>
            <a:r>
              <a:rPr lang="en-US" dirty="0" smtClean="0"/>
              <a:t>TWO LINES OF TEXT IF NEEDED</a:t>
            </a:r>
            <a:endParaRPr lang="en-US" dirty="0"/>
          </a:p>
        </p:txBody>
      </p:sp>
      <p:sp>
        <p:nvSpPr>
          <p:cNvPr id="15" name="Text Placeholder 14"/>
          <p:cNvSpPr>
            <a:spLocks noGrp="1"/>
          </p:cNvSpPr>
          <p:nvPr>
            <p:ph type="body" sz="quarter" idx="10" hasCustomPrompt="1"/>
          </p:nvPr>
        </p:nvSpPr>
        <p:spPr>
          <a:xfrm>
            <a:off x="676852" y="4455382"/>
            <a:ext cx="5486400" cy="1699233"/>
          </a:xfrm>
          <a:prstGeom prst="rect">
            <a:avLst/>
          </a:prstGeom>
          <a:ln>
            <a:noFill/>
          </a:ln>
        </p:spPr>
        <p:txBody>
          <a:bodyPr vert="horz"/>
          <a:lstStyle>
            <a:lvl1pPr marL="0" indent="0">
              <a:buNone/>
              <a:defRPr sz="1800" baseline="0">
                <a:solidFill>
                  <a:srgbClr val="00B6DE"/>
                </a:solidFill>
              </a:defRPr>
            </a:lvl1pPr>
            <a:lvl5pPr marL="1828800" indent="0" algn="l">
              <a:buFont typeface="Arial"/>
              <a:buNone/>
              <a:defRPr sz="1800"/>
            </a:lvl5pPr>
          </a:lstStyle>
          <a:p>
            <a:pPr lvl="0"/>
            <a:r>
              <a:rPr lang="en-US" dirty="0" smtClean="0"/>
              <a:t>CLICK TO ADD </a:t>
            </a:r>
            <a:br>
              <a:rPr lang="en-US" dirty="0" smtClean="0"/>
            </a:br>
            <a:r>
              <a:rPr lang="en-US" dirty="0" smtClean="0"/>
              <a:t>MONTH XX, 20XX</a:t>
            </a:r>
            <a:br>
              <a:rPr lang="en-US" dirty="0" smtClean="0"/>
            </a:br>
            <a:r>
              <a:rPr lang="en-US" dirty="0" smtClean="0"/>
              <a:t>PRESENTER’S NAME</a:t>
            </a:r>
            <a:br>
              <a:rPr lang="en-US" dirty="0" smtClean="0"/>
            </a:br>
            <a:r>
              <a:rPr lang="en-US" dirty="0" smtClean="0"/>
              <a:t>EVENT TITLE</a:t>
            </a:r>
          </a:p>
          <a:p>
            <a:pPr lvl="4"/>
            <a:endParaRPr lang="en-US" dirty="0"/>
          </a:p>
        </p:txBody>
      </p:sp>
    </p:spTree>
    <p:extLst>
      <p:ext uri="{BB962C8B-B14F-4D97-AF65-F5344CB8AC3E}">
        <p14:creationId xmlns:p14="http://schemas.microsoft.com/office/powerpoint/2010/main" val="17283514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Title Slide-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737510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62000" y="1914292"/>
            <a:ext cx="7924800" cy="1920286"/>
          </a:xfrm>
          <a:prstGeom prst="rect">
            <a:avLst/>
          </a:prstGeom>
          <a:ln>
            <a:noFill/>
          </a:ln>
        </p:spPr>
        <p:txBody>
          <a:bodyPr vert="horz"/>
          <a:lstStyle>
            <a:lvl1pPr algn="l">
              <a:defRPr sz="4000" b="1" baseline="0">
                <a:solidFill>
                  <a:srgbClr val="FFFFFF"/>
                </a:solidFill>
              </a:defRPr>
            </a:lvl1pPr>
          </a:lstStyle>
          <a:p>
            <a:r>
              <a:rPr lang="en-US" dirty="0" smtClean="0"/>
              <a:t>CLICK HERE TO ADD</a:t>
            </a:r>
            <a:br>
              <a:rPr lang="en-US" dirty="0" smtClean="0"/>
            </a:br>
            <a:r>
              <a:rPr lang="en-US" dirty="0" smtClean="0"/>
              <a:t>TRANSITION SLIDE TITLE</a:t>
            </a:r>
            <a:br>
              <a:rPr lang="en-US" dirty="0" smtClean="0"/>
            </a:br>
            <a:r>
              <a:rPr lang="en-US" dirty="0" smtClean="0"/>
              <a:t>THIRD LINE IF NEEDED</a:t>
            </a:r>
            <a:endParaRPr lang="en-US" dirty="0"/>
          </a:p>
        </p:txBody>
      </p:sp>
      <p:sp>
        <p:nvSpPr>
          <p:cNvPr id="5" name="Text Placeholder 4"/>
          <p:cNvSpPr>
            <a:spLocks noGrp="1"/>
          </p:cNvSpPr>
          <p:nvPr>
            <p:ph type="body" sz="quarter" idx="10" hasCustomPrompt="1"/>
          </p:nvPr>
        </p:nvSpPr>
        <p:spPr>
          <a:xfrm>
            <a:off x="762000" y="3932375"/>
            <a:ext cx="7924800" cy="1054344"/>
          </a:xfrm>
          <a:prstGeom prst="rect">
            <a:avLst/>
          </a:prstGeom>
        </p:spPr>
        <p:txBody>
          <a:bodyPr vert="horz"/>
          <a:lstStyle>
            <a:lvl1pPr marL="0" indent="0">
              <a:buNone/>
              <a:defRPr sz="2800">
                <a:solidFill>
                  <a:srgbClr val="FFFFFF"/>
                </a:solidFill>
              </a:defRPr>
            </a:lvl1pPr>
          </a:lstStyle>
          <a:p>
            <a:pPr lvl="0"/>
            <a:r>
              <a:rPr lang="en-US" dirty="0" smtClean="0"/>
              <a:t>CLICK HERE TO ADD SUBTITLE</a:t>
            </a:r>
            <a:br>
              <a:rPr lang="en-US" dirty="0" smtClean="0"/>
            </a:br>
            <a:r>
              <a:rPr lang="en-US" dirty="0" smtClean="0"/>
              <a:t>SECOND LINE IF NEEDED</a:t>
            </a:r>
            <a:endParaRPr lang="en-US" dirty="0"/>
          </a:p>
        </p:txBody>
      </p:sp>
    </p:spTree>
    <p:extLst>
      <p:ext uri="{BB962C8B-B14F-4D97-AF65-F5344CB8AC3E}">
        <p14:creationId xmlns:p14="http://schemas.microsoft.com/office/powerpoint/2010/main" val="4137883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Closing Slide">
    <p:spTree>
      <p:nvGrpSpPr>
        <p:cNvPr id="1" name=""/>
        <p:cNvGrpSpPr/>
        <p:nvPr/>
      </p:nvGrpSpPr>
      <p:grpSpPr>
        <a:xfrm>
          <a:off x="0" y="0"/>
          <a:ext cx="0" cy="0"/>
          <a:chOff x="0" y="0"/>
          <a:chExt cx="0" cy="0"/>
        </a:xfrm>
      </p:grpSpPr>
      <p:pic>
        <p:nvPicPr>
          <p:cNvPr id="42" name="Picture 41" descr="NNIP_PowerPoint_Template_Slides_v3-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53799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ditable Closing Slide">
    <p:spTree>
      <p:nvGrpSpPr>
        <p:cNvPr id="1" name=""/>
        <p:cNvGrpSpPr/>
        <p:nvPr/>
      </p:nvGrpSpPr>
      <p:grpSpPr>
        <a:xfrm>
          <a:off x="0" y="0"/>
          <a:ext cx="0" cy="0"/>
          <a:chOff x="0" y="0"/>
          <a:chExt cx="0" cy="0"/>
        </a:xfrm>
      </p:grpSpPr>
      <p:pic>
        <p:nvPicPr>
          <p:cNvPr id="6" name="Picture 5" descr="ThankYou_Slide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427019" y="2133455"/>
            <a:ext cx="7035799" cy="787545"/>
          </a:xfrm>
          <a:prstGeom prst="rect">
            <a:avLst/>
          </a:prstGeom>
          <a:noFill/>
          <a:ln>
            <a:noFill/>
          </a:ln>
        </p:spPr>
        <p:txBody>
          <a:bodyPr vert="horz"/>
          <a:lstStyle>
            <a:lvl1pPr algn="l">
              <a:defRPr sz="4000" b="1">
                <a:solidFill>
                  <a:srgbClr val="273691"/>
                </a:solidFill>
              </a:defRPr>
            </a:lvl1pPr>
          </a:lstStyle>
          <a:p>
            <a:r>
              <a:rPr lang="en-US" dirty="0" smtClean="0"/>
              <a:t>CLICK TO EDIT CLOSING</a:t>
            </a:r>
            <a:endParaRPr lang="en-US" dirty="0"/>
          </a:p>
        </p:txBody>
      </p:sp>
      <p:pic>
        <p:nvPicPr>
          <p:cNvPr id="5" name="Picture 4" descr="NNIP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05197" y="3266096"/>
            <a:ext cx="3090672" cy="1112520"/>
          </a:xfrm>
          <a:prstGeom prst="rect">
            <a:avLst/>
          </a:prstGeom>
        </p:spPr>
      </p:pic>
      <p:sp>
        <p:nvSpPr>
          <p:cNvPr id="8" name="Text Placeholder 4"/>
          <p:cNvSpPr>
            <a:spLocks noGrp="1"/>
          </p:cNvSpPr>
          <p:nvPr>
            <p:ph type="body" sz="quarter" idx="10" hasCustomPrompt="1"/>
          </p:nvPr>
        </p:nvSpPr>
        <p:spPr>
          <a:xfrm>
            <a:off x="1427019" y="4810387"/>
            <a:ext cx="7035799" cy="696795"/>
          </a:xfrm>
          <a:prstGeom prst="rect">
            <a:avLst/>
          </a:prstGeom>
        </p:spPr>
        <p:txBody>
          <a:bodyPr vert="horz"/>
          <a:lstStyle>
            <a:lvl1pPr marL="0" indent="0">
              <a:buNone/>
              <a:defRPr sz="1600" baseline="0">
                <a:solidFill>
                  <a:srgbClr val="00B6DE"/>
                </a:solidFill>
              </a:defRPr>
            </a:lvl1pPr>
          </a:lstStyle>
          <a:p>
            <a:pPr lvl="0"/>
            <a:r>
              <a:rPr lang="en-US" dirty="0" smtClean="0"/>
              <a:t>Click to add custom contact information</a:t>
            </a:r>
            <a:endParaRPr lang="en-US" dirty="0"/>
          </a:p>
        </p:txBody>
      </p:sp>
    </p:spTree>
    <p:extLst>
      <p:ext uri="{BB962C8B-B14F-4D97-AF65-F5344CB8AC3E}">
        <p14:creationId xmlns:p14="http://schemas.microsoft.com/office/powerpoint/2010/main" val="2029515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772400" cy="990600"/>
          </a:xfrm>
          <a:prstGeom prst="rect">
            <a:avLst/>
          </a:prstGeom>
        </p:spPr>
        <p:txBody>
          <a:bodyPr/>
          <a:lstStyle>
            <a:lvl1pPr>
              <a:defRPr>
                <a:solidFill>
                  <a:schemeClr val="accent4">
                    <a:lumMod val="10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990600" y="1524000"/>
            <a:ext cx="3787775" cy="4800600"/>
          </a:xfrm>
          <a:prstGeom prst="rect">
            <a:avLst/>
          </a:prstGeom>
        </p:spPr>
        <p:txBody>
          <a:bodyPr/>
          <a:lstStyle>
            <a:lvl1pPr>
              <a:buClrTx/>
              <a:defRPr sz="2800">
                <a:solidFill>
                  <a:schemeClr val="accent4">
                    <a:lumMod val="10000"/>
                  </a:schemeClr>
                </a:solidFill>
              </a:defRPr>
            </a:lvl1pPr>
            <a:lvl2pPr>
              <a:buClrTx/>
              <a:defRPr sz="2400">
                <a:solidFill>
                  <a:schemeClr val="accent4">
                    <a:lumMod val="10000"/>
                  </a:schemeClr>
                </a:solidFill>
              </a:defRPr>
            </a:lvl2pPr>
            <a:lvl3pPr>
              <a:buClrTx/>
              <a:defRPr sz="2000">
                <a:solidFill>
                  <a:schemeClr val="accent4">
                    <a:lumMod val="10000"/>
                  </a:schemeClr>
                </a:solidFill>
              </a:defRPr>
            </a:lvl3pPr>
            <a:lvl4pPr>
              <a:buClrTx/>
              <a:defRPr sz="1800">
                <a:solidFill>
                  <a:schemeClr val="accent4">
                    <a:lumMod val="10000"/>
                  </a:schemeClr>
                </a:solidFill>
              </a:defRPr>
            </a:lvl4pPr>
            <a:lvl5pPr>
              <a:buClrTx/>
              <a:defRPr sz="1800">
                <a:solidFill>
                  <a:schemeClr val="accent4">
                    <a:lumMod val="10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30775" y="1524000"/>
            <a:ext cx="3787775" cy="4800600"/>
          </a:xfrm>
          <a:prstGeom prst="rect">
            <a:avLst/>
          </a:prstGeom>
        </p:spPr>
        <p:txBody>
          <a:bodyPr/>
          <a:lstStyle>
            <a:lvl1pPr>
              <a:buClrTx/>
              <a:defRPr sz="2800">
                <a:solidFill>
                  <a:schemeClr val="accent4">
                    <a:lumMod val="10000"/>
                  </a:schemeClr>
                </a:solidFill>
              </a:defRPr>
            </a:lvl1pPr>
            <a:lvl2pPr>
              <a:buClrTx/>
              <a:defRPr sz="2400">
                <a:solidFill>
                  <a:schemeClr val="accent4">
                    <a:lumMod val="10000"/>
                  </a:schemeClr>
                </a:solidFill>
              </a:defRPr>
            </a:lvl2pPr>
            <a:lvl3pPr>
              <a:buClrTx/>
              <a:defRPr sz="2000">
                <a:solidFill>
                  <a:schemeClr val="accent4">
                    <a:lumMod val="10000"/>
                  </a:schemeClr>
                </a:solidFill>
              </a:defRPr>
            </a:lvl3pPr>
            <a:lvl4pPr>
              <a:buClrTx/>
              <a:defRPr sz="1800">
                <a:solidFill>
                  <a:schemeClr val="accent4">
                    <a:lumMod val="10000"/>
                  </a:schemeClr>
                </a:solidFill>
              </a:defRPr>
            </a:lvl4pPr>
            <a:lvl5pPr>
              <a:buClrTx/>
              <a:defRPr sz="1800">
                <a:solidFill>
                  <a:schemeClr val="accent4">
                    <a:lumMod val="10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3683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ith Photo">
    <p:spTree>
      <p:nvGrpSpPr>
        <p:cNvPr id="1" name=""/>
        <p:cNvGrpSpPr/>
        <p:nvPr/>
      </p:nvGrpSpPr>
      <p:grpSpPr>
        <a:xfrm>
          <a:off x="0" y="0"/>
          <a:ext cx="0" cy="0"/>
          <a:chOff x="0" y="0"/>
          <a:chExt cx="0" cy="0"/>
        </a:xfrm>
      </p:grpSpPr>
      <p:pic>
        <p:nvPicPr>
          <p:cNvPr id="2" name="Picture 1" descr="TitlePage_Header_Img_v2-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Picture Placeholder 13"/>
          <p:cNvSpPr>
            <a:spLocks noGrp="1"/>
          </p:cNvSpPr>
          <p:nvPr>
            <p:ph type="pic" sz="quarter" idx="10"/>
          </p:nvPr>
        </p:nvSpPr>
        <p:spPr>
          <a:xfrm>
            <a:off x="0" y="0"/>
            <a:ext cx="2403231" cy="1392238"/>
          </a:xfrm>
          <a:prstGeom prst="rect">
            <a:avLst/>
          </a:prstGeom>
          <a:ln>
            <a:noFill/>
          </a:ln>
        </p:spPr>
        <p:txBody>
          <a:bodyPr vert="horz"/>
          <a:lstStyle>
            <a:lvl1pPr marL="0" indent="0">
              <a:buNone/>
              <a:defRPr sz="1200"/>
            </a:lvl1pPr>
          </a:lstStyle>
          <a:p>
            <a:endParaRPr lang="en-US" dirty="0"/>
          </a:p>
        </p:txBody>
      </p:sp>
      <p:sp>
        <p:nvSpPr>
          <p:cNvPr id="13" name="Subtitle 2"/>
          <p:cNvSpPr>
            <a:spLocks noGrp="1"/>
          </p:cNvSpPr>
          <p:nvPr>
            <p:ph type="subTitle" idx="1" hasCustomPrompt="1"/>
          </p:nvPr>
        </p:nvSpPr>
        <p:spPr>
          <a:xfrm>
            <a:off x="676854" y="3388959"/>
            <a:ext cx="7863840" cy="914400"/>
          </a:xfrm>
          <a:prstGeom prst="rect">
            <a:avLst/>
          </a:prstGeom>
          <a:noFill/>
          <a:ln w="0">
            <a:noFill/>
          </a:ln>
        </p:spPr>
        <p:txBody>
          <a:bodyPr/>
          <a:lstStyle>
            <a:lvl1pPr marL="0" indent="0" algn="l">
              <a:buNone/>
              <a:defRPr sz="2600">
                <a:solidFill>
                  <a:srgbClr val="2736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 HERE</a:t>
            </a:r>
            <a:br>
              <a:rPr lang="en-US" dirty="0" smtClean="0"/>
            </a:br>
            <a:r>
              <a:rPr lang="en-US" dirty="0" smtClean="0"/>
              <a:t>SECOND LINE OF TEXT IF NEEDED</a:t>
            </a:r>
            <a:endParaRPr lang="en-US" dirty="0"/>
          </a:p>
        </p:txBody>
      </p:sp>
      <p:sp>
        <p:nvSpPr>
          <p:cNvPr id="15" name="Title 1"/>
          <p:cNvSpPr>
            <a:spLocks noGrp="1"/>
          </p:cNvSpPr>
          <p:nvPr>
            <p:ph type="ctrTitle" hasCustomPrompt="1"/>
          </p:nvPr>
        </p:nvSpPr>
        <p:spPr>
          <a:xfrm>
            <a:off x="676854" y="1947534"/>
            <a:ext cx="7863840" cy="1366770"/>
          </a:xfrm>
          <a:prstGeom prst="rect">
            <a:avLst/>
          </a:prstGeom>
          <a:ln>
            <a:noFill/>
          </a:ln>
        </p:spPr>
        <p:txBody>
          <a:bodyPr/>
          <a:lstStyle>
            <a:lvl1pPr algn="l">
              <a:defRPr sz="4000" b="1" baseline="0">
                <a:solidFill>
                  <a:srgbClr val="273691"/>
                </a:solidFill>
                <a:latin typeface="+mj-lt"/>
              </a:defRPr>
            </a:lvl1pPr>
          </a:lstStyle>
          <a:p>
            <a:r>
              <a:rPr lang="en-US" dirty="0" smtClean="0"/>
              <a:t>CLICK TO ADD TITLE </a:t>
            </a:r>
            <a:br>
              <a:rPr lang="en-US" dirty="0" smtClean="0"/>
            </a:br>
            <a:r>
              <a:rPr lang="en-US" dirty="0" smtClean="0"/>
              <a:t>TWO LINES OF TEXT IF NEEDED</a:t>
            </a:r>
            <a:endParaRPr lang="en-US" dirty="0"/>
          </a:p>
        </p:txBody>
      </p:sp>
      <p:sp>
        <p:nvSpPr>
          <p:cNvPr id="16" name="Text Placeholder 14"/>
          <p:cNvSpPr>
            <a:spLocks noGrp="1"/>
          </p:cNvSpPr>
          <p:nvPr>
            <p:ph type="body" sz="quarter" idx="11" hasCustomPrompt="1"/>
          </p:nvPr>
        </p:nvSpPr>
        <p:spPr>
          <a:xfrm>
            <a:off x="676852" y="4455382"/>
            <a:ext cx="5486400" cy="1699233"/>
          </a:xfrm>
          <a:prstGeom prst="rect">
            <a:avLst/>
          </a:prstGeom>
          <a:ln>
            <a:noFill/>
          </a:ln>
        </p:spPr>
        <p:txBody>
          <a:bodyPr vert="horz"/>
          <a:lstStyle>
            <a:lvl1pPr marL="0" indent="0">
              <a:buNone/>
              <a:defRPr sz="1800" baseline="0">
                <a:solidFill>
                  <a:srgbClr val="00B6DE"/>
                </a:solidFill>
              </a:defRPr>
            </a:lvl1pPr>
            <a:lvl5pPr marL="1828800" indent="0" algn="l">
              <a:buFont typeface="Arial"/>
              <a:buNone/>
              <a:defRPr sz="1800"/>
            </a:lvl5pPr>
          </a:lstStyle>
          <a:p>
            <a:pPr lvl="0"/>
            <a:r>
              <a:rPr lang="en-US" dirty="0" smtClean="0"/>
              <a:t>CLICK TO ADD </a:t>
            </a:r>
            <a:br>
              <a:rPr lang="en-US" dirty="0" smtClean="0"/>
            </a:br>
            <a:r>
              <a:rPr lang="en-US" dirty="0" smtClean="0"/>
              <a:t>MONTH XX, 20XX</a:t>
            </a:r>
            <a:br>
              <a:rPr lang="en-US" dirty="0" smtClean="0"/>
            </a:br>
            <a:r>
              <a:rPr lang="en-US" dirty="0" smtClean="0"/>
              <a:t>PRESENTER’S NAME</a:t>
            </a:r>
            <a:br>
              <a:rPr lang="en-US" dirty="0" smtClean="0"/>
            </a:br>
            <a:r>
              <a:rPr lang="en-US" dirty="0" smtClean="0"/>
              <a:t>EVENT TITLE</a:t>
            </a:r>
          </a:p>
          <a:p>
            <a:pPr lvl="4"/>
            <a:endParaRPr lang="en-US" dirty="0"/>
          </a:p>
        </p:txBody>
      </p:sp>
    </p:spTree>
    <p:extLst>
      <p:ext uri="{BB962C8B-B14F-4D97-AF65-F5344CB8AC3E}">
        <p14:creationId xmlns:p14="http://schemas.microsoft.com/office/powerpoint/2010/main" val="3363892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With Logo">
    <p:spTree>
      <p:nvGrpSpPr>
        <p:cNvPr id="1" name=""/>
        <p:cNvGrpSpPr/>
        <p:nvPr/>
      </p:nvGrpSpPr>
      <p:grpSpPr>
        <a:xfrm>
          <a:off x="0" y="0"/>
          <a:ext cx="0" cy="0"/>
          <a:chOff x="0" y="0"/>
          <a:chExt cx="0" cy="0"/>
        </a:xfrm>
      </p:grpSpPr>
      <p:pic>
        <p:nvPicPr>
          <p:cNvPr id="9" name="Picture 8"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93430" y="128099"/>
            <a:ext cx="7580784" cy="1060258"/>
          </a:xfrm>
          <a:prstGeom prst="rect">
            <a:avLst/>
          </a:prstGeom>
          <a:ln>
            <a:noFill/>
          </a:ln>
        </p:spPr>
        <p:txBody>
          <a:bodyPr/>
          <a:lstStyle>
            <a:lvl1pPr marL="0" indent="0"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641350" y="1863119"/>
            <a:ext cx="7760188"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93430" y="128099"/>
            <a:ext cx="7589856" cy="1060258"/>
          </a:xfrm>
          <a:prstGeom prst="rect">
            <a:avLst/>
          </a:prstGeom>
        </p:spPr>
        <p:txBody>
          <a:bodyPr vert="horz"/>
          <a:lstStyle>
            <a:lvl1pPr algn="l">
              <a:defRPr sz="340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4"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5" name="Content Placeholder 2"/>
          <p:cNvSpPr>
            <a:spLocks noGrp="1"/>
          </p:cNvSpPr>
          <p:nvPr>
            <p:ph idx="1" hasCustomPrompt="1"/>
          </p:nvPr>
        </p:nvSpPr>
        <p:spPr>
          <a:xfrm>
            <a:off x="641350" y="1863119"/>
            <a:ext cx="7760188"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Two column layout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9821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amp; Photo-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txBox="1">
            <a:spLocks/>
          </p:cNvSpPr>
          <p:nvPr userDrawn="1"/>
        </p:nvSpPr>
        <p:spPr>
          <a:xfrm>
            <a:off x="641350" y="1863119"/>
            <a:ext cx="4115377" cy="4203573"/>
          </a:xfrm>
          <a:prstGeom prst="rect">
            <a:avLst/>
          </a:prstGeom>
        </p:spPr>
        <p:txBody>
          <a:bodyPr numCol="1" spcCol="228600"/>
          <a:lstStyle>
            <a:lvl1pPr marL="342900" indent="-3429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2pPr>
            <a:lvl3pPr marL="11430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3pPr>
            <a:lvl4pPr marL="16002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4pPr>
            <a:lvl5pPr marL="20574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smtClean="0"/>
          </a:p>
        </p:txBody>
      </p:sp>
      <p:sp>
        <p:nvSpPr>
          <p:cNvPr id="8" name="Content Placeholder 2"/>
          <p:cNvSpPr>
            <a:spLocks noGrp="1"/>
          </p:cNvSpPr>
          <p:nvPr>
            <p:ph idx="1"/>
          </p:nvPr>
        </p:nvSpPr>
        <p:spPr>
          <a:xfrm>
            <a:off x="641350" y="1863119"/>
            <a:ext cx="41148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193430" y="128099"/>
            <a:ext cx="7589856" cy="1060258"/>
          </a:xfrm>
          <a:prstGeom prst="rect">
            <a:avLst/>
          </a:prstGeom>
        </p:spPr>
        <p:txBody>
          <a:bodyPr vert="horz"/>
          <a:lstStyle>
            <a:lvl1pPr algn="l">
              <a:defRPr sz="3400">
                <a:solidFill>
                  <a:srgbClr val="FFFFFF"/>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10" name="Picture Placeholder 9"/>
          <p:cNvSpPr>
            <a:spLocks noGrp="1"/>
          </p:cNvSpPr>
          <p:nvPr>
            <p:ph type="pic" sz="quarter" idx="13"/>
          </p:nvPr>
        </p:nvSpPr>
        <p:spPr>
          <a:xfrm>
            <a:off x="5052786" y="1863725"/>
            <a:ext cx="3629252"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637011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Title Slide-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hasCustomPrompt="1"/>
          </p:nvPr>
        </p:nvSpPr>
        <p:spPr>
          <a:xfrm>
            <a:off x="193430" y="128099"/>
            <a:ext cx="758985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209453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Without Logo">
    <p:spTree>
      <p:nvGrpSpPr>
        <p:cNvPr id="1" name=""/>
        <p:cNvGrpSpPr/>
        <p:nvPr/>
      </p:nvGrpSpPr>
      <p:grpSpPr>
        <a:xfrm>
          <a:off x="0" y="0"/>
          <a:ext cx="0" cy="0"/>
          <a:chOff x="0" y="0"/>
          <a:chExt cx="0" cy="0"/>
        </a:xfrm>
      </p:grpSpPr>
      <p:pic>
        <p:nvPicPr>
          <p:cNvPr id="6" name="Picture 5"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641350" y="1863119"/>
            <a:ext cx="7760188"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51551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Text-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9" name="Content Placeholder 2"/>
          <p:cNvSpPr>
            <a:spLocks noGrp="1"/>
          </p:cNvSpPr>
          <p:nvPr>
            <p:ph idx="1" hasCustomPrompt="1"/>
          </p:nvPr>
        </p:nvSpPr>
        <p:spPr>
          <a:xfrm>
            <a:off x="641350" y="1863119"/>
            <a:ext cx="7760188"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Two column layout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Tree>
    <p:extLst>
      <p:ext uri="{BB962C8B-B14F-4D97-AF65-F5344CB8AC3E}">
        <p14:creationId xmlns:p14="http://schemas.microsoft.com/office/powerpoint/2010/main" val="3696929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Text &amp; Photo-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10" name="Content Placeholder 2"/>
          <p:cNvSpPr>
            <a:spLocks noGrp="1"/>
          </p:cNvSpPr>
          <p:nvPr>
            <p:ph idx="1"/>
          </p:nvPr>
        </p:nvSpPr>
        <p:spPr>
          <a:xfrm>
            <a:off x="641350" y="1863119"/>
            <a:ext cx="41148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8" name="Picture Placeholder 9"/>
          <p:cNvSpPr>
            <a:spLocks noGrp="1"/>
          </p:cNvSpPr>
          <p:nvPr>
            <p:ph type="pic" sz="quarter" idx="13"/>
          </p:nvPr>
        </p:nvSpPr>
        <p:spPr>
          <a:xfrm>
            <a:off x="5052786" y="1863725"/>
            <a:ext cx="3629252"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295548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67" r:id="rId2"/>
    <p:sldLayoutId id="2147493457" r:id="rId3"/>
    <p:sldLayoutId id="2147493483" r:id="rId4"/>
    <p:sldLayoutId id="2147493484" r:id="rId5"/>
    <p:sldLayoutId id="2147493478" r:id="rId6"/>
    <p:sldLayoutId id="2147493470" r:id="rId7"/>
    <p:sldLayoutId id="2147493481" r:id="rId8"/>
    <p:sldLayoutId id="2147493482" r:id="rId9"/>
    <p:sldLayoutId id="2147493477" r:id="rId10"/>
    <p:sldLayoutId id="2147493471" r:id="rId11"/>
    <p:sldLayoutId id="2147493475" r:id="rId12"/>
    <p:sldLayoutId id="2147493474" r:id="rId13"/>
    <p:sldLayoutId id="2147493487"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neighborhoodindicators.org/"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76854" y="1947534"/>
            <a:ext cx="8075260" cy="1366770"/>
          </a:xfrm>
        </p:spPr>
        <p:txBody>
          <a:bodyPr/>
          <a:lstStyle/>
          <a:p>
            <a:r>
              <a:rPr lang="en-US" dirty="0" smtClean="0"/>
              <a:t>Community Data &amp; Technology </a:t>
            </a:r>
            <a:r>
              <a:rPr lang="en-US" dirty="0"/>
              <a:t>Training: Survey </a:t>
            </a:r>
            <a:r>
              <a:rPr lang="en-US" dirty="0" smtClean="0"/>
              <a:t>Results</a:t>
            </a:r>
            <a:endParaRPr lang="en-US" dirty="0"/>
          </a:p>
        </p:txBody>
      </p:sp>
      <p:sp>
        <p:nvSpPr>
          <p:cNvPr id="7" name="Text Placeholder 6"/>
          <p:cNvSpPr>
            <a:spLocks noGrp="1"/>
          </p:cNvSpPr>
          <p:nvPr>
            <p:ph type="body" sz="quarter" idx="10"/>
          </p:nvPr>
        </p:nvSpPr>
        <p:spPr/>
        <p:txBody>
          <a:bodyPr/>
          <a:lstStyle/>
          <a:p>
            <a:r>
              <a:rPr lang="en-US" dirty="0" smtClean="0"/>
              <a:t>Maia Woluchem</a:t>
            </a:r>
          </a:p>
          <a:p>
            <a:r>
              <a:rPr lang="en-US" dirty="0" smtClean="0"/>
              <a:t>NNIP Cleveland Pre-session</a:t>
            </a:r>
          </a:p>
          <a:p>
            <a:r>
              <a:rPr lang="en-US" dirty="0" smtClean="0"/>
              <a:t>September 13, 2016</a:t>
            </a:r>
            <a:endParaRPr lang="en-US" dirty="0"/>
          </a:p>
        </p:txBody>
      </p:sp>
    </p:spTree>
    <p:extLst>
      <p:ext uri="{BB962C8B-B14F-4D97-AF65-F5344CB8AC3E}">
        <p14:creationId xmlns:p14="http://schemas.microsoft.com/office/powerpoint/2010/main" val="307720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in Project</a:t>
            </a:r>
          </a:p>
        </p:txBody>
      </p:sp>
      <p:sp>
        <p:nvSpPr>
          <p:cNvPr id="3" name="Content Placeholder 2"/>
          <p:cNvSpPr>
            <a:spLocks noGrp="1"/>
          </p:cNvSpPr>
          <p:nvPr>
            <p:ph idx="1"/>
          </p:nvPr>
        </p:nvSpPr>
        <p:spPr/>
        <p:txBody>
          <a:bodyPr/>
          <a:lstStyle/>
          <a:p>
            <a:r>
              <a:rPr lang="en-US" dirty="0"/>
              <a:t>Debrief from the workshop </a:t>
            </a:r>
            <a:endParaRPr lang="en-US" dirty="0" smtClean="0"/>
          </a:p>
          <a:p>
            <a:r>
              <a:rPr lang="en-US" dirty="0" smtClean="0"/>
              <a:t>Interview key external informants</a:t>
            </a:r>
            <a:endParaRPr lang="en-US" dirty="0"/>
          </a:p>
          <a:p>
            <a:r>
              <a:rPr lang="en-US" dirty="0"/>
              <a:t>Draft Guide on Training (Fall/Winter)</a:t>
            </a:r>
          </a:p>
          <a:p>
            <a:r>
              <a:rPr lang="en-US" dirty="0"/>
              <a:t>Develop Materials for Catalog (Fall/Winter)</a:t>
            </a:r>
          </a:p>
        </p:txBody>
      </p:sp>
    </p:spTree>
    <p:extLst>
      <p:ext uri="{BB962C8B-B14F-4D97-AF65-F5344CB8AC3E}">
        <p14:creationId xmlns:p14="http://schemas.microsoft.com/office/powerpoint/2010/main" val="13859865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008" y="1631431"/>
            <a:ext cx="7818581" cy="787545"/>
          </a:xfrm>
        </p:spPr>
        <p:txBody>
          <a:bodyPr/>
          <a:lstStyle/>
          <a:p>
            <a:r>
              <a:rPr lang="en-US" dirty="0" smtClean="0"/>
              <a:t>Follow us on Twitter @NNIPHQ</a:t>
            </a:r>
            <a:br>
              <a:rPr lang="en-US" dirty="0" smtClean="0"/>
            </a:br>
            <a:r>
              <a:rPr lang="en-US" dirty="0" smtClean="0"/>
              <a:t>or on NNIPNews </a:t>
            </a:r>
            <a:r>
              <a:rPr lang="en-US" dirty="0"/>
              <a:t>Google Group </a:t>
            </a:r>
          </a:p>
        </p:txBody>
      </p:sp>
      <p:sp>
        <p:nvSpPr>
          <p:cNvPr id="3" name="Text Placeholder 2"/>
          <p:cNvSpPr>
            <a:spLocks noGrp="1"/>
          </p:cNvSpPr>
          <p:nvPr>
            <p:ph type="body" sz="quarter" idx="10"/>
          </p:nvPr>
        </p:nvSpPr>
        <p:spPr>
          <a:xfrm>
            <a:off x="1308266" y="4810387"/>
            <a:ext cx="7716981" cy="696795"/>
          </a:xfrm>
        </p:spPr>
        <p:txBody>
          <a:bodyPr/>
          <a:lstStyle/>
          <a:p>
            <a:r>
              <a:rPr lang="en-US" sz="1800" dirty="0" smtClean="0"/>
              <a:t>For more information about NNIP, visit </a:t>
            </a:r>
            <a:r>
              <a:rPr lang="en-US" sz="1800" dirty="0" smtClean="0">
                <a:hlinkClick r:id="rId3"/>
              </a:rPr>
              <a:t>www.neighborhoodindicators.org</a:t>
            </a:r>
            <a:r>
              <a:rPr lang="en-US" sz="1800" dirty="0" smtClean="0"/>
              <a:t> or email NNIP at nnip@urban.org</a:t>
            </a:r>
            <a:endParaRPr lang="en-US" sz="1800" dirty="0"/>
          </a:p>
        </p:txBody>
      </p:sp>
    </p:spTree>
    <p:extLst>
      <p:ext uri="{BB962C8B-B14F-4D97-AF65-F5344CB8AC3E}">
        <p14:creationId xmlns:p14="http://schemas.microsoft.com/office/powerpoint/2010/main" val="2922469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Expanding Training on Using Data and Technology to Improve Communities</a:t>
            </a:r>
          </a:p>
        </p:txBody>
      </p:sp>
      <p:sp>
        <p:nvSpPr>
          <p:cNvPr id="7" name="Content Placeholder 6"/>
          <p:cNvSpPr>
            <a:spLocks noGrp="1"/>
          </p:cNvSpPr>
          <p:nvPr>
            <p:ph idx="1"/>
          </p:nvPr>
        </p:nvSpPr>
        <p:spPr>
          <a:prstGeom prst="rect">
            <a:avLst/>
          </a:prstGeom>
        </p:spPr>
        <p:txBody>
          <a:bodyPr/>
          <a:lstStyle/>
          <a:p>
            <a:pPr marL="0" indent="0">
              <a:buNone/>
            </a:pPr>
            <a:r>
              <a:rPr lang="en-US" sz="2800" i="1" dirty="0"/>
              <a:t>Project Goal:  To expand the quantity and quality of training available to help resident leaders and staff in nonprofits and government agencies better use data and technology to benefit their communities.</a:t>
            </a:r>
            <a:r>
              <a:rPr lang="en-US" sz="2800" dirty="0"/>
              <a:t>  </a:t>
            </a:r>
          </a:p>
          <a:p>
            <a:r>
              <a:rPr lang="en-US" sz="2800" dirty="0"/>
              <a:t>Stages so far</a:t>
            </a:r>
          </a:p>
          <a:p>
            <a:pPr lvl="1"/>
            <a:r>
              <a:rPr lang="en-US" dirty="0" smtClean="0"/>
              <a:t>Survey </a:t>
            </a:r>
            <a:r>
              <a:rPr lang="en-US" dirty="0"/>
              <a:t>of NNIP partners and a few external contacts</a:t>
            </a:r>
          </a:p>
          <a:p>
            <a:pPr lvl="1"/>
            <a:r>
              <a:rPr lang="en-US" dirty="0" smtClean="0"/>
              <a:t>Today’s </a:t>
            </a:r>
            <a:r>
              <a:rPr lang="en-US" dirty="0"/>
              <a:t>workshop</a:t>
            </a:r>
          </a:p>
          <a:p>
            <a:pPr marL="1133475" lvl="2" indent="-381000">
              <a:spcBef>
                <a:spcPts val="1200"/>
              </a:spcBef>
              <a:spcAft>
                <a:spcPts val="1200"/>
              </a:spcAft>
            </a:pPr>
            <a:endParaRPr lang="en-US" altLang="en-US" sz="2800" dirty="0"/>
          </a:p>
          <a:p>
            <a:pPr marL="1133475" lvl="2" indent="-381000">
              <a:spcBef>
                <a:spcPts val="1200"/>
              </a:spcBef>
              <a:spcAft>
                <a:spcPts val="1200"/>
              </a:spcAft>
            </a:pPr>
            <a:endParaRPr lang="en-US" altLang="en-US" dirty="0"/>
          </a:p>
          <a:p>
            <a:pPr>
              <a:spcBef>
                <a:spcPts val="1200"/>
              </a:spcBef>
              <a:spcAft>
                <a:spcPts val="1200"/>
              </a:spcAft>
            </a:pPr>
            <a:endParaRPr lang="en-US" dirty="0"/>
          </a:p>
        </p:txBody>
      </p:sp>
    </p:spTree>
    <p:extLst>
      <p:ext uri="{BB962C8B-B14F-4D97-AF65-F5344CB8AC3E}">
        <p14:creationId xmlns:p14="http://schemas.microsoft.com/office/powerpoint/2010/main" val="1641302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That Survey Go?</a:t>
            </a:r>
            <a:endParaRPr lang="en-US" dirty="0"/>
          </a:p>
        </p:txBody>
      </p:sp>
      <p:sp>
        <p:nvSpPr>
          <p:cNvPr id="3" name="Content Placeholder 2"/>
          <p:cNvSpPr>
            <a:spLocks noGrp="1"/>
          </p:cNvSpPr>
          <p:nvPr>
            <p:ph idx="1"/>
          </p:nvPr>
        </p:nvSpPr>
        <p:spPr/>
        <p:txBody>
          <a:bodyPr/>
          <a:lstStyle/>
          <a:p>
            <a:r>
              <a:rPr lang="en-US" dirty="0" smtClean="0"/>
              <a:t>27 partners responded</a:t>
            </a:r>
          </a:p>
          <a:p>
            <a:r>
              <a:rPr lang="en-US" dirty="0" smtClean="0"/>
              <a:t>As did 5 friends!</a:t>
            </a:r>
          </a:p>
          <a:p>
            <a:r>
              <a:rPr lang="en-US" dirty="0" smtClean="0"/>
              <a:t>From those 32 respondents, we have a grand pool of </a:t>
            </a:r>
            <a:r>
              <a:rPr lang="en-US" b="1" i="1" dirty="0" smtClean="0"/>
              <a:t>over 60 trainings</a:t>
            </a:r>
            <a:r>
              <a:rPr lang="en-US" dirty="0" smtClean="0"/>
              <a:t>.</a:t>
            </a:r>
            <a:r>
              <a:rPr lang="en-US" b="1" i="1" dirty="0" smtClean="0"/>
              <a:t> </a:t>
            </a:r>
            <a:endParaRPr lang="en-US" dirty="0" smtClean="0"/>
          </a:p>
        </p:txBody>
      </p:sp>
    </p:spTree>
    <p:extLst>
      <p:ext uri="{BB962C8B-B14F-4D97-AF65-F5344CB8AC3E}">
        <p14:creationId xmlns:p14="http://schemas.microsoft.com/office/powerpoint/2010/main" val="1561840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Training Look Like for the Network?</a:t>
            </a:r>
            <a:endParaRPr lang="en-US" dirty="0"/>
          </a:p>
        </p:txBody>
      </p:sp>
      <p:sp>
        <p:nvSpPr>
          <p:cNvPr id="3" name="Content Placeholder 2"/>
          <p:cNvSpPr>
            <a:spLocks noGrp="1"/>
          </p:cNvSpPr>
          <p:nvPr>
            <p:ph idx="1"/>
          </p:nvPr>
        </p:nvSpPr>
        <p:spPr/>
        <p:txBody>
          <a:bodyPr/>
          <a:lstStyle/>
          <a:p>
            <a:r>
              <a:rPr lang="en-US" dirty="0" smtClean="0"/>
              <a:t>Generally, most of our partners are already training their communities</a:t>
            </a:r>
            <a:endParaRPr lang="en-US" dirty="0"/>
          </a:p>
          <a:p>
            <a:pPr lvl="1"/>
            <a:r>
              <a:rPr lang="en-US" dirty="0" smtClean="0"/>
              <a:t>Only five have not yet done it, but most are looking to start</a:t>
            </a:r>
          </a:p>
          <a:p>
            <a:r>
              <a:rPr lang="en-US" dirty="0" smtClean="0"/>
              <a:t>For those who do, we have a wide range:</a:t>
            </a:r>
          </a:p>
          <a:p>
            <a:pPr lvl="1"/>
            <a:r>
              <a:rPr lang="en-US" dirty="0" smtClean="0"/>
              <a:t>How to identify need and interest when starting a social enterprise</a:t>
            </a:r>
          </a:p>
          <a:p>
            <a:pPr lvl="1"/>
            <a:r>
              <a:rPr lang="en-US" dirty="0" smtClean="0"/>
              <a:t>Data Analysis with R</a:t>
            </a:r>
          </a:p>
          <a:p>
            <a:pPr lvl="1"/>
            <a:r>
              <a:rPr lang="en-US" dirty="0" smtClean="0"/>
              <a:t>Machine learning</a:t>
            </a:r>
            <a:endParaRPr lang="en-US" dirty="0"/>
          </a:p>
        </p:txBody>
      </p:sp>
    </p:spTree>
    <p:extLst>
      <p:ext uri="{BB962C8B-B14F-4D97-AF65-F5344CB8AC3E}">
        <p14:creationId xmlns:p14="http://schemas.microsoft.com/office/powerpoint/2010/main" val="2324506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Field Look Like?</a:t>
            </a:r>
            <a:endParaRPr lang="en-US" dirty="0"/>
          </a:p>
        </p:txBody>
      </p:sp>
      <p:sp>
        <p:nvSpPr>
          <p:cNvPr id="3" name="Content Placeholder 2"/>
          <p:cNvSpPr>
            <a:spLocks noGrp="1"/>
          </p:cNvSpPr>
          <p:nvPr>
            <p:ph idx="1"/>
          </p:nvPr>
        </p:nvSpPr>
        <p:spPr/>
        <p:txBody>
          <a:bodyPr/>
          <a:lstStyle/>
          <a:p>
            <a:r>
              <a:rPr lang="en-US" dirty="0" smtClean="0"/>
              <a:t>Most of you do trainings on the following:</a:t>
            </a:r>
          </a:p>
          <a:p>
            <a:pPr lvl="1"/>
            <a:r>
              <a:rPr lang="en-US" dirty="0" smtClean="0"/>
              <a:t>How to use a local data website to access data</a:t>
            </a:r>
          </a:p>
          <a:p>
            <a:pPr lvl="1"/>
            <a:r>
              <a:rPr lang="en-US" dirty="0" smtClean="0"/>
              <a:t>Using data/tech to complete a work-related task</a:t>
            </a:r>
          </a:p>
          <a:p>
            <a:pPr lvl="1"/>
            <a:r>
              <a:rPr lang="en-US" dirty="0" smtClean="0"/>
              <a:t>Using data related to a specific issue area</a:t>
            </a:r>
          </a:p>
          <a:p>
            <a:pPr lvl="1"/>
            <a:r>
              <a:rPr lang="en-US" dirty="0" smtClean="0"/>
              <a:t>Using a tool to manipulate or visualize data</a:t>
            </a:r>
          </a:p>
          <a:p>
            <a:pPr lvl="1"/>
            <a:r>
              <a:rPr lang="en-US" dirty="0" smtClean="0"/>
              <a:t>Using a local data source</a:t>
            </a:r>
          </a:p>
          <a:p>
            <a:pPr lvl="1"/>
            <a:endParaRPr lang="en-US" dirty="0"/>
          </a:p>
        </p:txBody>
      </p:sp>
    </p:spTree>
    <p:extLst>
      <p:ext uri="{BB962C8B-B14F-4D97-AF65-F5344CB8AC3E}">
        <p14:creationId xmlns:p14="http://schemas.microsoft.com/office/powerpoint/2010/main" val="1043240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Sort of Trainings Do We Mean?</a:t>
            </a:r>
            <a:endParaRPr lang="en-US" dirty="0"/>
          </a:p>
        </p:txBody>
      </p:sp>
      <p:sp>
        <p:nvSpPr>
          <p:cNvPr id="3" name="Content Placeholder 2"/>
          <p:cNvSpPr>
            <a:spLocks noGrp="1"/>
          </p:cNvSpPr>
          <p:nvPr>
            <p:ph idx="1"/>
          </p:nvPr>
        </p:nvSpPr>
        <p:spPr/>
        <p:txBody>
          <a:bodyPr/>
          <a:lstStyle/>
          <a:p>
            <a:r>
              <a:rPr lang="en-US" dirty="0" err="1" smtClean="0"/>
              <a:t>Savi</a:t>
            </a:r>
            <a:endParaRPr lang="en-US" dirty="0"/>
          </a:p>
        </p:txBody>
      </p:sp>
      <p:pic>
        <p:nvPicPr>
          <p:cNvPr id="1026" name="Picture 2" descr="http://www.savi.org/savi/images/savi-tool-tem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350" y="2862463"/>
            <a:ext cx="7527412" cy="28478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0.gstatic.com/images?q=tbn:ANd9GcS2Vvf_1cS5VBLunrtfYFaHkrsdI7ohXZ938V_Pg9clNK5hnlYU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350" y="1519240"/>
            <a:ext cx="3714750" cy="12287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savi.org/savi/images/savi-tool-tem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350" y="3049075"/>
            <a:ext cx="7527412" cy="2847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13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Sort of Trainings Do We Mean?</a:t>
            </a:r>
          </a:p>
        </p:txBody>
      </p:sp>
      <p:pic>
        <p:nvPicPr>
          <p:cNvPr id="2050" name="Picture 2" descr="http://uwm.edu/libraries/wp-content/uploads/sites/59/2015/03/14391223825_8fa47c1309_b.jpg"/>
          <p:cNvPicPr>
            <a:picLocks noChangeAspect="1" noChangeArrowheads="1"/>
          </p:cNvPicPr>
          <p:nvPr/>
        </p:nvPicPr>
        <p:blipFill rotWithShape="1">
          <a:blip r:embed="rId3">
            <a:extLst>
              <a:ext uri="{28A0092B-C50C-407E-A947-70E740481C1C}">
                <a14:useLocalDpi xmlns:a14="http://schemas.microsoft.com/office/drawing/2010/main" val="0"/>
              </a:ext>
            </a:extLst>
          </a:blip>
          <a:srcRect t="23450" r="3144" b="20861"/>
          <a:stretch/>
        </p:blipFill>
        <p:spPr bwMode="auto">
          <a:xfrm>
            <a:off x="416834" y="3158890"/>
            <a:ext cx="4024538" cy="17354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blogs.splunk.com/wp-content/uploads/2014/02/IheartDat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8277" y="1818632"/>
            <a:ext cx="4005464" cy="40054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blogs.splunk.com/wp-content/uploads/2014/02/IheartDat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8277" y="2023905"/>
            <a:ext cx="4005464" cy="4005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25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Reach Matters</a:t>
            </a:r>
            <a:endParaRPr lang="en-US" dirty="0"/>
          </a:p>
        </p:txBody>
      </p:sp>
      <p:sp>
        <p:nvSpPr>
          <p:cNvPr id="3" name="Content Placeholder 2"/>
          <p:cNvSpPr>
            <a:spLocks noGrp="1"/>
          </p:cNvSpPr>
          <p:nvPr>
            <p:ph idx="1"/>
          </p:nvPr>
        </p:nvSpPr>
        <p:spPr/>
        <p:txBody>
          <a:bodyPr/>
          <a:lstStyle/>
          <a:p>
            <a:r>
              <a:rPr lang="en-US" dirty="0" smtClean="0"/>
              <a:t>Through these trainings we’re all reaching important audiences:</a:t>
            </a:r>
          </a:p>
          <a:p>
            <a:pPr lvl="1"/>
            <a:r>
              <a:rPr lang="en-US" dirty="0" smtClean="0"/>
              <a:t>Nonprofit staff</a:t>
            </a:r>
          </a:p>
          <a:p>
            <a:pPr lvl="1"/>
            <a:r>
              <a:rPr lang="en-US" dirty="0" smtClean="0"/>
              <a:t>Government staff</a:t>
            </a:r>
          </a:p>
          <a:p>
            <a:pPr lvl="1"/>
            <a:r>
              <a:rPr lang="en-US" dirty="0" smtClean="0"/>
              <a:t>Funders</a:t>
            </a:r>
          </a:p>
          <a:p>
            <a:pPr lvl="1"/>
            <a:r>
              <a:rPr lang="en-US" dirty="0" smtClean="0"/>
              <a:t>Resident leaders</a:t>
            </a:r>
          </a:p>
          <a:p>
            <a:r>
              <a:rPr lang="en-US" dirty="0"/>
              <a:t>A</a:t>
            </a:r>
            <a:r>
              <a:rPr lang="en-US" dirty="0" smtClean="0"/>
              <a:t>lmost all trainings can be given to those at “beginner” levels</a:t>
            </a:r>
            <a:endParaRPr lang="en-US" dirty="0"/>
          </a:p>
        </p:txBody>
      </p:sp>
    </p:spTree>
    <p:extLst>
      <p:ext uri="{BB962C8B-B14F-4D97-AF65-F5344CB8AC3E}">
        <p14:creationId xmlns:p14="http://schemas.microsoft.com/office/powerpoint/2010/main" val="2236990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Would You Like to Go?</a:t>
            </a:r>
            <a:endParaRPr lang="en-US" dirty="0"/>
          </a:p>
        </p:txBody>
      </p:sp>
      <p:sp>
        <p:nvSpPr>
          <p:cNvPr id="3" name="Content Placeholder 2"/>
          <p:cNvSpPr>
            <a:spLocks noGrp="1"/>
          </p:cNvSpPr>
          <p:nvPr>
            <p:ph idx="1"/>
          </p:nvPr>
        </p:nvSpPr>
        <p:spPr/>
        <p:txBody>
          <a:bodyPr/>
          <a:lstStyle/>
          <a:p>
            <a:r>
              <a:rPr lang="en-US" dirty="0" smtClean="0"/>
              <a:t>Gaps:</a:t>
            </a:r>
          </a:p>
          <a:p>
            <a:pPr lvl="1"/>
            <a:r>
              <a:rPr lang="en-US" dirty="0" smtClean="0"/>
              <a:t>Using technology tools to manipulate or visualize data</a:t>
            </a:r>
          </a:p>
          <a:p>
            <a:pPr lvl="1"/>
            <a:r>
              <a:rPr lang="en-US" dirty="0"/>
              <a:t>Understanding data </a:t>
            </a:r>
            <a:r>
              <a:rPr lang="en-US" dirty="0" smtClean="0"/>
              <a:t>concepts</a:t>
            </a:r>
          </a:p>
          <a:p>
            <a:pPr lvl="1"/>
            <a:r>
              <a:rPr lang="en-US" dirty="0" smtClean="0"/>
              <a:t>Completing work-related tasks</a:t>
            </a:r>
          </a:p>
          <a:p>
            <a:pPr lvl="1"/>
            <a:r>
              <a:rPr lang="en-US" dirty="0" smtClean="0"/>
              <a:t>Data related to specific issues</a:t>
            </a:r>
          </a:p>
          <a:p>
            <a:pPr lvl="1"/>
            <a:r>
              <a:rPr lang="en-US" dirty="0" smtClean="0"/>
              <a:t>Using a local data source</a:t>
            </a:r>
          </a:p>
          <a:p>
            <a:endParaRPr lang="en-US" dirty="0"/>
          </a:p>
        </p:txBody>
      </p:sp>
    </p:spTree>
    <p:extLst>
      <p:ext uri="{BB962C8B-B14F-4D97-AF65-F5344CB8AC3E}">
        <p14:creationId xmlns:p14="http://schemas.microsoft.com/office/powerpoint/2010/main" val="104890402"/>
      </p:ext>
    </p:extLst>
  </p:cSld>
  <p:clrMapOvr>
    <a:masterClrMapping/>
  </p:clrMapOvr>
</p:sld>
</file>

<file path=ppt/theme/theme1.xml><?xml version="1.0" encoding="utf-8"?>
<a:theme xmlns:a="http://schemas.openxmlformats.org/drawingml/2006/main" name="NNIP PPT Theme">
  <a:themeElements>
    <a:clrScheme name="NNIP Custom Palette">
      <a:dk1>
        <a:srgbClr val="000000"/>
      </a:dk1>
      <a:lt1>
        <a:sysClr val="window" lastClr="FFFFFF"/>
      </a:lt1>
      <a:dk2>
        <a:srgbClr val="273691"/>
      </a:dk2>
      <a:lt2>
        <a:srgbClr val="00B6DE"/>
      </a:lt2>
      <a:accent1>
        <a:srgbClr val="00B6DE"/>
      </a:accent1>
      <a:accent2>
        <a:srgbClr val="B5D334"/>
      </a:accent2>
      <a:accent3>
        <a:srgbClr val="BAE5F2"/>
      </a:accent3>
      <a:accent4>
        <a:srgbClr val="92278F"/>
      </a:accent4>
      <a:accent5>
        <a:srgbClr val="273691"/>
      </a:accent5>
      <a:accent6>
        <a:srgbClr val="FFFFFF"/>
      </a:accent6>
      <a:hlink>
        <a:srgbClr val="00B6DE"/>
      </a:hlink>
      <a:folHlink>
        <a:srgbClr val="273691"/>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microsoft.com/sharepoint/v3/fields"/>
    <ds:schemaRef ds:uri="http://www.w3.org/XML/1998/namespace"/>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7656</TotalTime>
  <Words>1122</Words>
  <Application>Microsoft Office PowerPoint</Application>
  <PresentationFormat>On-screen Show (4:3)</PresentationFormat>
  <Paragraphs>97</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NNIP PPT Theme</vt:lpstr>
      <vt:lpstr>Community Data &amp; Technology Training: Survey Results</vt:lpstr>
      <vt:lpstr>Expanding Training on Using Data and Technology to Improve Communities</vt:lpstr>
      <vt:lpstr>How Did That Survey Go?</vt:lpstr>
      <vt:lpstr>What Does Training Look Like for the Network?</vt:lpstr>
      <vt:lpstr>What’s the Field Look Like?</vt:lpstr>
      <vt:lpstr>What Sort of Trainings Do We Mean?</vt:lpstr>
      <vt:lpstr>What Sort of Trainings Do We Mean?</vt:lpstr>
      <vt:lpstr>Reach Matters</vt:lpstr>
      <vt:lpstr>Where Would You Like to Go?</vt:lpstr>
      <vt:lpstr>Next Steps in Project</vt:lpstr>
      <vt:lpstr>Follow us on Twitter @NNIPHQ or on NNIPNews Google Group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Woluchem, Maia</cp:lastModifiedBy>
  <cp:revision>218</cp:revision>
  <cp:lastPrinted>2016-04-01T17:59:56Z</cp:lastPrinted>
  <dcterms:created xsi:type="dcterms:W3CDTF">2010-04-12T23:12:02Z</dcterms:created>
  <dcterms:modified xsi:type="dcterms:W3CDTF">2016-10-05T14:35:15Z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