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99" r:id="rId5"/>
    <p:sldMasterId id="2147493513" r:id="rId6"/>
    <p:sldMasterId id="2147493485" r:id="rId7"/>
  </p:sldMasterIdLst>
  <p:notesMasterIdLst>
    <p:notesMasterId r:id="rId23"/>
  </p:notesMasterIdLst>
  <p:sldIdLst>
    <p:sldId id="256" r:id="rId8"/>
    <p:sldId id="291" r:id="rId9"/>
    <p:sldId id="289" r:id="rId10"/>
    <p:sldId id="258" r:id="rId11"/>
    <p:sldId id="257" r:id="rId12"/>
    <p:sldId id="292" r:id="rId13"/>
    <p:sldId id="273" r:id="rId14"/>
    <p:sldId id="290" r:id="rId15"/>
    <p:sldId id="282" r:id="rId16"/>
    <p:sldId id="279" r:id="rId17"/>
    <p:sldId id="293" r:id="rId18"/>
    <p:sldId id="294" r:id="rId19"/>
    <p:sldId id="287" r:id="rId20"/>
    <p:sldId id="283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tingolo, Rob" initials="PR" lastIdx="1" clrIdx="0"/>
  <p:cmAuthor id="1" name="Leah Hendey" initials="LH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691"/>
    <a:srgbClr val="00B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2" autoAdjust="0"/>
    <p:restoredTop sz="78171" autoAdjust="0"/>
  </p:normalViewPr>
  <p:slideViewPr>
    <p:cSldViewPr snapToGrid="0" snapToObjects="1">
      <p:cViewPr varScale="1">
        <p:scale>
          <a:sx n="91" d="100"/>
          <a:sy n="91" d="100"/>
        </p:scale>
        <p:origin x="-2442" y="-96"/>
      </p:cViewPr>
      <p:guideLst>
        <p:guide orient="horz" pos="72"/>
        <p:guide pos="115"/>
      </p:guideLst>
    </p:cSldViewPr>
  </p:slideViewPr>
  <p:outlineViewPr>
    <p:cViewPr>
      <p:scale>
        <a:sx n="33" d="100"/>
        <a:sy n="33" d="100"/>
      </p:scale>
      <p:origin x="0" y="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SNIP\SNIP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SNIP\SNIP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SNIP\SNIP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SNIP Score 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For Each NNIP Partner City</a:t>
            </a:r>
            <a:endParaRPr lang="en-US">
              <a:effectLst/>
            </a:endParaRPr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(2)'!$B$1</c:f>
              <c:strCache>
                <c:ptCount val="1"/>
                <c:pt idx="0">
                  <c:v>2015 SNIP</c:v>
                </c:pt>
              </c:strCache>
            </c:strRef>
          </c:tx>
          <c:invertIfNegative val="0"/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'Sheet1 (2)'!$A$2:$A$30</c:f>
              <c:strCache>
                <c:ptCount val="17"/>
                <c:pt idx="16">
                  <c:v>Average</c:v>
                </c:pt>
              </c:strCache>
            </c:strRef>
          </c:cat>
          <c:val>
            <c:numRef>
              <c:f>'Sheet1 (2)'!$B$2:$B$30</c:f>
              <c:numCache>
                <c:formatCode>General</c:formatCode>
                <c:ptCount val="29"/>
                <c:pt idx="0">
                  <c:v>9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4</c:v>
                </c:pt>
                <c:pt idx="15">
                  <c:v>4</c:v>
                </c:pt>
                <c:pt idx="16" formatCode="0.0">
                  <c:v>3.7857142857142856</c:v>
                </c:pt>
                <c:pt idx="17">
                  <c:v>3</c:v>
                </c:pt>
                <c:pt idx="18">
                  <c:v>3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396160"/>
        <c:axId val="130397696"/>
      </c:barChart>
      <c:catAx>
        <c:axId val="130396160"/>
        <c:scaling>
          <c:orientation val="minMax"/>
        </c:scaling>
        <c:delete val="0"/>
        <c:axPos val="b"/>
        <c:majorTickMark val="out"/>
        <c:minorTickMark val="none"/>
        <c:tickLblPos val="nextTo"/>
        <c:crossAx val="130397696"/>
        <c:crosses val="autoZero"/>
        <c:auto val="1"/>
        <c:lblAlgn val="ctr"/>
        <c:lblOffset val="100"/>
        <c:noMultiLvlLbl val="0"/>
      </c:catAx>
      <c:valAx>
        <c:axId val="130397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0396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Percent of Partners </a:t>
            </a:r>
            <a:br>
              <a:rPr lang="en-US"/>
            </a:br>
            <a:r>
              <a:rPr lang="en-US"/>
              <a:t>with</a:t>
            </a:r>
            <a:r>
              <a:rPr lang="en-US" baseline="0"/>
              <a:t> </a:t>
            </a:r>
            <a:r>
              <a:rPr lang="en-US"/>
              <a:t>Each Data</a:t>
            </a:r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Sheet3!$A$2:$A$11</c:f>
              <c:strCache>
                <c:ptCount val="10"/>
                <c:pt idx="0">
                  <c:v>Schools</c:v>
                </c:pt>
                <c:pt idx="1">
                  <c:v>Distressed Property</c:v>
                </c:pt>
                <c:pt idx="2">
                  <c:v>Vital Stats</c:v>
                </c:pt>
                <c:pt idx="3">
                  <c:v>Public Assistance</c:v>
                </c:pt>
                <c:pt idx="4">
                  <c:v>Crime</c:v>
                </c:pt>
                <c:pt idx="5">
                  <c:v>Property Characteristics</c:v>
                </c:pt>
                <c:pt idx="6">
                  <c:v>Sales</c:v>
                </c:pt>
                <c:pt idx="7">
                  <c:v>Businesses</c:v>
                </c:pt>
                <c:pt idx="8">
                  <c:v>Child Health</c:v>
                </c:pt>
                <c:pt idx="9">
                  <c:v>Other Health</c:v>
                </c:pt>
              </c:strCache>
            </c:strRef>
          </c:cat>
          <c:val>
            <c:numRef>
              <c:f>Sheet3!$C$2:$C$11</c:f>
              <c:numCache>
                <c:formatCode>0%</c:formatCode>
                <c:ptCount val="10"/>
                <c:pt idx="0">
                  <c:v>0.6428571428571429</c:v>
                </c:pt>
                <c:pt idx="1">
                  <c:v>0.5357142857142857</c:v>
                </c:pt>
                <c:pt idx="2">
                  <c:v>0.5</c:v>
                </c:pt>
                <c:pt idx="3">
                  <c:v>0.39285714285714285</c:v>
                </c:pt>
                <c:pt idx="4">
                  <c:v>0.39285714285714285</c:v>
                </c:pt>
                <c:pt idx="5">
                  <c:v>0.39285714285714285</c:v>
                </c:pt>
                <c:pt idx="6">
                  <c:v>0.35714285714285715</c:v>
                </c:pt>
                <c:pt idx="7">
                  <c:v>0.25</c:v>
                </c:pt>
                <c:pt idx="8">
                  <c:v>0.17857142857142858</c:v>
                </c:pt>
                <c:pt idx="9">
                  <c:v>0.14285714285714285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092352"/>
        <c:axId val="139093888"/>
      </c:barChart>
      <c:catAx>
        <c:axId val="1390923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39093888"/>
        <c:crosses val="autoZero"/>
        <c:auto val="1"/>
        <c:lblAlgn val="ctr"/>
        <c:lblOffset val="100"/>
        <c:noMultiLvlLbl val="0"/>
      </c:catAx>
      <c:valAx>
        <c:axId val="13909388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390923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SNIP Scores With</a:t>
            </a:r>
            <a:r>
              <a:rPr lang="en-US" baseline="0"/>
              <a:t> All</a:t>
            </a:r>
          </a:p>
          <a:p>
            <a:pPr>
              <a:defRPr/>
            </a:pPr>
            <a:r>
              <a:rPr lang="en-US" baseline="0"/>
              <a:t>Up-to-Date Data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Current SNIP</c:v>
          </c:tx>
          <c:invertIfNegative val="0"/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'Sheet1 (3)'!$A$2:$A$30</c:f>
              <c:strCache>
                <c:ptCount val="17"/>
                <c:pt idx="16">
                  <c:v>Average</c:v>
                </c:pt>
              </c:strCache>
            </c:strRef>
          </c:cat>
          <c:val>
            <c:numRef>
              <c:f>'Sheet1 (3)'!$B$2:$B$30</c:f>
              <c:numCache>
                <c:formatCode>General</c:formatCode>
                <c:ptCount val="29"/>
                <c:pt idx="0">
                  <c:v>9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4</c:v>
                </c:pt>
                <c:pt idx="15">
                  <c:v>4</c:v>
                </c:pt>
                <c:pt idx="16" formatCode="0.0">
                  <c:v>3.7857142857142856</c:v>
                </c:pt>
                <c:pt idx="17">
                  <c:v>3</c:v>
                </c:pt>
                <c:pt idx="18">
                  <c:v>3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</c:numCache>
            </c:numRef>
          </c:val>
        </c:ser>
        <c:ser>
          <c:idx val="1"/>
          <c:order val="1"/>
          <c:tx>
            <c:v>If Up-to-Date</c:v>
          </c:tx>
          <c:invertIfNegative val="0"/>
          <c:dPt>
            <c:idx val="16"/>
            <c:invertIfNegative val="0"/>
            <c:bubble3D val="0"/>
            <c:spPr>
              <a:solidFill>
                <a:schemeClr val="tx1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'Sheet1 (3)'!$A$2:$A$30</c:f>
              <c:strCache>
                <c:ptCount val="17"/>
                <c:pt idx="16">
                  <c:v>Average</c:v>
                </c:pt>
              </c:strCache>
            </c:strRef>
          </c:cat>
          <c:val>
            <c:numRef>
              <c:f>'Sheet1 (3)'!$C$2:$C$30</c:f>
              <c:numCache>
                <c:formatCode>General</c:formatCode>
                <c:ptCount val="29"/>
                <c:pt idx="0">
                  <c:v>10</c:v>
                </c:pt>
                <c:pt idx="1">
                  <c:v>8</c:v>
                </c:pt>
                <c:pt idx="2">
                  <c:v>9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8</c:v>
                </c:pt>
                <c:pt idx="7">
                  <c:v>10</c:v>
                </c:pt>
                <c:pt idx="8">
                  <c:v>6</c:v>
                </c:pt>
                <c:pt idx="9">
                  <c:v>8</c:v>
                </c:pt>
                <c:pt idx="10">
                  <c:v>6</c:v>
                </c:pt>
                <c:pt idx="11">
                  <c:v>8</c:v>
                </c:pt>
                <c:pt idx="12">
                  <c:v>6</c:v>
                </c:pt>
                <c:pt idx="13">
                  <c:v>7</c:v>
                </c:pt>
                <c:pt idx="14">
                  <c:v>7</c:v>
                </c:pt>
                <c:pt idx="15">
                  <c:v>5</c:v>
                </c:pt>
                <c:pt idx="16">
                  <c:v>6</c:v>
                </c:pt>
                <c:pt idx="17">
                  <c:v>9</c:v>
                </c:pt>
                <c:pt idx="18">
                  <c:v>9</c:v>
                </c:pt>
                <c:pt idx="19">
                  <c:v>6</c:v>
                </c:pt>
                <c:pt idx="20">
                  <c:v>5</c:v>
                </c:pt>
                <c:pt idx="21">
                  <c:v>1</c:v>
                </c:pt>
                <c:pt idx="22">
                  <c:v>3</c:v>
                </c:pt>
                <c:pt idx="23">
                  <c:v>0</c:v>
                </c:pt>
                <c:pt idx="24">
                  <c:v>3</c:v>
                </c:pt>
                <c:pt idx="25">
                  <c:v>5</c:v>
                </c:pt>
                <c:pt idx="26">
                  <c:v>4</c:v>
                </c:pt>
                <c:pt idx="27">
                  <c:v>0</c:v>
                </c:pt>
                <c:pt idx="28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527296"/>
        <c:axId val="139528832"/>
      </c:barChart>
      <c:catAx>
        <c:axId val="139527296"/>
        <c:scaling>
          <c:orientation val="minMax"/>
        </c:scaling>
        <c:delete val="0"/>
        <c:axPos val="b"/>
        <c:majorTickMark val="out"/>
        <c:minorTickMark val="none"/>
        <c:tickLblPos val="nextTo"/>
        <c:crossAx val="139528832"/>
        <c:crosses val="autoZero"/>
        <c:auto val="1"/>
        <c:lblAlgn val="ctr"/>
        <c:lblOffset val="100"/>
        <c:noMultiLvlLbl val="0"/>
      </c:catAx>
      <c:valAx>
        <c:axId val="139528832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crossAx val="139527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760383570474739"/>
          <c:y val="0.27719347581552312"/>
          <c:w val="0.11549557949993093"/>
          <c:h val="9.4131566887472401E-2"/>
        </c:manualLayout>
      </c:layout>
      <c:overlay val="1"/>
    </c:legend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0-15T09:26:48.853" idx="3">
    <p:pos x="4960" y="3688"/>
    <p:text>Can we say other health - it's not just adults...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ED001-8E4F-41BA-B339-E1E7E3327FC9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0A19E-F03E-4439-8473-00B692EF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1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presented last year in Denver. We’ve used your feedback and improved the methodology.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stats.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4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have simple SNIP scorecards run for each partner city. </a:t>
            </a:r>
          </a:p>
          <a:p>
            <a:r>
              <a:rPr lang="en-US" baseline="0" dirty="0" smtClean="0"/>
              <a:t>Please find me and I can tell you how your city did. </a:t>
            </a:r>
          </a:p>
          <a:p>
            <a:r>
              <a:rPr lang="en-US" baseline="0" dirty="0" smtClean="0"/>
              <a:t>I’m emailing everyone their score. Check for it during lunch!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74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47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 score improves</a:t>
            </a:r>
            <a:r>
              <a:rPr lang="en-US" baseline="0" dirty="0" smtClean="0"/>
              <a:t> to 6 if everyone simply brings the data they already have up-to-date.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28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Runner ups Cleveland and Columbus!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05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Local data is central to NNIP.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care about data that is at small geographies and regularly updated.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NNIP partners agree to collect data: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 topics since problems and solutions rarely fall within silos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 time to reduce effort/costs of acquisition and processing over time, to look at trends, and to be responsive to quick requests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neighborhood level – because we know issues are not the same across the city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34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inventory goes back almost 20 years.</a:t>
            </a:r>
          </a:p>
          <a:p>
            <a:r>
              <a:rPr lang="en-US" dirty="0" smtClean="0"/>
              <a:t>Covers  the most common types of data, but not everything.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3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online, much easier</a:t>
            </a:r>
            <a:r>
              <a:rPr lang="en-US" baseline="0" dirty="0" smtClean="0"/>
              <a:t> to use!</a:t>
            </a:r>
          </a:p>
          <a:p>
            <a:r>
              <a:rPr lang="en-US" baseline="0" dirty="0" smtClean="0"/>
              <a:t>We no longer are asking if you have data that’s not at the neighborhood level – major change.</a:t>
            </a:r>
          </a:p>
          <a:p>
            <a:r>
              <a:rPr lang="en-US" baseline="0" dirty="0" smtClean="0"/>
              <a:t>If you have any additional feedback about the new system, please let us know.</a:t>
            </a:r>
          </a:p>
          <a:p>
            <a:r>
              <a:rPr lang="en-US" baseline="0" dirty="0" smtClean="0"/>
              <a:t>Going to get back on schedule for updates.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82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to all the partners who updated on-time!</a:t>
            </a:r>
          </a:p>
          <a:p>
            <a:r>
              <a:rPr lang="en-US" dirty="0" smtClean="0"/>
              <a:t>We know it was short notice, it’s</a:t>
            </a:r>
            <a:r>
              <a:rPr lang="en-US" baseline="0" dirty="0" smtClean="0"/>
              <a:t> helpful.</a:t>
            </a:r>
          </a:p>
          <a:p>
            <a:r>
              <a:rPr lang="en-US" baseline="0" dirty="0" smtClean="0"/>
              <a:t>Acknowledge that some of the scores aren’t based on up-to-date inventories.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5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SNIP is a summary score to</a:t>
            </a:r>
            <a:r>
              <a:rPr lang="en-US" baseline="0" dirty="0" smtClean="0"/>
              <a:t> give us a snapshot of the extent of the data each partner has.</a:t>
            </a:r>
            <a:endParaRPr lang="en-US" dirty="0" smtClean="0"/>
          </a:p>
          <a:p>
            <a:r>
              <a:rPr lang="en-US" dirty="0" smtClean="0"/>
              <a:t>A few key changes from last time…</a:t>
            </a:r>
          </a:p>
          <a:p>
            <a:r>
              <a:rPr lang="en-US" dirty="0" smtClean="0"/>
              <a:t>Prisoner re-entry is gone.</a:t>
            </a:r>
          </a:p>
          <a:p>
            <a:r>
              <a:rPr lang="en-US" dirty="0" smtClean="0"/>
              <a:t>Business licenses is now part of SNIP.</a:t>
            </a:r>
          </a:p>
          <a:p>
            <a:r>
              <a:rPr lang="en-US" dirty="0" smtClean="0"/>
              <a:t>A</a:t>
            </a:r>
            <a:r>
              <a:rPr lang="en-US" baseline="0" dirty="0" smtClean="0"/>
              <a:t> few small changes about how vital stats and distressed property indicator is calculated.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4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how SNIP works….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1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the scores this time around. </a:t>
            </a:r>
          </a:p>
          <a:p>
            <a:r>
              <a:rPr lang="en-US" dirty="0" smtClean="0"/>
              <a:t>Average</a:t>
            </a:r>
            <a:r>
              <a:rPr lang="en-US" baseline="0" dirty="0" smtClean="0"/>
              <a:t> is a little lower than last year, expected since we tightened up the date requirement.</a:t>
            </a:r>
          </a:p>
          <a:p>
            <a:r>
              <a:rPr lang="en-US" baseline="0" dirty="0" smtClean="0"/>
              <a:t>We think it should look better and will once all the inventories are up-to-date, specifically, few zeros.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8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1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9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90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4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8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50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4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92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08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25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305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52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07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40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38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59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0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65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0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16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02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24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54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25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51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06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7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1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65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445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87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05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15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81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66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7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75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1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115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26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91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3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3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5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2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8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17.jpe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13.png"/><Relationship Id="rId25" Type="http://schemas.openxmlformats.org/officeDocument/2006/relationships/image" Target="../media/image21.jpe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0.jpe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.jpg"/><Relationship Id="rId23" Type="http://schemas.openxmlformats.org/officeDocument/2006/relationships/image" Target="../media/image19.jpeg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5.jpe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22" Type="http://schemas.openxmlformats.org/officeDocument/2006/relationships/image" Target="../media/image1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0080" y="1444309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27369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aseline="0" dirty="0" smtClean="0"/>
              <a:t>Data Inventory Analysis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26139" y="4921321"/>
            <a:ext cx="2917861" cy="1366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4" t="38008" r="16782" b="18712"/>
          <a:stretch/>
        </p:blipFill>
        <p:spPr bwMode="auto">
          <a:xfrm>
            <a:off x="1539766" y="2127694"/>
            <a:ext cx="6064468" cy="371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/>
          <p:cNvSpPr txBox="1">
            <a:spLocks/>
          </p:cNvSpPr>
          <p:nvPr/>
        </p:nvSpPr>
        <p:spPr>
          <a:xfrm>
            <a:off x="348079" y="5669890"/>
            <a:ext cx="5486400" cy="849617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00B6D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r>
              <a:rPr lang="en-US" dirty="0" smtClean="0"/>
              <a:t>NNIP Partnership Meeting,</a:t>
            </a:r>
            <a:r>
              <a:rPr lang="en-US" baseline="0" dirty="0" smtClean="0"/>
              <a:t> </a:t>
            </a:r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7" r:id="rId2"/>
    <p:sldLayoutId id="2147493457" r:id="rId3"/>
    <p:sldLayoutId id="2147493483" r:id="rId4"/>
    <p:sldLayoutId id="2147493484" r:id="rId5"/>
    <p:sldLayoutId id="2147493478" r:id="rId6"/>
    <p:sldLayoutId id="2147493470" r:id="rId7"/>
    <p:sldLayoutId id="2147493481" r:id="rId8"/>
    <p:sldLayoutId id="2147493482" r:id="rId9"/>
    <p:sldLayoutId id="2147493477" r:id="rId10"/>
    <p:sldLayoutId id="2147493471" r:id="rId11"/>
    <p:sldLayoutId id="2147493475" r:id="rId12"/>
    <p:sldLayoutId id="2147493474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Value of the Data Inventory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Data</a:t>
            </a:r>
            <a:r>
              <a:rPr lang="en-US" baseline="0" dirty="0" smtClean="0"/>
              <a:t> is a central piece of NNIP</a:t>
            </a:r>
          </a:p>
          <a:p>
            <a:r>
              <a:rPr lang="en-US" baseline="0" dirty="0" smtClean="0"/>
              <a:t>Self-assessment</a:t>
            </a:r>
          </a:p>
          <a:p>
            <a:r>
              <a:rPr lang="en-US" baseline="0" dirty="0" smtClean="0"/>
              <a:t>Helps HQ identify organizational challenges</a:t>
            </a:r>
          </a:p>
          <a:p>
            <a:r>
              <a:rPr lang="en-US" dirty="0" smtClean="0"/>
              <a:t>Improving</a:t>
            </a:r>
            <a:r>
              <a:rPr lang="en-US" baseline="0" dirty="0" smtClean="0"/>
              <a:t> the network</a:t>
            </a:r>
          </a:p>
        </p:txBody>
      </p:sp>
      <p:pic>
        <p:nvPicPr>
          <p:cNvPr id="4098" name="Picture 2" descr="http://wfhorne-co.com/wp-content/uploads/2014/09/inventory-management-sales-forecast-retail-analytics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r="21618"/>
          <a:stretch/>
        </p:blipFill>
        <p:spPr bwMode="auto">
          <a:xfrm>
            <a:off x="4572000" y="1806587"/>
            <a:ext cx="3404716" cy="431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05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0" r:id="rId1"/>
    <p:sldLayoutId id="2147493501" r:id="rId2"/>
    <p:sldLayoutId id="2147493502" r:id="rId3"/>
    <p:sldLayoutId id="2147493503" r:id="rId4"/>
    <p:sldLayoutId id="2147493504" r:id="rId5"/>
    <p:sldLayoutId id="2147493505" r:id="rId6"/>
    <p:sldLayoutId id="2147493506" r:id="rId7"/>
    <p:sldLayoutId id="2147493507" r:id="rId8"/>
    <p:sldLayoutId id="2147493508" r:id="rId9"/>
    <p:sldLayoutId id="2147493509" r:id="rId10"/>
    <p:sldLayoutId id="2147493510" r:id="rId11"/>
    <p:sldLayoutId id="2147493511" r:id="rId12"/>
    <p:sldLayoutId id="2147493512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Neighborhood Data is More than Municipal Data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3430" y="1566916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0" dirty="0" smtClean="0"/>
              <a:t>NNIP Data should be…</a:t>
            </a:r>
          </a:p>
        </p:txBody>
      </p:sp>
      <p:pic>
        <p:nvPicPr>
          <p:cNvPr id="6146" name="Picture 2" descr="http://www.stateside.com/wp-content/uploads/Map-and-Magnifying-Glass-e137338844249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7" y="2286000"/>
            <a:ext cx="28670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93430" y="5222803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aseline="0" dirty="0" smtClean="0"/>
              <a:t>Small Geography</a:t>
            </a:r>
            <a:br>
              <a:rPr lang="en-US" baseline="0" dirty="0" smtClean="0"/>
            </a:br>
            <a:r>
              <a:rPr lang="en-US" sz="1800" baseline="0" dirty="0" smtClean="0"/>
              <a:t>Tract, Block Grp, Zip, Parcel</a:t>
            </a:r>
          </a:p>
        </p:txBody>
      </p:sp>
      <p:pic>
        <p:nvPicPr>
          <p:cNvPr id="6148" name="Picture 4" descr="http://www.revereps.mec.edu/susanbanthony/wp-content/uploads/2013/10/Current-Event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04" y="1988696"/>
            <a:ext cx="4269991" cy="35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446465" y="5222801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aseline="0" dirty="0" smtClean="0"/>
              <a:t>Current &amp; Up-to-Date</a:t>
            </a:r>
            <a:endParaRPr lang="en-US" sz="18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09183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4" r:id="rId1"/>
    <p:sldLayoutId id="2147493515" r:id="rId2"/>
    <p:sldLayoutId id="2147493516" r:id="rId3"/>
    <p:sldLayoutId id="2147493517" r:id="rId4"/>
    <p:sldLayoutId id="2147493518" r:id="rId5"/>
    <p:sldLayoutId id="2147493519" r:id="rId6"/>
    <p:sldLayoutId id="2147493520" r:id="rId7"/>
    <p:sldLayoutId id="2147493521" r:id="rId8"/>
    <p:sldLayoutId id="2147493522" r:id="rId9"/>
    <p:sldLayoutId id="2147493523" r:id="rId10"/>
    <p:sldLayoutId id="2147493524" r:id="rId11"/>
    <p:sldLayoutId id="2147493525" r:id="rId12"/>
    <p:sldLayoutId id="2147493526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Introducing the SNIP</a:t>
            </a:r>
            <a:r>
              <a:rPr lang="en-US" baseline="0" dirty="0" smtClean="0"/>
              <a:t> Score</a:t>
            </a:r>
            <a:endParaRPr lang="en-US" dirty="0" smtClean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93430" y="1457418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rgbClr val="27369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Small-geography</a:t>
            </a:r>
            <a:r>
              <a:rPr lang="en-US" baseline="0" dirty="0" smtClean="0"/>
              <a:t> Neighborhood Indicator Performance (SNIP) Components:</a:t>
            </a:r>
            <a:endParaRPr lang="en-US" dirty="0"/>
          </a:p>
        </p:txBody>
      </p:sp>
      <p:pic>
        <p:nvPicPr>
          <p:cNvPr id="2050" name="Picture 2" descr="http://www.womans.org/assets/images/galleries/pregnancy_childbirth/birth_newborn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2407595"/>
            <a:ext cx="1532107" cy="10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https://figures.boundless.com/5829/raw/crim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8894" r="50464" b="25073"/>
          <a:stretch/>
        </p:blipFill>
        <p:spPr bwMode="auto">
          <a:xfrm>
            <a:off x="2483337" y="2407595"/>
            <a:ext cx="1505020" cy="13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blovelyevents.com/wp-content/uploads/2013/08/back-to-school-party-apples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" y="3741002"/>
            <a:ext cx="1792961" cy="11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pediatriciansareawesome.wikispaces.com/file/view/charleston_pediatrician001.jpg/222403228/311x466/charleston_pediatrician00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8" y="2407595"/>
            <a:ext cx="1390802" cy="20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madisoncountyhealthdept.org/Images/AdultHom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52" y="3937263"/>
            <a:ext cx="1613972" cy="110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http://1.bp.blogspot.com/-BJoO8DeTeP0/Thn7guAhYII/AAAAAAAAAHA/QKq8t1EPN5E/s1600/ShawshankRedempt_219Pyxurz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8142" y="4936291"/>
            <a:ext cx="174337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blog.patrickhalpinehomes.com/files/2013/06/homes-for-sale-in-Glendale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8" y="5152127"/>
            <a:ext cx="1553396" cy="10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southvalleyny.com/yahoo_site_admin/assets/images/iStock_000005681825XSmall.15384743_std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50" y="5220138"/>
            <a:ext cx="1327600" cy="9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://grahamlegalpllc.com/wp-content/uploads/2013/10/stop-foreclosure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16" y="2371818"/>
            <a:ext cx="2019300" cy="13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://media.washtimes.com/media/community/image/2013/04/12/food_stamps_ad_bus_stop_t268.jpg?7f6c82c4e3ebc52dbf2e980dcc8631719b6d5f1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38" y="3937263"/>
            <a:ext cx="1491056" cy="22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97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6" r:id="rId1"/>
    <p:sldLayoutId id="2147493487" r:id="rId2"/>
    <p:sldLayoutId id="2147493488" r:id="rId3"/>
    <p:sldLayoutId id="2147493489" r:id="rId4"/>
    <p:sldLayoutId id="2147493490" r:id="rId5"/>
    <p:sldLayoutId id="2147493491" r:id="rId6"/>
    <p:sldLayoutId id="2147493492" r:id="rId7"/>
    <p:sldLayoutId id="2147493493" r:id="rId8"/>
    <p:sldLayoutId id="2147493494" r:id="rId9"/>
    <p:sldLayoutId id="2147493495" r:id="rId10"/>
    <p:sldLayoutId id="2147493496" r:id="rId11"/>
    <p:sldLayoutId id="2147493497" r:id="rId12"/>
    <p:sldLayoutId id="2147493498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8.jpeg"/><Relationship Id="rId3" Type="http://schemas.openxmlformats.org/officeDocument/2006/relationships/image" Target="../media/image4.jpg"/><Relationship Id="rId7" Type="http://schemas.openxmlformats.org/officeDocument/2006/relationships/image" Target="../media/image15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21.jpeg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openxmlformats.org/officeDocument/2006/relationships/image" Target="../media/image12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TitlePage_Header_Img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829254" y="20999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27369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NNIP Data Inventory </a:t>
            </a:r>
            <a:br>
              <a:rPr lang="en-US" dirty="0" smtClean="0"/>
            </a:br>
            <a:r>
              <a:rPr lang="en-US" dirty="0" smtClean="0"/>
              <a:t>&amp; SNIP Score Update</a:t>
            </a:r>
            <a:endParaRPr lang="en-US" dirty="0"/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829252" y="46077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00B6D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ROB PITINGOLO</a:t>
            </a:r>
          </a:p>
          <a:p>
            <a:r>
              <a:rPr lang="en-US" altLang="en-US" dirty="0" smtClean="0"/>
              <a:t>October,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Dig Down Into the Stats</a:t>
            </a:r>
            <a:endParaRPr lang="en-US" dirty="0"/>
          </a:p>
        </p:txBody>
      </p:sp>
      <p:pic>
        <p:nvPicPr>
          <p:cNvPr id="7170" name="Picture 2" descr="http://www.udc.edu/sites/default/files/imagecache/FeatureImage_Page_Frame/directory_main_statistic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/>
          <a:stretch/>
        </p:blipFill>
        <p:spPr bwMode="auto">
          <a:xfrm>
            <a:off x="4659086" y="1728333"/>
            <a:ext cx="3632891" cy="419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Range:   	</a:t>
            </a:r>
            <a:r>
              <a:rPr lang="en-US" b="1" dirty="0" smtClean="0"/>
              <a:t>0-10</a:t>
            </a:r>
          </a:p>
          <a:p>
            <a:r>
              <a:rPr lang="en-US" baseline="0" dirty="0" smtClean="0"/>
              <a:t>Mean:    	</a:t>
            </a:r>
            <a:r>
              <a:rPr lang="en-US" b="1" baseline="0" dirty="0" smtClean="0"/>
              <a:t>3.8</a:t>
            </a:r>
            <a:r>
              <a:rPr lang="en-US" baseline="0" dirty="0" smtClean="0"/>
              <a:t>   </a:t>
            </a:r>
            <a:endParaRPr lang="en-US" b="1" baseline="0" dirty="0" smtClean="0"/>
          </a:p>
          <a:p>
            <a:r>
              <a:rPr lang="en-US" dirty="0" smtClean="0"/>
              <a:t>Median:  	</a:t>
            </a:r>
            <a:r>
              <a:rPr lang="en-US" b="1" dirty="0" smtClean="0"/>
              <a:t>4</a:t>
            </a:r>
            <a:endParaRPr lang="en-US" b="1" baseline="0" dirty="0" smtClean="0"/>
          </a:p>
          <a:p>
            <a:r>
              <a:rPr lang="en-US" dirty="0" smtClean="0"/>
              <a:t>N:             	</a:t>
            </a:r>
            <a:r>
              <a:rPr lang="en-US" b="1" dirty="0" smtClean="0"/>
              <a:t>28</a:t>
            </a:r>
            <a:r>
              <a:rPr lang="en-US" dirty="0" smtClean="0"/>
              <a:t>  </a:t>
            </a:r>
            <a:endParaRPr lang="en-US" b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2287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out how well you scored </a:t>
            </a:r>
            <a:br>
              <a:rPr lang="en-US" dirty="0" smtClean="0"/>
            </a:br>
            <a:r>
              <a:rPr lang="en-US" dirty="0" smtClean="0"/>
              <a:t>this year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3429" y="1520024"/>
            <a:ext cx="5281247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0" dirty="0" smtClean="0"/>
              <a:t>Example SNIP scorecard…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5121" y="2029240"/>
            <a:ext cx="5281247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0" dirty="0" smtClean="0"/>
              <a:t>City: [Example City]</a:t>
            </a:r>
          </a:p>
          <a:p>
            <a:pPr marL="0" indent="0">
              <a:buNone/>
            </a:pPr>
            <a:r>
              <a:rPr lang="en-US" dirty="0" smtClean="0"/>
              <a:t>SNIP Score: 5/10</a:t>
            </a:r>
          </a:p>
          <a:p>
            <a:pPr marL="0" indent="0">
              <a:buNone/>
            </a:pPr>
            <a:r>
              <a:rPr lang="en-US" dirty="0" smtClean="0"/>
              <a:t>SNIP data in inventory:</a:t>
            </a:r>
          </a:p>
          <a:p>
            <a:r>
              <a:rPr lang="en-US" baseline="0" dirty="0" smtClean="0"/>
              <a:t>Schools</a:t>
            </a:r>
          </a:p>
          <a:p>
            <a:r>
              <a:rPr lang="en-US" dirty="0" smtClean="0"/>
              <a:t>Vital Stats</a:t>
            </a:r>
          </a:p>
          <a:p>
            <a:r>
              <a:rPr lang="en-US" baseline="0" dirty="0" smtClean="0"/>
              <a:t>Property Sales</a:t>
            </a:r>
          </a:p>
          <a:p>
            <a:r>
              <a:rPr lang="en-US" dirty="0" smtClean="0"/>
              <a:t>Crime</a:t>
            </a:r>
          </a:p>
          <a:p>
            <a:r>
              <a:rPr lang="en-US" baseline="0" dirty="0" smtClean="0"/>
              <a:t>Public Assistance</a:t>
            </a:r>
          </a:p>
        </p:txBody>
      </p:sp>
      <p:pic>
        <p:nvPicPr>
          <p:cNvPr id="3" name="Picture 2" descr="http://teresco.org/pics/yankees-20080921/scorecards/SCORECARD-yankees-20080921-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14" y="2422699"/>
            <a:ext cx="4402759" cy="34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6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NNIP’s most common up-to-date neighborhood data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5798536"/>
              </p:ext>
            </p:extLst>
          </p:nvPr>
        </p:nvGraphicFramePr>
        <p:xfrm>
          <a:off x="276235" y="1614365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76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Goals for 2016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6" name="Picture 2" descr="http://thecertainonesmagazine.com/wp-content/uploads/2014/08/goal-setting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5" y="1524267"/>
            <a:ext cx="8501742" cy="47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540887" y="3006121"/>
            <a:ext cx="6869795" cy="6732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All partners with up-to-date inventory</a:t>
            </a:r>
            <a:endParaRPr lang="en-US" baseline="0" dirty="0" smtClean="0">
              <a:solidFill>
                <a:schemeClr val="bg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540882" y="4078513"/>
            <a:ext cx="6869795" cy="6732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 partners with zero SNIP score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40877" y="5275946"/>
            <a:ext cx="6869795" cy="6732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More data brought up-to-date</a:t>
            </a:r>
            <a:endParaRPr lang="en-US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7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Low-hanging fruit… </a:t>
            </a:r>
            <a:br>
              <a:rPr lang="en-US" dirty="0" smtClean="0"/>
            </a:br>
            <a:r>
              <a:rPr lang="en-US" dirty="0" smtClean="0"/>
              <a:t>bring data up-to-date!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928972"/>
              </p:ext>
            </p:extLst>
          </p:nvPr>
        </p:nvGraphicFramePr>
        <p:xfrm>
          <a:off x="193430" y="1508857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10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portige.com/wp-content/uploads/2012/10/Oakland-As-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7" y="1574345"/>
            <a:ext cx="7186246" cy="479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Back-to-back Champs!</a:t>
            </a:r>
            <a:br>
              <a:rPr lang="en-US" dirty="0" smtClean="0"/>
            </a:br>
            <a:r>
              <a:rPr lang="en-US" dirty="0" smtClean="0"/>
              <a:t>Oakland!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 rot="1934699">
            <a:off x="6790983" y="1985288"/>
            <a:ext cx="2548066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ALMOST PERFECT SCORE 9/10</a:t>
            </a:r>
            <a:endParaRPr lang="en-US" sz="1800" b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06209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Local data is central to the </a:t>
            </a:r>
            <a:br>
              <a:rPr lang="en-US" dirty="0" smtClean="0"/>
            </a:br>
            <a:r>
              <a:rPr lang="en-US" dirty="0" smtClean="0"/>
              <a:t>NNIP mission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3429" y="1566916"/>
            <a:ext cx="5281247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0" dirty="0" smtClean="0"/>
              <a:t>NNIP </a:t>
            </a:r>
            <a:r>
              <a:rPr lang="en-US" dirty="0" smtClean="0"/>
              <a:t>local </a:t>
            </a:r>
            <a:r>
              <a:rPr lang="en-US" dirty="0"/>
              <a:t>d</a:t>
            </a:r>
            <a:r>
              <a:rPr lang="en-US" baseline="0" dirty="0" smtClean="0"/>
              <a:t>ata should be…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3430" y="5222803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aseline="0" dirty="0" smtClean="0"/>
              <a:t>Small Geography</a:t>
            </a:r>
            <a:br>
              <a:rPr lang="en-US" baseline="0" dirty="0" smtClean="0"/>
            </a:br>
            <a:r>
              <a:rPr lang="en-US" sz="1800" baseline="0" dirty="0" smtClean="0"/>
              <a:t>Tract, Block Grp, Zip, Parcel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446465" y="5222801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aseline="0" dirty="0" smtClean="0"/>
              <a:t>Recurring &amp; Up-to-Date</a:t>
            </a:r>
          </a:p>
        </p:txBody>
      </p:sp>
      <p:pic>
        <p:nvPicPr>
          <p:cNvPr id="6146" name="Picture 2" descr="http://wpe-cdn.gbox.com/wp-content/uploads/2015/02/GboxUpda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r="8965"/>
          <a:stretch/>
        </p:blipFill>
        <p:spPr bwMode="auto">
          <a:xfrm>
            <a:off x="4239272" y="2463159"/>
            <a:ext cx="4056939" cy="250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lanning at head off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3" y="2278546"/>
            <a:ext cx="2872407" cy="28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7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the Data Inventory?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First published1996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 smtClean="0"/>
          </a:p>
          <a:p>
            <a:r>
              <a:rPr lang="en-US" dirty="0" smtClean="0"/>
              <a:t>Became machine readable in 2007</a:t>
            </a:r>
          </a:p>
          <a:p>
            <a:r>
              <a:rPr lang="en-US" dirty="0" smtClean="0"/>
              <a:t>Geography &amp; coverage level</a:t>
            </a:r>
          </a:p>
          <a:p>
            <a:r>
              <a:rPr lang="en-US" dirty="0" smtClean="0"/>
              <a:t>Age &amp; Race tabs</a:t>
            </a:r>
          </a:p>
          <a:p>
            <a:endParaRPr lang="en-US" baseline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8462" y="2292363"/>
            <a:ext cx="4460112" cy="334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6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Value of the Data Inventory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1350" y="1757612"/>
            <a:ext cx="3880094" cy="19316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Neighborhood data</a:t>
            </a:r>
            <a:r>
              <a:rPr lang="en-US" baseline="0" dirty="0" smtClean="0"/>
              <a:t> is central to NNIP</a:t>
            </a:r>
          </a:p>
          <a:p>
            <a:r>
              <a:rPr lang="en-US" baseline="0" dirty="0" smtClean="0"/>
              <a:t>Self-assessment for partners</a:t>
            </a:r>
          </a:p>
        </p:txBody>
      </p:sp>
      <p:pic>
        <p:nvPicPr>
          <p:cNvPr id="2050" name="Picture 2" descr="METALAG Inven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46" y="3813365"/>
            <a:ext cx="6542681" cy="209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378198" y="1755355"/>
            <a:ext cx="3880094" cy="19316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Identify c</a:t>
            </a:r>
            <a:r>
              <a:rPr lang="en-US" baseline="0" dirty="0" smtClean="0"/>
              <a:t>ross-site opportunities</a:t>
            </a:r>
          </a:p>
          <a:p>
            <a:r>
              <a:rPr lang="en-US" dirty="0" smtClean="0"/>
              <a:t>Improve</a:t>
            </a:r>
            <a:r>
              <a:rPr lang="en-US" baseline="0" dirty="0" smtClean="0"/>
              <a:t> the network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369300" y="4477829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Vital Stats</a:t>
            </a:r>
            <a:endParaRPr lang="en-US" sz="1600" b="1" baseline="0" dirty="0" smtClean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344926" y="5444045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Housing</a:t>
            </a:r>
            <a:endParaRPr lang="en-US" sz="1600" b="1" baseline="0" dirty="0" smtClean="0">
              <a:solidFill>
                <a:schemeClr val="bg1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67164" y="4549615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Crime</a:t>
            </a:r>
            <a:endParaRPr lang="en-US" sz="1600" b="1" baseline="0" dirty="0" smtClean="0">
              <a:solidFill>
                <a:schemeClr val="bg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94596" y="3833065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Health</a:t>
            </a:r>
            <a:endParaRPr lang="en-US" sz="1600" b="1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4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Revamped Data Inventory on </a:t>
            </a:r>
            <a:br>
              <a:rPr lang="en-US" dirty="0" smtClean="0"/>
            </a:br>
            <a:r>
              <a:rPr lang="en-US" dirty="0" smtClean="0"/>
              <a:t>the NNIP Website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7" t="2540" r="1" b="17249"/>
          <a:stretch/>
        </p:blipFill>
        <p:spPr bwMode="auto">
          <a:xfrm>
            <a:off x="420624" y="1484626"/>
            <a:ext cx="8238041" cy="49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3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 you partners for updating your inventories!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03606" y="1680239"/>
            <a:ext cx="2467610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Atlanta</a:t>
            </a:r>
          </a:p>
          <a:p>
            <a:r>
              <a:rPr lang="en-US" baseline="0" dirty="0" smtClean="0"/>
              <a:t>Camden</a:t>
            </a:r>
          </a:p>
          <a:p>
            <a:r>
              <a:rPr lang="en-US" dirty="0" smtClean="0"/>
              <a:t>Charlotte</a:t>
            </a:r>
          </a:p>
          <a:p>
            <a:r>
              <a:rPr lang="en-US" baseline="0" dirty="0" smtClean="0"/>
              <a:t>Cleveland</a:t>
            </a:r>
          </a:p>
          <a:p>
            <a:r>
              <a:rPr lang="en-US" dirty="0" smtClean="0"/>
              <a:t>Columbus</a:t>
            </a:r>
          </a:p>
          <a:p>
            <a:r>
              <a:rPr lang="en-US" baseline="0" dirty="0" smtClean="0"/>
              <a:t>Dallas</a:t>
            </a:r>
          </a:p>
          <a:p>
            <a:r>
              <a:rPr lang="en-US" dirty="0" smtClean="0"/>
              <a:t>Denver</a:t>
            </a:r>
          </a:p>
          <a:p>
            <a:r>
              <a:rPr lang="en-US" baseline="0" dirty="0" smtClean="0"/>
              <a:t>Detroit</a:t>
            </a:r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954146" y="1680239"/>
            <a:ext cx="2779141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 smtClean="0"/>
              <a:t>Grand Rapids</a:t>
            </a:r>
          </a:p>
          <a:p>
            <a:r>
              <a:rPr lang="en-US" baseline="0" dirty="0" smtClean="0"/>
              <a:t>Indianapolis</a:t>
            </a:r>
          </a:p>
          <a:p>
            <a:r>
              <a:rPr lang="en-US" dirty="0" smtClean="0"/>
              <a:t>Milwaukee</a:t>
            </a:r>
          </a:p>
          <a:p>
            <a:r>
              <a:rPr lang="en-US" baseline="0" dirty="0" smtClean="0"/>
              <a:t>Minneapolis</a:t>
            </a:r>
          </a:p>
          <a:p>
            <a:r>
              <a:rPr lang="en-US" dirty="0" smtClean="0"/>
              <a:t>New Haven</a:t>
            </a:r>
          </a:p>
          <a:p>
            <a:r>
              <a:rPr lang="en-US" baseline="0" dirty="0" smtClean="0"/>
              <a:t>New</a:t>
            </a:r>
            <a:r>
              <a:rPr lang="en-US" dirty="0" smtClean="0"/>
              <a:t> Orleans</a:t>
            </a:r>
          </a:p>
          <a:p>
            <a:r>
              <a:rPr lang="en-US" baseline="0" dirty="0" smtClean="0"/>
              <a:t>New York</a:t>
            </a:r>
          </a:p>
          <a:p>
            <a:r>
              <a:rPr lang="en-US" dirty="0" smtClean="0"/>
              <a:t>Oakland</a:t>
            </a:r>
            <a:endParaRPr lang="en-US" baseline="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85738" y="1680239"/>
            <a:ext cx="3029078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Pinellas</a:t>
            </a:r>
          </a:p>
          <a:p>
            <a:r>
              <a:rPr lang="en-US" baseline="0" dirty="0" smtClean="0"/>
              <a:t>Pittsburgh</a:t>
            </a:r>
          </a:p>
          <a:p>
            <a:r>
              <a:rPr lang="en-US" dirty="0" smtClean="0"/>
              <a:t>Providence</a:t>
            </a:r>
          </a:p>
          <a:p>
            <a:r>
              <a:rPr lang="en-US" baseline="0" dirty="0" smtClean="0"/>
              <a:t>San</a:t>
            </a:r>
            <a:r>
              <a:rPr lang="en-US" dirty="0" smtClean="0"/>
              <a:t> Antonio</a:t>
            </a:r>
          </a:p>
          <a:p>
            <a:r>
              <a:rPr lang="en-US" baseline="0" dirty="0" smtClean="0"/>
              <a:t>Seattle</a:t>
            </a:r>
          </a:p>
          <a:p>
            <a:r>
              <a:rPr lang="en-US" dirty="0" smtClean="0"/>
              <a:t>St. Louis</a:t>
            </a:r>
          </a:p>
          <a:p>
            <a:r>
              <a:rPr lang="en-US" baseline="0" dirty="0" smtClean="0"/>
              <a:t>Washington, DC</a:t>
            </a:r>
          </a:p>
        </p:txBody>
      </p:sp>
    </p:spTree>
    <p:extLst>
      <p:ext uri="{BB962C8B-B14F-4D97-AF65-F5344CB8AC3E}">
        <p14:creationId xmlns:p14="http://schemas.microsoft.com/office/powerpoint/2010/main" val="190759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&amp; Improved SNIP</a:t>
            </a:r>
            <a:r>
              <a:rPr lang="en-US" baseline="0" dirty="0" smtClean="0"/>
              <a:t> Score</a:t>
            </a:r>
            <a:endParaRPr lang="en-US" dirty="0" smtClean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93430" y="1457418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rgbClr val="27369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Small-geography</a:t>
            </a:r>
            <a:r>
              <a:rPr lang="en-US" baseline="0" dirty="0" smtClean="0"/>
              <a:t> Neighborhood Indicator Performance (SNIP) Components:</a:t>
            </a:r>
            <a:endParaRPr lang="en-US" dirty="0"/>
          </a:p>
        </p:txBody>
      </p:sp>
      <p:pic>
        <p:nvPicPr>
          <p:cNvPr id="10" name="Picture 2" descr="http://www.womans.org/assets/images/galleries/pregnancy_childbirth/birth_newbor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2407595"/>
            <a:ext cx="1532107" cy="10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 descr="https://figures.boundless.com/5829/raw/crim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8894" r="50464" b="25073"/>
          <a:stretch/>
        </p:blipFill>
        <p:spPr bwMode="auto">
          <a:xfrm>
            <a:off x="2483337" y="2407595"/>
            <a:ext cx="1505020" cy="13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blovelyevents.com/wp-content/uploads/2013/08/back-to-school-party-appl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" y="3741002"/>
            <a:ext cx="1792961" cy="11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pediatriciansareawesome.wikispaces.com/file/view/charleston_pediatrician001.jpg/222403228/311x466/charleston_pediatrician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8" y="2407595"/>
            <a:ext cx="1390802" cy="20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www.madisoncountyhealthdept.org/Images/AdultHom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84" y="3970056"/>
            <a:ext cx="1455030" cy="9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blog.patrickhalpinehomes.com/files/2013/06/homes-for-sale-in-Glendal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81" y="5254152"/>
            <a:ext cx="1553396" cy="10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http://southvalleyny.com/yahoo_site_admin/assets/images/iStock_000005681825XSmall.15384743_st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5188573"/>
            <a:ext cx="1327600" cy="9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http://media.washtimes.com/media/community/image/2013/04/12/food_stamps_ad_bus_stop_t268.jpg?7f6c82c4e3ebc52dbf2e980dcc8631719b6d5f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38" y="4044962"/>
            <a:ext cx="1491056" cy="22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711688" y="3361080"/>
            <a:ext cx="1105533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Vital Stats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750176" y="3636445"/>
            <a:ext cx="10697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Pt1 Crime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860038" y="4375899"/>
            <a:ext cx="1390802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Child Health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717150" y="3626827"/>
            <a:ext cx="1840696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Distressed Property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42314" y="6253640"/>
            <a:ext cx="1859223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Public Assistance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600912" y="6071341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Business Licenses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64194" y="4877697"/>
            <a:ext cx="1792961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School Enrollment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55334" y="6159969"/>
            <a:ext cx="1792961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Property Data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2446034" y="6225285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Home Sales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525212" y="4904576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Other Health</a:t>
            </a:r>
          </a:p>
        </p:txBody>
      </p:sp>
      <p:pic>
        <p:nvPicPr>
          <p:cNvPr id="4100" name="Picture 4" descr="http://i.dailymail.co.uk/i/pix/2013/07/24/article-0-1AE594AA000005DC-218_964x64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08" y="2153710"/>
            <a:ext cx="2229885" cy="148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boysterinsurance.com/images/StripMall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r="9684"/>
          <a:stretch/>
        </p:blipFill>
        <p:spPr bwMode="auto">
          <a:xfrm>
            <a:off x="4431776" y="4876995"/>
            <a:ext cx="2061432" cy="12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Methodology</a:t>
            </a:r>
          </a:p>
          <a:p>
            <a:r>
              <a:rPr lang="en-US" dirty="0" smtClean="0"/>
              <a:t>Neighborhood Data Must Be…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Held </a:t>
            </a:r>
            <a:r>
              <a:rPr lang="en-US" dirty="0" smtClean="0"/>
              <a:t>“in-house”</a:t>
            </a:r>
          </a:p>
          <a:p>
            <a:r>
              <a:rPr lang="en-US" dirty="0" smtClean="0"/>
              <a:t>Small geography</a:t>
            </a:r>
          </a:p>
          <a:p>
            <a:pPr lvl="1"/>
            <a:r>
              <a:rPr lang="en-US" dirty="0" smtClean="0"/>
              <a:t>Parcel, Block Grp, Tract, Zip, other “neighborhood”</a:t>
            </a:r>
          </a:p>
          <a:p>
            <a:r>
              <a:rPr lang="en-US" dirty="0" smtClean="0"/>
              <a:t>Recurring &amp; recent as of at least the year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</a:p>
          <a:p>
            <a:endParaRPr lang="en-US" sz="1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Point awarded when all conditions are met</a:t>
            </a:r>
            <a:endParaRPr lang="en-US" dirty="0" smtClean="0"/>
          </a:p>
          <a:p>
            <a:endParaRPr lang="en-US" dirty="0" smtClean="0"/>
          </a:p>
          <a:p>
            <a:endParaRPr lang="en-US" baseline="0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543738"/>
              </p:ext>
            </p:extLst>
          </p:nvPr>
        </p:nvGraphicFramePr>
        <p:xfrm>
          <a:off x="4786313" y="1969844"/>
          <a:ext cx="3228975" cy="3316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Worksheet" r:id="rId5" imgW="3228899" imgH="3152790" progId="Excel.Sheet.12">
                  <p:embed/>
                </p:oleObj>
              </mc:Choice>
              <mc:Fallback>
                <p:oleObj name="Worksheet" r:id="rId5" imgW="3228899" imgH="31527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6313" y="1969844"/>
                        <a:ext cx="3228975" cy="3316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72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NNIP Partners Score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89171" y="3524632"/>
            <a:ext cx="259080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baseline="0" dirty="0" smtClean="0"/>
              <a:t>Max Score = 10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7992376"/>
              </p:ext>
            </p:extLst>
          </p:nvPr>
        </p:nvGraphicFramePr>
        <p:xfrm>
          <a:off x="249880" y="1614365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536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schemas.microsoft.com/sharepoint/v3/field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18584</TotalTime>
  <Words>684</Words>
  <Application>Microsoft Office PowerPoint</Application>
  <PresentationFormat>On-screen Show (4:3)</PresentationFormat>
  <Paragraphs>156</Paragraphs>
  <Slides>15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NNIP PPT Theme</vt:lpstr>
      <vt:lpstr>2_NNIP PPT Theme</vt:lpstr>
      <vt:lpstr>3_NNIP PPT Theme</vt:lpstr>
      <vt:lpstr>1_NNIP PPT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NNIP Partners Score</vt:lpstr>
      <vt:lpstr>Let’s Dig Down Into the Stats</vt:lpstr>
      <vt:lpstr>Find out how well you scored  this year</vt:lpstr>
      <vt:lpstr>NNIP’s most common up-to-date neighborhood data</vt:lpstr>
      <vt:lpstr>PowerPoint Presentation</vt:lpstr>
      <vt:lpstr>Low-hanging fruit…  bring data up-to-date!</vt:lpstr>
      <vt:lpstr>Back-to-back Champs! Oakland!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Pitingolo, Rob</cp:lastModifiedBy>
  <cp:revision>178</cp:revision>
  <dcterms:created xsi:type="dcterms:W3CDTF">2010-04-12T23:12:02Z</dcterms:created>
  <dcterms:modified xsi:type="dcterms:W3CDTF">2015-10-16T15:28:51Z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