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24" r:id="rId5"/>
    <p:sldId id="320" r:id="rId6"/>
    <p:sldId id="326" r:id="rId7"/>
    <p:sldId id="262" r:id="rId8"/>
    <p:sldId id="302" r:id="rId9"/>
    <p:sldId id="267" r:id="rId10"/>
    <p:sldId id="323" r:id="rId11"/>
    <p:sldId id="28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roll-Scott,Amy" initials="C" lastIdx="5" clrIdx="0"/>
  <p:cmAuthor id="2" name="Kolker,Jennifer" initials="K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FD4D"/>
    <a:srgbClr val="FFC600"/>
    <a:srgbClr val="FFFFCC"/>
    <a:srgbClr val="003478"/>
    <a:srgbClr val="006298"/>
    <a:srgbClr val="6CACE4"/>
    <a:srgbClr val="77AEDE"/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8" autoAdjust="0"/>
    <p:restoredTop sz="75096" autoAdjust="0"/>
  </p:normalViewPr>
  <p:slideViewPr>
    <p:cSldViewPr snapToGrid="0" snapToObjects="1">
      <p:cViewPr varScale="1">
        <p:scale>
          <a:sx n="65" d="100"/>
          <a:sy n="65" d="100"/>
        </p:scale>
        <p:origin x="11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19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F30FE-7DAF-4C27-AECB-430C608127E9}" type="doc">
      <dgm:prSet loTypeId="urn:microsoft.com/office/officeart/2005/8/layout/process2" loCatId="process" qsTypeId="urn:microsoft.com/office/officeart/2005/8/quickstyle/simple1" qsCatId="simple" csTypeId="urn:microsoft.com/office/officeart/2005/8/colors/accent0_3" csCatId="mainScheme" phldr="1"/>
      <dgm:spPr/>
    </dgm:pt>
    <dgm:pt modelId="{6E385F78-8234-4EF1-98CC-C58E9959AC0A}">
      <dgm:prSet phldrT="[Text]"/>
      <dgm:spPr/>
      <dgm:t>
        <a:bodyPr/>
        <a:lstStyle/>
        <a:p>
          <a:r>
            <a:rPr lang="en-US" dirty="0"/>
            <a:t>Identify best practices  </a:t>
          </a:r>
        </a:p>
      </dgm:t>
    </dgm:pt>
    <dgm:pt modelId="{1397D886-0045-4B4E-82C4-D704540F5704}" type="parTrans" cxnId="{A61ED8C8-E62A-4842-95E2-21CF7C212E21}">
      <dgm:prSet/>
      <dgm:spPr/>
      <dgm:t>
        <a:bodyPr/>
        <a:lstStyle/>
        <a:p>
          <a:endParaRPr lang="en-US"/>
        </a:p>
      </dgm:t>
    </dgm:pt>
    <dgm:pt modelId="{852F7184-53C6-482F-BE02-9D421B2F852F}" type="sibTrans" cxnId="{A61ED8C8-E62A-4842-95E2-21CF7C212E21}">
      <dgm:prSet/>
      <dgm:spPr/>
      <dgm:t>
        <a:bodyPr/>
        <a:lstStyle/>
        <a:p>
          <a:endParaRPr lang="en-US"/>
        </a:p>
      </dgm:t>
    </dgm:pt>
    <dgm:pt modelId="{9FBABB7C-9BC7-4E94-B029-A465A09C45A3}">
      <dgm:prSet phldrT="[Text]"/>
      <dgm:spPr/>
      <dgm:t>
        <a:bodyPr/>
        <a:lstStyle/>
        <a:p>
          <a:r>
            <a:rPr lang="en-US" dirty="0"/>
            <a:t>Create a monitoring system </a:t>
          </a:r>
        </a:p>
      </dgm:t>
    </dgm:pt>
    <dgm:pt modelId="{E83A8523-6094-4FA1-A473-39A7C574C088}" type="parTrans" cxnId="{9FC2CD35-BE4C-4570-BBA2-435F3BB72591}">
      <dgm:prSet/>
      <dgm:spPr/>
      <dgm:t>
        <a:bodyPr/>
        <a:lstStyle/>
        <a:p>
          <a:endParaRPr lang="en-US"/>
        </a:p>
      </dgm:t>
    </dgm:pt>
    <dgm:pt modelId="{69C7C3ED-0535-4D7A-99A6-81DF17469C2F}" type="sibTrans" cxnId="{9FC2CD35-BE4C-4570-BBA2-435F3BB72591}">
      <dgm:prSet/>
      <dgm:spPr/>
      <dgm:t>
        <a:bodyPr/>
        <a:lstStyle/>
        <a:p>
          <a:endParaRPr lang="en-US"/>
        </a:p>
      </dgm:t>
    </dgm:pt>
    <dgm:pt modelId="{11604F07-2078-4D28-84A4-16FE11B1A6D5}">
      <dgm:prSet phldrT="[Text]"/>
      <dgm:spPr/>
      <dgm:t>
        <a:bodyPr/>
        <a:lstStyle/>
        <a:p>
          <a:r>
            <a:rPr lang="en-US" dirty="0"/>
            <a:t>Synthesize &amp; </a:t>
          </a:r>
          <a:r>
            <a:rPr lang="en-US"/>
            <a:t>Disseminate information </a:t>
          </a:r>
          <a:endParaRPr lang="en-US" dirty="0"/>
        </a:p>
      </dgm:t>
    </dgm:pt>
    <dgm:pt modelId="{83BAC7E2-887B-4BB5-BEB2-E4EFCE398D26}" type="parTrans" cxnId="{E1E7A47B-65F1-432C-92F2-619A7931AA9B}">
      <dgm:prSet/>
      <dgm:spPr/>
      <dgm:t>
        <a:bodyPr/>
        <a:lstStyle/>
        <a:p>
          <a:endParaRPr lang="en-US"/>
        </a:p>
      </dgm:t>
    </dgm:pt>
    <dgm:pt modelId="{208A3D8B-5D7B-4168-BD18-9C741785B261}" type="sibTrans" cxnId="{E1E7A47B-65F1-432C-92F2-619A7931AA9B}">
      <dgm:prSet/>
      <dgm:spPr/>
      <dgm:t>
        <a:bodyPr/>
        <a:lstStyle/>
        <a:p>
          <a:endParaRPr lang="en-US"/>
        </a:p>
      </dgm:t>
    </dgm:pt>
    <dgm:pt modelId="{D41DA6B1-9EA9-40C9-B217-67319F65FA80}" type="pres">
      <dgm:prSet presAssocID="{30EF30FE-7DAF-4C27-AECB-430C608127E9}" presName="linearFlow" presStyleCnt="0">
        <dgm:presLayoutVars>
          <dgm:resizeHandles val="exact"/>
        </dgm:presLayoutVars>
      </dgm:prSet>
      <dgm:spPr/>
    </dgm:pt>
    <dgm:pt modelId="{DBC4E777-7394-4FBE-B518-A1E285C7059C}" type="pres">
      <dgm:prSet presAssocID="{6E385F78-8234-4EF1-98CC-C58E9959AC0A}" presName="node" presStyleLbl="node1" presStyleIdx="0" presStyleCnt="3" custLinFactY="100000" custLinFactNeighborY="106018">
        <dgm:presLayoutVars>
          <dgm:bulletEnabled val="1"/>
        </dgm:presLayoutVars>
      </dgm:prSet>
      <dgm:spPr/>
    </dgm:pt>
    <dgm:pt modelId="{4294C2D4-A129-453E-9FC3-96D4B8897BE5}" type="pres">
      <dgm:prSet presAssocID="{852F7184-53C6-482F-BE02-9D421B2F852F}" presName="sibTrans" presStyleLbl="sibTrans2D1" presStyleIdx="0" presStyleCnt="2" custAng="11310279" custScaleX="144847" custLinFactNeighborX="71966" custLinFactNeighborY="-54857"/>
      <dgm:spPr/>
    </dgm:pt>
    <dgm:pt modelId="{4E01BD9A-66C8-4813-8B4B-A359FDB566CB}" type="pres">
      <dgm:prSet presAssocID="{852F7184-53C6-482F-BE02-9D421B2F852F}" presName="connectorText" presStyleLbl="sibTrans2D1" presStyleIdx="0" presStyleCnt="2"/>
      <dgm:spPr/>
    </dgm:pt>
    <dgm:pt modelId="{0BF28735-FC06-4195-9DC3-B6ADEB632A75}" type="pres">
      <dgm:prSet presAssocID="{9FBABB7C-9BC7-4E94-B029-A465A09C45A3}" presName="node" presStyleLbl="node1" presStyleIdx="1" presStyleCnt="3" custLinFactX="-1069" custLinFactY="-100000" custLinFactNeighborX="-100000" custLinFactNeighborY="-140529">
        <dgm:presLayoutVars>
          <dgm:bulletEnabled val="1"/>
        </dgm:presLayoutVars>
      </dgm:prSet>
      <dgm:spPr/>
    </dgm:pt>
    <dgm:pt modelId="{550689D6-FCAA-45EB-9810-A696A50031AE}" type="pres">
      <dgm:prSet presAssocID="{69C7C3ED-0535-4D7A-99A6-81DF17469C2F}" presName="sibTrans" presStyleLbl="sibTrans2D1" presStyleIdx="1" presStyleCnt="2" custAng="647148" custScaleX="34326" custLinFactY="21088" custLinFactNeighborX="66371" custLinFactNeighborY="100000"/>
      <dgm:spPr/>
    </dgm:pt>
    <dgm:pt modelId="{C22D04C2-5384-4B72-A51D-FFC6FB331B33}" type="pres">
      <dgm:prSet presAssocID="{69C7C3ED-0535-4D7A-99A6-81DF17469C2F}" presName="connectorText" presStyleLbl="sibTrans2D1" presStyleIdx="1" presStyleCnt="2"/>
      <dgm:spPr/>
    </dgm:pt>
    <dgm:pt modelId="{D9065715-F9AA-40D7-A1F9-3C304A62FE6A}" type="pres">
      <dgm:prSet presAssocID="{11604F07-2078-4D28-84A4-16FE11B1A6D5}" presName="node" presStyleLbl="node1" presStyleIdx="2" presStyleCnt="3" custLinFactNeighborX="96431" custLinFactNeighborY="0">
        <dgm:presLayoutVars>
          <dgm:bulletEnabled val="1"/>
        </dgm:presLayoutVars>
      </dgm:prSet>
      <dgm:spPr/>
    </dgm:pt>
  </dgm:ptLst>
  <dgm:cxnLst>
    <dgm:cxn modelId="{E5CDDE27-8B02-4A0A-A20D-B14F145E8184}" type="presOf" srcId="{852F7184-53C6-482F-BE02-9D421B2F852F}" destId="{4E01BD9A-66C8-4813-8B4B-A359FDB566CB}" srcOrd="1" destOrd="0" presId="urn:microsoft.com/office/officeart/2005/8/layout/process2"/>
    <dgm:cxn modelId="{90426B2D-F73D-4FC4-BCF8-9C4DD35ECDBE}" type="presOf" srcId="{6E385F78-8234-4EF1-98CC-C58E9959AC0A}" destId="{DBC4E777-7394-4FBE-B518-A1E285C7059C}" srcOrd="0" destOrd="0" presId="urn:microsoft.com/office/officeart/2005/8/layout/process2"/>
    <dgm:cxn modelId="{9FC2CD35-BE4C-4570-BBA2-435F3BB72591}" srcId="{30EF30FE-7DAF-4C27-AECB-430C608127E9}" destId="{9FBABB7C-9BC7-4E94-B029-A465A09C45A3}" srcOrd="1" destOrd="0" parTransId="{E83A8523-6094-4FA1-A473-39A7C574C088}" sibTransId="{69C7C3ED-0535-4D7A-99A6-81DF17469C2F}"/>
    <dgm:cxn modelId="{89386136-ACD4-4385-80EB-FB6BED581B5C}" type="presOf" srcId="{30EF30FE-7DAF-4C27-AECB-430C608127E9}" destId="{D41DA6B1-9EA9-40C9-B217-67319F65FA80}" srcOrd="0" destOrd="0" presId="urn:microsoft.com/office/officeart/2005/8/layout/process2"/>
    <dgm:cxn modelId="{9430D23F-030F-4029-B987-A1646BA3307B}" type="presOf" srcId="{69C7C3ED-0535-4D7A-99A6-81DF17469C2F}" destId="{550689D6-FCAA-45EB-9810-A696A50031AE}" srcOrd="0" destOrd="0" presId="urn:microsoft.com/office/officeart/2005/8/layout/process2"/>
    <dgm:cxn modelId="{EAACB463-AEDE-4914-8AC7-23C5D1F9E6D6}" type="presOf" srcId="{852F7184-53C6-482F-BE02-9D421B2F852F}" destId="{4294C2D4-A129-453E-9FC3-96D4B8897BE5}" srcOrd="0" destOrd="0" presId="urn:microsoft.com/office/officeart/2005/8/layout/process2"/>
    <dgm:cxn modelId="{33F5C558-59BE-4B1E-88AA-CD649C8E0B0D}" type="presOf" srcId="{69C7C3ED-0535-4D7A-99A6-81DF17469C2F}" destId="{C22D04C2-5384-4B72-A51D-FFC6FB331B33}" srcOrd="1" destOrd="0" presId="urn:microsoft.com/office/officeart/2005/8/layout/process2"/>
    <dgm:cxn modelId="{E1E7A47B-65F1-432C-92F2-619A7931AA9B}" srcId="{30EF30FE-7DAF-4C27-AECB-430C608127E9}" destId="{11604F07-2078-4D28-84A4-16FE11B1A6D5}" srcOrd="2" destOrd="0" parTransId="{83BAC7E2-887B-4BB5-BEB2-E4EFCE398D26}" sibTransId="{208A3D8B-5D7B-4168-BD18-9C741785B261}"/>
    <dgm:cxn modelId="{0570D09F-8187-44DB-9FC5-6EDFFAA78C2C}" type="presOf" srcId="{11604F07-2078-4D28-84A4-16FE11B1A6D5}" destId="{D9065715-F9AA-40D7-A1F9-3C304A62FE6A}" srcOrd="0" destOrd="0" presId="urn:microsoft.com/office/officeart/2005/8/layout/process2"/>
    <dgm:cxn modelId="{06EC82C0-8B4E-424E-855A-A789EECD082B}" type="presOf" srcId="{9FBABB7C-9BC7-4E94-B029-A465A09C45A3}" destId="{0BF28735-FC06-4195-9DC3-B6ADEB632A75}" srcOrd="0" destOrd="0" presId="urn:microsoft.com/office/officeart/2005/8/layout/process2"/>
    <dgm:cxn modelId="{A61ED8C8-E62A-4842-95E2-21CF7C212E21}" srcId="{30EF30FE-7DAF-4C27-AECB-430C608127E9}" destId="{6E385F78-8234-4EF1-98CC-C58E9959AC0A}" srcOrd="0" destOrd="0" parTransId="{1397D886-0045-4B4E-82C4-D704540F5704}" sibTransId="{852F7184-53C6-482F-BE02-9D421B2F852F}"/>
    <dgm:cxn modelId="{C623F859-694D-4162-B3D5-F329F7708F99}" type="presParOf" srcId="{D41DA6B1-9EA9-40C9-B217-67319F65FA80}" destId="{DBC4E777-7394-4FBE-B518-A1E285C7059C}" srcOrd="0" destOrd="0" presId="urn:microsoft.com/office/officeart/2005/8/layout/process2"/>
    <dgm:cxn modelId="{076102C8-3A96-48D3-BEF6-8205D67F80FB}" type="presParOf" srcId="{D41DA6B1-9EA9-40C9-B217-67319F65FA80}" destId="{4294C2D4-A129-453E-9FC3-96D4B8897BE5}" srcOrd="1" destOrd="0" presId="urn:microsoft.com/office/officeart/2005/8/layout/process2"/>
    <dgm:cxn modelId="{42D2B09A-CA79-4C83-9C28-8E08C72DAB02}" type="presParOf" srcId="{4294C2D4-A129-453E-9FC3-96D4B8897BE5}" destId="{4E01BD9A-66C8-4813-8B4B-A359FDB566CB}" srcOrd="0" destOrd="0" presId="urn:microsoft.com/office/officeart/2005/8/layout/process2"/>
    <dgm:cxn modelId="{A79E5937-A779-4D96-ADD9-1966851D71B9}" type="presParOf" srcId="{D41DA6B1-9EA9-40C9-B217-67319F65FA80}" destId="{0BF28735-FC06-4195-9DC3-B6ADEB632A75}" srcOrd="2" destOrd="0" presId="urn:microsoft.com/office/officeart/2005/8/layout/process2"/>
    <dgm:cxn modelId="{55C18351-273A-47A5-A8EF-657114726855}" type="presParOf" srcId="{D41DA6B1-9EA9-40C9-B217-67319F65FA80}" destId="{550689D6-FCAA-45EB-9810-A696A50031AE}" srcOrd="3" destOrd="0" presId="urn:microsoft.com/office/officeart/2005/8/layout/process2"/>
    <dgm:cxn modelId="{48E94102-447F-4DDC-ABA5-B327761A1507}" type="presParOf" srcId="{550689D6-FCAA-45EB-9810-A696A50031AE}" destId="{C22D04C2-5384-4B72-A51D-FFC6FB331B33}" srcOrd="0" destOrd="0" presId="urn:microsoft.com/office/officeart/2005/8/layout/process2"/>
    <dgm:cxn modelId="{B263651D-154C-4811-8A82-9CC9813BE825}" type="presParOf" srcId="{D41DA6B1-9EA9-40C9-B217-67319F65FA80}" destId="{D9065715-F9AA-40D7-A1F9-3C304A62FE6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C4E777-7394-4FBE-B518-A1E285C7059C}">
      <dsp:nvSpPr>
        <dsp:cNvPr id="0" name=""/>
        <dsp:cNvSpPr/>
      </dsp:nvSpPr>
      <dsp:spPr>
        <a:xfrm>
          <a:off x="2861713" y="1378467"/>
          <a:ext cx="2506173" cy="90090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Identify best practices  </a:t>
          </a:r>
        </a:p>
      </dsp:txBody>
      <dsp:txXfrm>
        <a:off x="2888100" y="1404854"/>
        <a:ext cx="2453399" cy="848132"/>
      </dsp:txXfrm>
    </dsp:sp>
    <dsp:sp modelId="{4294C2D4-A129-453E-9FC3-96D4B8897BE5}">
      <dsp:nvSpPr>
        <dsp:cNvPr id="0" name=""/>
        <dsp:cNvSpPr/>
      </dsp:nvSpPr>
      <dsp:spPr>
        <a:xfrm rot="2223611">
          <a:off x="2844889" y="714588"/>
          <a:ext cx="1085332" cy="405407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2857173" y="759021"/>
        <a:ext cx="963710" cy="243245"/>
      </dsp:txXfrm>
    </dsp:sp>
    <dsp:sp modelId="{0BF28735-FC06-4195-9DC3-B6ADEB632A75}">
      <dsp:nvSpPr>
        <dsp:cNvPr id="0" name=""/>
        <dsp:cNvSpPr/>
      </dsp:nvSpPr>
      <dsp:spPr>
        <a:xfrm>
          <a:off x="328748" y="0"/>
          <a:ext cx="2506173" cy="90090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Create a monitoring system </a:t>
          </a:r>
        </a:p>
      </dsp:txBody>
      <dsp:txXfrm>
        <a:off x="355135" y="26387"/>
        <a:ext cx="2453399" cy="848132"/>
      </dsp:txXfrm>
    </dsp:sp>
    <dsp:sp modelId="{550689D6-FCAA-45EB-9810-A696A50031AE}">
      <dsp:nvSpPr>
        <dsp:cNvPr id="0" name=""/>
        <dsp:cNvSpPr/>
      </dsp:nvSpPr>
      <dsp:spPr>
        <a:xfrm rot="2365320">
          <a:off x="5444228" y="2090008"/>
          <a:ext cx="967910" cy="405407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458063" y="2132472"/>
        <a:ext cx="846288" cy="243245"/>
      </dsp:txXfrm>
    </dsp:sp>
    <dsp:sp modelId="{D9065715-F9AA-40D7-A1F9-3C304A62FE6A}">
      <dsp:nvSpPr>
        <dsp:cNvPr id="0" name=""/>
        <dsp:cNvSpPr/>
      </dsp:nvSpPr>
      <dsp:spPr>
        <a:xfrm>
          <a:off x="5278441" y="2702718"/>
          <a:ext cx="2506173" cy="90090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Synthesize &amp; </a:t>
          </a:r>
          <a:r>
            <a:rPr lang="en-US" sz="1800" kern="1200"/>
            <a:t>Disseminate information </a:t>
          </a:r>
          <a:endParaRPr lang="en-US" sz="1800" kern="1200" dirty="0"/>
        </a:p>
      </dsp:txBody>
      <dsp:txXfrm>
        <a:off x="5304828" y="2729105"/>
        <a:ext cx="2453399" cy="848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2E624-32E3-FC45-B441-97FA06753A2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1C46E-71EA-7D4C-8F88-3B0CF33F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80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5CC88-1FB1-6545-A418-F0115C234702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8DA96-111B-5E49-8113-DD8E19D1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2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did we decide to do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8DA96-111B-5E49-8113-DD8E19D115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6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At first it was a challenge - can we create a system </a:t>
            </a:r>
            <a:r>
              <a:rPr lang="en-US" sz="1200" b="0" dirty="0"/>
              <a:t>to monitor, document, and disseminate </a:t>
            </a:r>
            <a:r>
              <a:rPr lang="en-US" sz="1200" b="0" u="sng" dirty="0"/>
              <a:t>local policy actions</a:t>
            </a:r>
            <a:r>
              <a:rPr lang="en-US" sz="1200" b="0" dirty="0"/>
              <a:t> that can impact population health and improve health equity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We want to identify the </a:t>
            </a:r>
            <a:r>
              <a:rPr lang="en-US" sz="1200" b="0" dirty="0"/>
              <a:t>best practices that select U.S. cities are using, whether policy, programmatic, or budgetary initiatives to promote health equity.</a:t>
            </a:r>
          </a:p>
          <a:p>
            <a:endParaRPr lang="en-US" sz="1200" b="0" dirty="0"/>
          </a:p>
          <a:p>
            <a:r>
              <a:rPr lang="en-US" sz="1200" dirty="0"/>
              <a:t>Our goal is to synthesize this</a:t>
            </a:r>
            <a:r>
              <a:rPr lang="en-US" sz="1200" b="0" dirty="0"/>
              <a:t> information and disseminate in useful formats to stakeholders who can act on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8DA96-111B-5E49-8113-DD8E19D115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41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SzPts val="2000"/>
              <a:buNone/>
            </a:pPr>
            <a:r>
              <a:rPr lang="en-US" sz="2800" dirty="0">
                <a:latin typeface="Futura light" charset="0"/>
              </a:rPr>
              <a:t>We started this in March 2017, so about 2.5 years ago</a:t>
            </a:r>
          </a:p>
          <a:p>
            <a:pPr marL="0" indent="0">
              <a:buSzPts val="2000"/>
              <a:buNone/>
            </a:pPr>
            <a:endParaRPr lang="en-US" sz="2800" dirty="0">
              <a:latin typeface="Futura light" charset="0"/>
            </a:endParaRPr>
          </a:p>
          <a:p>
            <a:pPr marL="0" indent="0">
              <a:buSzPts val="2000"/>
              <a:buNone/>
            </a:pPr>
            <a:r>
              <a:rPr lang="en-US" sz="2800" dirty="0">
                <a:latin typeface="Futura light" charset="0"/>
              </a:rPr>
              <a:t>Traditional Policy Surveillance</a:t>
            </a:r>
          </a:p>
          <a:p>
            <a:pPr marL="0" indent="0">
              <a:buSzPts val="2000"/>
              <a:buNone/>
            </a:pPr>
            <a:r>
              <a:rPr lang="en-US" sz="2200" b="0" dirty="0">
                <a:latin typeface="Futura light" charset="0"/>
              </a:rPr>
              <a:t>Ongoing systematic surveillance of </a:t>
            </a:r>
            <a:r>
              <a:rPr lang="en-US" sz="2200" dirty="0">
                <a:latin typeface="Futura light" charset="0"/>
              </a:rPr>
              <a:t>public health laws and policies </a:t>
            </a:r>
          </a:p>
          <a:p>
            <a:pPr>
              <a:buSzPts val="2000"/>
              <a:buFont typeface="Arial" charset="0"/>
              <a:buChar char="•"/>
            </a:pPr>
            <a:endParaRPr lang="en-US" sz="1000" b="0" dirty="0">
              <a:solidFill>
                <a:srgbClr val="003478"/>
              </a:solidFill>
              <a:latin typeface="Futura light" charset="0"/>
            </a:endParaRPr>
          </a:p>
          <a:p>
            <a:pPr marL="0" indent="0">
              <a:buSzPts val="2000"/>
              <a:buNone/>
            </a:pPr>
            <a:r>
              <a:rPr lang="en-US" sz="2800" dirty="0">
                <a:latin typeface="Futura light" charset="0"/>
              </a:rPr>
              <a:t>UHC Policy Surveillance</a:t>
            </a:r>
          </a:p>
          <a:p>
            <a:pPr marL="0" indent="0">
              <a:buSzPts val="2000"/>
              <a:buNone/>
            </a:pPr>
            <a:r>
              <a:rPr lang="en-US" sz="2200" b="0" dirty="0">
                <a:latin typeface="Futura light" charset="0"/>
              </a:rPr>
              <a:t>Expanding on this to include </a:t>
            </a:r>
            <a:r>
              <a:rPr lang="en-US" sz="2200" dirty="0">
                <a:latin typeface="Futura light" charset="0"/>
              </a:rPr>
              <a:t>policy, programmatic, and budgetary initiatives </a:t>
            </a:r>
            <a:r>
              <a:rPr lang="en-US" sz="2200" b="0" dirty="0">
                <a:latin typeface="Futura light" charset="0"/>
              </a:rPr>
              <a:t>that promote health equity (explicitly or implicitly) and target social determinants of health </a:t>
            </a:r>
          </a:p>
          <a:p>
            <a:pPr marL="0" indent="0">
              <a:buSzPts val="2000"/>
              <a:buNone/>
            </a:pPr>
            <a:endParaRPr lang="en-US" sz="2200" b="0" dirty="0">
              <a:solidFill>
                <a:srgbClr val="002060"/>
              </a:solidFill>
              <a:latin typeface="Futura light" charset="0"/>
              <a:ea typeface="Futura Medium" charset="0"/>
              <a:cs typeface="Futura Medium" charset="0"/>
            </a:endParaRPr>
          </a:p>
          <a:p>
            <a:pPr marL="0" indent="0">
              <a:buSzPts val="2000"/>
              <a:buNone/>
            </a:pPr>
            <a:r>
              <a:rPr lang="en-US" sz="20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We chose these 4 cities because they’re active policies centers, have information available online, regional spread and size range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Tx/>
              <a:buNone/>
              <a:tabLst/>
              <a:defRPr/>
            </a:pPr>
            <a:endParaRPr lang="en-US" sz="2000" dirty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Tx/>
              <a:buNone/>
              <a:tabLst/>
              <a:defRPr/>
            </a:pPr>
            <a:r>
              <a:rPr lang="en-US" sz="20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We chose to look at topics that are likely actionable at the local level regardless of action or inaction at the federal level</a:t>
            </a:r>
          </a:p>
          <a:p>
            <a:pPr marL="0" indent="0">
              <a:buSzPts val="2000"/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Housing </a:t>
            </a:r>
          </a:p>
          <a:p>
            <a:pPr marL="14287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e.g. affordable housing, gentrification, homelessness, homeownership, real estate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Environment </a:t>
            </a:r>
          </a:p>
          <a:p>
            <a:pPr marL="14287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e.g. urban revitalization, land use, transportation, food environment, sustainability initiatives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Education </a:t>
            </a:r>
          </a:p>
          <a:p>
            <a:pPr marL="14287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e.g. early childhood ed., socioeconomic gaps in educational achievement, college readiness, school safety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03B2E-584C-499B-B92E-94C3700641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21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>
              <a:spcAft>
                <a:spcPts val="50"/>
              </a:spcAft>
              <a:buNone/>
            </a:pPr>
            <a:r>
              <a:rPr lang="en-US" sz="2400" b="1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Six general types of news sources</a:t>
            </a:r>
          </a:p>
          <a:p>
            <a:pPr marL="628650" indent="-342900">
              <a:spcAft>
                <a:spcPts val="50"/>
              </a:spcAft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General news sites (google news or local paper)</a:t>
            </a:r>
          </a:p>
          <a:p>
            <a:pPr marL="628650" indent="-342900">
              <a:spcAft>
                <a:spcPts val="50"/>
              </a:spcAft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Social media</a:t>
            </a:r>
          </a:p>
          <a:p>
            <a:pPr marL="1085850" lvl="1" indent="-342900">
              <a:buFont typeface="Arial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e.g. councilmember’s twitter</a:t>
            </a:r>
          </a:p>
          <a:p>
            <a:pPr marL="628650" indent="-342900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City government agencies</a:t>
            </a:r>
          </a:p>
          <a:p>
            <a:pPr marL="1085850" lvl="1" indent="-342900">
              <a:buFont typeface="Arial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e.g. news rooms and press releases</a:t>
            </a:r>
          </a:p>
          <a:p>
            <a:pPr marL="628650" indent="-342900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Advocacy organizations</a:t>
            </a:r>
          </a:p>
          <a:p>
            <a:pPr marL="628650" indent="-342900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City legislation databases</a:t>
            </a:r>
          </a:p>
          <a:p>
            <a:pPr marL="1085850" lvl="1" indent="-342900">
              <a:buFont typeface="Arial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e.g. mayoral executive orders, school board resolutions, and city council bills</a:t>
            </a:r>
          </a:p>
          <a:p>
            <a:pPr marL="628650" indent="-342900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Other websites</a:t>
            </a:r>
          </a:p>
          <a:p>
            <a:pPr marL="1085850" lvl="1" indent="-342900">
              <a:buFont typeface="Arial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e.g. NNIP partner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8DA96-111B-5E49-8113-DD8E19D115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94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0" dirty="0"/>
              <a:t>I’m not going to get into the results here, but it’s been interesting to look at the trends (like everywhere has sustainability/environment goals) and </a:t>
            </a:r>
            <a:r>
              <a:rPr lang="en-US" sz="1200" b="0" dirty="0"/>
              <a:t>many US cities have a commitment to equity</a:t>
            </a:r>
            <a:r>
              <a:rPr lang="en-US" b="0" dirty="0"/>
              <a:t>, and the places where cities focus on different issues, and we can hypothesize the reasons why (political leadership, historical ties, etc.)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0" dirty="0"/>
              <a:t>Lessons learned:</a:t>
            </a:r>
          </a:p>
          <a:p>
            <a:r>
              <a:rPr lang="en-US" sz="1200" b="0" dirty="0"/>
              <a:t>Regardless of action or inaction at the federal level, cities can have an impact on population health in urban areas.</a:t>
            </a:r>
          </a:p>
          <a:p>
            <a:r>
              <a:rPr lang="en-US" sz="1200" b="0" dirty="0"/>
              <a:t>Cities are active in urban health at the policy, program and budget levels – much is missed if you narrowly focus on big “P” policy.</a:t>
            </a:r>
          </a:p>
          <a:p>
            <a:r>
              <a:rPr lang="en-US" sz="1200" b="0" dirty="0"/>
              <a:t>Through transitions in administration, some initiatives stay intact and some do not– determining ways to have sustained effect is important</a:t>
            </a:r>
            <a:endParaRPr lang="en-US" b="0" dirty="0"/>
          </a:p>
          <a:p>
            <a:pPr marL="0" lvl="0" indent="0">
              <a:buFont typeface="Arial" charset="0"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03B2E-584C-499B-B92E-94C37006410B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438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We’re working with faculty in the schools of public health in each of these cities.  </a:t>
            </a:r>
          </a:p>
          <a:p>
            <a:r>
              <a:rPr lang="en-US" dirty="0"/>
              <a:t>School of Public Health at the University of Alabama at Birmingham 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Lisa McCormick)</a:t>
            </a: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College for Public Health and Social Justice at St. Louis University (Darcy Scharff)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School of Public Health at the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University of Illinois at Chicago (Linda Forst and Susan Kaplan)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of Public Health &amp; Information Sciences at the Commonwealth Institute of Kentucky (Liza Creel)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they’re only doing 1 city we’re curious what other topics they’ll look 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8DA96-111B-5E49-8113-DD8E19D115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35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8DA96-111B-5E49-8113-DD8E19D115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7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08901"/>
            <a:ext cx="7772400" cy="843569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946541"/>
          </a:xfrm>
        </p:spPr>
        <p:txBody>
          <a:bodyPr/>
          <a:lstStyle>
            <a:lvl1pPr marL="0" indent="0" algn="ctr">
              <a:buNone/>
              <a:defRPr>
                <a:solidFill>
                  <a:srgbClr val="FFC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Presenter’s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246313" y="3097213"/>
            <a:ext cx="4660900" cy="481012"/>
          </a:xfrm>
        </p:spPr>
        <p:txBody>
          <a:bodyPr anchor="ctr"/>
          <a:lstStyle>
            <a:lvl1pPr marL="0" indent="0" algn="ctr">
              <a:buNone/>
              <a:defRPr sz="30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Presentation Subtitle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06475" y="6413694"/>
            <a:ext cx="1227925" cy="215706"/>
          </a:xfrm>
        </p:spPr>
        <p:txBody>
          <a:bodyPr anchor="ctr">
            <a:noAutofit/>
          </a:bodyPr>
          <a:lstStyle>
            <a:lvl1pPr marL="0" indent="0">
              <a:buNone/>
              <a:defRPr sz="1100">
                <a:solidFill>
                  <a:srgbClr val="FFC6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470973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06475" y="6413694"/>
            <a:ext cx="1227925" cy="215706"/>
          </a:xfrm>
        </p:spPr>
        <p:txBody>
          <a:bodyPr anchor="ctr">
            <a:noAutofit/>
          </a:bodyPr>
          <a:lstStyle>
            <a:lvl1pPr marL="0" indent="0">
              <a:buNone/>
              <a:defRPr sz="1100">
                <a:solidFill>
                  <a:srgbClr val="FFC6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8234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FFC6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399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3520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8DB-3F77-4B43-A7DD-42507A8C7E1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C513-1267-4B65-8C4F-FF15F9882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09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98DB-3F77-4B43-A7DD-42507A8C7E1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C513-1267-4B65-8C4F-FF15F9882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86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x-none" altLang="x-none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10F9E-8FCE-3F4C-A30D-42511FCD585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6094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>
                <a:solidFill>
                  <a:srgbClr val="002060"/>
                </a:solidFill>
                <a:latin typeface="Futura"/>
                <a:cs typeface="Futur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3604290"/>
          </a:xfrm>
        </p:spPr>
        <p:txBody>
          <a:bodyPr>
            <a:noAutofit/>
          </a:bodyPr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600" b="1">
                <a:solidFill>
                  <a:srgbClr val="002060"/>
                </a:solidFill>
                <a:latin typeface="Futura Light"/>
                <a:cs typeface="Futura Light"/>
              </a:defRPr>
            </a:lvl1pPr>
            <a:lvl2pPr marL="457200" indent="0">
              <a:buNone/>
              <a:defRPr sz="1600">
                <a:latin typeface="Futura light"/>
                <a:cs typeface="Futura light"/>
              </a:defRPr>
            </a:lvl2pPr>
          </a:lstStyle>
          <a:p>
            <a:pPr lvl="0"/>
            <a:r>
              <a:rPr lang="en-US" dirty="0"/>
              <a:t>HEADLINE</a:t>
            </a:r>
          </a:p>
          <a:p>
            <a:pPr lvl="1"/>
            <a:r>
              <a:rPr lang="en-US" sz="1600" dirty="0">
                <a:latin typeface="Futura Light"/>
              </a:rPr>
              <a:t>General descriptor copy to further explain context</a:t>
            </a:r>
          </a:p>
          <a:p>
            <a:pPr lvl="1"/>
            <a:r>
              <a:rPr lang="en-US" sz="1600" dirty="0">
                <a:latin typeface="Futura Light"/>
              </a:rPr>
              <a:t>General descriptor copy to further explain context</a:t>
            </a:r>
          </a:p>
          <a:p>
            <a:pPr lvl="1"/>
            <a:r>
              <a:rPr lang="en-US" sz="1600" dirty="0">
                <a:latin typeface="Futura Light"/>
              </a:rPr>
              <a:t>General descriptor copy to further explain context</a:t>
            </a:r>
          </a:p>
          <a:p>
            <a:endParaRPr lang="en-US" sz="1600" dirty="0">
              <a:latin typeface="Futura Light"/>
            </a:endParaRPr>
          </a:p>
          <a:p>
            <a:r>
              <a:rPr lang="en-US" dirty="0"/>
              <a:t>HEADLINE</a:t>
            </a:r>
          </a:p>
          <a:p>
            <a:pPr lvl="1"/>
            <a:r>
              <a:rPr lang="en-US" sz="1600" dirty="0">
                <a:latin typeface="Futura Light"/>
              </a:rPr>
              <a:t>General descriptor copy to further explain context</a:t>
            </a:r>
          </a:p>
          <a:p>
            <a:pPr lvl="1"/>
            <a:r>
              <a:rPr lang="en-US" sz="1600" dirty="0">
                <a:latin typeface="Futura Light"/>
              </a:rPr>
              <a:t>General descriptor copy to further explain context</a:t>
            </a:r>
          </a:p>
          <a:p>
            <a:pPr lvl="1"/>
            <a:r>
              <a:rPr lang="en-US" sz="1600" dirty="0">
                <a:latin typeface="Futura Light"/>
              </a:rPr>
              <a:t>General descriptor copy to further explain context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06475" y="6413694"/>
            <a:ext cx="1227925" cy="215706"/>
          </a:xfrm>
        </p:spPr>
        <p:txBody>
          <a:bodyPr anchor="ctr">
            <a:noAutofit/>
          </a:bodyPr>
          <a:lstStyle>
            <a:lvl1pPr marL="0" indent="0">
              <a:buNone/>
              <a:defRPr sz="1100">
                <a:solidFill>
                  <a:srgbClr val="FFC6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03715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02060"/>
                </a:solidFill>
                <a:latin typeface="Futur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077894"/>
          </a:xfrm>
        </p:spPr>
        <p:txBody>
          <a:bodyPr/>
          <a:lstStyle>
            <a:lvl1pPr>
              <a:defRPr sz="2200">
                <a:solidFill>
                  <a:srgbClr val="003478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077894"/>
          </a:xfrm>
        </p:spPr>
        <p:txBody>
          <a:bodyPr/>
          <a:lstStyle>
            <a:lvl1pPr>
              <a:defRPr sz="2200">
                <a:solidFill>
                  <a:srgbClr val="003478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06475" y="6413694"/>
            <a:ext cx="1227925" cy="215706"/>
          </a:xfrm>
        </p:spPr>
        <p:txBody>
          <a:bodyPr anchor="ctr">
            <a:noAutofit/>
          </a:bodyPr>
          <a:lstStyle>
            <a:lvl1pPr marL="0" indent="0">
              <a:buNone/>
              <a:defRPr sz="1100">
                <a:solidFill>
                  <a:srgbClr val="FFC6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3665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Futura"/>
              </a:defRPr>
            </a:lvl1pPr>
          </a:lstStyle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3478"/>
                </a:solidFill>
                <a:effectLst/>
                <a:uLnTx/>
                <a:uFillTx/>
                <a:latin typeface="Futura book"/>
                <a:ea typeface="+mj-ea"/>
              </a:rPr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06475" y="6413694"/>
            <a:ext cx="1227925" cy="215706"/>
          </a:xfrm>
        </p:spPr>
        <p:txBody>
          <a:bodyPr anchor="ctr">
            <a:noAutofit/>
          </a:bodyPr>
          <a:lstStyle>
            <a:lvl1pPr marL="0" indent="0">
              <a:buNone/>
              <a:defRPr sz="1100">
                <a:solidFill>
                  <a:srgbClr val="FFC6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96579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06475" y="6413694"/>
            <a:ext cx="1227925" cy="215706"/>
          </a:xfrm>
        </p:spPr>
        <p:txBody>
          <a:bodyPr anchor="ctr">
            <a:noAutofit/>
          </a:bodyPr>
          <a:lstStyle>
            <a:lvl1pPr marL="0" indent="0">
              <a:buNone/>
              <a:defRPr sz="1100">
                <a:solidFill>
                  <a:srgbClr val="FFC6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2390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4948360"/>
          </a:xfrm>
        </p:spPr>
        <p:txBody>
          <a:bodyPr/>
          <a:lstStyle>
            <a:lvl1pPr>
              <a:defRPr sz="3200">
                <a:solidFill>
                  <a:srgbClr val="003478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3786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06475" y="6413694"/>
            <a:ext cx="1227925" cy="215706"/>
          </a:xfrm>
        </p:spPr>
        <p:txBody>
          <a:bodyPr anchor="ctr">
            <a:noAutofit/>
          </a:bodyPr>
          <a:lstStyle>
            <a:lvl1pPr marL="0" indent="0">
              <a:buNone/>
              <a:defRPr sz="1100">
                <a:solidFill>
                  <a:srgbClr val="FFC6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9934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560" y="3797086"/>
            <a:ext cx="440039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68560" y="612775"/>
            <a:ext cx="4400391" cy="3181763"/>
          </a:xfrm>
        </p:spPr>
        <p:txBody>
          <a:bodyPr/>
          <a:lstStyle>
            <a:lvl1pPr marL="0" indent="0">
              <a:buNone/>
              <a:defRPr sz="3200">
                <a:solidFill>
                  <a:srgbClr val="0034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8560" y="4363824"/>
            <a:ext cx="4400391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3478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06475" y="6413694"/>
            <a:ext cx="1227925" cy="215706"/>
          </a:xfrm>
        </p:spPr>
        <p:txBody>
          <a:bodyPr anchor="ctr">
            <a:noAutofit/>
          </a:bodyPr>
          <a:lstStyle>
            <a:lvl1pPr marL="0" indent="0">
              <a:buNone/>
              <a:defRPr sz="1100">
                <a:solidFill>
                  <a:srgbClr val="FFC6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49419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3478"/>
                </a:solidFill>
                <a:latin typeface="Futura book"/>
                <a:cs typeface="Futura book"/>
              </a:defRPr>
            </a:lvl1pPr>
            <a:lvl2pPr>
              <a:defRPr>
                <a:solidFill>
                  <a:srgbClr val="003478"/>
                </a:solidFill>
                <a:latin typeface="Futura book"/>
                <a:cs typeface="Futura book"/>
              </a:defRPr>
            </a:lvl2pPr>
            <a:lvl3pPr>
              <a:defRPr>
                <a:solidFill>
                  <a:srgbClr val="003478"/>
                </a:solidFill>
                <a:latin typeface="Futura book"/>
                <a:cs typeface="Futura book"/>
              </a:defRPr>
            </a:lvl3pPr>
            <a:lvl4pPr>
              <a:defRPr>
                <a:solidFill>
                  <a:srgbClr val="003478"/>
                </a:solidFill>
                <a:latin typeface="Futura book"/>
                <a:cs typeface="Futura book"/>
              </a:defRPr>
            </a:lvl4pPr>
            <a:lvl5pPr>
              <a:defRPr>
                <a:solidFill>
                  <a:srgbClr val="003478"/>
                </a:solidFill>
                <a:latin typeface="Futura book"/>
                <a:cs typeface="Futura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06475" y="6413694"/>
            <a:ext cx="1227925" cy="215706"/>
          </a:xfrm>
        </p:spPr>
        <p:txBody>
          <a:bodyPr anchor="ctr">
            <a:noAutofit/>
          </a:bodyPr>
          <a:lstStyle>
            <a:lvl1pPr marL="0" indent="0">
              <a:buNone/>
              <a:defRPr sz="1100">
                <a:solidFill>
                  <a:srgbClr val="FFC6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2234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91436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914363"/>
          </a:xfrm>
        </p:spPr>
        <p:txBody>
          <a:bodyPr vert="eaVert"/>
          <a:lstStyle>
            <a:lvl1pPr>
              <a:defRPr>
                <a:solidFill>
                  <a:srgbClr val="003478"/>
                </a:solidFill>
                <a:latin typeface="Futura book"/>
                <a:cs typeface="Futura book"/>
              </a:defRPr>
            </a:lvl1pPr>
            <a:lvl2pPr>
              <a:defRPr>
                <a:solidFill>
                  <a:srgbClr val="003478"/>
                </a:solidFill>
                <a:latin typeface="Futura book"/>
                <a:cs typeface="Futura book"/>
              </a:defRPr>
            </a:lvl2pPr>
            <a:lvl3pPr>
              <a:defRPr>
                <a:solidFill>
                  <a:srgbClr val="003478"/>
                </a:solidFill>
                <a:latin typeface="Futura book"/>
                <a:cs typeface="Futura book"/>
              </a:defRPr>
            </a:lvl3pPr>
            <a:lvl4pPr>
              <a:defRPr>
                <a:solidFill>
                  <a:srgbClr val="003478"/>
                </a:solidFill>
                <a:latin typeface="Futura book"/>
                <a:cs typeface="Futura book"/>
              </a:defRPr>
            </a:lvl4pPr>
            <a:lvl5pPr>
              <a:defRPr>
                <a:solidFill>
                  <a:srgbClr val="003478"/>
                </a:solidFill>
                <a:latin typeface="Futura book"/>
                <a:cs typeface="Futura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06475" y="6413694"/>
            <a:ext cx="1227925" cy="215706"/>
          </a:xfrm>
        </p:spPr>
        <p:txBody>
          <a:bodyPr anchor="ctr">
            <a:noAutofit/>
          </a:bodyPr>
          <a:lstStyle>
            <a:lvl1pPr marL="0" indent="0">
              <a:buNone/>
              <a:defRPr sz="1100">
                <a:solidFill>
                  <a:srgbClr val="FFC6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95182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604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| </a:t>
            </a:r>
            <a:fld id="{D8F297AB-6329-F94E-AD9C-0AB7C56215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5320727"/>
            <a:ext cx="9144000" cy="1537273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320727"/>
            <a:ext cx="9144000" cy="1588"/>
          </a:xfrm>
          <a:prstGeom prst="line">
            <a:avLst/>
          </a:prstGeom>
          <a:ln w="38100" cap="flat" cmpd="sng" algn="ctr">
            <a:solidFill>
              <a:srgbClr val="FFC6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560008" y="6399617"/>
            <a:ext cx="531410" cy="42784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rgbClr val="FFC6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Futura light"/>
                <a:cs typeface="Futura light"/>
              </a:rPr>
              <a:t>| </a:t>
            </a:r>
            <a:fld id="{D8F297AB-6329-F94E-AD9C-0AB7C56215DF}" type="slidenum">
              <a:rPr lang="en-US" sz="1100" smtClean="0">
                <a:latin typeface="Futura light"/>
                <a:cs typeface="Futura light"/>
              </a:rPr>
              <a:pPr/>
              <a:t>‹#›</a:t>
            </a:fld>
            <a:endParaRPr lang="en-US" sz="1100" dirty="0">
              <a:latin typeface="Futura light"/>
              <a:cs typeface="Futura light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92365" y="5539829"/>
            <a:ext cx="3670036" cy="118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56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2" r:id="rId11"/>
    <p:sldLayoutId id="2147483673" r:id="rId12"/>
    <p:sldLayoutId id="2147483674" r:id="rId13"/>
    <p:sldLayoutId id="2147483675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rgbClr val="002060"/>
          </a:solidFill>
          <a:latin typeface="Futura book"/>
          <a:ea typeface="+mj-ea"/>
          <a:cs typeface="Futura boo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2060"/>
          </a:solidFill>
          <a:latin typeface="Futura book"/>
          <a:ea typeface="+mn-ea"/>
          <a:cs typeface="Futura book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Futura light"/>
          <a:ea typeface="+mn-ea"/>
          <a:cs typeface="Futura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Futura light"/>
          <a:ea typeface="+mn-ea"/>
          <a:cs typeface="Futura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Futura light"/>
          <a:ea typeface="+mn-ea"/>
          <a:cs typeface="Futura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Futura light "/>
          <a:ea typeface="+mn-ea"/>
          <a:cs typeface="Futura light 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64E0083-0BE7-4111-AFDE-297304880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61007"/>
            <a:ext cx="7772400" cy="843569"/>
          </a:xfrm>
        </p:spPr>
        <p:txBody>
          <a:bodyPr>
            <a:normAutofit fontScale="90000"/>
          </a:bodyPr>
          <a:lstStyle/>
          <a:p>
            <a:r>
              <a:rPr lang="en-US" dirty="0"/>
              <a:t>Urban Policy and Program </a:t>
            </a:r>
            <a:br>
              <a:rPr lang="en-US" dirty="0"/>
            </a:br>
            <a:r>
              <a:rPr lang="en-US" dirty="0"/>
              <a:t>Surveillance Project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1257675-EF45-47CB-BEDC-60DA05D01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977640"/>
            <a:ext cx="6400800" cy="106299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Amy R. Confair, MPH</a:t>
            </a:r>
          </a:p>
          <a:p>
            <a:r>
              <a:rPr lang="en-US" dirty="0"/>
              <a:t>Outreach and Training Manager, Drexel UHC</a:t>
            </a:r>
          </a:p>
          <a:p>
            <a:r>
              <a:rPr lang="en-US" dirty="0"/>
              <a:t>Philadelphia NNIP Partner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684874-2679-479A-8669-B776BEF0F8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1600" y="2724234"/>
            <a:ext cx="6400800" cy="48101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Monitoring policies and programs in select U.S. Cities</a:t>
            </a:r>
          </a:p>
        </p:txBody>
      </p:sp>
    </p:spTree>
    <p:extLst>
      <p:ext uri="{BB962C8B-B14F-4D97-AF65-F5344CB8AC3E}">
        <p14:creationId xmlns:p14="http://schemas.microsoft.com/office/powerpoint/2010/main" val="7437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17AA-6393-6448-88EF-3DB879BB1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CFE26-2269-3C46-917D-331D7AEAA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1501"/>
            <a:ext cx="5515897" cy="3188368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>
                <a:solidFill>
                  <a:srgbClr val="003478"/>
                </a:solidFill>
                <a:latin typeface="Futura Medium" charset="0"/>
                <a:ea typeface="Futura Medium" charset="0"/>
                <a:cs typeface="Futura Medium" charset="0"/>
              </a:rPr>
              <a:t>Cities play an important role in developing and implementing policies and programs that impact health equity, but few (if any) systems exist to understand these practices across cities. </a:t>
            </a:r>
          </a:p>
          <a:p>
            <a:pPr marL="0" indent="0">
              <a:buNone/>
            </a:pPr>
            <a:endParaRPr lang="en-US" b="0" dirty="0">
              <a:solidFill>
                <a:srgbClr val="003478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003478"/>
                </a:solidFill>
                <a:latin typeface="Futura Medium" charset="0"/>
                <a:ea typeface="Futura Medium" charset="0"/>
                <a:cs typeface="Futura Medium" charset="0"/>
              </a:rPr>
              <a:t>Understanding the role and potential impact local governments have on health is especially important in times when the federal government is less focused on public health.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89E8DA-948B-4B10-BC58-DB5858E48B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920" y="3047917"/>
            <a:ext cx="2944880" cy="190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2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D2926-6AB9-4EF9-99E4-85D89FAFF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A02A03E-27FC-40AF-AFE1-8049F7629B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436633"/>
              </p:ext>
            </p:extLst>
          </p:nvPr>
        </p:nvGraphicFramePr>
        <p:xfrm>
          <a:off x="457200" y="1417638"/>
          <a:ext cx="8229600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116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262" y="1301970"/>
            <a:ext cx="3987499" cy="3777916"/>
          </a:xfrm>
        </p:spPr>
        <p:txBody>
          <a:bodyPr/>
          <a:lstStyle/>
          <a:p>
            <a:r>
              <a:rPr lang="en-US" sz="2000" dirty="0">
                <a:latin typeface="Futura Medium"/>
                <a:ea typeface="Futura Medium" charset="0"/>
                <a:cs typeface="Futura Medium" charset="0"/>
              </a:rPr>
              <a:t>Four cities to start: </a:t>
            </a:r>
          </a:p>
          <a:p>
            <a:pPr marL="746125" lvl="1" indent="-2889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Futura Medium"/>
              </a:rPr>
              <a:t>Philadelphia</a:t>
            </a:r>
            <a:endParaRPr lang="en-US" sz="2000" b="0" dirty="0">
              <a:latin typeface="Futura Medium"/>
              <a:ea typeface="Futura Medium" charset="0"/>
              <a:cs typeface="Futura Medium" charset="0"/>
            </a:endParaRP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Futura Medium"/>
              </a:rPr>
              <a:t>New York City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Futura Medium"/>
              </a:rPr>
              <a:t>Washington DC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Futura Medium"/>
              </a:rPr>
              <a:t>Los Angeles</a:t>
            </a:r>
          </a:p>
          <a:p>
            <a:r>
              <a:rPr lang="en-US" sz="2000" dirty="0">
                <a:latin typeface="Futura Medium"/>
              </a:rPr>
              <a:t>Three topics to start: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Futura Medium"/>
              </a:rPr>
              <a:t>Housing 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Futura Medium"/>
              </a:rPr>
              <a:t>Environment 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Futura Medium"/>
              </a:rPr>
              <a:t>Education </a:t>
            </a:r>
          </a:p>
          <a:p>
            <a:pPr marL="0" indent="0">
              <a:buNone/>
            </a:pPr>
            <a:endParaRPr lang="en-US" sz="2200" dirty="0">
              <a:latin typeface="Futura Medium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71304" y="432890"/>
            <a:ext cx="5303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Futura"/>
              </a:rPr>
              <a:t>Scope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82419" y="1301970"/>
            <a:ext cx="3308320" cy="3178981"/>
            <a:chOff x="99365" y="1880418"/>
            <a:chExt cx="2994291" cy="2779505"/>
          </a:xfrm>
        </p:grpSpPr>
        <p:sp>
          <p:nvSpPr>
            <p:cNvPr id="5" name="Oval 4"/>
            <p:cNvSpPr/>
            <p:nvPr/>
          </p:nvSpPr>
          <p:spPr>
            <a:xfrm>
              <a:off x="99365" y="1880418"/>
              <a:ext cx="2994291" cy="277950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2060"/>
                </a:solidFill>
              </a:endParaRPr>
            </a:p>
            <a:p>
              <a:pPr algn="ctr"/>
              <a:endParaRPr lang="en-US" dirty="0">
                <a:solidFill>
                  <a:srgbClr val="002060"/>
                </a:solidFill>
              </a:endParaRPr>
            </a:p>
            <a:p>
              <a:pPr algn="ctr"/>
              <a:endParaRPr lang="en-US" dirty="0">
                <a:solidFill>
                  <a:srgbClr val="002060"/>
                </a:solidFill>
              </a:endParaRPr>
            </a:p>
            <a:p>
              <a:pPr algn="ctr"/>
              <a:endParaRPr lang="en-US" dirty="0">
                <a:solidFill>
                  <a:srgbClr val="002060"/>
                </a:solidFill>
              </a:endParaRPr>
            </a:p>
            <a:p>
              <a:pPr algn="ctr"/>
              <a:endParaRPr lang="en-US" dirty="0">
                <a:solidFill>
                  <a:srgbClr val="002060"/>
                </a:solidFill>
              </a:endParaRPr>
            </a:p>
            <a:p>
              <a:pPr algn="ctr"/>
              <a:endParaRPr lang="en-US" dirty="0">
                <a:solidFill>
                  <a:srgbClr val="002060"/>
                </a:solidFill>
              </a:endParaRPr>
            </a:p>
            <a:p>
              <a:pPr algn="ctr"/>
              <a:endParaRPr lang="en-US" dirty="0">
                <a:solidFill>
                  <a:srgbClr val="002060"/>
                </a:solidFill>
              </a:endParaRPr>
            </a:p>
            <a:p>
              <a:pPr algn="ctr"/>
              <a:endParaRPr lang="en-US" dirty="0">
                <a:solidFill>
                  <a:srgbClr val="002060"/>
                </a:solidFill>
              </a:endParaRPr>
            </a:p>
            <a:p>
              <a:pPr algn="ctr"/>
              <a:r>
                <a:rPr lang="en-US" dirty="0">
                  <a:solidFill>
                    <a:srgbClr val="002060"/>
                  </a:solidFill>
                  <a:latin typeface="Futura Medium" charset="0"/>
                  <a:ea typeface="Futura Medium" charset="0"/>
                  <a:cs typeface="Futura Medium" charset="0"/>
                </a:rPr>
                <a:t>UHC Policy Surveillance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512549" y="2414761"/>
              <a:ext cx="2167922" cy="154213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2060"/>
                  </a:solidFill>
                  <a:latin typeface="Futura Medium" charset="0"/>
                  <a:ea typeface="Futura Medium" charset="0"/>
                  <a:cs typeface="Futura Medium" charset="0"/>
                </a:rPr>
                <a:t>Traditional Policy Surveillance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6973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5191"/>
            <a:ext cx="8229600" cy="779462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0619" y="1766086"/>
            <a:ext cx="5206181" cy="2862179"/>
          </a:xfrm>
        </p:spPr>
        <p:txBody>
          <a:bodyPr/>
          <a:lstStyle/>
          <a:p>
            <a:pPr marL="628650" indent="-342900"/>
            <a:r>
              <a:rPr lang="en-US" sz="2000" b="0" dirty="0">
                <a:latin typeface="Futura Medium"/>
              </a:rPr>
              <a:t>Surveil news sources for new policies and programs</a:t>
            </a:r>
          </a:p>
          <a:p>
            <a:pPr marL="628650" indent="-342900"/>
            <a:r>
              <a:rPr lang="en-US" sz="2000" b="0" dirty="0">
                <a:latin typeface="Futura Medium"/>
              </a:rPr>
              <a:t>Monitor policies and programs for updates monthly</a:t>
            </a:r>
          </a:p>
          <a:p>
            <a:pPr marL="628650" indent="-342900"/>
            <a:r>
              <a:rPr lang="en-US" sz="2000" b="0" dirty="0">
                <a:latin typeface="Futura Medium"/>
              </a:rPr>
              <a:t>Record findings in a database (excel spreadsheet)</a:t>
            </a:r>
          </a:p>
          <a:p>
            <a:pPr marL="628650" indent="-342900"/>
            <a:r>
              <a:rPr lang="en-US" sz="2000" b="0" dirty="0">
                <a:latin typeface="Futura Medium"/>
              </a:rPr>
              <a:t>Create reports summarizing findings for external dissemination</a:t>
            </a:r>
          </a:p>
          <a:p>
            <a:endParaRPr lang="en-US" sz="1200" dirty="0">
              <a:latin typeface="Futura Medium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A9C3E0-0AAE-4545-952F-016FE0163E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43487"/>
            <a:ext cx="2865120" cy="191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2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6932"/>
          </a:xfrm>
        </p:spPr>
        <p:txBody>
          <a:bodyPr>
            <a:normAutofit/>
          </a:bodyPr>
          <a:lstStyle/>
          <a:p>
            <a:r>
              <a:rPr lang="en-US" sz="4000" dirty="0"/>
              <a:t>Results and Dissemination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59773" y="1337777"/>
            <a:ext cx="3481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white"/>
                </a:solidFill>
              </a:rPr>
              <a:t>Walkable neighborhoods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26431" y="1337777"/>
            <a:ext cx="7315201" cy="95410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Futura book"/>
                <a:ea typeface="+mn-ea"/>
                <a:cs typeface="Futura book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Futura light"/>
                <a:ea typeface="+mn-ea"/>
                <a:cs typeface="Futura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Futura light"/>
                <a:ea typeface="+mn-ea"/>
                <a:cs typeface="Futura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Futura light"/>
                <a:ea typeface="+mn-ea"/>
                <a:cs typeface="Futura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Futura light "/>
                <a:ea typeface="+mn-ea"/>
                <a:cs typeface="Futura light 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We have documented </a:t>
            </a:r>
            <a:r>
              <a:rPr lang="en-US" b="1" dirty="0">
                <a:solidFill>
                  <a:schemeClr val="tx1"/>
                </a:solidFill>
              </a:rPr>
              <a:t>over 300 policies and programs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FC3A6C1-0A29-4E2E-912F-3B3439B5B9A9}"/>
              </a:ext>
            </a:extLst>
          </p:cNvPr>
          <p:cNvSpPr txBox="1">
            <a:spLocks/>
          </p:cNvSpPr>
          <p:nvPr/>
        </p:nvSpPr>
        <p:spPr>
          <a:xfrm>
            <a:off x="757990" y="1996842"/>
            <a:ext cx="4114800" cy="327660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Futura book"/>
                <a:ea typeface="+mn-ea"/>
                <a:cs typeface="Futura book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Futura light"/>
                <a:ea typeface="+mn-ea"/>
                <a:cs typeface="Futura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Futura light"/>
                <a:ea typeface="+mn-ea"/>
                <a:cs typeface="Futura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Futura light"/>
                <a:ea typeface="+mn-ea"/>
                <a:cs typeface="Futura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Futura light "/>
                <a:ea typeface="+mn-ea"/>
                <a:cs typeface="Futura light 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Completed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Methods brief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Environmental report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Housing report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Education report (drafted)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4C9BD65-8577-410D-B889-2D38BB24EEA0}"/>
              </a:ext>
            </a:extLst>
          </p:cNvPr>
          <p:cNvSpPr txBox="1">
            <a:spLocks/>
          </p:cNvSpPr>
          <p:nvPr/>
        </p:nvSpPr>
        <p:spPr>
          <a:xfrm>
            <a:off x="4459705" y="1996843"/>
            <a:ext cx="4114800" cy="327660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Futura book"/>
                <a:ea typeface="+mn-ea"/>
                <a:cs typeface="Futura book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Futura light"/>
                <a:ea typeface="+mn-ea"/>
                <a:cs typeface="Futura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Futura light"/>
                <a:ea typeface="+mn-ea"/>
                <a:cs typeface="Futura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Futura light"/>
                <a:ea typeface="+mn-ea"/>
                <a:cs typeface="Futura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Futura light "/>
                <a:ea typeface="+mn-ea"/>
                <a:cs typeface="Futura light 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Planned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Infographics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Social media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Dashboard, interactive searchable website, or other online tool for the public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Develop manuscript on process and outcomes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Suggestions?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1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A close up of a map&#10;&#10;Description automatically generated">
            <a:extLst>
              <a:ext uri="{FF2B5EF4-FFF2-40B4-BE49-F238E27FC236}">
                <a16:creationId xmlns:a16="http://schemas.microsoft.com/office/drawing/2014/main" id="{C11C601B-2AD4-4E69-9714-939DDA1B85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60"/>
          <a:stretch/>
        </p:blipFill>
        <p:spPr>
          <a:xfrm>
            <a:off x="457200" y="1596363"/>
            <a:ext cx="5040566" cy="3145671"/>
          </a:xfrm>
          <a:prstGeom prst="rect">
            <a:avLst/>
          </a:prstGeom>
        </p:spPr>
      </p:pic>
      <p:sp>
        <p:nvSpPr>
          <p:cNvPr id="28" name="Title 1">
            <a:extLst>
              <a:ext uri="{FF2B5EF4-FFF2-40B4-BE49-F238E27FC236}">
                <a16:creationId xmlns:a16="http://schemas.microsoft.com/office/drawing/2014/main" id="{9C72E542-37A6-4B34-8A92-2893E8B3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3CF1C-9CF4-4494-8DA1-3D5DDCA059E0}"/>
              </a:ext>
            </a:extLst>
          </p:cNvPr>
          <p:cNvSpPr txBox="1"/>
          <p:nvPr/>
        </p:nvSpPr>
        <p:spPr>
          <a:xfrm>
            <a:off x="5497766" y="1430260"/>
            <a:ext cx="33529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Futura Medium" charset="0"/>
                <a:ea typeface="Futura Medium" charset="0"/>
                <a:cs typeface="Futura Medium" charset="0"/>
              </a:rPr>
              <a:t>Expand project to additional cities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Futura Medium" charset="0"/>
                <a:ea typeface="Futura Medium" charset="0"/>
                <a:cs typeface="Futura Medium" charset="0"/>
              </a:rPr>
              <a:t>Expand project to additional topic areas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Futura Medium" charset="0"/>
                <a:ea typeface="Futura Medium" charset="0"/>
                <a:cs typeface="Futura Medium" charset="0"/>
              </a:rPr>
              <a:t>Continue synthesizing and disseminating our findings in a variety of formats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Futura Medium" charset="0"/>
                <a:ea typeface="Futura Medium" charset="0"/>
                <a:cs typeface="Futura Medium" charset="0"/>
              </a:rPr>
              <a:t>Seek additional funding to expand this work</a:t>
            </a:r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82E6B9DB-CA95-40C0-B437-AFD3711ECB59}"/>
              </a:ext>
            </a:extLst>
          </p:cNvPr>
          <p:cNvSpPr/>
          <p:nvPr/>
        </p:nvSpPr>
        <p:spPr>
          <a:xfrm>
            <a:off x="400393" y="4070685"/>
            <a:ext cx="221381" cy="211756"/>
          </a:xfrm>
          <a:prstGeom prst="star5">
            <a:avLst/>
          </a:prstGeom>
          <a:solidFill>
            <a:srgbClr val="FFC600"/>
          </a:solidFill>
          <a:ln>
            <a:solidFill>
              <a:srgbClr val="FFC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D545B6F5-5B4C-4EF1-8EEF-901637AB750F}"/>
              </a:ext>
            </a:extLst>
          </p:cNvPr>
          <p:cNvSpPr/>
          <p:nvPr/>
        </p:nvSpPr>
        <p:spPr>
          <a:xfrm>
            <a:off x="400392" y="4426412"/>
            <a:ext cx="221381" cy="211756"/>
          </a:xfrm>
          <a:prstGeom prst="star5">
            <a:avLst/>
          </a:prstGeom>
          <a:solidFill>
            <a:srgbClr val="23FD4D"/>
          </a:solidFill>
          <a:ln>
            <a:solidFill>
              <a:srgbClr val="23FD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183D63-2875-4FB8-9696-22C5999461C8}"/>
              </a:ext>
            </a:extLst>
          </p:cNvPr>
          <p:cNvSpPr txBox="1"/>
          <p:nvPr/>
        </p:nvSpPr>
        <p:spPr>
          <a:xfrm>
            <a:off x="672494" y="4040236"/>
            <a:ext cx="1482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Current cities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CD5E8A-4EAD-4A62-BFE3-48DCAE435584}"/>
              </a:ext>
            </a:extLst>
          </p:cNvPr>
          <p:cNvSpPr txBox="1"/>
          <p:nvPr/>
        </p:nvSpPr>
        <p:spPr>
          <a:xfrm>
            <a:off x="672493" y="4346348"/>
            <a:ext cx="1482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cities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4523B4-9A7A-461D-8287-F89891D190AA}"/>
              </a:ext>
            </a:extLst>
          </p:cNvPr>
          <p:cNvSpPr txBox="1"/>
          <p:nvPr/>
        </p:nvSpPr>
        <p:spPr>
          <a:xfrm>
            <a:off x="2814420" y="2444983"/>
            <a:ext cx="1022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Chicago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3A2AF8-0E44-474E-83EA-591E14D2A1DF}"/>
              </a:ext>
            </a:extLst>
          </p:cNvPr>
          <p:cNvSpPr txBox="1"/>
          <p:nvPr/>
        </p:nvSpPr>
        <p:spPr>
          <a:xfrm>
            <a:off x="2756692" y="3644403"/>
            <a:ext cx="1469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Birmingham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F28CF5-12E3-4ECB-B371-F2ED33CFB748}"/>
              </a:ext>
            </a:extLst>
          </p:cNvPr>
          <p:cNvSpPr txBox="1"/>
          <p:nvPr/>
        </p:nvSpPr>
        <p:spPr>
          <a:xfrm>
            <a:off x="2568287" y="3059668"/>
            <a:ext cx="1022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St. Louis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C8C6B7-E0EB-482A-AE54-E91094C8103F}"/>
              </a:ext>
            </a:extLst>
          </p:cNvPr>
          <p:cNvSpPr txBox="1"/>
          <p:nvPr/>
        </p:nvSpPr>
        <p:spPr>
          <a:xfrm>
            <a:off x="3837104" y="3167370"/>
            <a:ext cx="1133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Louisville</a:t>
            </a:r>
          </a:p>
        </p:txBody>
      </p:sp>
    </p:spTree>
    <p:extLst>
      <p:ext uri="{BB962C8B-B14F-4D97-AF65-F5344CB8AC3E}">
        <p14:creationId xmlns:p14="http://schemas.microsoft.com/office/powerpoint/2010/main" val="3543328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168" y="300789"/>
            <a:ext cx="8365162" cy="4884822"/>
          </a:xfrm>
          <a:prstGeom prst="rect">
            <a:avLst/>
          </a:prstGeom>
          <a:effectLst>
            <a:softEdge rad="0"/>
          </a:effec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59525" y="1140579"/>
            <a:ext cx="7772400" cy="2059821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Questions?</a:t>
            </a:r>
            <a:br>
              <a:rPr lang="en-US" sz="2200" dirty="0"/>
            </a:br>
            <a:r>
              <a:rPr lang="en-US" sz="2200" dirty="0"/>
              <a:t>Contact Amy Confair, MPH</a:t>
            </a:r>
            <a:br>
              <a:rPr lang="en-US" sz="2200" dirty="0"/>
            </a:br>
            <a:r>
              <a:rPr lang="en-US" sz="2200" dirty="0"/>
              <a:t>arc333@drexel.edu</a:t>
            </a:r>
          </a:p>
        </p:txBody>
      </p:sp>
    </p:spTree>
    <p:extLst>
      <p:ext uri="{BB962C8B-B14F-4D97-AF65-F5344CB8AC3E}">
        <p14:creationId xmlns:p14="http://schemas.microsoft.com/office/powerpoint/2010/main" val="3680821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FB730488C0C444803FEA794774008D" ma:contentTypeVersion="0" ma:contentTypeDescription="Create a new document." ma:contentTypeScope="" ma:versionID="5f72430731c2b0d624d1ab295f330e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64C3D9-F8ED-4B73-A57C-B1C1AAD8BA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9B63955-9E5F-4A52-9500-8C5216C1452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05E94DA-A0D8-4F56-BC73-DB2D867124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5471</TotalTime>
  <Words>805</Words>
  <Application>Microsoft Office PowerPoint</Application>
  <PresentationFormat>On-screen Show (4:3)</PresentationFormat>
  <Paragraphs>119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Futura</vt:lpstr>
      <vt:lpstr>Futura book</vt:lpstr>
      <vt:lpstr>Futura Light</vt:lpstr>
      <vt:lpstr>Futura Light</vt:lpstr>
      <vt:lpstr>Futura light </vt:lpstr>
      <vt:lpstr>Futura Medium</vt:lpstr>
      <vt:lpstr>Office Theme</vt:lpstr>
      <vt:lpstr>Urban Policy and Program  Surveillance Project</vt:lpstr>
      <vt:lpstr>Purpose</vt:lpstr>
      <vt:lpstr>Goals</vt:lpstr>
      <vt:lpstr>PowerPoint Presentation</vt:lpstr>
      <vt:lpstr>Methods</vt:lpstr>
      <vt:lpstr>Results and Dissemination</vt:lpstr>
      <vt:lpstr>Next Steps</vt:lpstr>
      <vt:lpstr>Thank you!  Questions? Contact Amy Confair, MPH arc333@drexel.edu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DSPH PPT presentation template_11-27-15</dc:title>
  <dc:creator>Rennie Joshi</dc:creator>
  <cp:lastModifiedBy>Confair,Amy</cp:lastModifiedBy>
  <cp:revision>221</cp:revision>
  <dcterms:created xsi:type="dcterms:W3CDTF">2015-11-27T18:14:00Z</dcterms:created>
  <dcterms:modified xsi:type="dcterms:W3CDTF">2019-10-23T20:36:47Z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0x010100B4FB730488C0C444803FEA794774008D</vt:lpwstr>
  </property>
</Properties>
</file>