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sldIdLst>
    <p:sldId id="256" r:id="rId5"/>
    <p:sldId id="282" r:id="rId6"/>
    <p:sldId id="283" r:id="rId7"/>
    <p:sldId id="284" r:id="rId8"/>
    <p:sldId id="285" r:id="rId9"/>
    <p:sldId id="292" r:id="rId10"/>
    <p:sldId id="286" r:id="rId11"/>
    <p:sldId id="288" r:id="rId12"/>
    <p:sldId id="287" r:id="rId13"/>
    <p:sldId id="295" r:id="rId14"/>
    <p:sldId id="293" r:id="rId15"/>
    <p:sldId id="294" r:id="rId16"/>
    <p:sldId id="290" r:id="rId17"/>
    <p:sldId id="280"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54848" autoAdjust="0"/>
  </p:normalViewPr>
  <p:slideViewPr>
    <p:cSldViewPr snapToGrid="0" snapToObjects="1">
      <p:cViewPr varScale="1">
        <p:scale>
          <a:sx n="49" d="100"/>
          <a:sy n="49" d="100"/>
        </p:scale>
        <p:origin x="2308" y="36"/>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ED001-8E4F-41BA-B339-E1E7E3327FC9}" type="datetimeFigureOut">
              <a:rPr lang="en-US" smtClean="0"/>
              <a:t>5/27/2016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myself – </a:t>
            </a:r>
            <a:endParaRPr lang="en-US" dirty="0" smtClean="0"/>
          </a:p>
          <a:p>
            <a:r>
              <a:rPr lang="en-US" dirty="0" smtClean="0"/>
              <a:t>My presentation is a little different from the ones you</a:t>
            </a:r>
            <a:r>
              <a:rPr lang="en-US" baseline="0" dirty="0" smtClean="0"/>
              <a:t> heard.  I represent a team of different organizations to tell you about a project just in the beginning stages.</a:t>
            </a: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188792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take</a:t>
            </a:r>
            <a:r>
              <a:rPr lang="en-US" baseline="0" dirty="0" smtClean="0"/>
              <a:t> the last part of the presentation to share some experiences from the larger NNIP network.</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a:p>
        </p:txBody>
      </p:sp>
    </p:spTree>
    <p:extLst>
      <p:ext uri="{BB962C8B-B14F-4D97-AF65-F5344CB8AC3E}">
        <p14:creationId xmlns:p14="http://schemas.microsoft.com/office/powerpoint/2010/main" val="315379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Solomon Greene and I have a blog coming out in</a:t>
            </a:r>
            <a:r>
              <a:rPr lang="en-US" baseline="0" dirty="0" smtClean="0"/>
              <a:t> a couple weeks imagining what it would take to regularly monitor </a:t>
            </a:r>
            <a:r>
              <a:rPr lang="en-US" baseline="0" dirty="0" err="1" smtClean="0"/>
              <a:t>ngh</a:t>
            </a:r>
            <a:r>
              <a:rPr lang="en-US" baseline="0" dirty="0" smtClean="0"/>
              <a:t> change to inform decisions and promote equity </a:t>
            </a:r>
          </a:p>
          <a:p>
            <a:endParaRPr lang="en-US" baseline="0" dirty="0" smtClean="0"/>
          </a:p>
          <a:p>
            <a:r>
              <a:rPr lang="en-US" baseline="0" dirty="0" smtClean="0"/>
              <a:t>Walk through slide</a:t>
            </a:r>
          </a:p>
          <a:p>
            <a:endParaRPr lang="en-US" baseline="0" dirty="0" smtClean="0"/>
          </a:p>
          <a:p>
            <a:r>
              <a:rPr lang="en-US" baseline="0" dirty="0" smtClean="0"/>
              <a:t>All has to be implemented with the principles of equity and participatory</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a:p>
        </p:txBody>
      </p:sp>
    </p:spTree>
    <p:extLst>
      <p:ext uri="{BB962C8B-B14F-4D97-AF65-F5344CB8AC3E}">
        <p14:creationId xmlns:p14="http://schemas.microsoft.com/office/powerpoint/2010/main" val="220962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all the answers,</a:t>
            </a:r>
            <a:r>
              <a:rPr lang="en-US" baseline="0" dirty="0" smtClean="0"/>
              <a:t> but I want to share some specific examples from the network.</a:t>
            </a:r>
            <a:endParaRPr lang="en-US" dirty="0" smtClean="0"/>
          </a:p>
          <a:p>
            <a:endParaRPr lang="en-US" dirty="0" smtClean="0"/>
          </a:p>
          <a:p>
            <a:r>
              <a:rPr lang="en-US" dirty="0" smtClean="0"/>
              <a:t>Access:</a:t>
            </a:r>
            <a:r>
              <a:rPr lang="en-US" baseline="0" dirty="0" smtClean="0"/>
              <a:t> dozen Code enforcement, property deeds, foreclosure, tax arrears linked at the address level. Some weekly updates.  Not common now, but very city could have this system.  </a:t>
            </a:r>
          </a:p>
          <a:p>
            <a:endParaRPr lang="en-US" baseline="0" dirty="0" smtClean="0"/>
          </a:p>
          <a:p>
            <a:r>
              <a:rPr lang="en-US" baseline="0" dirty="0" smtClean="0"/>
              <a:t>Analysis:  Multiple levels – within processing every week: scanning across indicators to identify vacancy, or possible speculator purchases</a:t>
            </a:r>
          </a:p>
          <a:p>
            <a:r>
              <a:rPr lang="en-US" baseline="0" dirty="0" smtClean="0"/>
              <a:t>Long-term on neighborhood indicators, trajectories of types of properties</a:t>
            </a:r>
          </a:p>
          <a:p>
            <a:endParaRPr lang="en-US" baseline="0" dirty="0" smtClean="0"/>
          </a:p>
          <a:p>
            <a:r>
              <a:rPr lang="en-US" baseline="0" dirty="0" smtClean="0"/>
              <a:t>Application:  People who are ready to use the information – all working off the same facts.  Build in on-the-ground knowledge from uses too.</a:t>
            </a:r>
          </a:p>
          <a:p>
            <a:r>
              <a:rPr lang="en-US" sz="1200" b="0" i="0" kern="1200" dirty="0" smtClean="0">
                <a:solidFill>
                  <a:schemeClr val="tx1"/>
                </a:solidFill>
                <a:effectLst/>
                <a:latin typeface="+mn-lt"/>
                <a:ea typeface="+mn-ea"/>
                <a:cs typeface="+mn-cs"/>
              </a:rPr>
              <a:t>Cuyahoga County Land Bank</a:t>
            </a:r>
            <a:r>
              <a:rPr lang="en-US" sz="1200" b="0" i="0" kern="1200" baseline="0" dirty="0" smtClean="0">
                <a:solidFill>
                  <a:schemeClr val="tx1"/>
                </a:solidFill>
                <a:effectLst/>
                <a:latin typeface="+mn-lt"/>
                <a:ea typeface="+mn-ea"/>
                <a:cs typeface="+mn-cs"/>
              </a:rPr>
              <a:t>, CDCs, and </a:t>
            </a:r>
            <a:r>
              <a:rPr lang="en-US" sz="1200" b="0" i="0" kern="1200" dirty="0" smtClean="0">
                <a:solidFill>
                  <a:schemeClr val="tx1"/>
                </a:solidFill>
                <a:effectLst/>
                <a:latin typeface="+mn-lt"/>
                <a:ea typeface="+mn-ea"/>
                <a:cs typeface="+mn-cs"/>
              </a:rPr>
              <a:t>City of Departments of Building and Housing and of Community Development</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a:p>
        </p:txBody>
      </p:sp>
    </p:spTree>
    <p:extLst>
      <p:ext uri="{BB962C8B-B14F-4D97-AF65-F5344CB8AC3E}">
        <p14:creationId xmlns:p14="http://schemas.microsoft.com/office/powerpoint/2010/main" val="273814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Metropolitan Area Planning Council (MAPC) prepared this analysis in partnership with the City of Somerville, Somerville Community Corporation, Somerville Transportation Equity Partnership, Friends of the Community Path, and Massachusetts Smart Growth Alliance. Illuminated the magnitude of displacement risk associated with the Green Line extension (GLX) in order to help focus action on the strategies with the best potential to mitigate that risk   Findings:  Increases in residential rents near new transit stations pose the greatest risk of displacement.  Other factors: </a:t>
            </a:r>
            <a:r>
              <a:rPr lang="en-US" b="0" dirty="0" smtClean="0"/>
              <a:t>Condo conversion, </a:t>
            </a:r>
            <a:r>
              <a:rPr lang="en-US" b="0" baseline="0" dirty="0" smtClean="0"/>
              <a:t> </a:t>
            </a:r>
            <a:r>
              <a:rPr lang="en-US" b="0" dirty="0" smtClean="0"/>
              <a:t>expiring public subsidies, tax bills.</a:t>
            </a:r>
          </a:p>
          <a:p>
            <a:endParaRPr lang="en-US" dirty="0" smtClean="0"/>
          </a:p>
          <a:p>
            <a:r>
              <a:rPr lang="en-US" sz="1200" kern="1200" dirty="0" smtClean="0">
                <a:solidFill>
                  <a:schemeClr val="tx1"/>
                </a:solidFill>
                <a:effectLst/>
                <a:latin typeface="+mn-lt"/>
                <a:ea typeface="+mn-ea"/>
                <a:cs typeface="+mn-cs"/>
              </a:rPr>
              <a:t>Also qualitative, in</a:t>
            </a:r>
            <a:r>
              <a:rPr lang="en-US" sz="1200" kern="1200" baseline="0" dirty="0" smtClean="0">
                <a:solidFill>
                  <a:schemeClr val="tx1"/>
                </a:solidFill>
                <a:effectLst/>
                <a:latin typeface="+mn-lt"/>
                <a:ea typeface="+mn-ea"/>
                <a:cs typeface="+mn-cs"/>
              </a:rPr>
              <a:t> May 2016, </a:t>
            </a:r>
            <a:r>
              <a:rPr lang="en-US" sz="1200" kern="1200" dirty="0" smtClean="0">
                <a:solidFill>
                  <a:schemeClr val="tx1"/>
                </a:solidFill>
                <a:effectLst/>
                <a:latin typeface="+mn-lt"/>
                <a:ea typeface="+mn-ea"/>
                <a:cs typeface="+mn-cs"/>
              </a:rPr>
              <a:t>MAPC, the True Story Theater, and the Irish International Immigrant Center hosted a dialogue to explore belonging, affordability, and displacement in our region. On the spot, actors from True Story Theater will portray the heart of what is being heard using music, movement, and dialogue. The intent is to create a respectful atmosphere where every voice can be heard and any story told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DC Preservation</a:t>
            </a:r>
            <a:r>
              <a:rPr lang="en-US" sz="1200" kern="1200" baseline="0" dirty="0" smtClean="0">
                <a:solidFill>
                  <a:schemeClr val="tx1"/>
                </a:solidFill>
                <a:effectLst/>
                <a:latin typeface="+mn-lt"/>
                <a:ea typeface="+mn-ea"/>
                <a:cs typeface="+mn-cs"/>
              </a:rPr>
              <a:t> Network meets monthly – CDC, city </a:t>
            </a:r>
            <a:r>
              <a:rPr lang="en-US" sz="1200" kern="1200" baseline="0" dirty="0" err="1" smtClean="0">
                <a:solidFill>
                  <a:schemeClr val="tx1"/>
                </a:solidFill>
                <a:effectLst/>
                <a:latin typeface="+mn-lt"/>
                <a:ea typeface="+mn-ea"/>
                <a:cs typeface="+mn-cs"/>
              </a:rPr>
              <a:t>govt</a:t>
            </a:r>
            <a:r>
              <a:rPr lang="en-US" sz="1200" kern="1200" baseline="0" dirty="0" smtClean="0">
                <a:solidFill>
                  <a:schemeClr val="tx1"/>
                </a:solidFill>
                <a:effectLst/>
                <a:latin typeface="+mn-lt"/>
                <a:ea typeface="+mn-ea"/>
                <a:cs typeface="+mn-cs"/>
              </a:rPr>
              <a:t>, HUD all looking out a year about buildings with expiring subsidies.  Share information about landlords,  who’s working with which tenant associations, etc.  Work on individual properties as well as use the data/experiences to create set of policy recommendations for the mayor</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Pittsburgh, conducted a movers survey – interviewed newcomers and people who left.   </a:t>
            </a:r>
            <a:r>
              <a:rPr lang="en-US" sz="1200" kern="1200" dirty="0" smtClean="0">
                <a:solidFill>
                  <a:schemeClr val="tx1"/>
                </a:solidFill>
                <a:effectLst/>
                <a:latin typeface="+mn-lt"/>
                <a:ea typeface="+mn-ea"/>
                <a:cs typeface="+mn-cs"/>
              </a:rPr>
              <a:t>Worked well in an area where lots of movers were captured in credit data. Really understood dynamics of change and behavior just as it started to happen. Results spoke to importance of Main Street strategy in attracting residents.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of these are results of </a:t>
            </a:r>
            <a:r>
              <a:rPr lang="en-US" sz="1200" kern="1200" dirty="0" err="1" smtClean="0">
                <a:solidFill>
                  <a:schemeClr val="tx1"/>
                </a:solidFill>
                <a:effectLst/>
                <a:latin typeface="+mn-lt"/>
                <a:ea typeface="+mn-ea"/>
                <a:cs typeface="+mn-cs"/>
              </a:rPr>
              <a:t>embeeded</a:t>
            </a:r>
            <a:r>
              <a:rPr lang="en-US" sz="1200" kern="1200" dirty="0" smtClean="0">
                <a:solidFill>
                  <a:schemeClr val="tx1"/>
                </a:solidFill>
                <a:effectLst/>
                <a:latin typeface="+mn-lt"/>
                <a:ea typeface="+mn-ea"/>
                <a:cs typeface="+mn-cs"/>
              </a:rPr>
              <a:t> institutions working in partnership over time to understand</a:t>
            </a:r>
            <a:r>
              <a:rPr lang="en-US" sz="1200" kern="1200" baseline="0" dirty="0" smtClean="0">
                <a:solidFill>
                  <a:schemeClr val="tx1"/>
                </a:solidFill>
                <a:effectLst/>
                <a:latin typeface="+mn-lt"/>
                <a:ea typeface="+mn-ea"/>
                <a:cs typeface="+mn-cs"/>
              </a:rPr>
              <a:t> how </a:t>
            </a:r>
            <a:r>
              <a:rPr lang="en-US" sz="1200" kern="1200" baseline="0" dirty="0" err="1" smtClean="0">
                <a:solidFill>
                  <a:schemeClr val="tx1"/>
                </a:solidFill>
                <a:effectLst/>
                <a:latin typeface="+mn-lt"/>
                <a:ea typeface="+mn-ea"/>
                <a:cs typeface="+mn-cs"/>
              </a:rPr>
              <a:t>ngh</a:t>
            </a:r>
            <a:r>
              <a:rPr lang="en-US" sz="1200" kern="1200" baseline="0" dirty="0" smtClean="0">
                <a:solidFill>
                  <a:schemeClr val="tx1"/>
                </a:solidFill>
                <a:effectLst/>
                <a:latin typeface="+mn-lt"/>
                <a:ea typeface="+mn-ea"/>
                <a:cs typeface="+mn-cs"/>
              </a:rPr>
              <a:t> are changing and prioritize actions together.</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a:p>
        </p:txBody>
      </p:sp>
    </p:spTree>
    <p:extLst>
      <p:ext uri="{BB962C8B-B14F-4D97-AF65-F5344CB8AC3E}">
        <p14:creationId xmlns:p14="http://schemas.microsoft.com/office/powerpoint/2010/main" val="217656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Many</a:t>
            </a:r>
            <a:r>
              <a:rPr lang="en-US" baseline="0" dirty="0" smtClean="0"/>
              <a:t> other examples on our website. </a:t>
            </a:r>
            <a:r>
              <a:rPr lang="en-US" dirty="0" smtClean="0"/>
              <a:t>We’ll</a:t>
            </a:r>
            <a:r>
              <a:rPr lang="en-US" baseline="0" dirty="0" smtClean="0"/>
              <a:t> be excited to share the TTC progress with you as we go along.  Here is the project page.</a:t>
            </a:r>
            <a:endParaRPr lang="en-US" dirty="0" smtClean="0"/>
          </a:p>
          <a:p>
            <a:pPr defTabSz="897301">
              <a:defRPr/>
            </a:pPr>
            <a:endParaRPr lang="en-US" dirty="0" smtClean="0"/>
          </a:p>
          <a:p>
            <a:pPr defTabSz="897301">
              <a:defRPr/>
            </a:pPr>
            <a:r>
              <a:rPr lang="en-US" dirty="0" smtClean="0"/>
              <a:t>Mention </a:t>
            </a:r>
            <a:r>
              <a:rPr lang="en-US" dirty="0" err="1" smtClean="0"/>
              <a:t>listserve</a:t>
            </a:r>
            <a:r>
              <a:rPr lang="en-US" dirty="0" smtClean="0"/>
              <a:t> and Twitter</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14</a:t>
            </a:fld>
            <a:endParaRPr lang="en-US" dirty="0"/>
          </a:p>
        </p:txBody>
      </p:sp>
    </p:spTree>
    <p:extLst>
      <p:ext uri="{BB962C8B-B14F-4D97-AF65-F5344CB8AC3E}">
        <p14:creationId xmlns:p14="http://schemas.microsoft.com/office/powerpoint/2010/main" val="2561224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of us</a:t>
            </a:r>
            <a:r>
              <a:rPr lang="en-US" baseline="0" dirty="0" smtClean="0"/>
              <a:t> would be happy to </a:t>
            </a:r>
            <a:r>
              <a:rPr lang="en-US" baseline="0" smtClean="0"/>
              <a:t>talk further.</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306723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aseline="0" dirty="0" smtClean="0"/>
          </a:p>
          <a:p>
            <a:pPr defTabSz="914240">
              <a:defRPr/>
            </a:pPr>
            <a:r>
              <a:rPr lang="en-US" dirty="0" smtClean="0"/>
              <a:t>At the Urban Institute</a:t>
            </a:r>
            <a:r>
              <a:rPr lang="en-US" baseline="0" dirty="0" smtClean="0"/>
              <a:t> we coordinate the National Neighborhood Indicators Partnership (NNIP) is p</a:t>
            </a:r>
            <a:r>
              <a:rPr lang="en-US" dirty="0" smtClean="0"/>
              <a:t>eer-learning network of local data intermediaries in 30 cities, NNIP partners collect neighborhood data over time and across topics in order to help local actors use the data to improve communities.</a:t>
            </a:r>
            <a:r>
              <a:rPr lang="en-US" baseline="0" dirty="0" smtClean="0"/>
              <a:t>   Furman Center is our partner in NYC.  Urban also helps new cities gets started.</a:t>
            </a:r>
            <a:endParaRPr lang="en-US" dirty="0" smtClean="0"/>
          </a:p>
          <a:p>
            <a:endParaRPr lang="en-US" dirty="0" smtClean="0"/>
          </a:p>
          <a:p>
            <a:pPr defTabSz="897193">
              <a:defRPr/>
            </a:pPr>
            <a:r>
              <a:rPr lang="en-US" baseline="0" dirty="0" smtClean="0"/>
              <a:t>. </a:t>
            </a:r>
            <a:r>
              <a:rPr lang="en-US" dirty="0" smtClean="0"/>
              <a:t>MODEL</a:t>
            </a:r>
            <a:r>
              <a:rPr lang="en-US" baseline="0" dirty="0" smtClean="0"/>
              <a:t> is not the focus today, but happy to answer questions or talk after the session.  </a:t>
            </a:r>
          </a:p>
          <a:p>
            <a:endParaRPr lang="en-US" baseline="0" dirty="0" smtClean="0"/>
          </a:p>
          <a:p>
            <a:pPr eaLnBrk="1" hangingPunct="1">
              <a:defRPr/>
            </a:pPr>
            <a:endParaRPr lang="en-US" baseline="0"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398181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Turning</a:t>
            </a:r>
            <a:r>
              <a:rPr lang="en-US" baseline="0" dirty="0" smtClean="0"/>
              <a:t> the Corner is  designed in the model of a NNIP cross-site project .  The project was developed in collaboration with the </a:t>
            </a:r>
            <a:r>
              <a:rPr lang="en-US" sz="1000" kern="1200" dirty="0" smtClean="0">
                <a:solidFill>
                  <a:srgbClr val="222222"/>
                </a:solidFill>
                <a:latin typeface="+mn-lt"/>
                <a:ea typeface="+mn-ea"/>
                <a:cs typeface="+mn-cs"/>
              </a:rPr>
              <a:t>Federal Reserve/Philanthropy Initiative (FPI) of the Funders Network</a:t>
            </a:r>
            <a:r>
              <a:rPr lang="en-US" sz="1000" kern="1200" baseline="0" dirty="0" smtClean="0">
                <a:solidFill>
                  <a:srgbClr val="222222"/>
                </a:solidFill>
                <a:latin typeface="+mn-lt"/>
                <a:ea typeface="+mn-ea"/>
                <a:cs typeface="+mn-cs"/>
              </a:rPr>
              <a:t> for Smart Growth, </a:t>
            </a:r>
            <a:r>
              <a:rPr lang="en-US" sz="1000" kern="1200" dirty="0" smtClean="0">
                <a:solidFill>
                  <a:srgbClr val="222222"/>
                </a:solidFill>
                <a:latin typeface="+mn-lt"/>
                <a:ea typeface="+mn-ea"/>
                <a:cs typeface="+mn-cs"/>
              </a:rPr>
              <a:t>Older Industrial Cities Working Group.  Walk through: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rgbClr val="22222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222222"/>
                </a:solidFill>
                <a:latin typeface="+mn-lt"/>
                <a:ea typeface="+mn-ea"/>
                <a:cs typeface="+mn-cs"/>
              </a:rPr>
              <a:t>Urban: </a:t>
            </a:r>
            <a:r>
              <a:rPr lang="en-US" sz="1000" dirty="0" smtClean="0"/>
              <a:t>Lead project design</a:t>
            </a:r>
            <a:r>
              <a:rPr lang="en-US" sz="1000" baseline="0" dirty="0" smtClean="0"/>
              <a:t> and cross-site learning</a:t>
            </a:r>
          </a:p>
          <a:p>
            <a:pPr marL="0" indent="0" algn="l" rtl="0" eaLnBrk="1" latinLnBrk="0" hangingPunct="1">
              <a:spcBef>
                <a:spcPts val="0"/>
              </a:spcBef>
              <a:spcAft>
                <a:spcPts val="400"/>
              </a:spcAft>
              <a:buClrTx/>
              <a:buSzPts val="1800"/>
              <a:buFont typeface="Arial" panose="020B0604020202020204" pitchFamily="34" charset="0"/>
              <a:buNone/>
            </a:pPr>
            <a:endParaRPr lang="en-US" sz="1000" kern="1200" baseline="0" dirty="0" smtClean="0">
              <a:solidFill>
                <a:srgbClr val="222222"/>
              </a:solidFill>
              <a:latin typeface="+mn-lt"/>
              <a:ea typeface="+mn-ea"/>
              <a:cs typeface="+mn-cs"/>
            </a:endParaRPr>
          </a:p>
          <a:p>
            <a:pPr marL="0" indent="0" algn="l" rtl="0" eaLnBrk="1" latinLnBrk="0" hangingPunct="1">
              <a:spcBef>
                <a:spcPts val="0"/>
              </a:spcBef>
              <a:spcAft>
                <a:spcPts val="400"/>
              </a:spcAft>
              <a:buClrTx/>
              <a:buSzPts val="1800"/>
              <a:buFont typeface="Arial" panose="020B0604020202020204" pitchFamily="34" charset="0"/>
              <a:buNone/>
            </a:pPr>
            <a:r>
              <a:rPr lang="en-US" sz="1000" kern="1200" baseline="0" dirty="0" smtClean="0">
                <a:solidFill>
                  <a:srgbClr val="222222"/>
                </a:solidFill>
                <a:latin typeface="+mn-lt"/>
                <a:ea typeface="+mn-ea"/>
                <a:cs typeface="+mn-cs"/>
              </a:rPr>
              <a:t>FPI - </a:t>
            </a:r>
            <a:r>
              <a:rPr lang="en-US" sz="1000" kern="1200" dirty="0" smtClean="0">
                <a:solidFill>
                  <a:srgbClr val="222222"/>
                </a:solidFill>
                <a:effectLst/>
                <a:latin typeface="Century Gothic" panose="020B0502020202020204" pitchFamily="34" charset="0"/>
                <a:ea typeface="+mn-ea"/>
                <a:cs typeface="+mn-cs"/>
              </a:rPr>
              <a:t>Link to their external audiences and </a:t>
            </a:r>
            <a:r>
              <a:rPr lang="en-US" sz="1000" kern="1200" dirty="0" smtClean="0">
                <a:solidFill>
                  <a:schemeClr val="tx1"/>
                </a:solidFill>
                <a:effectLst/>
                <a:latin typeface="+mn-lt"/>
                <a:ea typeface="+mn-ea"/>
                <a:cs typeface="+mn-cs"/>
              </a:rPr>
              <a:t>e</a:t>
            </a:r>
            <a:r>
              <a:rPr lang="en-US" sz="1000" kern="1200" dirty="0" smtClean="0">
                <a:solidFill>
                  <a:srgbClr val="222222"/>
                </a:solidFill>
                <a:effectLst/>
                <a:latin typeface="Century Gothic" panose="020B0502020202020204" pitchFamily="34" charset="0"/>
                <a:ea typeface="+mn-ea"/>
                <a:cs typeface="+mn-cs"/>
              </a:rPr>
              <a:t>ngage funders in potential cities</a:t>
            </a:r>
          </a:p>
          <a:p>
            <a:pPr marL="0" indent="0" algn="l" rtl="0" eaLnBrk="1" latinLnBrk="0" hangingPunct="1">
              <a:spcBef>
                <a:spcPts val="0"/>
              </a:spcBef>
              <a:spcAft>
                <a:spcPts val="400"/>
              </a:spcAft>
              <a:buClrTx/>
              <a:buSzPts val="1800"/>
              <a:buFont typeface="Arial" panose="020B0604020202020204" pitchFamily="34" charset="0"/>
              <a:buNone/>
            </a:pPr>
            <a:r>
              <a:rPr lang="en-US" sz="1000" kern="1200" dirty="0" smtClean="0">
                <a:solidFill>
                  <a:srgbClr val="222222"/>
                </a:solidFill>
                <a:effectLst/>
                <a:latin typeface="Century Gothic" panose="020B0502020202020204" pitchFamily="34" charset="0"/>
                <a:ea typeface="+mn-ea"/>
                <a:cs typeface="+mn-cs"/>
              </a:rPr>
              <a:t>Kresge – funding national role </a:t>
            </a:r>
            <a:endParaRPr lang="en-US"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rgbClr val="22222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rgbClr val="222222"/>
              </a:solidFill>
              <a:latin typeface="+mn-lt"/>
              <a:ea typeface="+mn-ea"/>
              <a:cs typeface="+mn-cs"/>
            </a:endParaRP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164882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design and implementation of this project relies on the combined expertise of local and national organizations.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Detroit is the first city to participate</a:t>
            </a:r>
            <a:r>
              <a:rPr lang="en-US" sz="1200" kern="1200" baseline="0" dirty="0" smtClean="0">
                <a:solidFill>
                  <a:schemeClr val="tx1"/>
                </a:solidFill>
                <a:effectLst/>
                <a:latin typeface="+mn-lt"/>
                <a:ea typeface="+mn-ea"/>
                <a:cs typeface="+mn-cs"/>
              </a:rPr>
              <a:t>.  Our NNIP partner, Data Driven Detroit, is assisting in the project design as well as leading the local research and 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Walk thru list – mention Kresge will also participate in local work</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Model for other cities – local</a:t>
            </a:r>
            <a:r>
              <a:rPr lang="en-US" baseline="0" dirty="0" smtClean="0"/>
              <a:t> </a:t>
            </a:r>
            <a:r>
              <a:rPr lang="en-US" dirty="0" smtClean="0"/>
              <a:t>research partner, local funders, regional Federal Reserve bank</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228324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Develop measures for in-depth and broad understanding of neighborhood dynamics, especially in neighborhoods at risk of becoming unaffordable.  We think things might be different that earlier efforts in the </a:t>
            </a:r>
            <a:r>
              <a:rPr lang="en-US" sz="1200" kern="1200" dirty="0" err="1" smtClean="0">
                <a:solidFill>
                  <a:schemeClr val="tx1"/>
                </a:solidFill>
                <a:effectLst/>
                <a:latin typeface="+mn-lt"/>
                <a:ea typeface="+mn-ea"/>
                <a:cs typeface="+mn-cs"/>
              </a:rPr>
              <a:t>postrecession</a:t>
            </a:r>
            <a:r>
              <a:rPr lang="en-US" sz="1200" kern="1200" dirty="0" smtClean="0">
                <a:solidFill>
                  <a:schemeClr val="tx1"/>
                </a:solidFill>
                <a:effectLst/>
                <a:latin typeface="+mn-lt"/>
                <a:ea typeface="+mn-ea"/>
                <a:cs typeface="+mn-cs"/>
              </a:rPr>
              <a:t> economy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important part of the project is sharing the data to Inform discussions across</a:t>
            </a:r>
            <a:r>
              <a:rPr lang="en-US" sz="1200" kern="1200" baseline="0" dirty="0" smtClean="0">
                <a:solidFill>
                  <a:schemeClr val="tx1"/>
                </a:solidFill>
                <a:effectLst/>
                <a:latin typeface="+mn-lt"/>
                <a:ea typeface="+mn-ea"/>
                <a:cs typeface="+mn-cs"/>
              </a:rPr>
              <a:t> sectors about how to use </a:t>
            </a:r>
            <a:r>
              <a:rPr lang="en-US" sz="1200" kern="1200" dirty="0" smtClean="0">
                <a:solidFill>
                  <a:schemeClr val="tx1"/>
                </a:solidFill>
                <a:effectLst/>
                <a:latin typeface="+mn-lt"/>
                <a:ea typeface="+mn-ea"/>
                <a:cs typeface="+mn-cs"/>
              </a:rPr>
              <a:t>the data and analysis to develop creative local policies and programs for equitable</a:t>
            </a:r>
            <a:r>
              <a:rPr lang="en-US" sz="1200" kern="1200" baseline="0" dirty="0" smtClean="0">
                <a:solidFill>
                  <a:schemeClr val="tx1"/>
                </a:solidFill>
                <a:effectLst/>
                <a:latin typeface="+mn-lt"/>
                <a:ea typeface="+mn-ea"/>
                <a:cs typeface="+mn-cs"/>
              </a:rPr>
              <a:t> development.</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Data can foster a common understanding of what’s happening and help to direct and mobilize action.</a:t>
            </a:r>
            <a:endParaRPr lang="en-US" sz="1200" kern="1200" dirty="0" smtClean="0">
              <a:solidFill>
                <a:schemeClr val="tx1"/>
              </a:solidFill>
              <a:effectLst/>
              <a:latin typeface="+mn-lt"/>
              <a:ea typeface="+mn-ea"/>
              <a:cs typeface="+mn-cs"/>
            </a:endParaRPr>
          </a:p>
          <a:p>
            <a:pPr lvl="0"/>
            <a:endParaRPr lang="en-US" dirty="0" smtClean="0"/>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424724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Across sites,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we plan to do a summary of local findings on the results of the measurement and how it was used locally.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through</a:t>
            </a:r>
            <a:r>
              <a:rPr lang="en-US" sz="1200" kern="1200" baseline="0" dirty="0" smtClean="0">
                <a:solidFill>
                  <a:schemeClr val="tx1"/>
                </a:solidFill>
                <a:effectLst/>
                <a:latin typeface="+mn-lt"/>
                <a:ea typeface="+mn-ea"/>
                <a:cs typeface="+mn-cs"/>
              </a:rPr>
              <a:t> the advisory groups, we expect to s</a:t>
            </a:r>
            <a:r>
              <a:rPr lang="en-US" sz="1200" kern="1200" dirty="0" smtClean="0">
                <a:solidFill>
                  <a:schemeClr val="tx1"/>
                </a:solidFill>
                <a:effectLst/>
                <a:latin typeface="+mn-lt"/>
                <a:ea typeface="+mn-ea"/>
                <a:cs typeface="+mn-cs"/>
              </a:rPr>
              <a:t>hare strategies on local policies and programs</a:t>
            </a:r>
            <a:r>
              <a:rPr lang="en-US" sz="1200" kern="1200" baseline="0" dirty="0" smtClean="0">
                <a:solidFill>
                  <a:schemeClr val="tx1"/>
                </a:solidFill>
                <a:effectLst/>
                <a:latin typeface="+mn-lt"/>
                <a:ea typeface="+mn-ea"/>
                <a:cs typeface="+mn-cs"/>
              </a:rPr>
              <a:t> in different kinds of places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produce protocols and methodology that can be adapted by other cities</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221503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Tx/>
              <a:buChar char="•"/>
            </a:pPr>
            <a:r>
              <a:rPr lang="en-US" altLang="en-US" dirty="0" smtClean="0">
                <a:latin typeface="Lato Regular" pitchFamily="2" charset="0"/>
              </a:rPr>
              <a:t>Urban will provide a framework for local research and engagement which each</a:t>
            </a:r>
            <a:r>
              <a:rPr lang="en-US" altLang="en-US" baseline="0" dirty="0" smtClean="0">
                <a:latin typeface="Lato Regular" pitchFamily="2" charset="0"/>
              </a:rPr>
              <a:t> local coalition will </a:t>
            </a:r>
            <a:r>
              <a:rPr lang="en-US" altLang="en-US" dirty="0" smtClean="0">
                <a:latin typeface="Lato Regular" pitchFamily="2" charset="0"/>
              </a:rPr>
              <a:t>adapt</a:t>
            </a:r>
          </a:p>
          <a:p>
            <a:pPr marL="174625" indent="-174625">
              <a:buFontTx/>
              <a:buChar char="•"/>
            </a:pPr>
            <a:endParaRPr lang="en-US" altLang="en-US" dirty="0" smtClean="0">
              <a:latin typeface="Lato Regular" pitchFamily="2" charset="0"/>
            </a:endParaRPr>
          </a:p>
          <a:p>
            <a:pPr marL="174625" indent="-174625">
              <a:buFontTx/>
              <a:buChar char="•"/>
            </a:pPr>
            <a:r>
              <a:rPr lang="en-US" altLang="en-US" dirty="0" smtClean="0">
                <a:latin typeface="Lato Regular" pitchFamily="2" charset="0"/>
              </a:rPr>
              <a:t>Core components.</a:t>
            </a:r>
          </a:p>
          <a:p>
            <a:pPr marL="639763" lvl="1" indent="-174625">
              <a:buFontTx/>
              <a:buChar char="•"/>
            </a:pPr>
            <a:r>
              <a:rPr lang="en-US" altLang="en-US" dirty="0" smtClean="0">
                <a:latin typeface="Lato Regular" pitchFamily="2" charset="0"/>
              </a:rPr>
              <a:t>Qualitative</a:t>
            </a:r>
            <a:r>
              <a:rPr lang="en-US" altLang="en-US" baseline="0" dirty="0" smtClean="0">
                <a:latin typeface="Lato Regular" pitchFamily="2" charset="0"/>
              </a:rPr>
              <a:t> d</a:t>
            </a:r>
            <a:r>
              <a:rPr lang="en-US" altLang="en-US" dirty="0" smtClean="0">
                <a:latin typeface="Lato Regular" pitchFamily="2" charset="0"/>
              </a:rPr>
              <a:t>ata collection </a:t>
            </a:r>
            <a:r>
              <a:rPr lang="en-US" altLang="en-US" baseline="0" dirty="0" smtClean="0">
                <a:latin typeface="Lato Regular" pitchFamily="2" charset="0"/>
              </a:rPr>
              <a:t>that </a:t>
            </a:r>
            <a:r>
              <a:rPr lang="en-US" altLang="en-US" dirty="0" smtClean="0">
                <a:latin typeface="Lato Regular" pitchFamily="2" charset="0"/>
              </a:rPr>
              <a:t>captures various perspectives including residents, private and public stakeholders as</a:t>
            </a:r>
            <a:r>
              <a:rPr lang="en-US" altLang="en-US" baseline="0" dirty="0" smtClean="0">
                <a:latin typeface="Lato Regular" pitchFamily="2" charset="0"/>
              </a:rPr>
              <a:t> well as traditional indicators (sales price, crime)</a:t>
            </a:r>
            <a:endParaRPr lang="en-US" altLang="en-US" dirty="0" smtClean="0">
              <a:latin typeface="Lato Regular" pitchFamily="2" charset="0"/>
            </a:endParaRPr>
          </a:p>
          <a:p>
            <a:pPr marL="639763" lvl="1" indent="-174625">
              <a:buFontTx/>
              <a:buChar char="•"/>
            </a:pPr>
            <a:r>
              <a:rPr lang="en-US" altLang="en-US" dirty="0" smtClean="0">
                <a:latin typeface="Lato Regular" pitchFamily="2" charset="0"/>
              </a:rPr>
              <a:t>Exploration of various types of displacement including but not limited to residential displacement, cultural displacement and commercial displacement</a:t>
            </a:r>
          </a:p>
          <a:p>
            <a:pPr marL="639763" lvl="1" indent="-174625">
              <a:buFontTx/>
              <a:buChar char="•"/>
            </a:pPr>
            <a:r>
              <a:rPr lang="en-US" altLang="en-US" dirty="0" smtClean="0">
                <a:latin typeface="Lato Regular" pitchFamily="2" charset="0"/>
              </a:rPr>
              <a:t>Embedded practical application of research through local advisory groups – </a:t>
            </a:r>
          </a:p>
          <a:p>
            <a:pPr marL="1104900" lvl="2" indent="-174625">
              <a:buFontTx/>
              <a:buChar char="•"/>
            </a:pPr>
            <a:r>
              <a:rPr lang="en-US" altLang="en-US" dirty="0" smtClean="0">
                <a:latin typeface="Lato Regular" pitchFamily="2" charset="0"/>
              </a:rPr>
              <a:t>They’ll ensure that the analysis is relevant to local questions</a:t>
            </a:r>
            <a:r>
              <a:rPr lang="en-US" altLang="en-US" baseline="0" dirty="0" smtClean="0">
                <a:latin typeface="Lato Regular" pitchFamily="2" charset="0"/>
              </a:rPr>
              <a:t> and priorities</a:t>
            </a:r>
            <a:endParaRPr lang="en-US" altLang="en-US" dirty="0" smtClean="0">
              <a:latin typeface="Lato Regular" pitchFamily="2" charset="0"/>
            </a:endParaRPr>
          </a:p>
          <a:p>
            <a:pPr marL="1104900" lvl="2" indent="-174625">
              <a:buFontTx/>
              <a:buChar char="•"/>
            </a:pPr>
            <a:endParaRPr lang="en-US" altLang="en-US" dirty="0" smtClean="0">
              <a:latin typeface="Lato Regular" pitchFamily="2" charset="0"/>
            </a:endParaRPr>
          </a:p>
          <a:p>
            <a:pPr marL="639763" lvl="1" indent="-174625">
              <a:buFontTx/>
              <a:buChar char="•"/>
            </a:pPr>
            <a:endParaRPr lang="en-US" altLang="en-US" dirty="0" smtClean="0">
              <a:latin typeface="Lato Regular" pitchFamily="2" charset="0"/>
            </a:endParaRPr>
          </a:p>
          <a:p>
            <a:pPr marL="174625" indent="-174625">
              <a:buFontTx/>
              <a:buChar char="•"/>
            </a:pPr>
            <a:endParaRPr lang="en-US" altLang="en-US" dirty="0" smtClean="0">
              <a:latin typeface="Lato Regular" pitchFamily="2" charset="0"/>
            </a:endParaRP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124565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2400" dirty="0" smtClean="0"/>
              <a:t>Project design (January–June 2016)</a:t>
            </a:r>
          </a:p>
          <a:p>
            <a:pPr lvl="1"/>
            <a:r>
              <a:rPr lang="en-US" sz="2400" dirty="0" smtClean="0"/>
              <a:t>Review lessons from research and practice</a:t>
            </a:r>
            <a:endParaRPr lang="en-US" sz="2800" dirty="0" smtClean="0"/>
          </a:p>
          <a:p>
            <a:pPr lvl="1"/>
            <a:r>
              <a:rPr lang="en-US" sz="2400" dirty="0" smtClean="0"/>
              <a:t>Develop research guidance and protocols</a:t>
            </a:r>
            <a:endParaRPr lang="en-US" sz="2800" dirty="0" smtClean="0"/>
          </a:p>
          <a:p>
            <a:pPr marL="0" lvl="0" indent="0">
              <a:buNone/>
            </a:pPr>
            <a:r>
              <a:rPr lang="en-US" sz="2400" dirty="0" smtClean="0"/>
              <a:t>Local implementation and early learning  (June 2016–May 2017)</a:t>
            </a:r>
          </a:p>
          <a:p>
            <a:pPr lvl="1"/>
            <a:r>
              <a:rPr lang="en-US" sz="2400" dirty="0" smtClean="0"/>
              <a:t>Plan and implement engagement process for local stakeholders</a:t>
            </a:r>
            <a:endParaRPr lang="en-US" sz="2800" dirty="0" smtClean="0"/>
          </a:p>
          <a:p>
            <a:pPr lvl="1"/>
            <a:r>
              <a:rPr lang="en-US" sz="2400" dirty="0" smtClean="0"/>
              <a:t>Conduct local data collection activities</a:t>
            </a:r>
            <a:endParaRPr lang="en-US" sz="2800" dirty="0" smtClean="0"/>
          </a:p>
          <a:p>
            <a:pPr lvl="1"/>
            <a:r>
              <a:rPr lang="en-US" sz="2400" dirty="0" smtClean="0"/>
              <a:t>Share local progress and early lessons</a:t>
            </a:r>
            <a:endParaRPr lang="en-US" sz="2800" dirty="0" smtClean="0"/>
          </a:p>
          <a:p>
            <a:pPr lvl="0"/>
            <a:r>
              <a:rPr lang="en-US" sz="2400" dirty="0" smtClean="0"/>
              <a:t>Phase 3: Cross-site summary and dissemination of findings (June–December 2017)</a:t>
            </a:r>
          </a:p>
          <a:p>
            <a:pPr lvl="1"/>
            <a:r>
              <a:rPr lang="en-US" sz="2400" dirty="0" smtClean="0"/>
              <a:t>Synthesize lessons and experiences across the participating sites</a:t>
            </a:r>
            <a:endParaRPr lang="en-US" sz="2800" dirty="0" smtClean="0"/>
          </a:p>
          <a:p>
            <a:pPr lvl="1"/>
            <a:r>
              <a:rPr lang="en-US" sz="2400" dirty="0" smtClean="0"/>
              <a:t>Disseminate to local and national audiences</a:t>
            </a:r>
            <a:endParaRPr lang="en-US" sz="2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14984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kern="1200" baseline="0" dirty="0" smtClean="0">
              <a:solidFill>
                <a:schemeClr val="tx1"/>
              </a:solidFill>
              <a:latin typeface="+mn-lt"/>
              <a:ea typeface="+mn-ea"/>
              <a:cs typeface="Lato Regular"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Check post-industrial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actively seek local interest and sponsorship from additional cities.</a:t>
            </a:r>
            <a:endParaRPr lang="en-US" altLang="en-US" sz="1200" kern="1200" baseline="0" dirty="0" smtClean="0">
              <a:solidFill>
                <a:schemeClr val="tx1"/>
              </a:solidFill>
              <a:latin typeface="+mn-lt"/>
              <a:ea typeface="+mn-ea"/>
              <a:cs typeface="Lato Regular" pitchFamily="2" charset="0"/>
            </a:endParaRPr>
          </a:p>
          <a:p>
            <a:endParaRPr lang="en-US" altLang="en-US" sz="1200" kern="1200" baseline="0" dirty="0" smtClean="0">
              <a:solidFill>
                <a:schemeClr val="tx1"/>
              </a:solidFill>
              <a:latin typeface="+mn-lt"/>
              <a:ea typeface="+mn-ea"/>
              <a:cs typeface="Lato Regular"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kern="1200" baseline="0" dirty="0" smtClean="0">
                <a:solidFill>
                  <a:schemeClr val="tx1"/>
                </a:solidFill>
                <a:latin typeface="+mn-lt"/>
                <a:ea typeface="+mn-ea"/>
                <a:cs typeface="Lato Regular" pitchFamily="2" charset="0"/>
              </a:rPr>
              <a:t>FPI have been leading outreach to other potential participating cities </a:t>
            </a:r>
            <a:r>
              <a:rPr lang="en-US" baseline="0" dirty="0" smtClean="0"/>
              <a:t>are </a:t>
            </a:r>
            <a:r>
              <a:rPr lang="en-US" dirty="0" smtClean="0"/>
              <a:t>exploring cities in a wide geographic footprint?</a:t>
            </a:r>
          </a:p>
          <a:p>
            <a:endParaRPr lang="en-US" altLang="en-US" sz="1200" kern="1200" baseline="0" dirty="0" smtClean="0">
              <a:solidFill>
                <a:schemeClr val="tx1"/>
              </a:solidFill>
              <a:latin typeface="+mn-lt"/>
              <a:ea typeface="+mn-ea"/>
              <a:cs typeface="Lato Regular" pitchFamily="2" charset="0"/>
            </a:endParaRPr>
          </a:p>
          <a:p>
            <a:r>
              <a:rPr lang="en-US" altLang="en-US" sz="1200" kern="1200" baseline="0" dirty="0" smtClean="0">
                <a:solidFill>
                  <a:schemeClr val="tx1"/>
                </a:solidFill>
                <a:latin typeface="+mn-lt"/>
                <a:ea typeface="+mn-ea"/>
                <a:cs typeface="Lato Regular" pitchFamily="2" charset="0"/>
              </a:rPr>
              <a:t>Talking to stakeholders in Twin Cities, Pittsburgh, Buffalo, Interest from NOLA. </a:t>
            </a:r>
            <a:r>
              <a:rPr lang="en-US" altLang="en-US" sz="1200" kern="1200" baseline="0" dirty="0" err="1" smtClean="0">
                <a:solidFill>
                  <a:schemeClr val="tx1"/>
                </a:solidFill>
                <a:latin typeface="+mn-lt"/>
                <a:ea typeface="+mn-ea"/>
                <a:cs typeface="Lato Regular" pitchFamily="2" charset="0"/>
              </a:rPr>
              <a:t>Milw</a:t>
            </a:r>
            <a:r>
              <a:rPr lang="en-US" altLang="en-US" sz="1200" kern="1200" baseline="0" dirty="0" smtClean="0">
                <a:solidFill>
                  <a:schemeClr val="tx1"/>
                </a:solidFill>
                <a:latin typeface="+mn-lt"/>
                <a:ea typeface="+mn-ea"/>
                <a:cs typeface="Lato Regular" pitchFamily="2" charset="0"/>
              </a:rPr>
              <a:t>, San Antonio</a:t>
            </a:r>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a:p>
        </p:txBody>
      </p:sp>
    </p:spTree>
    <p:extLst>
      <p:ext uri="{BB962C8B-B14F-4D97-AF65-F5344CB8AC3E}">
        <p14:creationId xmlns:p14="http://schemas.microsoft.com/office/powerpoint/2010/main" val="1181124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image" Target="../media/image22.tmp"/><Relationship Id="rId7" Type="http://schemas.openxmlformats.org/officeDocument/2006/relationships/image" Target="../media/image26.tm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tmp"/><Relationship Id="rId5" Type="http://schemas.openxmlformats.org/officeDocument/2006/relationships/image" Target="../media/image24.tmp"/><Relationship Id="rId10" Type="http://schemas.openxmlformats.org/officeDocument/2006/relationships/image" Target="../media/image29.tmp"/><Relationship Id="rId4" Type="http://schemas.openxmlformats.org/officeDocument/2006/relationships/image" Target="../media/image23.jpg"/><Relationship Id="rId9" Type="http://schemas.openxmlformats.org/officeDocument/2006/relationships/image" Target="../media/image28.tmp"/></Relationships>
</file>

<file path=ppt/slides/_rels/slide1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kpettit@urban.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mailto:%20michael.grover@mpls.frb.org" TargetMode="External"/><Relationship Id="rId5" Type="http://schemas.openxmlformats.org/officeDocument/2006/relationships/hyperlink" Target="mailto:twoiwode@cfsem.org" TargetMode="External"/><Relationship Id="rId4" Type="http://schemas.openxmlformats.org/officeDocument/2006/relationships/hyperlink" Target="mailto:juliawseward@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tmp"/><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15.wmf"/><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Turning the </a:t>
            </a:r>
            <a:r>
              <a:rPr lang="en-US" dirty="0" smtClean="0"/>
              <a:t>Corner:</a:t>
            </a:r>
            <a:br>
              <a:rPr lang="en-US" dirty="0" smtClean="0"/>
            </a:br>
            <a:r>
              <a:rPr lang="en-US" dirty="0">
                <a:latin typeface="Lato Regular"/>
                <a:ea typeface="ＭＳ Ｐゴシック" charset="0"/>
                <a:cs typeface="Lato Regular"/>
              </a:rPr>
              <a:t>Monitoring Neighborhood Change to Drive Action</a:t>
            </a:r>
            <a:br>
              <a:rPr lang="en-US" dirty="0">
                <a:latin typeface="Lato Regular"/>
                <a:ea typeface="ＭＳ Ｐゴシック" charset="0"/>
                <a:cs typeface="Lato Regular"/>
              </a:rPr>
            </a:br>
            <a:endParaRPr lang="en-US" dirty="0"/>
          </a:p>
        </p:txBody>
      </p:sp>
      <p:sp>
        <p:nvSpPr>
          <p:cNvPr id="7" name="Text Placeholder 6"/>
          <p:cNvSpPr>
            <a:spLocks noGrp="1"/>
          </p:cNvSpPr>
          <p:nvPr>
            <p:ph type="body" sz="quarter" idx="10"/>
          </p:nvPr>
        </p:nvSpPr>
        <p:spPr>
          <a:xfrm>
            <a:off x="676851" y="4455382"/>
            <a:ext cx="6921570" cy="1699233"/>
          </a:xfrm>
        </p:spPr>
        <p:txBody>
          <a:bodyPr/>
          <a:lstStyle/>
          <a:p>
            <a:r>
              <a:rPr lang="en-US" dirty="0" smtClean="0"/>
              <a:t>Kathryn Pettit</a:t>
            </a:r>
          </a:p>
          <a:p>
            <a:r>
              <a:rPr lang="en-US" dirty="0" smtClean="0">
                <a:latin typeface="+mj-lt"/>
                <a:ea typeface="Calibri" panose="020F0502020204030204" pitchFamily="34" charset="0"/>
                <a:cs typeface="Times New Roman" panose="02020603050405020304" pitchFamily="18" charset="0"/>
              </a:rPr>
              <a:t>Symposium </a:t>
            </a:r>
            <a:r>
              <a:rPr lang="en-US" dirty="0">
                <a:latin typeface="+mj-lt"/>
                <a:ea typeface="Calibri" panose="020F0502020204030204" pitchFamily="34" charset="0"/>
                <a:cs typeface="Times New Roman" panose="02020603050405020304" pitchFamily="18" charset="0"/>
              </a:rPr>
              <a:t>on Gentrification and Neighborhood </a:t>
            </a:r>
            <a:r>
              <a:rPr lang="en-US" dirty="0" smtClean="0">
                <a:latin typeface="+mj-lt"/>
                <a:ea typeface="Calibri" panose="020F0502020204030204" pitchFamily="34" charset="0"/>
                <a:cs typeface="Times New Roman" panose="02020603050405020304" pitchFamily="18" charset="0"/>
              </a:rPr>
              <a:t>Change</a:t>
            </a:r>
          </a:p>
          <a:p>
            <a:r>
              <a:rPr lang="en-US" dirty="0" smtClean="0"/>
              <a:t>May 25, 2016</a:t>
            </a:r>
            <a:endParaRPr lang="en-US" dirty="0"/>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NNIP</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15111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expectations for actionable data</a:t>
            </a:r>
            <a:endParaRPr lang="en-US" dirty="0"/>
          </a:p>
        </p:txBody>
      </p:sp>
      <p:sp>
        <p:nvSpPr>
          <p:cNvPr id="3" name="Content Placeholder 2"/>
          <p:cNvSpPr>
            <a:spLocks noGrp="1"/>
          </p:cNvSpPr>
          <p:nvPr>
            <p:ph idx="1"/>
          </p:nvPr>
        </p:nvSpPr>
        <p:spPr>
          <a:xfrm>
            <a:off x="641350" y="1749998"/>
            <a:ext cx="7760188" cy="4203573"/>
          </a:xfrm>
        </p:spPr>
        <p:txBody>
          <a:bodyPr/>
          <a:lstStyle/>
          <a:p>
            <a:r>
              <a:rPr lang="en-US" dirty="0" smtClean="0"/>
              <a:t>Access</a:t>
            </a:r>
          </a:p>
          <a:p>
            <a:pPr lvl="1"/>
            <a:r>
              <a:rPr lang="en-US" dirty="0" smtClean="0"/>
              <a:t>Need raw material of multi-faceted and frequent data</a:t>
            </a:r>
          </a:p>
          <a:p>
            <a:r>
              <a:rPr lang="en-US" dirty="0" smtClean="0"/>
              <a:t>Analysis</a:t>
            </a:r>
          </a:p>
          <a:p>
            <a:pPr lvl="1"/>
            <a:r>
              <a:rPr lang="en-US" dirty="0" smtClean="0"/>
              <a:t>Need to select indicators, flag warning </a:t>
            </a:r>
            <a:r>
              <a:rPr lang="en-US" dirty="0"/>
              <a:t>signs, </a:t>
            </a:r>
            <a:r>
              <a:rPr lang="en-US" dirty="0" smtClean="0"/>
              <a:t>dig into trends, understand local context</a:t>
            </a:r>
          </a:p>
          <a:p>
            <a:r>
              <a:rPr lang="en-US" dirty="0" smtClean="0"/>
              <a:t>Application</a:t>
            </a:r>
            <a:endParaRPr lang="en-US" dirty="0"/>
          </a:p>
          <a:p>
            <a:pPr lvl="1"/>
            <a:r>
              <a:rPr lang="en-US" dirty="0" smtClean="0"/>
              <a:t>Need built-in links to government and civic actors who have the tools and processes to respond</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189709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 y="291947"/>
            <a:ext cx="9144000" cy="4221295"/>
          </a:xfrm>
          <a:prstGeom prst="rect">
            <a:avLst/>
          </a:prstGeom>
        </p:spPr>
      </p:pic>
      <p:pic>
        <p:nvPicPr>
          <p:cNvPr id="4" name="Picture 3" descr="Screen Clipping"/>
          <p:cNvPicPr>
            <a:picLocks noChangeAspect="1"/>
          </p:cNvPicPr>
          <p:nvPr/>
        </p:nvPicPr>
        <p:blipFill rotWithShape="1">
          <a:blip r:embed="rId4">
            <a:extLst>
              <a:ext uri="{28A0092B-C50C-407E-A947-70E740481C1C}">
                <a14:useLocalDpi xmlns:a14="http://schemas.microsoft.com/office/drawing/2010/main" val="0"/>
              </a:ext>
            </a:extLst>
          </a:blip>
          <a:srcRect b="24693"/>
          <a:stretch/>
        </p:blipFill>
        <p:spPr>
          <a:xfrm>
            <a:off x="193430" y="3603574"/>
            <a:ext cx="4764943" cy="2731238"/>
          </a:xfrm>
          <a:prstGeom prst="rect">
            <a:avLst/>
          </a:prstGeom>
        </p:spPr>
      </p:pic>
      <p:pic>
        <p:nvPicPr>
          <p:cNvPr id="1026" name="Picture 2" descr="Nov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403" y="4749064"/>
            <a:ext cx="3539798" cy="1186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3430" y="128099"/>
            <a:ext cx="2252540" cy="584775"/>
          </a:xfrm>
          <a:prstGeom prst="rect">
            <a:avLst/>
          </a:prstGeom>
          <a:solidFill>
            <a:schemeClr val="accent6"/>
          </a:solidFill>
          <a:ln>
            <a:noFill/>
          </a:ln>
        </p:spPr>
        <p:txBody>
          <a:bodyPr wrap="none" rtlCol="0">
            <a:spAutoFit/>
          </a:bodyPr>
          <a:lstStyle/>
          <a:p>
            <a:r>
              <a:rPr lang="en-US" sz="3200" b="1" dirty="0" smtClean="0"/>
              <a:t>Cleveland</a:t>
            </a:r>
            <a:endParaRPr lang="en-US" sz="3200" b="1" dirty="0"/>
          </a:p>
        </p:txBody>
      </p:sp>
    </p:spTree>
    <p:extLst>
      <p:ext uri="{BB962C8B-B14F-4D97-AF65-F5344CB8AC3E}">
        <p14:creationId xmlns:p14="http://schemas.microsoft.com/office/powerpoint/2010/main" val="199433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NNIP examples</a:t>
            </a:r>
            <a:endParaRPr lang="en-US" dirty="0"/>
          </a:p>
        </p:txBody>
      </p:sp>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r="48424"/>
          <a:stretch/>
        </p:blipFill>
        <p:spPr>
          <a:xfrm>
            <a:off x="2286000" y="1635460"/>
            <a:ext cx="2278505" cy="1570775"/>
          </a:xfrm>
        </p:spPr>
      </p:pic>
      <p:pic>
        <p:nvPicPr>
          <p:cNvPr id="6"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2721"/>
          <a:stretch/>
        </p:blipFill>
        <p:spPr>
          <a:xfrm>
            <a:off x="-61402" y="1503824"/>
            <a:ext cx="2438786" cy="1834049"/>
          </a:xfrm>
          <a:prstGeom prst="rect">
            <a:avLst/>
          </a:prstGeom>
        </p:spPr>
      </p:pic>
      <p:pic>
        <p:nvPicPr>
          <p:cNvPr id="7" name="Shape 167"/>
          <p:cNvPicPr preferRelativeResize="0"/>
          <p:nvPr/>
        </p:nvPicPr>
        <p:blipFill rotWithShape="1">
          <a:blip r:embed="rId4">
            <a:alphaModFix/>
          </a:blip>
          <a:srcRect/>
          <a:stretch/>
        </p:blipFill>
        <p:spPr>
          <a:xfrm>
            <a:off x="3425252" y="2520834"/>
            <a:ext cx="1129735" cy="685401"/>
          </a:xfrm>
          <a:prstGeom prst="rect">
            <a:avLst/>
          </a:prstGeom>
          <a:noFill/>
          <a:ln>
            <a:noFill/>
          </a:ln>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430" y="3432216"/>
            <a:ext cx="6190271" cy="3317040"/>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406" y="1722249"/>
            <a:ext cx="4387806" cy="902728"/>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430" y="5568474"/>
            <a:ext cx="2989819" cy="1218075"/>
          </a:xfrm>
          <a:prstGeom prst="rect">
            <a:avLst/>
          </a:prstGeom>
          <a:ln>
            <a:solidFill>
              <a:schemeClr val="accent5"/>
            </a:solidFill>
          </a:ln>
        </p:spPr>
      </p:pic>
      <p:grpSp>
        <p:nvGrpSpPr>
          <p:cNvPr id="17" name="Group 16"/>
          <p:cNvGrpSpPr/>
          <p:nvPr/>
        </p:nvGrpSpPr>
        <p:grpSpPr>
          <a:xfrm>
            <a:off x="5403084" y="2887558"/>
            <a:ext cx="3471282" cy="3074209"/>
            <a:chOff x="5101332" y="2863534"/>
            <a:chExt cx="3471282" cy="3074209"/>
          </a:xfrm>
        </p:grpSpPr>
        <p:sp>
          <p:nvSpPr>
            <p:cNvPr id="15" name="Rectangle 14"/>
            <p:cNvSpPr/>
            <p:nvPr/>
          </p:nvSpPr>
          <p:spPr>
            <a:xfrm>
              <a:off x="5101332" y="2863534"/>
              <a:ext cx="3471282" cy="3074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5504" y="2887558"/>
              <a:ext cx="3351390" cy="671579"/>
            </a:xfrm>
            <a:prstGeom prst="rect">
              <a:avLst/>
            </a:prstGeom>
            <a:ln>
              <a:solidFill>
                <a:srgbClr val="FFFFFF"/>
              </a:solidFill>
            </a:ln>
          </p:spPr>
        </p:pic>
        <p:pic>
          <p:nvPicPr>
            <p:cNvPr id="13" name="Picture 12" descr="Screen Clipping"/>
            <p:cNvPicPr>
              <a:picLocks noChangeAspect="1"/>
            </p:cNvPicPr>
            <p:nvPr/>
          </p:nvPicPr>
          <p:blipFill rotWithShape="1">
            <a:blip r:embed="rId9">
              <a:extLst>
                <a:ext uri="{28A0092B-C50C-407E-A947-70E740481C1C}">
                  <a14:useLocalDpi xmlns:a14="http://schemas.microsoft.com/office/drawing/2010/main" val="0"/>
                </a:ext>
              </a:extLst>
            </a:blip>
            <a:srcRect l="6706" r="8252"/>
            <a:stretch/>
          </p:blipFill>
          <p:spPr>
            <a:xfrm>
              <a:off x="6435380" y="5245994"/>
              <a:ext cx="1121080" cy="586377"/>
            </a:xfrm>
            <a:prstGeom prst="rect">
              <a:avLst/>
            </a:prstGeom>
            <a:ln>
              <a:solidFill>
                <a:srgbClr val="FFFFFF"/>
              </a:solidFill>
            </a:ln>
          </p:spPr>
        </p:pic>
        <p:pic>
          <p:nvPicPr>
            <p:cNvPr id="14" name="Picture 1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0991" y="3559138"/>
              <a:ext cx="2889857" cy="1580920"/>
            </a:xfrm>
            <a:prstGeom prst="rect">
              <a:avLst/>
            </a:prstGeom>
            <a:ln>
              <a:solidFill>
                <a:srgbClr val="FFFFFF"/>
              </a:solidFill>
            </a:ln>
          </p:spPr>
        </p:pic>
      </p:grpSp>
    </p:spTree>
    <p:extLst>
      <p:ext uri="{BB962C8B-B14F-4D97-AF65-F5344CB8AC3E}">
        <p14:creationId xmlns:p14="http://schemas.microsoft.com/office/powerpoint/2010/main" val="3438113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u="sng" dirty="0" smtClean="0">
                <a:solidFill>
                  <a:schemeClr val="tx2">
                    <a:lumMod val="75000"/>
                  </a:schemeClr>
                </a:solidFill>
              </a:rPr>
              <a:t>www.neighborhoodindicators.org</a:t>
            </a:r>
            <a:endParaRPr lang="en-US" u="sng" dirty="0">
              <a:solidFill>
                <a:schemeClr val="tx2">
                  <a:lumMod val="75000"/>
                </a:schemeClr>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15" y="957846"/>
            <a:ext cx="8101263" cy="5672421"/>
          </a:xfrm>
          <a:prstGeom prst="rect">
            <a:avLst/>
          </a:prstGeom>
        </p:spPr>
      </p:pic>
    </p:spTree>
    <p:extLst>
      <p:ext uri="{BB962C8B-B14F-4D97-AF65-F5344CB8AC3E}">
        <p14:creationId xmlns:p14="http://schemas.microsoft.com/office/powerpoint/2010/main" val="3402327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3" y="1697506"/>
            <a:ext cx="7837176" cy="4171092"/>
          </a:xfrm>
          <a:solidFill>
            <a:schemeClr val="accent6"/>
          </a:solidFill>
        </p:spPr>
        <p:txBody>
          <a:bodyPr/>
          <a:lstStyle/>
          <a:p>
            <a:pPr marL="283464" indent="-283464">
              <a:spcBef>
                <a:spcPts val="0"/>
              </a:spcBef>
              <a:spcAft>
                <a:spcPts val="400"/>
              </a:spcAft>
              <a:buSzPts val="1800"/>
              <a:buFont typeface="Arial" panose="020B0604020202020204" pitchFamily="34" charset="0"/>
              <a:buChar char="•"/>
            </a:pPr>
            <a:r>
              <a:rPr lang="en-US" sz="2200" dirty="0" smtClean="0"/>
              <a:t>Kathy Pettit, Urban Institute</a:t>
            </a:r>
            <a:br>
              <a:rPr lang="en-US" sz="2200" dirty="0" smtClean="0"/>
            </a:br>
            <a:r>
              <a:rPr lang="en-US" sz="2200" dirty="0" smtClean="0">
                <a:hlinkClick r:id="rId3"/>
              </a:rPr>
              <a:t>kpettit@urban.org</a:t>
            </a:r>
            <a:r>
              <a:rPr lang="en-US" sz="2200" dirty="0" smtClean="0"/>
              <a:t/>
            </a:r>
            <a:br>
              <a:rPr lang="en-US" sz="2200" dirty="0" smtClean="0"/>
            </a:br>
            <a:r>
              <a:rPr lang="en-US" sz="2200" dirty="0" smtClean="0"/>
              <a:t/>
            </a:r>
            <a:br>
              <a:rPr lang="en-US" sz="2200" dirty="0" smtClean="0"/>
            </a:br>
            <a:r>
              <a:rPr lang="en-US" sz="2200" dirty="0"/>
              <a:t>Julia </a:t>
            </a:r>
            <a:r>
              <a:rPr lang="en-US" sz="2200" dirty="0"/>
              <a:t>Seward</a:t>
            </a:r>
            <a:r>
              <a:rPr lang="en-US" sz="2200" dirty="0"/>
              <a:t>, The Funders Network for Smart Growth and Livable </a:t>
            </a:r>
            <a:r>
              <a:rPr lang="en-US" sz="2200" dirty="0"/>
              <a:t>Communities, </a:t>
            </a:r>
            <a:r>
              <a:rPr lang="en-US" sz="2200" dirty="0" smtClean="0">
                <a:hlinkClick r:id="rId4"/>
              </a:rPr>
              <a:t>juliawseward@gmail.com</a:t>
            </a:r>
            <a:r>
              <a:rPr lang="en-US" sz="2200" dirty="0" smtClean="0"/>
              <a:t/>
            </a:r>
            <a:br>
              <a:rPr lang="en-US" sz="2200" dirty="0" smtClean="0"/>
            </a:br>
            <a:r>
              <a:rPr lang="en-US" sz="2200" dirty="0" smtClean="0"/>
              <a:t/>
            </a:r>
            <a:br>
              <a:rPr lang="en-US" sz="2200" dirty="0" smtClean="0"/>
            </a:br>
            <a:r>
              <a:rPr lang="en-US" sz="2200" dirty="0"/>
              <a:t>Tom </a:t>
            </a:r>
            <a:r>
              <a:rPr lang="en-US" sz="2200" dirty="0" smtClean="0"/>
              <a:t>Woiwode, Community Foundation for SE Michigan</a:t>
            </a:r>
            <a:br>
              <a:rPr lang="en-US" sz="2200" dirty="0" smtClean="0"/>
            </a:br>
            <a:r>
              <a:rPr lang="en-US" sz="2200" dirty="0" smtClean="0">
                <a:hlinkClick r:id="rId5"/>
              </a:rPr>
              <a:t>twoiwode@cfsem.org</a:t>
            </a:r>
            <a:r>
              <a:rPr lang="en-US" sz="2200" dirty="0" smtClean="0"/>
              <a:t/>
            </a:r>
            <a:br>
              <a:rPr lang="en-US" sz="2200" dirty="0" smtClean="0"/>
            </a:br>
            <a:r>
              <a:rPr lang="en-US" sz="2200" dirty="0"/>
              <a:t/>
            </a:r>
            <a:br>
              <a:rPr lang="en-US" sz="2200" dirty="0"/>
            </a:br>
            <a:r>
              <a:rPr lang="en-US" sz="2200" dirty="0" smtClean="0"/>
              <a:t>Michael Grover,</a:t>
            </a:r>
            <a:r>
              <a:rPr lang="en-US" sz="2200" dirty="0"/>
              <a:t> </a:t>
            </a:r>
            <a:r>
              <a:rPr lang="en-US" sz="2200" dirty="0" smtClean="0"/>
              <a:t>Federal Reserve Bank </a:t>
            </a:r>
            <a:r>
              <a:rPr lang="en-US" sz="2200" dirty="0"/>
              <a:t>of Minneapolis</a:t>
            </a:r>
            <a:br>
              <a:rPr lang="en-US" sz="2200" dirty="0"/>
            </a:br>
            <a:r>
              <a:rPr lang="en-US" sz="2200" dirty="0">
                <a:hlinkClick r:id="rId6"/>
              </a:rPr>
              <a:t>michael.grover@mpls.frb.org</a:t>
            </a:r>
            <a:r>
              <a:rPr lang="en-US" sz="2200" dirty="0"/>
              <a:t/>
            </a:r>
            <a:br>
              <a:rPr lang="en-US" sz="2200" dirty="0"/>
            </a:br>
            <a:r>
              <a:rPr lang="en-US" sz="2200" dirty="0" smtClean="0"/>
              <a:t/>
            </a:r>
            <a:br>
              <a:rPr lang="en-US" sz="2200" dirty="0" smtClean="0"/>
            </a:br>
            <a:endParaRPr lang="en-US" sz="2200" dirty="0"/>
          </a:p>
        </p:txBody>
      </p:sp>
    </p:spTree>
    <p:extLst>
      <p:ext uri="{BB962C8B-B14F-4D97-AF65-F5344CB8AC3E}">
        <p14:creationId xmlns:p14="http://schemas.microsoft.com/office/powerpoint/2010/main" val="383622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Neighborhood </a:t>
            </a:r>
            <a:r>
              <a:rPr lang="en-US" dirty="0" smtClean="0"/>
              <a:t/>
            </a:r>
            <a:br>
              <a:rPr lang="en-US" dirty="0" smtClean="0"/>
            </a:br>
            <a:r>
              <a:rPr lang="en-US" dirty="0" smtClean="0"/>
              <a:t>Indicators </a:t>
            </a:r>
            <a:r>
              <a:rPr lang="en-US" dirty="0"/>
              <a:t>Partnership</a:t>
            </a:r>
          </a:p>
        </p:txBody>
      </p:sp>
      <p:grpSp>
        <p:nvGrpSpPr>
          <p:cNvPr id="40" name="Group 39"/>
          <p:cNvGrpSpPr/>
          <p:nvPr/>
        </p:nvGrpSpPr>
        <p:grpSpPr>
          <a:xfrm>
            <a:off x="1120817" y="2032369"/>
            <a:ext cx="6797040" cy="4072692"/>
            <a:chOff x="1798961" y="1779468"/>
            <a:chExt cx="5585058" cy="3361485"/>
          </a:xfrm>
        </p:grpSpPr>
        <p:grpSp>
          <p:nvGrpSpPr>
            <p:cNvPr id="41" name="Group 40"/>
            <p:cNvGrpSpPr/>
            <p:nvPr/>
          </p:nvGrpSpPr>
          <p:grpSpPr>
            <a:xfrm>
              <a:off x="1798961" y="1779468"/>
              <a:ext cx="5585058" cy="3361485"/>
              <a:chOff x="1798961" y="1779468"/>
              <a:chExt cx="5585058" cy="3361485"/>
            </a:xfrm>
          </p:grpSpPr>
          <p:pic>
            <p:nvPicPr>
              <p:cNvPr id="43" name="Picture 42"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44" name="Oval 43"/>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Oval 41"/>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9" name="Rectangle 108"/>
          <p:cNvSpPr/>
          <p:nvPr/>
        </p:nvSpPr>
        <p:spPr>
          <a:xfrm>
            <a:off x="1646633" y="1601118"/>
            <a:ext cx="6000531" cy="369332"/>
          </a:xfrm>
          <a:prstGeom prst="rect">
            <a:avLst/>
          </a:prstGeom>
        </p:spPr>
        <p:txBody>
          <a:bodyPr wrap="square">
            <a:spAutoFit/>
          </a:bodyPr>
          <a:lstStyle/>
          <a:p>
            <a:r>
              <a:rPr lang="en-US" b="1" i="1" dirty="0"/>
              <a:t>Better Data. Better Decisions. Better </a:t>
            </a:r>
            <a:r>
              <a:rPr lang="en-US" b="1" i="1" dirty="0" smtClean="0"/>
              <a:t>Communities.</a:t>
            </a:r>
            <a:endParaRPr lang="en-US" b="1" i="1" dirty="0"/>
          </a:p>
        </p:txBody>
      </p:sp>
    </p:spTree>
    <p:extLst>
      <p:ext uri="{BB962C8B-B14F-4D97-AF65-F5344CB8AC3E}">
        <p14:creationId xmlns:p14="http://schemas.microsoft.com/office/powerpoint/2010/main" val="414178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34279" y="1773771"/>
            <a:ext cx="4572000" cy="1354217"/>
          </a:xfrm>
          <a:prstGeom prst="rect">
            <a:avLst/>
          </a:prstGeom>
        </p:spPr>
        <p:txBody>
          <a:bodyPr>
            <a:spAutoFit/>
          </a:bodyPr>
          <a:lstStyle/>
          <a:p>
            <a:pPr marL="285750" indent="-285750">
              <a:spcAft>
                <a:spcPts val="400"/>
              </a:spcAft>
              <a:buFont typeface="Arial" panose="020B0604020202020204" pitchFamily="34" charset="0"/>
              <a:buChar char="•"/>
            </a:pPr>
            <a:r>
              <a:rPr lang="en-US" dirty="0" smtClean="0"/>
              <a:t>Lead </a:t>
            </a:r>
            <a:r>
              <a:rPr lang="en-US" dirty="0"/>
              <a:t>project </a:t>
            </a:r>
            <a:r>
              <a:rPr lang="en-US" dirty="0" smtClean="0"/>
              <a:t>design</a:t>
            </a:r>
          </a:p>
          <a:p>
            <a:pPr marL="285750" indent="-285750">
              <a:spcAft>
                <a:spcPts val="400"/>
              </a:spcAft>
              <a:buFont typeface="Arial" panose="020B0604020202020204" pitchFamily="34" charset="0"/>
              <a:buChar char="•"/>
            </a:pPr>
            <a:r>
              <a:rPr lang="en-US" dirty="0" smtClean="0"/>
              <a:t>Facilitate cross-site learning</a:t>
            </a:r>
          </a:p>
          <a:p>
            <a:pPr marL="285750" indent="-285750">
              <a:spcAft>
                <a:spcPts val="400"/>
              </a:spcAft>
              <a:buFont typeface="Arial" panose="020B0604020202020204" pitchFamily="34" charset="0"/>
              <a:buChar char="•"/>
            </a:pPr>
            <a:r>
              <a:rPr lang="en-US" dirty="0" smtClean="0"/>
              <a:t>Communicate local progress</a:t>
            </a:r>
          </a:p>
          <a:p>
            <a:pPr marL="285750" indent="-285750">
              <a:spcAft>
                <a:spcPts val="400"/>
              </a:spcAft>
              <a:buFont typeface="Arial" panose="020B0604020202020204" pitchFamily="34" charset="0"/>
              <a:buChar char="•"/>
            </a:pPr>
            <a:r>
              <a:rPr lang="en-US" dirty="0" smtClean="0"/>
              <a:t>Synthesize </a:t>
            </a:r>
            <a:r>
              <a:rPr lang="en-US" dirty="0"/>
              <a:t>experiences across sites</a:t>
            </a:r>
          </a:p>
        </p:txBody>
      </p:sp>
      <p:sp>
        <p:nvSpPr>
          <p:cNvPr id="11" name="Rectangle 10"/>
          <p:cNvSpPr/>
          <p:nvPr/>
        </p:nvSpPr>
        <p:spPr>
          <a:xfrm>
            <a:off x="3834279" y="3303416"/>
            <a:ext cx="5226207" cy="1579920"/>
          </a:xfrm>
          <a:prstGeom prst="rect">
            <a:avLst/>
          </a:prstGeom>
        </p:spPr>
        <p:txBody>
          <a:bodyPr wrap="square">
            <a:spAutoFit/>
          </a:bodyPr>
          <a:lstStyle/>
          <a:p>
            <a:pPr marL="285750" indent="-285750">
              <a:spcAft>
                <a:spcPts val="400"/>
              </a:spcAft>
              <a:buFont typeface="Arial" panose="020B0604020202020204" pitchFamily="34" charset="0"/>
              <a:buChar char="•"/>
            </a:pPr>
            <a:r>
              <a:rPr lang="en-US" dirty="0" smtClean="0">
                <a:solidFill>
                  <a:srgbClr val="222222"/>
                </a:solidFill>
                <a:latin typeface="+mj-lt"/>
              </a:rPr>
              <a:t>Federal Reserve/Philanthropy Initiative of </a:t>
            </a:r>
            <a:r>
              <a:rPr lang="en-US" dirty="0" smtClean="0">
                <a:solidFill>
                  <a:srgbClr val="222222"/>
                </a:solidFill>
                <a:latin typeface="+mj-lt"/>
              </a:rPr>
              <a:t>The </a:t>
            </a:r>
            <a:r>
              <a:rPr lang="en-US" dirty="0" smtClean="0">
                <a:solidFill>
                  <a:srgbClr val="222222"/>
                </a:solidFill>
                <a:latin typeface="+mj-lt"/>
              </a:rPr>
              <a:t>Funders’ Network for Smart </a:t>
            </a:r>
            <a:r>
              <a:rPr lang="en-US" dirty="0" smtClean="0">
                <a:solidFill>
                  <a:srgbClr val="222222"/>
                </a:solidFill>
                <a:latin typeface="+mj-lt"/>
              </a:rPr>
              <a:t>Growth and Livable Communities </a:t>
            </a:r>
            <a:endParaRPr lang="en-US" dirty="0" smtClean="0">
              <a:solidFill>
                <a:srgbClr val="222222"/>
              </a:solidFill>
              <a:latin typeface="+mj-lt"/>
            </a:endParaRPr>
          </a:p>
          <a:p>
            <a:pPr marL="285750" indent="-285750">
              <a:spcAft>
                <a:spcPts val="400"/>
              </a:spcAft>
              <a:buFont typeface="Arial" panose="020B0604020202020204" pitchFamily="34" charset="0"/>
              <a:buChar char="•"/>
            </a:pPr>
            <a:r>
              <a:rPr lang="en-US" dirty="0" smtClean="0">
                <a:solidFill>
                  <a:srgbClr val="222222"/>
                </a:solidFill>
                <a:latin typeface="+mj-lt"/>
              </a:rPr>
              <a:t>Link to </a:t>
            </a:r>
            <a:r>
              <a:rPr lang="en-US" dirty="0" smtClean="0">
                <a:solidFill>
                  <a:srgbClr val="222222"/>
                </a:solidFill>
                <a:latin typeface="+mj-lt"/>
              </a:rPr>
              <a:t>their respective </a:t>
            </a:r>
            <a:r>
              <a:rPr lang="en-US" dirty="0" smtClean="0">
                <a:solidFill>
                  <a:srgbClr val="222222"/>
                </a:solidFill>
                <a:latin typeface="+mj-lt"/>
              </a:rPr>
              <a:t>audiences</a:t>
            </a:r>
          </a:p>
          <a:p>
            <a:pPr marL="285750" indent="-285750">
              <a:spcAft>
                <a:spcPts val="400"/>
              </a:spcAft>
              <a:buFont typeface="Arial" panose="020B0604020202020204" pitchFamily="34" charset="0"/>
              <a:buChar char="•"/>
            </a:pPr>
            <a:r>
              <a:rPr lang="en-US" dirty="0" smtClean="0">
                <a:solidFill>
                  <a:srgbClr val="222222"/>
                </a:solidFill>
                <a:latin typeface="+mj-lt"/>
              </a:rPr>
              <a:t>Engage funders in potential cities</a:t>
            </a:r>
            <a:endParaRPr lang="en-US" dirty="0">
              <a:solidFill>
                <a:srgbClr val="222222"/>
              </a:solidFill>
              <a:latin typeface="+mj-lt"/>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184" y="5154594"/>
            <a:ext cx="1548230" cy="104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834278" y="5184604"/>
            <a:ext cx="4888935" cy="697627"/>
          </a:xfrm>
          <a:prstGeom prst="rect">
            <a:avLst/>
          </a:prstGeom>
        </p:spPr>
        <p:txBody>
          <a:bodyPr wrap="square">
            <a:spAutoFit/>
          </a:bodyPr>
          <a:lstStyle/>
          <a:p>
            <a:pPr marL="285750" indent="-285750">
              <a:spcAft>
                <a:spcPts val="400"/>
              </a:spcAft>
              <a:buFont typeface="Arial" panose="020B0604020202020204" pitchFamily="34" charset="0"/>
              <a:buChar char="•"/>
            </a:pPr>
            <a:r>
              <a:rPr lang="en-US" dirty="0" smtClean="0"/>
              <a:t>Support Urban’s national role</a:t>
            </a:r>
          </a:p>
          <a:p>
            <a:pPr marL="285750" indent="-285750">
              <a:spcAft>
                <a:spcPts val="400"/>
              </a:spcAft>
              <a:buFont typeface="Arial" panose="020B0604020202020204" pitchFamily="34" charset="0"/>
              <a:buChar char="•"/>
            </a:pPr>
            <a:r>
              <a:rPr lang="en-US" dirty="0"/>
              <a:t>Participate in the </a:t>
            </a:r>
            <a:r>
              <a:rPr lang="en-US" dirty="0" smtClean="0"/>
              <a:t>Detroit advisory </a:t>
            </a:r>
            <a:r>
              <a:rPr lang="en-US" dirty="0"/>
              <a:t>group</a:t>
            </a:r>
          </a:p>
        </p:txBody>
      </p:sp>
      <p:sp>
        <p:nvSpPr>
          <p:cNvPr id="16" name="Title 1"/>
          <p:cNvSpPr>
            <a:spLocks noGrp="1"/>
          </p:cNvSpPr>
          <p:nvPr>
            <p:ph type="title"/>
          </p:nvPr>
        </p:nvSpPr>
        <p:spPr>
          <a:xfrm>
            <a:off x="193430" y="128099"/>
            <a:ext cx="8769605" cy="1073516"/>
          </a:xfrm>
        </p:spPr>
        <p:txBody>
          <a:bodyPr/>
          <a:lstStyle/>
          <a:p>
            <a:r>
              <a:rPr lang="en-US" dirty="0" smtClean="0"/>
              <a:t>National project partners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08" y="1791351"/>
            <a:ext cx="1802203" cy="1081322"/>
          </a:xfrm>
          <a:prstGeom prst="rect">
            <a:avLst/>
          </a:prstGeom>
        </p:spPr>
      </p:pic>
      <p:pic>
        <p:nvPicPr>
          <p:cNvPr id="4" name="Content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12809" y="3343556"/>
            <a:ext cx="2367458" cy="747618"/>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96" y="4232828"/>
            <a:ext cx="2343270" cy="469924"/>
          </a:xfrm>
          <a:prstGeom prst="rect">
            <a:avLst/>
          </a:prstGeom>
        </p:spPr>
      </p:pic>
    </p:spTree>
    <p:extLst>
      <p:ext uri="{BB962C8B-B14F-4D97-AF65-F5344CB8AC3E}">
        <p14:creationId xmlns:p14="http://schemas.microsoft.com/office/powerpoint/2010/main" val="407808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project partners</a:t>
            </a:r>
            <a:endParaRPr lang="en-US"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11812" t="15427" r="10041" b="10356"/>
          <a:stretch/>
        </p:blipFill>
        <p:spPr>
          <a:xfrm>
            <a:off x="242317" y="4509363"/>
            <a:ext cx="3464524" cy="1108204"/>
          </a:xfrm>
          <a:prstGeom prst="rect">
            <a:avLst/>
          </a:prstGeom>
        </p:spPr>
      </p:pic>
      <p:sp>
        <p:nvSpPr>
          <p:cNvPr id="9" name="Rectangle 8"/>
          <p:cNvSpPr/>
          <p:nvPr/>
        </p:nvSpPr>
        <p:spPr>
          <a:xfrm>
            <a:off x="3808527" y="4617349"/>
            <a:ext cx="5226207" cy="1302921"/>
          </a:xfrm>
          <a:prstGeom prst="rect">
            <a:avLst/>
          </a:prstGeom>
        </p:spPr>
        <p:txBody>
          <a:bodyPr wrap="square">
            <a:spAutoFit/>
          </a:bodyPr>
          <a:lstStyle/>
          <a:p>
            <a:pPr marL="285750" indent="-285750">
              <a:spcAft>
                <a:spcPts val="400"/>
              </a:spcAft>
              <a:buFont typeface="Arial" panose="020B0604020202020204" pitchFamily="34" charset="0"/>
              <a:buChar char="•"/>
            </a:pPr>
            <a:r>
              <a:rPr lang="en-US" dirty="0" smtClean="0"/>
              <a:t>Participate </a:t>
            </a:r>
            <a:r>
              <a:rPr lang="en-US" dirty="0"/>
              <a:t>in the advisory </a:t>
            </a:r>
            <a:r>
              <a:rPr lang="en-US" dirty="0" smtClean="0"/>
              <a:t>group</a:t>
            </a:r>
          </a:p>
          <a:p>
            <a:pPr marL="285750" indent="-285750">
              <a:spcAft>
                <a:spcPts val="400"/>
              </a:spcAft>
              <a:buFont typeface="Arial" panose="020B0604020202020204" pitchFamily="34" charset="0"/>
              <a:buChar char="•"/>
            </a:pPr>
            <a:r>
              <a:rPr lang="en-US" dirty="0"/>
              <a:t>Link to other Federal Reserve Bank research and </a:t>
            </a:r>
            <a:r>
              <a:rPr lang="en-US" dirty="0" smtClean="0"/>
              <a:t>audiences</a:t>
            </a:r>
            <a:endParaRPr lang="en-US" dirty="0"/>
          </a:p>
          <a:p>
            <a:pPr marL="285750" indent="-285750">
              <a:buFont typeface="Arial" panose="020B0604020202020204" pitchFamily="34" charset="0"/>
              <a:buChar char="•"/>
            </a:pPr>
            <a:endParaRPr lang="en-US" dirty="0" smtClean="0"/>
          </a:p>
        </p:txBody>
      </p:sp>
      <p:sp>
        <p:nvSpPr>
          <p:cNvPr id="8" name="Rectangle 7"/>
          <p:cNvSpPr/>
          <p:nvPr/>
        </p:nvSpPr>
        <p:spPr>
          <a:xfrm>
            <a:off x="3790783" y="1636036"/>
            <a:ext cx="5353217" cy="1302921"/>
          </a:xfrm>
          <a:prstGeom prst="rect">
            <a:avLst/>
          </a:prstGeom>
        </p:spPr>
        <p:txBody>
          <a:bodyPr wrap="square">
            <a:spAutoFit/>
          </a:bodyPr>
          <a:lstStyle/>
          <a:p>
            <a:pPr marL="285750" indent="-285750">
              <a:spcAft>
                <a:spcPts val="400"/>
              </a:spcAft>
              <a:buFont typeface="Arial" panose="020B0604020202020204" pitchFamily="34" charset="0"/>
              <a:buChar char="•"/>
            </a:pPr>
            <a:r>
              <a:rPr lang="en-US" dirty="0" smtClean="0"/>
              <a:t>Participate on project design</a:t>
            </a:r>
          </a:p>
          <a:p>
            <a:pPr marL="285750" indent="-285750">
              <a:spcAft>
                <a:spcPts val="400"/>
              </a:spcAft>
              <a:buFont typeface="Arial" panose="020B0604020202020204" pitchFamily="34" charset="0"/>
              <a:buChar char="•"/>
            </a:pPr>
            <a:r>
              <a:rPr lang="en-US" dirty="0" smtClean="0"/>
              <a:t>Conduct </a:t>
            </a:r>
            <a:r>
              <a:rPr lang="en-US" dirty="0"/>
              <a:t>local research and analysis </a:t>
            </a:r>
            <a:r>
              <a:rPr lang="en-US" dirty="0" smtClean="0"/>
              <a:t>Coordinate </a:t>
            </a:r>
            <a:r>
              <a:rPr lang="en-US" dirty="0"/>
              <a:t>local engagement </a:t>
            </a:r>
            <a:r>
              <a:rPr lang="en-US" dirty="0" smtClean="0"/>
              <a:t>activities</a:t>
            </a:r>
          </a:p>
          <a:p>
            <a:pPr marL="285750" indent="-285750">
              <a:spcAft>
                <a:spcPts val="400"/>
              </a:spcAft>
              <a:buFont typeface="Arial" panose="020B0604020202020204" pitchFamily="34" charset="0"/>
              <a:buChar char="•"/>
            </a:pPr>
            <a:r>
              <a:rPr lang="en-US" dirty="0" smtClean="0"/>
              <a:t>Communicate with </a:t>
            </a:r>
            <a:r>
              <a:rPr lang="en-US" dirty="0"/>
              <a:t>local </a:t>
            </a:r>
            <a:r>
              <a:rPr lang="en-US" dirty="0" smtClean="0"/>
              <a:t>audiences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80" y="1793860"/>
            <a:ext cx="1752398" cy="894754"/>
          </a:xfrm>
          <a:prstGeom prst="rect">
            <a:avLst/>
          </a:prstGeom>
        </p:spPr>
      </p:pic>
      <p:grpSp>
        <p:nvGrpSpPr>
          <p:cNvPr id="12" name="Group 11"/>
          <p:cNvGrpSpPr/>
          <p:nvPr/>
        </p:nvGrpSpPr>
        <p:grpSpPr>
          <a:xfrm>
            <a:off x="420839" y="3022364"/>
            <a:ext cx="7959688" cy="1048762"/>
            <a:chOff x="501622" y="3236814"/>
            <a:chExt cx="7959688" cy="1048762"/>
          </a:xfrm>
        </p:grpSpPr>
        <p:sp>
          <p:nvSpPr>
            <p:cNvPr id="10" name="Rectangle 9"/>
            <p:cNvSpPr/>
            <p:nvPr/>
          </p:nvSpPr>
          <p:spPr>
            <a:xfrm>
              <a:off x="3889310" y="3476169"/>
              <a:ext cx="4572000" cy="697627"/>
            </a:xfrm>
            <a:prstGeom prst="rect">
              <a:avLst/>
            </a:prstGeom>
          </p:spPr>
          <p:txBody>
            <a:bodyPr>
              <a:spAutoFit/>
            </a:bodyPr>
            <a:lstStyle/>
            <a:p>
              <a:pPr marL="285750" indent="-285750">
                <a:spcAft>
                  <a:spcPts val="400"/>
                </a:spcAft>
                <a:buFont typeface="Arial" panose="020B0604020202020204" pitchFamily="34" charset="0"/>
                <a:buChar char="•"/>
              </a:pPr>
              <a:r>
                <a:rPr lang="en-US" dirty="0" smtClean="0"/>
                <a:t>Financially </a:t>
              </a:r>
              <a:r>
                <a:rPr lang="en-US" dirty="0"/>
                <a:t>support the </a:t>
              </a:r>
              <a:r>
                <a:rPr lang="en-US" dirty="0" smtClean="0"/>
                <a:t>research</a:t>
              </a:r>
            </a:p>
            <a:p>
              <a:pPr marL="285750" indent="-285750">
                <a:spcAft>
                  <a:spcPts val="400"/>
                </a:spcAft>
                <a:buFont typeface="Arial" panose="020B0604020202020204" pitchFamily="34" charset="0"/>
                <a:buChar char="•"/>
              </a:pPr>
              <a:r>
                <a:rPr lang="en-US" dirty="0" smtClean="0"/>
                <a:t>Participate </a:t>
              </a:r>
              <a:r>
                <a:rPr lang="en-US" dirty="0"/>
                <a:t>in the advisory group</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22" y="3351744"/>
              <a:ext cx="1553740" cy="77982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7677" y="3236814"/>
              <a:ext cx="1429318" cy="1048762"/>
            </a:xfrm>
            <a:prstGeom prst="rect">
              <a:avLst/>
            </a:prstGeom>
          </p:spPr>
        </p:pic>
      </p:grpSp>
    </p:spTree>
    <p:extLst>
      <p:ext uri="{BB962C8B-B14F-4D97-AF65-F5344CB8AC3E}">
        <p14:creationId xmlns:p14="http://schemas.microsoft.com/office/powerpoint/2010/main" val="22053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participating cities </a:t>
            </a:r>
            <a:endParaRPr lang="en-US" dirty="0"/>
          </a:p>
        </p:txBody>
      </p:sp>
      <p:sp>
        <p:nvSpPr>
          <p:cNvPr id="3" name="Vertical Text Placeholder 4"/>
          <p:cNvSpPr txBox="1">
            <a:spLocks/>
          </p:cNvSpPr>
          <p:nvPr/>
        </p:nvSpPr>
        <p:spPr>
          <a:xfrm>
            <a:off x="4584886" y="1863266"/>
            <a:ext cx="4378149" cy="45832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1200"/>
              </a:spcAft>
              <a:buFontTx/>
              <a:buChar char="•"/>
              <a:defRPr/>
            </a:pPr>
            <a:r>
              <a:rPr lang="en-US" altLang="en-US" sz="2400" dirty="0">
                <a:latin typeface="+mj-lt"/>
              </a:rPr>
              <a:t>Produce meaningful and more frequent measures of neighborhood dynamics</a:t>
            </a:r>
          </a:p>
          <a:p>
            <a:pPr marL="285750" indent="-285750">
              <a:buFontTx/>
              <a:buChar char="•"/>
              <a:defRPr/>
            </a:pPr>
            <a:r>
              <a:rPr lang="en-US" altLang="en-US" sz="2400" dirty="0">
                <a:latin typeface="+mj-lt"/>
              </a:rPr>
              <a:t>Facilitate informed community conversations to </a:t>
            </a:r>
            <a:r>
              <a:rPr lang="en-US" altLang="en-US" sz="2400" dirty="0" smtClean="0">
                <a:latin typeface="+mj-lt"/>
              </a:rPr>
              <a:t>prevent displacement and equitably </a:t>
            </a:r>
            <a:r>
              <a:rPr lang="en-US" altLang="en-US" sz="2400" dirty="0">
                <a:latin typeface="+mj-lt"/>
              </a:rPr>
              <a:t>restore </a:t>
            </a:r>
            <a:r>
              <a:rPr lang="en-US" altLang="en-US" sz="2400" dirty="0" smtClean="0">
                <a:latin typeface="+mj-lt"/>
              </a:rPr>
              <a:t>neighborhoods</a:t>
            </a:r>
            <a:endParaRPr lang="en-US" altLang="en-US" sz="2400" dirty="0">
              <a:latin typeface="+mj-lt"/>
            </a:endParaRP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011" y="2027244"/>
            <a:ext cx="3782781" cy="21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5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field</a:t>
            </a:r>
            <a:br>
              <a:rPr lang="en-US" dirty="0" smtClean="0"/>
            </a:br>
            <a:endParaRPr lang="en-US" dirty="0"/>
          </a:p>
        </p:txBody>
      </p:sp>
      <p:sp>
        <p:nvSpPr>
          <p:cNvPr id="3" name="Vertical Text Placeholder 4"/>
          <p:cNvSpPr txBox="1">
            <a:spLocks/>
          </p:cNvSpPr>
          <p:nvPr/>
        </p:nvSpPr>
        <p:spPr>
          <a:xfrm>
            <a:off x="4377496" y="1863265"/>
            <a:ext cx="4585539" cy="45832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sz="2400" dirty="0" smtClean="0">
                <a:latin typeface="+mj-lt"/>
              </a:rPr>
              <a:t>Share:</a:t>
            </a:r>
          </a:p>
          <a:p>
            <a:pPr marL="285750" indent="-285750">
              <a:spcAft>
                <a:spcPts val="600"/>
              </a:spcAft>
              <a:buFontTx/>
              <a:buChar char="•"/>
              <a:defRPr/>
            </a:pPr>
            <a:r>
              <a:rPr lang="en-US" altLang="en-US" sz="2400" dirty="0" smtClean="0">
                <a:latin typeface="+mj-lt"/>
              </a:rPr>
              <a:t>findings </a:t>
            </a:r>
            <a:r>
              <a:rPr lang="en-US" altLang="en-US" sz="2400" dirty="0">
                <a:latin typeface="+mj-lt"/>
              </a:rPr>
              <a:t>on monitoring change </a:t>
            </a:r>
            <a:r>
              <a:rPr lang="en-US" altLang="en-US" sz="2400" dirty="0" smtClean="0">
                <a:latin typeface="+mj-lt"/>
              </a:rPr>
              <a:t>and incorporating </a:t>
            </a:r>
            <a:r>
              <a:rPr lang="en-US" altLang="en-US" sz="2400" dirty="0">
                <a:latin typeface="+mj-lt"/>
              </a:rPr>
              <a:t>analysis into </a:t>
            </a:r>
            <a:r>
              <a:rPr lang="en-US" altLang="en-US" sz="2400" dirty="0" smtClean="0">
                <a:latin typeface="+mj-lt"/>
              </a:rPr>
              <a:t>local decisions</a:t>
            </a:r>
            <a:endParaRPr lang="en-US" altLang="en-US" sz="2400" dirty="0">
              <a:latin typeface="+mj-lt"/>
            </a:endParaRPr>
          </a:p>
          <a:p>
            <a:pPr marL="285750" indent="-285750">
              <a:spcAft>
                <a:spcPts val="600"/>
              </a:spcAft>
              <a:buFontTx/>
              <a:buChar char="•"/>
              <a:defRPr/>
            </a:pPr>
            <a:r>
              <a:rPr lang="en-US" altLang="en-US" sz="2400" dirty="0" smtClean="0">
                <a:latin typeface="+mj-lt"/>
              </a:rPr>
              <a:t>policies </a:t>
            </a:r>
            <a:r>
              <a:rPr lang="en-US" altLang="en-US" sz="2400" dirty="0">
                <a:latin typeface="+mj-lt"/>
              </a:rPr>
              <a:t>and programs from places with varying housing markets</a:t>
            </a:r>
          </a:p>
          <a:p>
            <a:pPr marL="285750" indent="-285750">
              <a:spcAft>
                <a:spcPts val="600"/>
              </a:spcAft>
              <a:buFontTx/>
              <a:buChar char="•"/>
              <a:defRPr/>
            </a:pPr>
            <a:r>
              <a:rPr lang="en-US" altLang="en-US" sz="2400" dirty="0" smtClean="0">
                <a:latin typeface="+mj-lt"/>
              </a:rPr>
              <a:t>protocols </a:t>
            </a:r>
            <a:r>
              <a:rPr lang="en-US" altLang="en-US" sz="2400" dirty="0">
                <a:latin typeface="+mj-lt"/>
              </a:rPr>
              <a:t>and </a:t>
            </a:r>
            <a:r>
              <a:rPr lang="en-US" altLang="en-US" sz="2400" dirty="0" smtClean="0">
                <a:latin typeface="+mj-lt"/>
              </a:rPr>
              <a:t>methods </a:t>
            </a:r>
            <a:r>
              <a:rPr lang="en-US" altLang="en-US" sz="2400" dirty="0">
                <a:latin typeface="+mj-lt"/>
              </a:rPr>
              <a:t>that can be adapted by </a:t>
            </a:r>
            <a:r>
              <a:rPr lang="en-US" altLang="en-US" sz="2400" dirty="0" smtClean="0">
                <a:latin typeface="+mj-lt"/>
              </a:rPr>
              <a:t>other places</a:t>
            </a:r>
            <a:endParaRPr lang="en-US" altLang="en-US" sz="24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78" y="1926574"/>
            <a:ext cx="3435996" cy="2579592"/>
          </a:xfrm>
          <a:prstGeom prst="rect">
            <a:avLst/>
          </a:prstGeom>
        </p:spPr>
      </p:pic>
    </p:spTree>
    <p:extLst>
      <p:ext uri="{BB962C8B-B14F-4D97-AF65-F5344CB8AC3E}">
        <p14:creationId xmlns:p14="http://schemas.microsoft.com/office/powerpoint/2010/main" val="82881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design elements</a:t>
            </a:r>
            <a:endParaRPr lang="en-US" dirty="0"/>
          </a:p>
        </p:txBody>
      </p:sp>
      <p:sp>
        <p:nvSpPr>
          <p:cNvPr id="3" name="Content Placeholder 2"/>
          <p:cNvSpPr>
            <a:spLocks noGrp="1"/>
          </p:cNvSpPr>
          <p:nvPr>
            <p:ph idx="1"/>
          </p:nvPr>
        </p:nvSpPr>
        <p:spPr/>
        <p:txBody>
          <a:bodyPr/>
          <a:lstStyle/>
          <a:p>
            <a:r>
              <a:rPr lang="en-US" dirty="0"/>
              <a:t>Qualitative and quantitative data collection </a:t>
            </a:r>
          </a:p>
          <a:p>
            <a:r>
              <a:rPr lang="en-US" dirty="0"/>
              <a:t>Topical exploration of various types of </a:t>
            </a:r>
            <a:r>
              <a:rPr lang="en-US" dirty="0" smtClean="0"/>
              <a:t>displacement – physical, cultural, commercial</a:t>
            </a:r>
            <a:endParaRPr lang="en-US" dirty="0"/>
          </a:p>
          <a:p>
            <a:r>
              <a:rPr lang="en-US" dirty="0"/>
              <a:t>Practical application of research through advisory committee and </a:t>
            </a:r>
            <a:r>
              <a:rPr lang="en-US" dirty="0" smtClean="0"/>
              <a:t>ongoing communications</a:t>
            </a:r>
            <a:endParaRPr lang="en-US" dirty="0"/>
          </a:p>
          <a:p>
            <a:endParaRPr lang="en-US" dirty="0"/>
          </a:p>
        </p:txBody>
      </p:sp>
    </p:spTree>
    <p:extLst>
      <p:ext uri="{BB962C8B-B14F-4D97-AF65-F5344CB8AC3E}">
        <p14:creationId xmlns:p14="http://schemas.microsoft.com/office/powerpoint/2010/main" val="187157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Project </a:t>
            </a:r>
            <a:r>
              <a:rPr lang="en-US" sz="2400" dirty="0"/>
              <a:t>design </a:t>
            </a:r>
            <a:r>
              <a:rPr lang="en-US" sz="2400" dirty="0" smtClean="0"/>
              <a:t>									(</a:t>
            </a:r>
            <a:r>
              <a:rPr lang="en-US" sz="2400" dirty="0"/>
              <a:t>January–June 2016)</a:t>
            </a:r>
          </a:p>
          <a:p>
            <a:pPr marL="457200" indent="-457200">
              <a:buFont typeface="+mj-lt"/>
              <a:buAutoNum type="arabicPeriod"/>
            </a:pPr>
            <a:r>
              <a:rPr lang="en-US" sz="2400" dirty="0" smtClean="0"/>
              <a:t>Local </a:t>
            </a:r>
            <a:r>
              <a:rPr lang="en-US" sz="2400" dirty="0"/>
              <a:t>implementation and early learning  </a:t>
            </a:r>
            <a:r>
              <a:rPr lang="en-US" sz="2400" dirty="0" smtClean="0"/>
              <a:t>	(</a:t>
            </a:r>
            <a:r>
              <a:rPr lang="en-US" sz="2400" dirty="0"/>
              <a:t>June 2016–May 2017)</a:t>
            </a:r>
          </a:p>
          <a:p>
            <a:pPr marL="457200" lvl="0" indent="-457200">
              <a:buFont typeface="+mj-lt"/>
              <a:buAutoNum type="arabicPeriod"/>
            </a:pPr>
            <a:r>
              <a:rPr lang="en-US" sz="2400" dirty="0" smtClean="0"/>
              <a:t>Cross-site </a:t>
            </a:r>
            <a:r>
              <a:rPr lang="en-US" sz="2400" dirty="0"/>
              <a:t>summary and </a:t>
            </a:r>
            <a:r>
              <a:rPr lang="en-US" sz="2400" dirty="0" smtClean="0"/>
              <a:t>dissemination		(June–December </a:t>
            </a:r>
            <a:r>
              <a:rPr lang="en-US" sz="2400" dirty="0"/>
              <a:t>2017)</a:t>
            </a:r>
          </a:p>
          <a:p>
            <a:endParaRPr lang="en-US" dirty="0"/>
          </a:p>
        </p:txBody>
      </p:sp>
    </p:spTree>
    <p:extLst>
      <p:ext uri="{BB962C8B-B14F-4D97-AF65-F5344CB8AC3E}">
        <p14:creationId xmlns:p14="http://schemas.microsoft.com/office/powerpoint/2010/main" val="217948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requirements for city participation</a:t>
            </a:r>
            <a:endParaRPr lang="en-US" dirty="0"/>
          </a:p>
        </p:txBody>
      </p:sp>
      <p:sp>
        <p:nvSpPr>
          <p:cNvPr id="3" name="Content Placeholder 2"/>
          <p:cNvSpPr>
            <a:spLocks noGrp="1"/>
          </p:cNvSpPr>
          <p:nvPr>
            <p:ph idx="1"/>
          </p:nvPr>
        </p:nvSpPr>
        <p:spPr>
          <a:xfrm>
            <a:off x="641350" y="1863119"/>
            <a:ext cx="8036306" cy="4203573"/>
          </a:xfrm>
        </p:spPr>
        <p:txBody>
          <a:bodyPr/>
          <a:lstStyle/>
          <a:p>
            <a:pPr marL="285750" indent="-285750">
              <a:buFontTx/>
              <a:buChar char="•"/>
            </a:pPr>
            <a:r>
              <a:rPr lang="en-US" altLang="en-US" sz="2400" dirty="0" smtClean="0">
                <a:latin typeface="+mj-lt"/>
                <a:cs typeface="Lato Regular" pitchFamily="2" charset="0"/>
              </a:rPr>
              <a:t>Local Participants (including post-industrial)</a:t>
            </a:r>
            <a:endParaRPr lang="en-US" altLang="en-US" sz="2400" dirty="0">
              <a:latin typeface="+mj-lt"/>
              <a:cs typeface="Lato Regular" pitchFamily="2" charset="0"/>
            </a:endParaRPr>
          </a:p>
          <a:p>
            <a:pPr marL="828675" lvl="2" indent="-285750">
              <a:buFont typeface="Arial" pitchFamily="34" charset="0"/>
              <a:buChar char="•"/>
            </a:pPr>
            <a:r>
              <a:rPr lang="en-US" altLang="en-US" sz="2200" dirty="0" smtClean="0">
                <a:latin typeface="+mj-lt"/>
                <a:cs typeface="Lato Regular" pitchFamily="2" charset="0"/>
              </a:rPr>
              <a:t>NNIP/research partner with existing data and convening capacity</a:t>
            </a:r>
            <a:endParaRPr lang="en-US" altLang="en-US" sz="2200" dirty="0">
              <a:latin typeface="+mj-lt"/>
              <a:cs typeface="Lato Regular" pitchFamily="2" charset="0"/>
            </a:endParaRPr>
          </a:p>
          <a:p>
            <a:pPr marL="828675" lvl="2" indent="-285750">
              <a:buFont typeface="Arial" pitchFamily="34" charset="0"/>
              <a:buChar char="•"/>
            </a:pPr>
            <a:r>
              <a:rPr lang="en-US" altLang="en-US" sz="2200" dirty="0">
                <a:latin typeface="+mj-lt"/>
                <a:cs typeface="Lato Regular" pitchFamily="2" charset="0"/>
              </a:rPr>
              <a:t>Local </a:t>
            </a:r>
            <a:r>
              <a:rPr lang="en-US" altLang="en-US" sz="2200" dirty="0" smtClean="0">
                <a:latin typeface="+mj-lt"/>
                <a:cs typeface="Lato Regular" pitchFamily="2" charset="0"/>
              </a:rPr>
              <a:t>philanthropy to fund local efforts and facilitate engagement</a:t>
            </a:r>
            <a:endParaRPr lang="en-US" altLang="en-US" sz="2200" dirty="0">
              <a:latin typeface="+mj-lt"/>
              <a:cs typeface="Lato Regular" pitchFamily="2" charset="0"/>
            </a:endParaRPr>
          </a:p>
          <a:p>
            <a:pPr marL="828675" lvl="2" indent="-285750">
              <a:buFont typeface="Arial" pitchFamily="34" charset="0"/>
              <a:buChar char="•"/>
            </a:pPr>
            <a:r>
              <a:rPr lang="en-US" altLang="en-US" sz="2200" dirty="0" smtClean="0">
                <a:latin typeface="+mj-lt"/>
                <a:cs typeface="Lato Regular" pitchFamily="2" charset="0"/>
              </a:rPr>
              <a:t>Regional </a:t>
            </a:r>
            <a:r>
              <a:rPr lang="en-US" altLang="en-US" sz="2200" dirty="0">
                <a:latin typeface="+mj-lt"/>
                <a:cs typeface="Lato Regular" pitchFamily="2" charset="0"/>
              </a:rPr>
              <a:t>Federal Reserve </a:t>
            </a:r>
            <a:r>
              <a:rPr lang="en-US" altLang="en-US" sz="2200" dirty="0" smtClean="0">
                <a:latin typeface="+mj-lt"/>
                <a:cs typeface="Lato Regular" pitchFamily="2" charset="0"/>
              </a:rPr>
              <a:t>Bank</a:t>
            </a:r>
          </a:p>
          <a:p>
            <a:pPr marL="828675" lvl="2" indent="-285750">
              <a:buFont typeface="Arial" pitchFamily="34" charset="0"/>
              <a:buChar char="•"/>
            </a:pPr>
            <a:r>
              <a:rPr lang="en-US" altLang="en-US" sz="2200" dirty="0">
                <a:cs typeface="Lato Regular" pitchFamily="2" charset="0"/>
              </a:rPr>
              <a:t>Local advisory </a:t>
            </a:r>
            <a:r>
              <a:rPr lang="en-US" altLang="en-US" sz="2200" dirty="0" smtClean="0">
                <a:cs typeface="Lato Regular" pitchFamily="2" charset="0"/>
              </a:rPr>
              <a:t>group members</a:t>
            </a:r>
            <a:endParaRPr lang="en-US" altLang="en-US" sz="2200" dirty="0">
              <a:latin typeface="+mj-lt"/>
              <a:cs typeface="Lato Regular" pitchFamily="2" charset="0"/>
            </a:endParaRPr>
          </a:p>
          <a:p>
            <a:pPr marL="407988" lvl="1">
              <a:buFont typeface="Arial" pitchFamily="34" charset="0"/>
              <a:buChar char="•"/>
            </a:pPr>
            <a:r>
              <a:rPr lang="en-US" altLang="en-US" sz="2400" dirty="0">
                <a:latin typeface="+mj-lt"/>
                <a:cs typeface="Lato Regular" pitchFamily="2" charset="0"/>
              </a:rPr>
              <a:t>Contribute to </a:t>
            </a:r>
            <a:r>
              <a:rPr lang="en-US" altLang="en-US" sz="2400" dirty="0" smtClean="0">
                <a:latin typeface="+mj-lt"/>
                <a:cs typeface="Lato Regular" pitchFamily="2" charset="0"/>
              </a:rPr>
              <a:t>cross-site activities</a:t>
            </a:r>
            <a:endParaRPr lang="en-US" altLang="en-US" sz="2400" dirty="0">
              <a:latin typeface="+mj-lt"/>
              <a:cs typeface="Lato Regular" pitchFamily="2" charset="0"/>
            </a:endParaRPr>
          </a:p>
          <a:p>
            <a:endParaRPr lang="en-US" dirty="0">
              <a:latin typeface="+mj-lt"/>
            </a:endParaRPr>
          </a:p>
        </p:txBody>
      </p:sp>
    </p:spTree>
    <p:extLst>
      <p:ext uri="{BB962C8B-B14F-4D97-AF65-F5344CB8AC3E}">
        <p14:creationId xmlns:p14="http://schemas.microsoft.com/office/powerpoint/2010/main" val="664766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2431</TotalTime>
  <Words>1323</Words>
  <Application>Microsoft Office PowerPoint</Application>
  <PresentationFormat>On-screen Show (4:3)</PresentationFormat>
  <Paragraphs>164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Century Gothic</vt:lpstr>
      <vt:lpstr>Lato Regular</vt:lpstr>
      <vt:lpstr>Times New Roman</vt:lpstr>
      <vt:lpstr>NNIP PPT Theme</vt:lpstr>
      <vt:lpstr>Turning the Corner: Monitoring Neighborhood Change to Drive Action </vt:lpstr>
      <vt:lpstr>National Neighborhood  Indicators Partnership</vt:lpstr>
      <vt:lpstr>National project partners</vt:lpstr>
      <vt:lpstr>Detroit project partners</vt:lpstr>
      <vt:lpstr>Goals for participating cities </vt:lpstr>
      <vt:lpstr>Goals for the field </vt:lpstr>
      <vt:lpstr>Key design elements</vt:lpstr>
      <vt:lpstr>Project timeline</vt:lpstr>
      <vt:lpstr>Local requirements for city participation</vt:lpstr>
      <vt:lpstr>Examples from NNIP</vt:lpstr>
      <vt:lpstr>Raise expectations for actionable data</vt:lpstr>
      <vt:lpstr>PowerPoint Presentation</vt:lpstr>
      <vt:lpstr>Other NNIP examples</vt:lpstr>
      <vt:lpstr>www.neighborhoodindicators.org</vt:lpstr>
      <vt:lpstr>Kathy Pettit, Urban Institute kpettit@urban.org  Julia Seward, The Funders Network for Smart Growth and Livable Communities, juliawseward@gmail.com  Tom Woiwode, Community Foundation for SE Michigan twoiwode@cfsem.org  Michael Grover, Federal Reserve Bank of Minneapolis michael.grover@mpls.frb.org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218</cp:revision>
  <dcterms:created xsi:type="dcterms:W3CDTF">2010-04-12T23:12:02Z</dcterms:created>
  <dcterms:modified xsi:type="dcterms:W3CDTF">2016-05-27T11:48:23Z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