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7" r:id="rId5"/>
    <p:sldId id="280" r:id="rId6"/>
    <p:sldId id="397" r:id="rId7"/>
    <p:sldId id="353" r:id="rId8"/>
    <p:sldId id="326" r:id="rId9"/>
    <p:sldId id="417" r:id="rId10"/>
    <p:sldId id="434" r:id="rId11"/>
    <p:sldId id="307" r:id="rId12"/>
    <p:sldId id="357" r:id="rId13"/>
    <p:sldId id="325" r:id="rId14"/>
    <p:sldId id="411" r:id="rId15"/>
    <p:sldId id="433" r:id="rId16"/>
    <p:sldId id="430" r:id="rId17"/>
    <p:sldId id="425" r:id="rId18"/>
    <p:sldId id="419" r:id="rId19"/>
    <p:sldId id="299" r:id="rId20"/>
    <p:sldId id="300" r:id="rId21"/>
    <p:sldId id="298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06C5C0-95F1-4E8D-834A-2B1C618E5720}">
          <p14:sldIdLst>
            <p14:sldId id="257"/>
            <p14:sldId id="280"/>
            <p14:sldId id="397"/>
            <p14:sldId id="353"/>
            <p14:sldId id="326"/>
            <p14:sldId id="417"/>
            <p14:sldId id="434"/>
            <p14:sldId id="307"/>
            <p14:sldId id="357"/>
            <p14:sldId id="325"/>
            <p14:sldId id="411"/>
            <p14:sldId id="433"/>
            <p14:sldId id="430"/>
            <p14:sldId id="425"/>
            <p14:sldId id="419"/>
            <p14:sldId id="299"/>
            <p14:sldId id="300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3691"/>
    <a:srgbClr val="00B6D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2" autoAdjust="0"/>
    <p:restoredTop sz="82510" autoAdjust="0"/>
  </p:normalViewPr>
  <p:slideViewPr>
    <p:cSldViewPr snapToGrid="0" snapToObjects="1">
      <p:cViewPr varScale="1">
        <p:scale>
          <a:sx n="75" d="100"/>
          <a:sy n="75" d="100"/>
        </p:scale>
        <p:origin x="1584" y="48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2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D0CA1D-6252-422D-92EE-93C0C633A36D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F1E3CA-5369-4B43-BC4A-FAAD5B6B2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4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1F365D-FC5A-45AD-93AF-BF855BC25B84}" type="datetimeFigureOut">
              <a:rPr lang="en-US" smtClean="0"/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09C1CF-0B05-42BA-A122-7F697B586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3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myself – thank you for inviting me.</a:t>
            </a:r>
            <a:r>
              <a:rPr lang="en-US" baseline="0" dirty="0" smtClean="0"/>
              <a:t>  We will post </a:t>
            </a:r>
            <a:r>
              <a:rPr lang="en-US" baseline="0" dirty="0" smtClean="0"/>
              <a:t>our presentations </a:t>
            </a:r>
            <a:r>
              <a:rPr lang="en-US" baseline="0" dirty="0" smtClean="0"/>
              <a:t>for you to access later.</a:t>
            </a:r>
          </a:p>
          <a:p>
            <a:endParaRPr lang="en-US" dirty="0" smtClean="0"/>
          </a:p>
          <a:p>
            <a:r>
              <a:rPr lang="en-US" i="1" dirty="0" smtClean="0"/>
              <a:t>Urban is dedicated to elevating the debate on social and economic policy through </a:t>
            </a:r>
            <a:r>
              <a:rPr lang="en-US" i="1" baseline="0" dirty="0" smtClean="0"/>
              <a:t> </a:t>
            </a:r>
            <a:r>
              <a:rPr lang="en-US" i="1" dirty="0" smtClean="0"/>
              <a:t>rigorous research and engagement.</a:t>
            </a:r>
          </a:p>
          <a:p>
            <a:r>
              <a:rPr lang="en-US" dirty="0" smtClean="0"/>
              <a:t>We believe in the power of evidence to improve lives by</a:t>
            </a:r>
          </a:p>
          <a:p>
            <a:pPr marL="565150" lvl="1"/>
            <a:r>
              <a:rPr lang="en-US" dirty="0" smtClean="0"/>
              <a:t>Reducing hardship amongst the most vulnerable</a:t>
            </a:r>
          </a:p>
          <a:p>
            <a:pPr marL="565150" lvl="1"/>
            <a:r>
              <a:rPr lang="en-US" dirty="0" smtClean="0"/>
              <a:t>Expanding opportunities for all people</a:t>
            </a:r>
          </a:p>
          <a:p>
            <a:pPr marL="565150" lvl="1"/>
            <a:r>
              <a:rPr lang="en-US" dirty="0" smtClean="0"/>
              <a:t>Strengthening the effectiveness of the public sector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2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Potpourri</a:t>
            </a:r>
            <a:r>
              <a:rPr lang="en-US" baseline="0" dirty="0" smtClean="0"/>
              <a:t> - </a:t>
            </a:r>
            <a:r>
              <a:rPr lang="en-US" dirty="0" smtClean="0"/>
              <a:t>Enhance,</a:t>
            </a:r>
            <a:r>
              <a:rPr lang="en-US" baseline="0" dirty="0" smtClean="0"/>
              <a:t> Analyze, Communicate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Happy to share more information on these examples during or after the session.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4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the data into relatable forms – indicators of quality of life or opportunity – into neighborhood geographies that people can identify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9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12" eaLnBrk="0" hangingPunct="0"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819" indent="-285699" defTabSz="930112" eaLnBrk="0" hangingPunct="0"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2799" indent="-228560" defTabSz="930112" eaLnBrk="0" hangingPunct="0"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599919" indent="-228560" defTabSz="930112" eaLnBrk="0" hangingPunct="0"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039" indent="-228560" defTabSz="930112" eaLnBrk="0" hangingPunct="0"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159" indent="-228560" defTabSz="9301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279" indent="-228560" defTabSz="9301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8399" indent="-228560" defTabSz="9301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5518" indent="-228560" defTabSz="9301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117A4DDC-7BE6-4227-A7E5-5FAC3D4A3B73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12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81100" y="696914"/>
            <a:ext cx="4649788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5" tIns="45711" rIns="91425" bIns="457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0724" name="Text Box 2"/>
          <p:cNvSpPr>
            <a:spLocks noGrp="1" noChangeArrowheads="1"/>
          </p:cNvSpPr>
          <p:nvPr>
            <p:ph type="body"/>
          </p:nvPr>
        </p:nvSpPr>
        <p:spPr>
          <a:xfrm>
            <a:off x="701676" y="4416425"/>
            <a:ext cx="5608638" cy="418465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r>
              <a:rPr lang="en-US" dirty="0" smtClean="0">
                <a:latin typeface="Calibri" pitchFamily="34" charset="0"/>
                <a:ea typeface="MS Gothic" pitchFamily="49" charset="-128"/>
              </a:rPr>
              <a:t>Example from the NeighborhoodInfo DC work to support the DC Promise Ngh, which won Dept of Ed. grants.</a:t>
            </a:r>
          </a:p>
          <a:p>
            <a:pPr>
              <a:spcBef>
                <a:spcPts val="450"/>
              </a:spcBef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endParaRPr lang="en-US" dirty="0" smtClean="0">
              <a:latin typeface="Calibri" pitchFamily="34" charset="0"/>
              <a:ea typeface="MS Gothic" pitchFamily="49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r>
              <a:rPr lang="en-US" dirty="0" smtClean="0">
                <a:latin typeface="Calibri" pitchFamily="34" charset="0"/>
                <a:ea typeface="MS Gothic" pitchFamily="49" charset="-128"/>
              </a:rPr>
              <a:t>Goal is high-quality early education, so needed to know what was already available near the ngh.</a:t>
            </a:r>
          </a:p>
          <a:p>
            <a:pPr>
              <a:spcBef>
                <a:spcPts val="450"/>
              </a:spcBef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endParaRPr lang="en-US" dirty="0" smtClean="0">
              <a:latin typeface="Calibri" pitchFamily="34" charset="0"/>
              <a:ea typeface="MS Gothic" pitchFamily="49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r>
              <a:rPr lang="en-US" dirty="0" smtClean="0">
                <a:latin typeface="Calibri" pitchFamily="34" charset="0"/>
                <a:ea typeface="MS Gothic" pitchFamily="49" charset="-128"/>
              </a:rPr>
              <a:t>This map was a first step showing location, type and quality rating (total capacity of 22 infants and 102 older children)</a:t>
            </a:r>
          </a:p>
          <a:p>
            <a:pPr marL="171420" indent="-171420">
              <a:spcBef>
                <a:spcPts val="450"/>
              </a:spcBef>
              <a:buFontTx/>
              <a:buChar char="•"/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r>
              <a:rPr lang="en-US" dirty="0" smtClean="0">
                <a:latin typeface="Calibri" pitchFamily="34" charset="0"/>
                <a:ea typeface="MS Gothic" pitchFamily="49" charset="-128"/>
              </a:rPr>
              <a:t>Admin data not enough, More work to be done using qualitative methods</a:t>
            </a:r>
          </a:p>
          <a:p>
            <a:pPr marL="628540" lvl="1" indent="-171420">
              <a:spcBef>
                <a:spcPts val="450"/>
              </a:spcBef>
              <a:buFontTx/>
              <a:buChar char="•"/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r>
              <a:rPr lang="en-US" dirty="0" smtClean="0">
                <a:latin typeface="Calibri" pitchFamily="34" charset="0"/>
                <a:ea typeface="MS Gothic" pitchFamily="49" charset="-128"/>
              </a:rPr>
              <a:t>Are these used by families in the neighborhood (surveys and focus groups)</a:t>
            </a:r>
          </a:p>
          <a:p>
            <a:pPr marL="628540" lvl="1" indent="-171420">
              <a:spcBef>
                <a:spcPts val="450"/>
              </a:spcBef>
              <a:buFontTx/>
              <a:buChar char="•"/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r>
              <a:rPr lang="en-US" dirty="0" smtClean="0">
                <a:latin typeface="Calibri" pitchFamily="34" charset="0"/>
                <a:ea typeface="MS Gothic" pitchFamily="49" charset="-128"/>
              </a:rPr>
              <a:t>How strong are the curriculums? What kinds of programs do they offer?</a:t>
            </a:r>
          </a:p>
          <a:p>
            <a:pPr marL="457120" lvl="1" indent="0">
              <a:spcBef>
                <a:spcPts val="450"/>
              </a:spcBef>
              <a:buFontTx/>
              <a:buNone/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endParaRPr lang="en-US" dirty="0" smtClean="0">
              <a:latin typeface="Calibri" pitchFamily="34" charset="0"/>
              <a:ea typeface="MS Gothic" pitchFamily="49" charset="-128"/>
            </a:endParaRPr>
          </a:p>
          <a:p>
            <a:pPr marL="457120" lvl="1" indent="0">
              <a:spcBef>
                <a:spcPts val="450"/>
              </a:spcBef>
              <a:buFontTx/>
              <a:buNone/>
              <a:tabLst>
                <a:tab pos="0" algn="l"/>
                <a:tab pos="912653" algn="l"/>
                <a:tab pos="1826893" algn="l"/>
                <a:tab pos="2739544" algn="l"/>
                <a:tab pos="3655371" algn="l"/>
                <a:tab pos="4569611" algn="l"/>
                <a:tab pos="5482263" algn="l"/>
                <a:tab pos="6398090" algn="l"/>
                <a:tab pos="7310742" algn="l"/>
                <a:tab pos="8224982" algn="l"/>
                <a:tab pos="9140809" algn="l"/>
                <a:tab pos="10053461" algn="l"/>
              </a:tabLst>
              <a:defRPr/>
            </a:pPr>
            <a:r>
              <a:rPr lang="en-US" dirty="0" smtClean="0">
                <a:latin typeface="Calibri" pitchFamily="34" charset="0"/>
                <a:ea typeface="MS Gothic" pitchFamily="49" charset="-128"/>
              </a:rPr>
              <a:t>Did</a:t>
            </a:r>
            <a:r>
              <a:rPr lang="en-US" baseline="0" dirty="0" smtClean="0">
                <a:latin typeface="Calibri" pitchFamily="34" charset="0"/>
                <a:ea typeface="MS Gothic" pitchFamily="49" charset="-128"/>
              </a:rPr>
              <a:t> manage to get funding/support to open new high-quality child care center</a:t>
            </a:r>
            <a:endParaRPr lang="en-US" dirty="0" smtClean="0"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971926" y="8831264"/>
            <a:ext cx="3038476" cy="4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23" tIns="46433" rIns="93223" bIns="46433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23774E5-1B6D-4CEA-8172-D9BD7C25D510}" type="slidenum">
              <a:rPr lang="en-US" sz="11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pPr algn="r" eaLnBrk="1" hangingPunct="1"/>
              <a:t>12</a:t>
            </a:fld>
            <a:endParaRPr lang="en-US" sz="1100" dirty="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738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Collaboration of Baltimore Neighborhood Indicators Alliance (BNIA) and Baltimore Urban Waters Partnership</a:t>
            </a:r>
          </a:p>
          <a:p>
            <a:r>
              <a:rPr lang="en-US" dirty="0" smtClean="0"/>
              <a:t>Interactive</a:t>
            </a:r>
            <a:r>
              <a:rPr lang="en-US" baseline="0" dirty="0" smtClean="0"/>
              <a:t> map - </a:t>
            </a:r>
            <a:r>
              <a:rPr lang="en-US" dirty="0" smtClean="0"/>
              <a:t>Mapped against</a:t>
            </a:r>
            <a:r>
              <a:rPr lang="en-US" baseline="0" dirty="0" smtClean="0"/>
              <a:t> stormwater backups </a:t>
            </a:r>
          </a:p>
          <a:p>
            <a:endParaRPr lang="en-US" dirty="0" smtClean="0"/>
          </a:p>
          <a:p>
            <a:r>
              <a:rPr lang="en-US" b="1" dirty="0" smtClean="0"/>
              <a:t>BNIA</a:t>
            </a:r>
            <a:r>
              <a:rPr lang="en-US" dirty="0" smtClean="0"/>
              <a:t>: interested in developing indicators of sustainability for Vital Signs community indicator project and policy tracking</a:t>
            </a:r>
          </a:p>
          <a:p>
            <a:r>
              <a:rPr lang="en-US" b="1" dirty="0" smtClean="0"/>
              <a:t>Urban Waters</a:t>
            </a:r>
            <a:r>
              <a:rPr lang="en-US" dirty="0" smtClean="0"/>
              <a:t>: interested in help with assembling primary data and in neighborhood context</a:t>
            </a:r>
          </a:p>
          <a:p>
            <a:endParaRPr lang="en-US" dirty="0" smtClean="0"/>
          </a:p>
          <a:p>
            <a:r>
              <a:rPr lang="en-US" dirty="0" smtClean="0"/>
              <a:t>Connected with</a:t>
            </a:r>
            <a:r>
              <a:rPr lang="en-US" baseline="0" dirty="0" smtClean="0"/>
              <a:t> Mayor’s Environmental Initiative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baseline="0" dirty="0" smtClean="0"/>
              <a:t>When the city is thinking about how to dispose of vacant land, or make infrastructure investments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2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NHR is a dues-based community organization of residents committed to winning economic, racial, and social justice through collective action.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Access to good jobs campaign in late 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Used</a:t>
            </a:r>
            <a:r>
              <a:rPr lang="en-US" baseline="0" dirty="0" smtClean="0"/>
              <a:t> data from national and local sources, from our partner </a:t>
            </a:r>
            <a:r>
              <a:rPr lang="en-US" baseline="0" dirty="0" err="1" smtClean="0"/>
              <a:t>DataHaven</a:t>
            </a:r>
            <a:r>
              <a:rPr lang="en-US" baseline="0" dirty="0" smtClean="0"/>
              <a:t> – Feb 2016 report – organizing, media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75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</a:t>
            </a:r>
            <a:r>
              <a:rPr lang="en-US" baseline="0" dirty="0" smtClean="0"/>
              <a:t> kinds of different formats and content, but they all build capacity to work with data and begin to form a community of peer support, and bring diverse stakeholders together to share ideas.  Some are more explicit about set an agenda.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Austin:</a:t>
            </a:r>
            <a:r>
              <a:rPr lang="en-US" baseline="0" dirty="0" smtClean="0"/>
              <a:t>  </a:t>
            </a:r>
            <a:r>
              <a:rPr lang="en-US" dirty="0" smtClean="0"/>
              <a:t>“Leave your title at the door.”  Fostering common understanding of the problem and start</a:t>
            </a:r>
            <a:r>
              <a:rPr lang="en-US" baseline="0" dirty="0" smtClean="0"/>
              <a:t> to brainstorm solutions.  Beginning of the collaborative action needed to address complex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13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Mention listserve and Twitter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24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83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6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MODEL</a:t>
            </a:r>
            <a:r>
              <a:rPr lang="en-US" baseline="0" dirty="0" smtClean="0"/>
              <a:t> is not the focus today, but happy to answer questions or talk after the session.  </a:t>
            </a:r>
          </a:p>
          <a:p>
            <a:pPr eaLnBrk="1" hangingPunct="1">
              <a:defRPr/>
            </a:pPr>
            <a:r>
              <a:rPr lang="en-US" baseline="0" dirty="0" smtClean="0"/>
              <a:t>Mention Terri as one of the founding partners in Denver and Spike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defTabSz="949478">
              <a:defRPr/>
            </a:pPr>
            <a:r>
              <a:rPr lang="en-US" i="1" dirty="0" smtClean="0"/>
              <a:t>Mission</a:t>
            </a:r>
            <a:r>
              <a:rPr lang="en-US" dirty="0" smtClean="0"/>
              <a:t>:</a:t>
            </a:r>
          </a:p>
          <a:p>
            <a:pPr marL="296711" indent="-296711" defTabSz="949478">
              <a:buFont typeface="Arial" pitchFamily="34" charset="0"/>
              <a:buChar char="•"/>
              <a:defRPr/>
            </a:pPr>
            <a:r>
              <a:rPr lang="en-US" dirty="0" smtClean="0"/>
              <a:t>The point is to get the information used  - whether for policymaking, community building, program planning.</a:t>
            </a:r>
          </a:p>
          <a:p>
            <a:pPr marL="296711" indent="-296711">
              <a:spcAft>
                <a:spcPct val="20000"/>
              </a:spcAft>
              <a:buFont typeface="Arial" pitchFamily="34" charset="0"/>
              <a:buChar char="•"/>
            </a:pPr>
            <a:r>
              <a:rPr lang="en-US" dirty="0" smtClean="0"/>
              <a:t>At</a:t>
            </a:r>
            <a:r>
              <a:rPr lang="en-US" baseline="0" dirty="0" smtClean="0"/>
              <a:t> the start, t</a:t>
            </a:r>
            <a:r>
              <a:rPr lang="en-US" dirty="0" smtClean="0"/>
              <a:t>he founding NNIP partners recognized that not everyone had equal access to information.  Focus began with and remains on low-income nghs that have traditionally not had access to data or training to use them.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i="1" dirty="0" smtClean="0"/>
              <a:t>Institutions</a:t>
            </a:r>
            <a:r>
              <a:rPr lang="en-US" dirty="0" smtClean="0"/>
              <a:t>:  </a:t>
            </a:r>
          </a:p>
          <a:p>
            <a:pPr marL="178027" indent="-178027">
              <a:buFont typeface="Arial" pitchFamily="34" charset="0"/>
              <a:buChar char="•"/>
              <a:defRPr/>
            </a:pPr>
            <a:r>
              <a:rPr lang="en-US" dirty="0" smtClean="0"/>
              <a:t>The partners are housed in various types of institutions – universities, independent nonprofits, local funders.  </a:t>
            </a:r>
          </a:p>
          <a:p>
            <a:pPr marL="178027" indent="-178027">
              <a:buFont typeface="Arial" pitchFamily="34" charset="0"/>
              <a:buChar char="•"/>
              <a:defRPr/>
            </a:pPr>
            <a:r>
              <a:rPr lang="en-US" dirty="0" smtClean="0"/>
              <a:t>But whatever the home, they are all respected organizations with a long-term stake in their community. People believe</a:t>
            </a:r>
            <a:r>
              <a:rPr lang="en-US" baseline="0" dirty="0" smtClean="0"/>
              <a:t> the data and analysis that is published.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defTabSz="949478">
              <a:defRPr/>
            </a:pPr>
            <a:r>
              <a:rPr lang="en-US" i="1" dirty="0" smtClean="0"/>
              <a:t>Data</a:t>
            </a:r>
            <a:r>
              <a:rPr lang="en-US" dirty="0" smtClean="0"/>
              <a:t>:  at the core</a:t>
            </a:r>
            <a:r>
              <a:rPr lang="en-US" baseline="0" dirty="0" smtClean="0"/>
              <a:t> of the work…</a:t>
            </a:r>
            <a:endParaRPr lang="en-US" dirty="0" smtClean="0"/>
          </a:p>
          <a:p>
            <a:pPr marL="178027" indent="-178027" defTabSz="949478">
              <a:buFont typeface="Arial" pitchFamily="34" charset="0"/>
              <a:buChar char="•"/>
              <a:defRPr/>
            </a:pPr>
            <a:r>
              <a:rPr lang="en-US" dirty="0" smtClean="0"/>
              <a:t>Partners all agree to assemble and organize local government data that is </a:t>
            </a:r>
          </a:p>
          <a:p>
            <a:pPr marL="635227" lvl="1" indent="-178027" defTabSz="949478">
              <a:buFont typeface="Arial" pitchFamily="34" charset="0"/>
              <a:buChar char="•"/>
              <a:defRPr/>
            </a:pPr>
            <a:r>
              <a:rPr lang="en-US" dirty="0" smtClean="0"/>
              <a:t>1) Ngh-level</a:t>
            </a:r>
          </a:p>
          <a:p>
            <a:pPr marL="635227" lvl="1" indent="-178027" defTabSz="949478">
              <a:buFont typeface="Arial" pitchFamily="34" charset="0"/>
              <a:buChar char="•"/>
              <a:defRPr/>
            </a:pPr>
            <a:r>
              <a:rPr lang="en-US" baseline="0" dirty="0" smtClean="0"/>
              <a:t>2) O</a:t>
            </a:r>
            <a:r>
              <a:rPr lang="en-US" dirty="0" smtClean="0"/>
              <a:t>n a range of issues (need to understand ngh issues and interventions holistically) </a:t>
            </a:r>
          </a:p>
          <a:p>
            <a:pPr marL="635227" lvl="1" indent="-178027" defTabSz="949478">
              <a:buFont typeface="Arial" pitchFamily="34" charset="0"/>
              <a:buChar char="•"/>
              <a:defRPr/>
            </a:pPr>
            <a:r>
              <a:rPr lang="en-US" dirty="0" smtClean="0"/>
              <a:t>3)</a:t>
            </a:r>
            <a:r>
              <a:rPr lang="en-US" baseline="0" dirty="0" smtClean="0"/>
              <a:t> Over time (to understand trends and be responsive when issues arise).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7FFE-CC24-4E45-BA0A-B7DC7F004D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7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moment</a:t>
            </a:r>
            <a:r>
              <a:rPr lang="en-US" baseline="0" dirty="0" smtClean="0"/>
              <a:t> to acknowledge the amazing people behind the institutions – several of which helped with the examples I’ll share today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skip</a:t>
            </a:r>
          </a:p>
          <a:p>
            <a:r>
              <a:rPr lang="en-US" dirty="0" smtClean="0"/>
              <a:t>NNIP</a:t>
            </a:r>
            <a:r>
              <a:rPr lang="en-US" baseline="0" dirty="0" smtClean="0"/>
              <a:t> partner staff are the types of people who can cross disciplines and sectors.</a:t>
            </a:r>
          </a:p>
          <a:p>
            <a:r>
              <a:rPr lang="en-US" baseline="0" dirty="0" smtClean="0"/>
              <a:t>Mix of skill sets: Conversant with government operations, politics, community concerns, and the technical data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Together we think a lot about what information infrastructure is needed to help a community gather and use data. </a:t>
            </a:r>
            <a:r>
              <a:rPr lang="en-US" dirty="0" smtClean="0"/>
              <a:t>Not going to go through</a:t>
            </a:r>
            <a:r>
              <a:rPr lang="en-US" baseline="0" dirty="0" smtClean="0"/>
              <a:t> all of these today, but </a:t>
            </a:r>
            <a:r>
              <a:rPr lang="en-US" baseline="0" dirty="0" err="1" smtClean="0"/>
              <a:t>impt</a:t>
            </a:r>
            <a:r>
              <a:rPr lang="en-US" baseline="0" dirty="0" smtClean="0"/>
              <a:t> to understand all the steps that are needed to get data shared, understood, used in </a:t>
            </a:r>
            <a:r>
              <a:rPr lang="en-US" baseline="0" dirty="0" err="1" smtClean="0"/>
              <a:t>decisionmaking</a:t>
            </a:r>
            <a:r>
              <a:rPr lang="en-US" baseline="0" dirty="0" smtClean="0"/>
              <a:t> &amp; see how you or your org might fit in.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7FFE-CC24-4E45-BA0A-B7DC7F004D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7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few comments </a:t>
            </a:r>
            <a:r>
              <a:rPr lang="en-US" baseline="0" dirty="0" smtClean="0"/>
              <a:t>just </a:t>
            </a:r>
            <a:r>
              <a:rPr lang="en-US" baseline="0" dirty="0" smtClean="0"/>
              <a:t>accessing the data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Raw data can come from </a:t>
            </a:r>
            <a:r>
              <a:rPr lang="en-US" sz="1200" i="1" baseline="0" dirty="0" smtClean="0"/>
              <a:t>government, academic, nonprofit, community. </a:t>
            </a:r>
            <a:r>
              <a:rPr lang="en-US" sz="1200" i="0" baseline="0" dirty="0" smtClean="0"/>
              <a:t> </a:t>
            </a:r>
            <a:r>
              <a:rPr lang="en-US" baseline="0" dirty="0" smtClean="0"/>
              <a:t>Often too much focus on the first step, having the data in hand is not enough.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2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are going to spend most of the day on local data, but I want to flag that there’s a number of national mapping websites, data and tools that can be accessed to get started.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7FFE-CC24-4E45-BA0A-B7DC7F004D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7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core of NNIP is local neighborhood data, and Spike and I have a lot of experience in how to access and use it –  here’s 2 of the resources we have.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Local data – usually more-fine-grained geography, more recent, more 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53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Principles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Increase transparency to help citizens hold government accountable and promote engagement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Enable access to a public good funded by taxpayers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Practices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Portals (mostly government examples so far)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Re-packaging of data (value-added data, apps, etc.)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Data standards (Transit, Open 311)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Policies: formal adoption of open data</a:t>
            </a:r>
          </a:p>
          <a:p>
            <a:endParaRPr lang="en-US" dirty="0" smtClean="0"/>
          </a:p>
          <a:p>
            <a:r>
              <a:rPr lang="en-US" dirty="0" smtClean="0"/>
              <a:t>In the beginning,</a:t>
            </a:r>
            <a:r>
              <a:rPr lang="en-US" baseline="0" dirty="0" smtClean="0"/>
              <a:t> primarily driven by </a:t>
            </a:r>
            <a:r>
              <a:rPr lang="en-US" dirty="0" smtClean="0"/>
              <a:t>the last three goals…</a:t>
            </a:r>
          </a:p>
          <a:p>
            <a:endParaRPr lang="en-US" dirty="0" smtClean="0"/>
          </a:p>
          <a:p>
            <a:r>
              <a:rPr lang="en-US" baseline="0" dirty="0" smtClean="0"/>
              <a:t>the first three goals are as important outcomes of open data and should be used in judging its success.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Example: In DC, our open data portal helps to populate our PerformanceStat system, Track DC (also public)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Example:  Hartford’s GIS manager Brett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Flodine </a:t>
            </a:r>
            <a:r>
              <a:rPr lang="en-US" baseline="0" dirty="0" smtClean="0"/>
              <a:t>had been working on publishing to their new open data portal for 6 months driven by the goals of good government practices.  But when it came time for the city to apply for a federal Promise Zone grant, his job in supplying information was much easier because the data was already organized.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4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there’s been community collected data for a long time – maps done by Hull House of neighborhood characteristics – technology makes it a lot easier.  More thinking about crowd-sourcing and how to combine more current or fine-grained citizen science data with “official” data 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4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ADD</a:t>
            </a:r>
            <a:br>
              <a:rPr lang="en-US" dirty="0" smtClean="0"/>
            </a:br>
            <a:r>
              <a:rPr lang="en-US" dirty="0" smtClean="0"/>
              <a:t>TRANSITION SLIDE TITLE</a:t>
            </a:r>
            <a:br>
              <a:rPr lang="en-US" dirty="0" smtClean="0"/>
            </a:br>
            <a:r>
              <a:rPr lang="en-US" dirty="0" smtClean="0"/>
              <a:t>THIRD LINE IF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SUBTITLE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 smtClean="0"/>
              <a:t>CLICK TO EDIT CLOSING</a:t>
            </a:r>
            <a:endParaRPr lang="en-US" dirty="0"/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 smtClean="0"/>
              <a:t>Click to add custom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8781D3-79C9-49DF-9C26-97F10AEE587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216EE8-E3BB-4EF1-AF58-0C0107551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  <p:sldLayoutId id="214749348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hyperlink" Target="http://bniajfi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tm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tdlove5/status/554071549289181184/photo/1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tm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get-involved/listservs/nnip-new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eighborhoodindicator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/url?sa=i&amp;rct=j&amp;q=&amp;esrc=s&amp;source=images&amp;cd=&amp;cad=rja&amp;uact=8&amp;ved=0CAQQjRw&amp;url=http://www.whitehouse.gov/champions/civic-hacking-and-open-government/steve-spiker&amp;ei=xtJrVMWTL8OwyASHoYDYCw&amp;bvm=bv.79908130,d.aWw&amp;psig=AFQjCNGX0XWLgKahlIu-nb74EpjmVrqTXw&amp;ust=1416438854825431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0.jpg"/><Relationship Id="rId10" Type="http://schemas.openxmlformats.org/officeDocument/2006/relationships/image" Target="../media/image14.jpeg"/><Relationship Id="rId4" Type="http://schemas.openxmlformats.org/officeDocument/2006/relationships/image" Target="../media/image9.jp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ymap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eighborhoodindicators.org/library/catalog/list-national-data-sets-small-area-data" TargetMode="External"/><Relationship Id="rId5" Type="http://schemas.openxmlformats.org/officeDocument/2006/relationships/hyperlink" Target="http://www.diversitydata.org/" TargetMode="External"/><Relationship Id="rId4" Type="http://schemas.openxmlformats.org/officeDocument/2006/relationships/hyperlink" Target="http://www.communitycommon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library/guides/nnip-lessons-local-data-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neighborhoodindicators.org/data-tech/nnip-data-inventory" TargetMode="External"/><Relationship Id="rId4" Type="http://schemas.openxmlformats.org/officeDocument/2006/relationships/hyperlink" Target="http://www.neighborhoodindicators.org/library/catalog/catalog-administrative-data-sources-neighborhood-indicator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smtClean="0"/>
              <a:t>Using Data for </a:t>
            </a:r>
            <a:br>
              <a:rPr lang="en-US" sz="3800" dirty="0" smtClean="0"/>
            </a:br>
            <a:r>
              <a:rPr lang="en-US" sz="3800" dirty="0" smtClean="0"/>
              <a:t>Community Action</a:t>
            </a:r>
            <a:endParaRPr lang="en-US" sz="3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6851" y="4455382"/>
            <a:ext cx="8046235" cy="1699233"/>
          </a:xfrm>
        </p:spPr>
        <p:txBody>
          <a:bodyPr/>
          <a:lstStyle/>
          <a:p>
            <a:r>
              <a:rPr lang="en-US" sz="2200" dirty="0" smtClean="0"/>
              <a:t>Kathy Pettit</a:t>
            </a:r>
          </a:p>
          <a:p>
            <a:r>
              <a:rPr lang="en-US" sz="2200" dirty="0" smtClean="0"/>
              <a:t>February 17, 2016</a:t>
            </a:r>
          </a:p>
          <a:p>
            <a:r>
              <a:rPr lang="en-US" sz="2200" dirty="0" smtClean="0"/>
              <a:t>Open Places Initiative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33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 for Action:</a:t>
            </a:r>
            <a:br>
              <a:rPr lang="en-US" dirty="0" smtClean="0"/>
            </a:br>
            <a:r>
              <a:rPr lang="en-US" dirty="0" smtClean="0"/>
              <a:t>Examples from the Field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Indicators</a:t>
            </a:r>
            <a:endParaRPr lang="en-US" dirty="0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4800600" y="1905000"/>
            <a:ext cx="3962400" cy="4191000"/>
          </a:xfrm>
          <a:prstGeom prst="rect">
            <a:avLst/>
          </a:prstGeom>
          <a:solidFill>
            <a:srgbClr val="0067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400000"/>
              </a:spcBef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Problems are not evenly distributed across cities.</a:t>
            </a:r>
          </a:p>
          <a:p>
            <a:pPr lvl="1" eaLnBrk="1" hangingPunct="1">
              <a:lnSpc>
                <a:spcPct val="110000"/>
              </a:lnSpc>
              <a:spcBef>
                <a:spcPct val="80000"/>
              </a:spcBef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Priority issues vary across neighborhoods.</a:t>
            </a:r>
          </a:p>
          <a:p>
            <a:pPr lvl="1" eaLnBrk="1" hangingPunct="1">
              <a:lnSpc>
                <a:spcPct val="110000"/>
              </a:lnSpc>
              <a:spcBef>
                <a:spcPct val="80000"/>
              </a:spcBef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People can relate to data analysis at the neighborhood level.</a:t>
            </a:r>
            <a:endParaRPr lang="en-US" altLang="en-US" sz="28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200000"/>
              </a:spcBef>
              <a:buFontTx/>
              <a:buChar char="–"/>
            </a:pPr>
            <a:endParaRPr lang="en-US" alt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2971800" y="4572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521" y="1754309"/>
            <a:ext cx="7930241" cy="44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33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15913" y="4384675"/>
            <a:ext cx="3787775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i="1" dirty="0" smtClean="0"/>
              <a:t>Uncover new patterns</a:t>
            </a:r>
            <a:endParaRPr lang="en-US" sz="3600" i="1" dirty="0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28600" y="6259513"/>
            <a:ext cx="30416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/>
              <a:t>Source: NeighborhoodInfo DC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0B375-30E8-4DE3-90CB-0C24FA85AE4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5785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Baltimore Green Registry:</a:t>
            </a:r>
            <a:br>
              <a:rPr lang="en-US" dirty="0" smtClean="0"/>
            </a:br>
            <a:r>
              <a:rPr lang="en-US" dirty="0" smtClean="0"/>
              <a:t>Community Controlled Open Space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199"/>
            <a:ext cx="9144000" cy="4072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17700"/>
            <a:ext cx="2409634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Active Recreational</a:t>
            </a:r>
          </a:p>
          <a:p>
            <a:r>
              <a:rPr lang="en-US" b="1" dirty="0"/>
              <a:t>Adopt a lot</a:t>
            </a:r>
          </a:p>
          <a:p>
            <a:r>
              <a:rPr lang="en-US" b="1" dirty="0"/>
              <a:t>Schools</a:t>
            </a:r>
          </a:p>
          <a:p>
            <a:r>
              <a:rPr lang="en-US" b="1" dirty="0"/>
              <a:t>Gardens</a:t>
            </a:r>
          </a:p>
          <a:p>
            <a:r>
              <a:rPr lang="en-US" b="1" dirty="0"/>
              <a:t>Food Grown Coop</a:t>
            </a:r>
          </a:p>
          <a:p>
            <a:r>
              <a:rPr lang="en-US" b="1" dirty="0"/>
              <a:t>Memorial</a:t>
            </a:r>
          </a:p>
          <a:p>
            <a:r>
              <a:rPr lang="en-US" b="1" dirty="0"/>
              <a:t>Schoolyards</a:t>
            </a:r>
          </a:p>
          <a:p>
            <a:r>
              <a:rPr lang="en-US" b="1" dirty="0"/>
              <a:t>Trees</a:t>
            </a:r>
          </a:p>
          <a:p>
            <a:r>
              <a:rPr lang="en-US" b="1" dirty="0"/>
              <a:t>Wildlife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175260" y="4438650"/>
            <a:ext cx="3787775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i="1" dirty="0"/>
              <a:t>Map </a:t>
            </a:r>
            <a:r>
              <a:rPr lang="en-US" sz="3600" i="1" dirty="0" smtClean="0"/>
              <a:t>resources </a:t>
            </a:r>
            <a:r>
              <a:rPr lang="en-US" sz="3600" i="1" dirty="0"/>
              <a:t>&amp; </a:t>
            </a:r>
            <a:r>
              <a:rPr lang="en-US" sz="3600" i="1" dirty="0" smtClean="0"/>
              <a:t>analyze </a:t>
            </a:r>
            <a:r>
              <a:rPr lang="en-US" sz="3600" i="1" dirty="0"/>
              <a:t>g</a:t>
            </a:r>
            <a:r>
              <a:rPr lang="en-US" sz="3600" i="1" dirty="0" smtClean="0"/>
              <a:t>aps</a:t>
            </a:r>
            <a:endParaRPr lang="en-US" sz="3600" i="1" dirty="0"/>
          </a:p>
        </p:txBody>
      </p:sp>
      <p:pic>
        <p:nvPicPr>
          <p:cNvPr id="8" name="Picture 2" descr="BNIA - Baltimore Neighborhood Indicators Allianc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" y="4843677"/>
            <a:ext cx="1688865" cy="7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30" y="5753114"/>
            <a:ext cx="4051004" cy="1095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Haven: Combining Stats and Stories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4" y="892521"/>
            <a:ext cx="7272389" cy="205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34" y="2946868"/>
            <a:ext cx="4492551" cy="347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0" y="2744101"/>
            <a:ext cx="2867207" cy="3827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7427" y="6386878"/>
            <a:ext cx="1438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ＭＳ Ｐゴシック" pitchFamily="80" charset="-128"/>
              </a:rPr>
              <a:t>DATA</a:t>
            </a:r>
            <a:r>
              <a:rPr lang="en-US" b="1" dirty="0">
                <a:solidFill>
                  <a:srgbClr val="00B050"/>
                </a:solidFill>
                <a:latin typeface="Trebuchet MS" pitchFamily="34" charset="0"/>
                <a:ea typeface="ＭＳ Ｐゴシック" pitchFamily="80" charset="-128"/>
              </a:rPr>
              <a:t>HAVEN</a:t>
            </a:r>
          </a:p>
        </p:txBody>
      </p:sp>
    </p:spTree>
    <p:extLst>
      <p:ext uri="{BB962C8B-B14F-4D97-AF65-F5344CB8AC3E}">
        <p14:creationId xmlns:p14="http://schemas.microsoft.com/office/powerpoint/2010/main" val="60413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65100" y="1191049"/>
            <a:ext cx="3628120" cy="3981870"/>
            <a:chOff x="-165100" y="1191049"/>
            <a:chExt cx="3628120" cy="3981870"/>
          </a:xfrm>
        </p:grpSpPr>
        <p:pic>
          <p:nvPicPr>
            <p:cNvPr id="1026" name="Picture 2" descr="View image on Twitte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79280">
              <a:off x="751938" y="1556041"/>
              <a:ext cx="2711082" cy="3616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524" t="-68031"/>
            <a:stretch/>
          </p:blipFill>
          <p:spPr>
            <a:xfrm rot="20639288">
              <a:off x="-165100" y="1191049"/>
              <a:ext cx="2950004" cy="45453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479"/>
            <a:ext cx="8769605" cy="1073516"/>
          </a:xfrm>
        </p:spPr>
        <p:txBody>
          <a:bodyPr/>
          <a:lstStyle/>
          <a:p>
            <a:r>
              <a:rPr lang="en-US" dirty="0" smtClean="0"/>
              <a:t>“Data” Days, City Camps, Summits</a:t>
            </a:r>
            <a:endParaRPr lang="en-US" dirty="0"/>
          </a:p>
        </p:txBody>
      </p:sp>
      <p:sp>
        <p:nvSpPr>
          <p:cNvPr id="4" name="AutoShape 4" descr="Image result for baltimore &quot;data day&quot;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altimore &quot;data day&quot;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baltimore &quot;data day&quot; photo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524">
            <a:off x="4901167" y="1282700"/>
            <a:ext cx="3657599" cy="2920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645085">
            <a:off x="6184900" y="1365211"/>
            <a:ext cx="13965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Milwaukee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430" y="4053322"/>
            <a:ext cx="3607334" cy="25811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39853" y="4042384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Austin</a:t>
            </a:r>
          </a:p>
        </p:txBody>
      </p:sp>
    </p:spTree>
    <p:extLst>
      <p:ext uri="{BB962C8B-B14F-4D97-AF65-F5344CB8AC3E}">
        <p14:creationId xmlns:p14="http://schemas.microsoft.com/office/powerpoint/2010/main" val="156887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www.neighborhoodindicators.org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1201615"/>
            <a:ext cx="7671263" cy="55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520844"/>
            <a:ext cx="8171542" cy="53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008" y="1631431"/>
            <a:ext cx="7818581" cy="787545"/>
          </a:xfrm>
        </p:spPr>
        <p:txBody>
          <a:bodyPr/>
          <a:lstStyle/>
          <a:p>
            <a:r>
              <a:rPr lang="en-US" dirty="0" smtClean="0"/>
              <a:t>Follow us on Twitter @NNIPHQ</a:t>
            </a:r>
            <a:br>
              <a:rPr lang="en-US" dirty="0" smtClean="0"/>
            </a:br>
            <a:r>
              <a:rPr lang="en-US" dirty="0" smtClean="0"/>
              <a:t>or join our </a:t>
            </a:r>
            <a:r>
              <a:rPr lang="en-US" dirty="0" err="1" smtClean="0"/>
              <a:t>listserve</a:t>
            </a:r>
            <a:r>
              <a:rPr lang="en-US" dirty="0" smtClean="0"/>
              <a:t> </a:t>
            </a:r>
            <a:r>
              <a:rPr lang="en-US" dirty="0" err="1" smtClean="0">
                <a:hlinkClick r:id="rId3"/>
              </a:rPr>
              <a:t>NNIPNews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smtClean="0"/>
              <a:t>For more information about NNIP, visit </a:t>
            </a:r>
            <a:r>
              <a:rPr lang="en-US" sz="1800" dirty="0" smtClean="0">
                <a:hlinkClick r:id="rId4"/>
              </a:rPr>
              <a:t>www.neighborhoodindicators.org</a:t>
            </a:r>
            <a:r>
              <a:rPr lang="en-US" sz="1800" dirty="0" smtClean="0"/>
              <a:t>  or </a:t>
            </a:r>
          </a:p>
          <a:p>
            <a:r>
              <a:rPr lang="en-US" sz="1800" dirty="0" smtClean="0"/>
              <a:t>email Kathy Pettit at kpettit@urban.org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23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Neighborhood </a:t>
            </a:r>
            <a:br>
              <a:rPr lang="en-US" dirty="0" smtClean="0"/>
            </a:br>
            <a:r>
              <a:rPr lang="en-US" dirty="0" smtClean="0"/>
              <a:t>Indicators Partnership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50" y="1738940"/>
            <a:ext cx="7948014" cy="42035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Collaborative effort of Urban Institute and 30+ </a:t>
            </a:r>
            <a:r>
              <a:rPr lang="en-US" i="1" dirty="0"/>
              <a:t>local data intermediaries </a:t>
            </a:r>
            <a:r>
              <a:rPr lang="en-US" dirty="0"/>
              <a:t>since 1995.</a:t>
            </a:r>
          </a:p>
          <a:p>
            <a:r>
              <a:rPr lang="en-US" dirty="0"/>
              <a:t>NNIP partners help local actors use neighborhood data to improve communities through policy, planning, and advocacy</a:t>
            </a:r>
          </a:p>
          <a:p>
            <a:pPr lvl="1"/>
            <a:r>
              <a:rPr lang="en-US" dirty="0"/>
              <a:t>Trusted and engaged institutions</a:t>
            </a:r>
          </a:p>
          <a:p>
            <a:pPr lvl="1"/>
            <a:r>
              <a:rPr lang="en-US" dirty="0"/>
              <a:t>Relevant and high-quality data across </a:t>
            </a:r>
            <a:r>
              <a:rPr lang="en-US" dirty="0" smtClean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Translators, navigators, connectors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6459" y="1892820"/>
            <a:ext cx="7672917" cy="4394297"/>
            <a:chOff x="193430" y="1527921"/>
            <a:chExt cx="8442142" cy="49611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829" y="2418638"/>
              <a:ext cx="6767442" cy="4070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990" y="4713854"/>
              <a:ext cx="811582" cy="7710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651" y="1527921"/>
              <a:ext cx="953976" cy="90627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5640735" y="2465824"/>
              <a:ext cx="78600" cy="844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773714" y="2434198"/>
              <a:ext cx="1224456" cy="9937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88516" y="2913181"/>
              <a:ext cx="588452" cy="6818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815572" y="4064000"/>
              <a:ext cx="958642" cy="10353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78" name="Picture 6" descr="https://encrypted-tbn2.gstatic.com/images?q=tbn:ANd9GcQdLqTCilIS7AJt53fFJkdwj02-lKo3fDw6y99sqglX7MkenuMdac6JWZY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30" y="3247345"/>
              <a:ext cx="1047750" cy="69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Arrow Connector 31"/>
            <p:cNvCxnSpPr>
              <a:stCxn id="3078" idx="2"/>
            </p:cNvCxnSpPr>
            <p:nvPr/>
          </p:nvCxnSpPr>
          <p:spPr>
            <a:xfrm>
              <a:off x="717305" y="3942671"/>
              <a:ext cx="632524" cy="3296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757" y="5357323"/>
              <a:ext cx="643480" cy="970071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V="1">
              <a:off x="2238237" y="5728798"/>
              <a:ext cx="2232149" cy="1135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80" name="Picture 8" descr="https://encrypted-tbn0.gstatic.com/images?q=tbn:ANd9GcTLIj4OA4JlzOeCqlfc5Q37tH9-CWaQAytPWH3t6NIV7T7iCJVJ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85" y="1819956"/>
              <a:ext cx="844895" cy="85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>
            <a:xfrm>
              <a:off x="1241180" y="2676586"/>
              <a:ext cx="424911" cy="2365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59" y="3758115"/>
            <a:ext cx="762000" cy="76200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9" idx="1"/>
          </p:cNvCxnSpPr>
          <p:nvPr/>
        </p:nvCxnSpPr>
        <p:spPr>
          <a:xfrm flipH="1">
            <a:off x="6807200" y="4139115"/>
            <a:ext cx="64335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rica Raleig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83" y="2199870"/>
            <a:ext cx="854033" cy="85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atie Pritchar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1796467"/>
            <a:ext cx="845099" cy="84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05101"/>
            <a:ext cx="9144000" cy="1060258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From Data to Information to Action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5014" y="4218097"/>
            <a:ext cx="207498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92461"/>
              </p:ext>
            </p:extLst>
          </p:nvPr>
        </p:nvGraphicFramePr>
        <p:xfrm>
          <a:off x="1079280" y="812802"/>
          <a:ext cx="7373840" cy="587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432"/>
                <a:gridCol w="3583408"/>
              </a:tblGrid>
              <a:tr h="354431">
                <a:tc>
                  <a:txBody>
                    <a:bodyPr/>
                    <a:lstStyle/>
                    <a:p>
                      <a:r>
                        <a:rPr lang="en-US" dirty="0" smtClean="0"/>
                        <a:t>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9407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 Collecting Raw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</a:t>
                      </a:r>
                      <a:r>
                        <a:rPr lang="en-US" dirty="0" smtClean="0"/>
                        <a:t>dministrative Data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Open Data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Household/ Property S</a:t>
                      </a:r>
                      <a:r>
                        <a:rPr lang="en-US" dirty="0" smtClean="0"/>
                        <a:t>urvey</a:t>
                      </a:r>
                    </a:p>
                  </a:txBody>
                  <a:tcPr/>
                </a:tc>
              </a:tr>
              <a:tr h="717441">
                <a:tc>
                  <a:txBody>
                    <a:bodyPr/>
                    <a:lstStyle/>
                    <a:p>
                      <a:r>
                        <a:rPr lang="en-US" dirty="0" smtClean="0"/>
                        <a:t>2. Enhancing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Integrated Data Systems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Neighborhood</a:t>
                      </a:r>
                      <a:r>
                        <a:rPr lang="en-US" baseline="0" dirty="0" smtClean="0"/>
                        <a:t> Indicators</a:t>
                      </a:r>
                    </a:p>
                  </a:txBody>
                  <a:tcPr/>
                </a:tc>
              </a:tr>
              <a:tr h="654666">
                <a:tc>
                  <a:txBody>
                    <a:bodyPr/>
                    <a:lstStyle/>
                    <a:p>
                      <a:pPr algn="l"/>
                      <a:r>
                        <a:rPr lang="en-US" i="0" u="none" dirty="0" smtClean="0"/>
                        <a:t>3. Interpreting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Analysis</a:t>
                      </a:r>
                      <a:endParaRPr lang="en-US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Local Knowledge</a:t>
                      </a:r>
                      <a:endParaRPr lang="en-US" dirty="0" smtClean="0"/>
                    </a:p>
                  </a:txBody>
                  <a:tcPr/>
                </a:tc>
              </a:tr>
              <a:tr h="681570">
                <a:tc>
                  <a:txBody>
                    <a:bodyPr/>
                    <a:lstStyle/>
                    <a:p>
                      <a:pPr algn="l"/>
                      <a:r>
                        <a:rPr lang="en-US" i="0" u="none" dirty="0" smtClean="0"/>
                        <a:t>4. Communicating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Visualization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Storytelling</a:t>
                      </a:r>
                    </a:p>
                  </a:txBody>
                  <a:tcPr/>
                </a:tc>
              </a:tr>
              <a:tr h="860929">
                <a:tc>
                  <a:txBody>
                    <a:bodyPr/>
                    <a:lstStyle/>
                    <a:p>
                      <a:r>
                        <a:rPr lang="en-US" dirty="0" smtClean="0"/>
                        <a:t>5. Building</a:t>
                      </a:r>
                      <a:r>
                        <a:rPr lang="en-US" baseline="0" dirty="0" smtClean="0"/>
                        <a:t> Capacity to Use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Training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Technical Assistance</a:t>
                      </a:r>
                    </a:p>
                  </a:txBody>
                  <a:tcPr/>
                </a:tc>
              </a:tr>
              <a:tr h="700219">
                <a:tc>
                  <a:txBody>
                    <a:bodyPr/>
                    <a:lstStyle/>
                    <a:p>
                      <a:r>
                        <a:rPr lang="en-US" dirty="0" smtClean="0"/>
                        <a:t>6. Engaging with </a:t>
                      </a:r>
                      <a:r>
                        <a:rPr lang="en-US" baseline="0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Organizing and Advocacy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Policy and Planning</a:t>
                      </a:r>
                    </a:p>
                  </a:txBody>
                  <a:tcPr/>
                </a:tc>
              </a:tr>
              <a:tr h="954392">
                <a:tc>
                  <a:txBody>
                    <a:bodyPr/>
                    <a:lstStyle/>
                    <a:p>
                      <a:r>
                        <a:rPr lang="en-US" dirty="0" smtClean="0"/>
                        <a:t>7. Measure</a:t>
                      </a:r>
                      <a:r>
                        <a:rPr lang="en-US" baseline="0" dirty="0" smtClean="0"/>
                        <a:t>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Interim Outcomes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Community Change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Raw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 with </a:t>
            </a:r>
            <a:br>
              <a:rPr lang="en-US" dirty="0" smtClean="0"/>
            </a:br>
            <a:r>
              <a:rPr lang="en-US" dirty="0" smtClean="0"/>
              <a:t>national data and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49" y="1614763"/>
            <a:ext cx="8310739" cy="420357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en-US" sz="2800" dirty="0"/>
              <a:t>National </a:t>
            </a:r>
            <a:r>
              <a:rPr lang="en-US" sz="2800" dirty="0" smtClean="0"/>
              <a:t>data and mapping websites</a:t>
            </a:r>
            <a:endParaRPr lang="en-US" sz="2800" dirty="0"/>
          </a:p>
          <a:p>
            <a:pPr lvl="1">
              <a:spcBef>
                <a:spcPct val="5000"/>
              </a:spcBef>
              <a:spcAft>
                <a:spcPct val="20000"/>
              </a:spcAft>
            </a:pPr>
            <a:r>
              <a:rPr lang="en-US" dirty="0" err="1" smtClean="0">
                <a:hlinkClick r:id="rId3"/>
              </a:rPr>
              <a:t>PolicyMap</a:t>
            </a:r>
            <a:endParaRPr lang="en-US" dirty="0"/>
          </a:p>
          <a:p>
            <a:pPr lvl="1">
              <a:spcBef>
                <a:spcPct val="5000"/>
              </a:spcBef>
              <a:spcAft>
                <a:spcPct val="20000"/>
              </a:spcAft>
            </a:pPr>
            <a:r>
              <a:rPr lang="en-US" dirty="0">
                <a:hlinkClick r:id="rId4"/>
              </a:rPr>
              <a:t>Community </a:t>
            </a:r>
            <a:r>
              <a:rPr lang="en-US" dirty="0" smtClean="0">
                <a:hlinkClick r:id="rId4"/>
              </a:rPr>
              <a:t>Commons</a:t>
            </a:r>
            <a:endParaRPr lang="en-US" dirty="0" smtClean="0"/>
          </a:p>
          <a:p>
            <a:pPr lvl="1">
              <a:spcBef>
                <a:spcPct val="5000"/>
              </a:spcBef>
              <a:spcAft>
                <a:spcPct val="20000"/>
              </a:spcAft>
            </a:pPr>
            <a:r>
              <a:rPr lang="en-US" dirty="0" smtClean="0">
                <a:hlinkClick r:id="rId5"/>
              </a:rPr>
              <a:t>Diversity Data</a:t>
            </a:r>
            <a:endParaRPr lang="en-US" dirty="0" smtClean="0"/>
          </a:p>
          <a:p>
            <a:pPr>
              <a:spcBef>
                <a:spcPct val="5000"/>
              </a:spcBef>
              <a:spcAft>
                <a:spcPct val="20000"/>
              </a:spcAft>
            </a:pPr>
            <a:r>
              <a:rPr lang="en-US" sz="2800" dirty="0" smtClean="0"/>
              <a:t>Tackle the data yourself or with your local data/research partners</a:t>
            </a:r>
          </a:p>
          <a:p>
            <a:pPr lvl="1">
              <a:spcBef>
                <a:spcPct val="5000"/>
              </a:spcBef>
              <a:spcAft>
                <a:spcPct val="20000"/>
              </a:spcAft>
            </a:pPr>
            <a:r>
              <a:rPr lang="en-US" dirty="0" smtClean="0">
                <a:hlinkClick r:id="rId6"/>
              </a:rPr>
              <a:t>Small-Area </a:t>
            </a:r>
            <a:r>
              <a:rPr lang="en-US" dirty="0">
                <a:hlinkClick r:id="rId6"/>
              </a:rPr>
              <a:t>Data </a:t>
            </a:r>
            <a:r>
              <a:rPr lang="en-US" dirty="0" smtClean="0">
                <a:hlinkClick r:id="rId6"/>
              </a:rPr>
              <a:t>List</a:t>
            </a:r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en-US" sz="2200" dirty="0" smtClean="0"/>
              <a:t>ncludes housing, employment, environment, etc</a:t>
            </a:r>
            <a:r>
              <a:rPr lang="en-US" dirty="0" smtClean="0"/>
              <a:t>.</a:t>
            </a:r>
            <a:endParaRPr lang="en-US" sz="2500" dirty="0"/>
          </a:p>
          <a:p>
            <a:pPr marL="400050">
              <a:spcBef>
                <a:spcPct val="5000"/>
              </a:spcBef>
              <a:spcAft>
                <a:spcPct val="20000"/>
              </a:spcAft>
            </a:pPr>
            <a:endParaRPr lang="en-US" altLang="en-US" dirty="0"/>
          </a:p>
          <a:p>
            <a:pPr lvl="1">
              <a:spcBef>
                <a:spcPct val="5000"/>
              </a:spcBef>
              <a:spcAft>
                <a:spcPct val="20000"/>
              </a:spcAft>
            </a:pPr>
            <a:endParaRPr lang="en-US" altLang="en-US" dirty="0"/>
          </a:p>
          <a:p>
            <a:pPr>
              <a:spcBef>
                <a:spcPct val="5000"/>
              </a:spcBef>
              <a:spcAft>
                <a:spcPct val="20000"/>
              </a:spcAft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97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to local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NNIP Lessons on Local Data </a:t>
            </a:r>
            <a:r>
              <a:rPr lang="en-US" dirty="0" smtClean="0">
                <a:hlinkClick r:id="rId3"/>
              </a:rPr>
              <a:t>Sharing</a:t>
            </a:r>
            <a:endParaRPr lang="en-US" dirty="0" smtClean="0"/>
          </a:p>
          <a:p>
            <a:pPr lvl="1"/>
            <a:r>
              <a:rPr lang="en-US" dirty="0" smtClean="0"/>
              <a:t>Advice for negotiating data agreements</a:t>
            </a:r>
            <a:endParaRPr lang="en-US" dirty="0"/>
          </a:p>
          <a:p>
            <a:r>
              <a:rPr lang="en-US" dirty="0">
                <a:hlinkClick r:id="rId4"/>
              </a:rPr>
              <a:t>Catalog of Administrative Data Sources for Neighborhood Indicators </a:t>
            </a:r>
            <a:r>
              <a:rPr lang="en-US" dirty="0" smtClean="0"/>
              <a:t>(Claudia Coulton)</a:t>
            </a:r>
          </a:p>
          <a:p>
            <a:pPr lvl="1"/>
            <a:r>
              <a:rPr lang="en-US" dirty="0" smtClean="0"/>
              <a:t>List of available local data and sample indicators</a:t>
            </a:r>
          </a:p>
          <a:p>
            <a:r>
              <a:rPr lang="en-US" dirty="0" smtClean="0">
                <a:hlinkClick r:id="rId5"/>
              </a:rPr>
              <a:t>Summary of current NNIP data holdings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Open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public policy</a:t>
            </a:r>
          </a:p>
          <a:p>
            <a:r>
              <a:rPr lang="en-US" dirty="0"/>
              <a:t>Effective planning/programs outside of government </a:t>
            </a:r>
          </a:p>
          <a:p>
            <a:r>
              <a:rPr lang="en-US" dirty="0"/>
              <a:t>Efficient delivery of government services</a:t>
            </a:r>
          </a:p>
          <a:p>
            <a:r>
              <a:rPr lang="en-US" dirty="0"/>
              <a:t>Transparency and accountability</a:t>
            </a:r>
          </a:p>
          <a:p>
            <a:r>
              <a:rPr lang="en-US" dirty="0"/>
              <a:t>Informed public engagement</a:t>
            </a:r>
          </a:p>
          <a:p>
            <a:r>
              <a:rPr lang="en-US" dirty="0"/>
              <a:t>Business </a:t>
            </a:r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Collected Data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" y="1917700"/>
            <a:ext cx="9144000" cy="259054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37087"/>
            <a:ext cx="2268779" cy="32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sharepoint/v3/field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8546</TotalTime>
  <Words>1454</Words>
  <Application>Microsoft Office PowerPoint</Application>
  <PresentationFormat>On-screen Show (4:3)</PresentationFormat>
  <Paragraphs>191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Calibri</vt:lpstr>
      <vt:lpstr>Century Gothic</vt:lpstr>
      <vt:lpstr>MS Gothic</vt:lpstr>
      <vt:lpstr>ＭＳ Ｐゴシック</vt:lpstr>
      <vt:lpstr>Times New Roman</vt:lpstr>
      <vt:lpstr>Trebuchet MS</vt:lpstr>
      <vt:lpstr>Wingdings</vt:lpstr>
      <vt:lpstr>NNIP PPT Theme</vt:lpstr>
      <vt:lpstr>Using Data for  Community Action</vt:lpstr>
      <vt:lpstr>National Neighborhood  Indicators Partnership</vt:lpstr>
      <vt:lpstr>Translators, navigators, connectors</vt:lpstr>
      <vt:lpstr>From Data to Information to Action</vt:lpstr>
      <vt:lpstr>Collecting Raw Data</vt:lpstr>
      <vt:lpstr>Get started with  national data and tools</vt:lpstr>
      <vt:lpstr>Advancing to local data </vt:lpstr>
      <vt:lpstr>Benefits of Open Data</vt:lpstr>
      <vt:lpstr>Community Collected Data</vt:lpstr>
      <vt:lpstr>Using Data for Action: Examples from the Field </vt:lpstr>
      <vt:lpstr>Neighborhood Indicators</vt:lpstr>
      <vt:lpstr>PowerPoint Presentation</vt:lpstr>
      <vt:lpstr>Baltimore Green Registry: Community Controlled Open Space</vt:lpstr>
      <vt:lpstr>New Haven: Combining Stats and Stories</vt:lpstr>
      <vt:lpstr>“Data” Days, City Camps, Summits</vt:lpstr>
      <vt:lpstr>www.neighborhoodindicators.org</vt:lpstr>
      <vt:lpstr>PowerPoint Presentation</vt:lpstr>
      <vt:lpstr>Follow us on Twitter @NNIPHQ or join our listserve NNIPNews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Kathy Pettit</cp:lastModifiedBy>
  <cp:revision>798</cp:revision>
  <cp:lastPrinted>2015-02-24T19:13:16Z</cp:lastPrinted>
  <dcterms:created xsi:type="dcterms:W3CDTF">2010-04-12T23:12:02Z</dcterms:created>
  <dcterms:modified xsi:type="dcterms:W3CDTF">2016-02-16T23:42:02Z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