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55" r:id="rId4"/>
  </p:sldMasterIdLst>
  <p:notesMasterIdLst>
    <p:notesMasterId r:id="rId34"/>
  </p:notesMasterIdLst>
  <p:handoutMasterIdLst>
    <p:handoutMasterId r:id="rId35"/>
  </p:handoutMasterIdLst>
  <p:sldIdLst>
    <p:sldId id="257" r:id="rId5"/>
    <p:sldId id="478" r:id="rId6"/>
    <p:sldId id="479" r:id="rId7"/>
    <p:sldId id="480" r:id="rId8"/>
    <p:sldId id="353" r:id="rId9"/>
    <p:sldId id="439" r:id="rId10"/>
    <p:sldId id="440" r:id="rId11"/>
    <p:sldId id="504" r:id="rId12"/>
    <p:sldId id="496" r:id="rId13"/>
    <p:sldId id="503" r:id="rId14"/>
    <p:sldId id="516" r:id="rId15"/>
    <p:sldId id="492" r:id="rId16"/>
    <p:sldId id="505" r:id="rId17"/>
    <p:sldId id="515" r:id="rId18"/>
    <p:sldId id="507" r:id="rId19"/>
    <p:sldId id="508" r:id="rId20"/>
    <p:sldId id="509" r:id="rId21"/>
    <p:sldId id="510" r:id="rId22"/>
    <p:sldId id="511" r:id="rId23"/>
    <p:sldId id="512" r:id="rId24"/>
    <p:sldId id="513" r:id="rId25"/>
    <p:sldId id="483" r:id="rId26"/>
    <p:sldId id="484" r:id="rId27"/>
    <p:sldId id="485" r:id="rId28"/>
    <p:sldId id="486" r:id="rId29"/>
    <p:sldId id="487" r:id="rId30"/>
    <p:sldId id="299" r:id="rId31"/>
    <p:sldId id="300" r:id="rId32"/>
    <p:sldId id="298"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06C5C0-95F1-4E8D-834A-2B1C618E5720}">
          <p14:sldIdLst>
            <p14:sldId id="257"/>
            <p14:sldId id="478"/>
            <p14:sldId id="479"/>
            <p14:sldId id="480"/>
            <p14:sldId id="353"/>
            <p14:sldId id="439"/>
            <p14:sldId id="440"/>
            <p14:sldId id="504"/>
            <p14:sldId id="496"/>
            <p14:sldId id="503"/>
            <p14:sldId id="516"/>
            <p14:sldId id="492"/>
            <p14:sldId id="505"/>
            <p14:sldId id="515"/>
            <p14:sldId id="507"/>
            <p14:sldId id="508"/>
            <p14:sldId id="509"/>
            <p14:sldId id="510"/>
            <p14:sldId id="511"/>
            <p14:sldId id="512"/>
            <p14:sldId id="513"/>
            <p14:sldId id="483"/>
            <p14:sldId id="484"/>
            <p14:sldId id="485"/>
            <p14:sldId id="486"/>
            <p14:sldId id="487"/>
            <p14:sldId id="299"/>
            <p14:sldId id="300"/>
            <p14:sldId id="298"/>
          </p14:sldIdLst>
        </p14:section>
      </p14:sectionLst>
    </p:ex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3691"/>
    <a:srgbClr val="00B6D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63" autoAdjust="0"/>
    <p:restoredTop sz="44392" autoAdjust="0"/>
  </p:normalViewPr>
  <p:slideViewPr>
    <p:cSldViewPr snapToGrid="0" snapToObjects="1">
      <p:cViewPr varScale="1">
        <p:scale>
          <a:sx n="39" d="100"/>
          <a:sy n="39" d="100"/>
        </p:scale>
        <p:origin x="2648" y="24"/>
      </p:cViewPr>
      <p:guideLst>
        <p:guide orient="horz" pos="72"/>
        <p:guide pos="115"/>
      </p:guideLst>
    </p:cSldViewPr>
  </p:slideViewPr>
  <p:outlineViewPr>
    <p:cViewPr>
      <p:scale>
        <a:sx n="33" d="100"/>
        <a:sy n="33" d="100"/>
      </p:scale>
      <p:origin x="0" y="29190"/>
    </p:cViewPr>
  </p:outlineViewPr>
  <p:notesTextViewPr>
    <p:cViewPr>
      <p:scale>
        <a:sx n="100" d="100"/>
        <a:sy n="100" d="100"/>
      </p:scale>
      <p:origin x="0" y="0"/>
    </p:cViewPr>
  </p:notesTextViewPr>
  <p:sorterViewPr>
    <p:cViewPr varScale="1">
      <p:scale>
        <a:sx n="1" d="1"/>
        <a:sy n="1" d="1"/>
      </p:scale>
      <p:origin x="0" y="-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xc468\Downloads\predicted%20average%20sco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v>without lead</c:v>
          </c:tx>
          <c:spPr>
            <a:ln w="38100" cap="rnd" cmpd="sng">
              <a:solidFill>
                <a:schemeClr val="accent2"/>
              </a:solidFill>
              <a:prstDash val="solid"/>
              <a:round/>
            </a:ln>
            <a:effectLst/>
          </c:spPr>
          <c:marker>
            <c:symbol val="none"/>
          </c:marker>
          <c:xVal>
            <c:numRef>
              <c:f>'[predicted average scores.xlsx]Sheet1'!$A$2:$A$5</c:f>
              <c:numCache>
                <c:formatCode>General</c:formatCode>
                <c:ptCount val="4"/>
                <c:pt idx="0">
                  <c:v>10</c:v>
                </c:pt>
                <c:pt idx="1">
                  <c:v>25</c:v>
                </c:pt>
                <c:pt idx="2">
                  <c:v>75</c:v>
                </c:pt>
                <c:pt idx="3">
                  <c:v>90</c:v>
                </c:pt>
              </c:numCache>
            </c:numRef>
          </c:xVal>
          <c:yVal>
            <c:numRef>
              <c:f>'[predicted average scores.xlsx]Sheet1'!$C$2:$C$5</c:f>
              <c:numCache>
                <c:formatCode>General</c:formatCode>
                <c:ptCount val="4"/>
                <c:pt idx="0">
                  <c:v>16.994109999999999</c:v>
                </c:pt>
                <c:pt idx="1">
                  <c:v>16.85453</c:v>
                </c:pt>
                <c:pt idx="2">
                  <c:v>15.81986</c:v>
                </c:pt>
                <c:pt idx="3">
                  <c:v>15.3971</c:v>
                </c:pt>
              </c:numCache>
            </c:numRef>
          </c:yVal>
          <c:smooth val="0"/>
        </c:ser>
        <c:ser>
          <c:idx val="0"/>
          <c:order val="1"/>
          <c:tx>
            <c:v>with lead</c:v>
          </c:tx>
          <c:spPr>
            <a:ln w="31750" cap="rnd" cmpd="sng">
              <a:solidFill>
                <a:schemeClr val="accent1"/>
              </a:solidFill>
              <a:prstDash val="sysDash"/>
              <a:round/>
            </a:ln>
            <a:effectLst/>
          </c:spPr>
          <c:marker>
            <c:symbol val="none"/>
          </c:marker>
          <c:xVal>
            <c:numRef>
              <c:f>'[predicted average scores.xlsx]Sheet1'!$A$6:$A$9</c:f>
              <c:numCache>
                <c:formatCode>General</c:formatCode>
                <c:ptCount val="4"/>
                <c:pt idx="0">
                  <c:v>10</c:v>
                </c:pt>
                <c:pt idx="1">
                  <c:v>25</c:v>
                </c:pt>
                <c:pt idx="2">
                  <c:v>75</c:v>
                </c:pt>
                <c:pt idx="3">
                  <c:v>90</c:v>
                </c:pt>
              </c:numCache>
            </c:numRef>
          </c:xVal>
          <c:yVal>
            <c:numRef>
              <c:f>'[predicted average scores.xlsx]Sheet1'!$C$6:$C$9</c:f>
              <c:numCache>
                <c:formatCode>General</c:formatCode>
                <c:ptCount val="4"/>
                <c:pt idx="0">
                  <c:v>16.123249999999999</c:v>
                </c:pt>
                <c:pt idx="1">
                  <c:v>15.98368</c:v>
                </c:pt>
                <c:pt idx="2">
                  <c:v>14.949009999999999</c:v>
                </c:pt>
                <c:pt idx="3">
                  <c:v>14.52624</c:v>
                </c:pt>
              </c:numCache>
            </c:numRef>
          </c:yVal>
          <c:smooth val="0"/>
        </c:ser>
        <c:dLbls>
          <c:showLegendKey val="0"/>
          <c:showVal val="0"/>
          <c:showCatName val="0"/>
          <c:showSerName val="0"/>
          <c:showPercent val="0"/>
          <c:showBubbleSize val="0"/>
        </c:dLbls>
        <c:axId val="196392960"/>
        <c:axId val="295150360"/>
      </c:scatterChart>
      <c:valAx>
        <c:axId val="196392960"/>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r>
                  <a:rPr lang="en-US" sz="1500"/>
                  <a:t>Percentile of housing, neighborhood, and housing market distress </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400" b="0" i="0" u="none" strike="noStrike" kern="1200" baseline="0">
                <a:solidFill>
                  <a:schemeClr val="tx1"/>
                </a:solidFill>
                <a:latin typeface="+mn-lt"/>
                <a:ea typeface="+mn-ea"/>
                <a:cs typeface="+mn-cs"/>
              </a:defRPr>
            </a:pPr>
            <a:endParaRPr lang="en-US"/>
          </a:p>
        </c:txPr>
        <c:crossAx val="295150360"/>
        <c:crosses val="autoZero"/>
        <c:crossBetween val="midCat"/>
      </c:valAx>
      <c:valAx>
        <c:axId val="295150360"/>
        <c:scaling>
          <c:orientation val="minMax"/>
        </c:scaling>
        <c:delete val="0"/>
        <c:axPos val="l"/>
        <c:title>
          <c:tx>
            <c:rich>
              <a:bodyPr rot="-5400000" spcFirstLastPara="1" vertOverflow="ellipsis" vert="horz" wrap="square" anchor="ctr" anchorCtr="1"/>
              <a:lstStyle/>
              <a:p>
                <a:pPr>
                  <a:defRPr sz="1500" b="0" i="0" u="none" strike="noStrike" kern="1200" baseline="0">
                    <a:solidFill>
                      <a:schemeClr val="tx1"/>
                    </a:solidFill>
                    <a:latin typeface="+mn-lt"/>
                    <a:ea typeface="+mn-ea"/>
                    <a:cs typeface="+mn-cs"/>
                  </a:defRPr>
                </a:pPr>
                <a:r>
                  <a:rPr lang="en-US" sz="1500" dirty="0" smtClean="0">
                    <a:latin typeface="+mn-lt"/>
                  </a:rPr>
                  <a:t>Kindergarten</a:t>
                </a:r>
                <a:r>
                  <a:rPr lang="en-US" sz="1500" baseline="0" dirty="0" smtClean="0">
                    <a:latin typeface="+mn-lt"/>
                  </a:rPr>
                  <a:t> Readiness</a:t>
                </a:r>
                <a:r>
                  <a:rPr lang="en-US" sz="1500" dirty="0" smtClean="0">
                    <a:latin typeface="+mn-lt"/>
                  </a:rPr>
                  <a:t> </a:t>
                </a:r>
                <a:r>
                  <a:rPr lang="en-US" sz="1500" dirty="0">
                    <a:latin typeface="+mn-lt"/>
                  </a:rPr>
                  <a:t>test score</a:t>
                </a:r>
              </a:p>
            </c:rich>
          </c:tx>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392960"/>
        <c:crosses val="autoZero"/>
        <c:crossBetween val="midCat"/>
      </c:valAx>
      <c:spPr>
        <a:solidFill>
          <a:schemeClr val="bg1"/>
        </a:solidFill>
        <a:ln w="25400">
          <a:noFill/>
        </a:ln>
        <a:effectLst/>
      </c:spPr>
    </c:plotArea>
    <c:legend>
      <c:legendPos val="b"/>
      <c:layout>
        <c:manualLayout>
          <c:xMode val="edge"/>
          <c:yMode val="edge"/>
          <c:x val="0.17743882441456399"/>
          <c:y val="0.94576370494514495"/>
          <c:w val="0.65005415989668003"/>
          <c:h val="5.42362950548552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lumMod val="95000"/>
        <a:alpha val="75000"/>
      </a:schemeClr>
    </a:solidFill>
    <a:ln>
      <a:solidFill>
        <a:schemeClr val="bg1">
          <a:lumMod val="50000"/>
        </a:schemeClr>
      </a:solidFill>
    </a:ln>
    <a:effectLst/>
  </c:spPr>
  <c:txPr>
    <a:bodyPr/>
    <a:lstStyle/>
    <a:p>
      <a:pPr>
        <a:defRPr>
          <a:solidFill>
            <a:schemeClr val="tx1"/>
          </a:solidFill>
          <a:latin typeface="+mn-lt"/>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A6D0CA1D-6252-422D-92EE-93C0C633A36D}" type="datetimeFigureOut">
              <a:rPr lang="en-US" smtClean="0"/>
              <a:t>6/7/2016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9CF1E3CA-5369-4B43-BC4A-FAAD5B6B2660}" type="slidenum">
              <a:rPr lang="en-US" smtClean="0"/>
              <a:t>‹#›</a:t>
            </a:fld>
            <a:endParaRPr lang="en-US" dirty="0"/>
          </a:p>
        </p:txBody>
      </p:sp>
    </p:spTree>
    <p:extLst>
      <p:ext uri="{BB962C8B-B14F-4D97-AF65-F5344CB8AC3E}">
        <p14:creationId xmlns:p14="http://schemas.microsoft.com/office/powerpoint/2010/main" val="319534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F61F365D-FC5A-45AD-93AF-BF855BC25B84}" type="datetimeFigureOut">
              <a:rPr lang="en-US" smtClean="0"/>
              <a:t>6/7/2016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9509C1CF-0B05-42BA-A122-7F697B58632C}" type="slidenum">
              <a:rPr lang="en-US" smtClean="0"/>
              <a:t>‹#›</a:t>
            </a:fld>
            <a:endParaRPr lang="en-US" dirty="0"/>
          </a:p>
        </p:txBody>
      </p:sp>
    </p:spTree>
    <p:extLst>
      <p:ext uri="{BB962C8B-B14F-4D97-AF65-F5344CB8AC3E}">
        <p14:creationId xmlns:p14="http://schemas.microsoft.com/office/powerpoint/2010/main" val="243893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myself – thank you for inviting me.</a:t>
            </a:r>
            <a:endParaRPr lang="en-US" baseline="0"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1</a:t>
            </a:fld>
            <a:endParaRPr lang="en-US" dirty="0"/>
          </a:p>
        </p:txBody>
      </p:sp>
    </p:spTree>
    <p:extLst>
      <p:ext uri="{BB962C8B-B14F-4D97-AF65-F5344CB8AC3E}">
        <p14:creationId xmlns:p14="http://schemas.microsoft.com/office/powerpoint/2010/main" val="11406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NNIP partner in San Antonio Community Information Now or C: Now is the data partner for the </a:t>
            </a:r>
            <a:r>
              <a:rPr lang="en-US" dirty="0" err="1" smtClean="0"/>
              <a:t>EastPoint</a:t>
            </a:r>
            <a:r>
              <a:rPr lang="en-US" dirty="0" smtClean="0"/>
              <a:t> area where all the federal place-based initiatives 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the Eastside Promise Neighborhood, CI:Now is supporting partners in meeting reporting requirements and create data systems that can be used as management tools. They are also working to identify options for how the various systems from partners could be tied together into one integrated data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Community </a:t>
            </a:r>
            <a:r>
              <a:rPr lang="en-US" dirty="0"/>
              <a:t>Information Now works with out-of-school time service providers </a:t>
            </a:r>
            <a:r>
              <a:rPr lang="en-US" dirty="0" smtClean="0"/>
              <a:t>and Eastside </a:t>
            </a:r>
            <a:r>
              <a:rPr lang="en-US" dirty="0"/>
              <a:t>Promise staff to improve how participant data is shared and integrated </a:t>
            </a:r>
            <a:r>
              <a:rPr lang="en-US" dirty="0" smtClean="0"/>
              <a:t>across organizations </a:t>
            </a:r>
            <a:r>
              <a:rPr lang="en-US" dirty="0"/>
              <a:t>and to explore patterns in students’ academic outcomes. </a:t>
            </a:r>
            <a:r>
              <a:rPr lang="en-US" dirty="0" smtClean="0"/>
              <a:t>Community Information </a:t>
            </a:r>
            <a:r>
              <a:rPr lang="en-US" dirty="0"/>
              <a:t>Now also ensures that their partners understand and follow data privacy policies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C:Now helped </a:t>
            </a:r>
            <a:r>
              <a:rPr lang="en-US" dirty="0" err="1" smtClean="0"/>
              <a:t>PaCT</a:t>
            </a:r>
            <a:r>
              <a:rPr lang="en-US" dirty="0" smtClean="0"/>
              <a:t> leadership and partners to select shared indicators to track the high-level shared goals within </a:t>
            </a:r>
            <a:r>
              <a:rPr lang="en-US" dirty="0" err="1" smtClean="0"/>
              <a:t>PaCT’s</a:t>
            </a:r>
            <a:r>
              <a:rPr lang="en-US" dirty="0" smtClean="0"/>
              <a:t> vision of the collective impact of these investments.</a:t>
            </a:r>
          </a:p>
          <a:p>
            <a:endParaRPr lang="en-US" dirty="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dirty="0"/>
          </a:p>
        </p:txBody>
      </p:sp>
    </p:spTree>
    <p:extLst>
      <p:ext uri="{BB962C8B-B14F-4D97-AF65-F5344CB8AC3E}">
        <p14:creationId xmlns:p14="http://schemas.microsoft.com/office/powerpoint/2010/main" val="23743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earlier examples were</a:t>
            </a:r>
            <a:r>
              <a:rPr lang="en-US" baseline="0" dirty="0" smtClean="0">
                <a:solidFill>
                  <a:schemeClr val="tx1"/>
                </a:solidFill>
              </a:rPr>
              <a:t> descriptive indicators.  Partners also do more advanced analysis</a:t>
            </a:r>
            <a:endParaRPr lang="en-US"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r>
              <a:rPr lang="en-US" dirty="0" smtClean="0">
                <a:solidFill>
                  <a:schemeClr val="tx1"/>
                </a:solidFill>
              </a:rPr>
              <a:t>Our Cleveland partner</a:t>
            </a:r>
            <a:r>
              <a:rPr lang="en-US" baseline="0" dirty="0" smtClean="0">
                <a:solidFill>
                  <a:schemeClr val="tx1"/>
                </a:solidFill>
              </a:rPr>
              <a:t> has two integrated data system – where records are linked at the </a:t>
            </a:r>
            <a:r>
              <a:rPr lang="en-US" baseline="0" dirty="0" err="1" smtClean="0">
                <a:solidFill>
                  <a:schemeClr val="tx1"/>
                </a:solidFill>
              </a:rPr>
              <a:t>indiv</a:t>
            </a:r>
            <a:r>
              <a:rPr lang="en-US" baseline="0" dirty="0" smtClean="0">
                <a:solidFill>
                  <a:schemeClr val="tx1"/>
                </a:solidFill>
              </a:rPr>
              <a:t> level for data on education, housing, child welfare, Medicaid, etc. They wanted to understand </a:t>
            </a:r>
            <a:r>
              <a:rPr lang="en-US" dirty="0" smtClean="0"/>
              <a:t>the influence of housing and neighborhood conditions since birth on school readiness of all children entering kindergarten over a four-year period in Cleveland.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is a chart of a</a:t>
            </a:r>
            <a:r>
              <a:rPr lang="en-US" dirty="0" smtClean="0">
                <a:solidFill>
                  <a:schemeClr val="tx1"/>
                </a:solidFill>
              </a:rPr>
              <a:t>verage predicted test scores for levels of housing and neighborhood distress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Dashed line represents</a:t>
            </a:r>
            <a:r>
              <a:rPr lang="en-US" baseline="0" dirty="0" smtClean="0"/>
              <a:t> children who have been lead poisoned.   </a:t>
            </a:r>
            <a:r>
              <a:rPr lang="en-US" dirty="0" smtClean="0"/>
              <a:t>They found</a:t>
            </a:r>
            <a:r>
              <a:rPr lang="en-US" baseline="0" dirty="0" smtClean="0"/>
              <a:t> that </a:t>
            </a:r>
            <a:r>
              <a:rPr lang="en-US" dirty="0" smtClean="0"/>
              <a:t>children exposed to problematic housing and disadvantaged neighborhoods have lower kindergarten readiness scores after accounting for other factors</a:t>
            </a:r>
            <a:r>
              <a:rPr lang="en-US" baseline="0" dirty="0" smtClean="0"/>
              <a:t>, which was not surprising (so the dashed line is lower overall).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r>
              <a:rPr lang="en-US" dirty="0" smtClean="0"/>
              <a:t>But within the</a:t>
            </a:r>
            <a:r>
              <a:rPr lang="en-US" baseline="0" dirty="0" smtClean="0"/>
              <a:t> group of kids who were lead poisoned, </a:t>
            </a:r>
            <a:r>
              <a:rPr lang="en-US" dirty="0" smtClean="0"/>
              <a:t>children with the highest exposure to 38 bad housing and neighborhood conditions (i.e. 90th percentile) and positive lead tests are estimated to score 15 percent lower on KRA-L than those living in the best conditions (10th percentile) with negative lead tests. </a:t>
            </a:r>
            <a:r>
              <a:rPr lang="en-US" baseline="0" dirty="0" smtClean="0"/>
              <a:t> (</a:t>
            </a:r>
            <a:r>
              <a:rPr lang="en-US" dirty="0" smtClean="0"/>
              <a:t>the point designated by an asterisk (*)</a:t>
            </a:r>
            <a:r>
              <a:rPr lang="en-US" baseline="0" dirty="0" smtClean="0"/>
              <a:t>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Communities are advised to pay more attention to distressed housing as a cause of disparities in early child development and school readiness.   IDSs that incorporate detailed housing and property information, especially for the youngest children, can be used to target areas where there is elevated risk and coordinate local efforts to prevent the adverse effects of distressed housing stock on early child development.</a:t>
            </a:r>
          </a:p>
        </p:txBody>
      </p:sp>
      <p:sp>
        <p:nvSpPr>
          <p:cNvPr id="4" name="Slide Number Placeholder 3"/>
          <p:cNvSpPr>
            <a:spLocks noGrp="1"/>
          </p:cNvSpPr>
          <p:nvPr>
            <p:ph type="sldNum" sz="quarter" idx="10"/>
          </p:nvPr>
        </p:nvSpPr>
        <p:spPr/>
        <p:txBody>
          <a:bodyPr/>
          <a:lstStyle/>
          <a:p>
            <a:fld id="{9509C1CF-0B05-42BA-A122-7F697B58632C}" type="slidenum">
              <a:rPr lang="en-US" smtClean="0"/>
              <a:t>11</a:t>
            </a:fld>
            <a:endParaRPr lang="en-US" dirty="0"/>
          </a:p>
        </p:txBody>
      </p:sp>
    </p:spTree>
    <p:extLst>
      <p:ext uri="{BB962C8B-B14F-4D97-AF65-F5344CB8AC3E}">
        <p14:creationId xmlns:p14="http://schemas.microsoft.com/office/powerpoint/2010/main" val="320037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open data field has moved beyond measuring progress by only how many thousands of data sets you have published, or turnout at 1 day hackathons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NNIP completed a project on open data thinking about what the new trends meant for  our 20 year old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published a white paper on what our partners should be thinking about and ways for us to engage with new open data and tech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Inspired by NNIP, our partner at the University of Pittsburgh now is the home to the WPRDC most innovative and community-oriented open data system which serves government agencies in the city and suburbs, as well as community groups. I encourage you to take a look.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partners have also thought a lot about events like hackathons and how they could be leveraged to focus on issues facing low-income communities. (like  CURA in Twin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we’re doing a cross-site project on how civic tech, data orgs, and city agencies can work together with Living Cities and Code for America in 7 cities.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12</a:t>
            </a:fld>
            <a:endParaRPr lang="en-US" dirty="0"/>
          </a:p>
        </p:txBody>
      </p:sp>
    </p:spTree>
    <p:extLst>
      <p:ext uri="{BB962C8B-B14F-4D97-AF65-F5344CB8AC3E}">
        <p14:creationId xmlns:p14="http://schemas.microsoft.com/office/powerpoint/2010/main" val="268340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r>
              <a:rPr lang="en-US" baseline="0" dirty="0" smtClean="0"/>
              <a:t> – beyond any one issue area, our partners do general t</a:t>
            </a:r>
            <a:r>
              <a:rPr lang="en-US" dirty="0" smtClean="0"/>
              <a:t>raining and</a:t>
            </a:r>
            <a:r>
              <a:rPr lang="en-US" baseline="0" dirty="0" smtClean="0"/>
              <a:t> several </a:t>
            </a:r>
            <a:r>
              <a:rPr lang="en-US" dirty="0" smtClean="0"/>
              <a:t> host annual </a:t>
            </a:r>
            <a:r>
              <a:rPr lang="en-US" baseline="0" dirty="0" smtClean="0"/>
              <a:t>“Data </a:t>
            </a:r>
            <a:r>
              <a:rPr lang="en-US" dirty="0" smtClean="0"/>
              <a:t>Days”  Examples from Indy, Baltimore, Piton – mix of skill-building, storytelling, and peer </a:t>
            </a:r>
            <a:r>
              <a:rPr lang="en-US" dirty="0" err="1" smtClean="0"/>
              <a:t>sharin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E3F6C90-C1AA-46C0-AB51-8C3BAA1D2B73}" type="slidenum">
              <a:rPr lang="en-US" smtClean="0"/>
              <a:pPr>
                <a:defRPr/>
              </a:pPr>
              <a:t>13</a:t>
            </a:fld>
            <a:endParaRPr lang="en-US" dirty="0"/>
          </a:p>
        </p:txBody>
      </p:sp>
    </p:spTree>
    <p:extLst>
      <p:ext uri="{BB962C8B-B14F-4D97-AF65-F5344CB8AC3E}">
        <p14:creationId xmlns:p14="http://schemas.microsoft.com/office/powerpoint/2010/main" val="194470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Story from our Pittsburgh partner – most of the work was in 2010 – give credit to PNCIS and individuals.</a:t>
            </a:r>
          </a:p>
          <a:p>
            <a:pPr eaLnBrk="1" hangingPunct="1">
              <a:spcBef>
                <a:spcPct val="0"/>
              </a:spcBef>
            </a:pPr>
            <a:r>
              <a:rPr lang="en-US" altLang="en-US" dirty="0" smtClean="0"/>
              <a:t>Dr. Wallace led the HCV at the time of this work in 2010.</a:t>
            </a:r>
          </a:p>
        </p:txBody>
      </p:sp>
      <p:sp>
        <p:nvSpPr>
          <p:cNvPr id="4" name="Slide Number Placeholder 3"/>
          <p:cNvSpPr>
            <a:spLocks noGrp="1"/>
          </p:cNvSpPr>
          <p:nvPr>
            <p:ph type="sldNum" sz="quarter" idx="10"/>
          </p:nvPr>
        </p:nvSpPr>
        <p:spPr/>
        <p:txBody>
          <a:bodyPr/>
          <a:lstStyle/>
          <a:p>
            <a:fld id="{9509C1CF-0B05-42BA-A122-7F697B58632C}" type="slidenum">
              <a:rPr lang="en-US" smtClean="0"/>
              <a:t>14</a:t>
            </a:fld>
            <a:endParaRPr lang="en-US" dirty="0"/>
          </a:p>
        </p:txBody>
      </p:sp>
    </p:spTree>
    <p:extLst>
      <p:ext uri="{BB962C8B-B14F-4D97-AF65-F5344CB8AC3E}">
        <p14:creationId xmlns:p14="http://schemas.microsoft.com/office/powerpoint/2010/main" val="68909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Homewood Children’s Village is modeled after the Harlem Children’s Zone, which inspired the Promise Neighborhood movement.</a:t>
            </a:r>
          </a:p>
          <a:p>
            <a:pPr eaLnBrk="1" hangingPunct="1">
              <a:spcBef>
                <a:spcPct val="0"/>
              </a:spcBef>
            </a:pPr>
            <a:r>
              <a:rPr lang="en-US" altLang="en-US" dirty="0" smtClean="0"/>
              <a:t>The model emphasizes: engage residents and build community, use proven programs, touch all the children in the neighborhood, and evaluate how things are going along the way.</a:t>
            </a:r>
          </a:p>
          <a:p>
            <a:pPr eaLnBrk="1" hangingPunct="1">
              <a:spcBef>
                <a:spcPct val="0"/>
              </a:spcBef>
            </a:pPr>
            <a:endParaRPr lang="en-US" altLang="en-US" dirty="0" smtClean="0"/>
          </a:p>
          <a:p>
            <a:pPr eaLnBrk="1" hangingPunct="1">
              <a:spcBef>
                <a:spcPct val="0"/>
              </a:spcBef>
            </a:pPr>
            <a:r>
              <a:rPr lang="en-US" altLang="en-US" dirty="0" smtClean="0"/>
              <a:t>Homewood is a neighborhood on the far eastside of Pittsburgh, with about 9,200 residents. In addition to a child poverty rate that exceeds 50%, [http://www.homewoodchildrensvillage.org/aboutus/missionvision/]</a:t>
            </a:r>
          </a:p>
          <a:p>
            <a:pPr eaLnBrk="1" hangingPunct="1">
              <a:spcBef>
                <a:spcPct val="0"/>
              </a:spcBef>
            </a:pPr>
            <a:endParaRPr lang="en-US" altLang="en-US" dirty="0" smtClean="0"/>
          </a:p>
          <a:p>
            <a:pPr eaLnBrk="1" hangingPunct="1">
              <a:spcBef>
                <a:spcPct val="0"/>
              </a:spcBef>
            </a:pPr>
            <a:r>
              <a:rPr lang="en-US" altLang="en-US" dirty="0" smtClean="0"/>
              <a:t>Began with listening to the parents about what they wanted to change in their community.  Spoke with more than 1000 people to help prioritize their actions.</a:t>
            </a:r>
          </a:p>
          <a:p>
            <a:pPr eaLnBrk="1" hangingPunct="1">
              <a:spcBef>
                <a:spcPct val="0"/>
              </a:spcBef>
            </a:pPr>
            <a:r>
              <a:rPr lang="en-US" altLang="en-US" dirty="0" smtClean="0"/>
              <a:t> </a:t>
            </a:r>
          </a:p>
          <a:p>
            <a:pPr eaLnBrk="1" hangingPunct="1">
              <a:spcBef>
                <a:spcPct val="0"/>
              </a:spcBef>
            </a:pPr>
            <a:r>
              <a:rPr lang="en-US" altLang="en-US" dirty="0" smtClean="0"/>
              <a:t>Housing conditions may not be the first thing that comes to mind for a child intervention, but the Village leaders recognized that their children and families need healthy neighborhoods to thrive.</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On a neighborhood level, abandoned and problem properties attract crime and squatters.  They also send an overall message that the neighborhood isn’t kept up.</a:t>
            </a:r>
          </a:p>
          <a:p>
            <a:pPr eaLnBrk="1" hangingPunct="1">
              <a:spcBef>
                <a:spcPct val="0"/>
              </a:spcBef>
            </a:pPr>
            <a:endParaRPr lang="en-US" altLang="en-US" dirty="0" smtClean="0"/>
          </a:p>
        </p:txBody>
      </p:sp>
      <p:sp>
        <p:nvSpPr>
          <p:cNvPr id="13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C2E1B88-3E26-479A-8D5E-197B9FE3A992}" type="slidenum">
              <a:rPr lang="en-US" altLang="en-US"/>
              <a:pPr eaLnBrk="1" hangingPunct="1"/>
              <a:t>15</a:t>
            </a:fld>
            <a:endParaRPr lang="en-US" altLang="en-US"/>
          </a:p>
        </p:txBody>
      </p:sp>
    </p:spTree>
    <p:extLst>
      <p:ext uri="{BB962C8B-B14F-4D97-AF65-F5344CB8AC3E}">
        <p14:creationId xmlns:p14="http://schemas.microsoft.com/office/powerpoint/2010/main" val="55468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Once they identified the issue, the leaders reached out to our partner in Pittsburgh and came up with this plan.</a:t>
            </a:r>
          </a:p>
          <a:p>
            <a:pPr eaLnBrk="1" hangingPunct="1">
              <a:spcBef>
                <a:spcPct val="0"/>
              </a:spcBef>
            </a:pPr>
            <a:endParaRPr lang="en-US" altLang="en-US" smtClean="0"/>
          </a:p>
          <a:p>
            <a:pPr eaLnBrk="1" hangingPunct="1">
              <a:spcBef>
                <a:spcPct val="0"/>
              </a:spcBef>
            </a:pPr>
            <a:r>
              <a:rPr lang="en-US" altLang="en-US" smtClean="0"/>
              <a:t>Research Design: Contacted NNIP partners to review and ID existing property survey instruments including building inspection protocols and neighborhood assessment surveys</a:t>
            </a:r>
          </a:p>
          <a:p>
            <a:pPr eaLnBrk="1" hangingPunct="1">
              <a:spcBef>
                <a:spcPct val="0"/>
              </a:spcBef>
            </a:pPr>
            <a:endParaRPr lang="en-US" altLang="en-US" smtClean="0"/>
          </a:p>
          <a:p>
            <a:pPr eaLnBrk="1" hangingPunct="1">
              <a:spcBef>
                <a:spcPct val="0"/>
              </a:spcBef>
            </a:pPr>
            <a:r>
              <a:rPr lang="en-US" altLang="en-US" smtClean="0"/>
              <a:t>Data Integration: data integration strategy (Setting data collection and entry process up so that it could easily be integrated into the PNCIS system).  They could them create maps that integrate the community-collected data with other PNCIS data like crime info and code violations</a:t>
            </a:r>
          </a:p>
          <a:p>
            <a:pPr eaLnBrk="1" hangingPunct="1">
              <a:spcBef>
                <a:spcPct val="0"/>
              </a:spcBef>
            </a:pPr>
            <a:endParaRPr lang="en-US" altLang="en-US" smtClean="0"/>
          </a:p>
          <a:p>
            <a:pPr eaLnBrk="1" hangingPunct="1">
              <a:spcBef>
                <a:spcPct val="0"/>
              </a:spcBef>
            </a:pPr>
            <a:r>
              <a:rPr lang="en-US" altLang="en-US" smtClean="0"/>
              <a:t>Training: Trained students and community organizing staff to use the results, got into the data driven mindset.</a:t>
            </a:r>
          </a:p>
          <a:p>
            <a:pPr eaLnBrk="1" hangingPunct="1">
              <a:spcBef>
                <a:spcPct val="0"/>
              </a:spcBef>
            </a:pPr>
            <a:endParaRPr lang="en-US" altLang="en-US" smtClean="0"/>
          </a:p>
          <a:p>
            <a:pPr eaLnBrk="1" hangingPunct="1">
              <a:spcBef>
                <a:spcPct val="0"/>
              </a:spcBef>
            </a:pPr>
            <a:r>
              <a:rPr lang="en-US" altLang="en-US" smtClean="0"/>
              <a:t>Data Analysis/Community Action: Look at patterns and identify policy mechanism to take action</a:t>
            </a: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291D342-8047-46BC-A6AA-1A032A1231A3}" type="slidenum">
              <a:rPr lang="en-US" altLang="en-US"/>
              <a:pPr eaLnBrk="1" hangingPunct="1"/>
              <a:t>16</a:t>
            </a:fld>
            <a:endParaRPr lang="en-US" altLang="en-US"/>
          </a:p>
        </p:txBody>
      </p:sp>
    </p:spTree>
    <p:extLst>
      <p:ext uri="{BB962C8B-B14F-4D97-AF65-F5344CB8AC3E}">
        <p14:creationId xmlns:p14="http://schemas.microsoft.com/office/powerpoint/2010/main" val="880360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Here’s the result of the first 3 steps…</a:t>
            </a:r>
          </a:p>
          <a:p>
            <a:pPr eaLnBrk="1" hangingPunct="1">
              <a:spcBef>
                <a:spcPct val="0"/>
              </a:spcBef>
            </a:pPr>
            <a:endParaRPr lang="en-US" altLang="en-US" dirty="0" smtClean="0"/>
          </a:p>
          <a:p>
            <a:pPr eaLnBrk="1" hangingPunct="1">
              <a:spcBef>
                <a:spcPct val="0"/>
              </a:spcBef>
            </a:pPr>
            <a:r>
              <a:rPr lang="en-US" altLang="en-US" dirty="0" smtClean="0"/>
              <a:t>They used the assessors file as the backbone of the system (with property ID, basic characteristics, ownership, and tax delinquency )</a:t>
            </a:r>
          </a:p>
          <a:p>
            <a:pPr eaLnBrk="1" hangingPunct="1">
              <a:spcBef>
                <a:spcPct val="0"/>
              </a:spcBef>
            </a:pPr>
            <a:endParaRPr lang="en-US" altLang="en-US" dirty="0" smtClean="0"/>
          </a:p>
          <a:p>
            <a:pPr eaLnBrk="1" hangingPunct="1">
              <a:spcBef>
                <a:spcPct val="0"/>
              </a:spcBef>
            </a:pPr>
            <a:r>
              <a:rPr lang="en-US" altLang="en-US" dirty="0" smtClean="0"/>
              <a:t>Student and residents implemented the property survey, noting the condition of each home.</a:t>
            </a:r>
          </a:p>
          <a:p>
            <a:pPr eaLnBrk="1" hangingPunct="1">
              <a:spcBef>
                <a:spcPct val="0"/>
              </a:spcBef>
            </a:pPr>
            <a:endParaRPr lang="en-US" altLang="en-US" dirty="0" smtClean="0"/>
          </a:p>
          <a:p>
            <a:pPr eaLnBrk="1" hangingPunct="1">
              <a:spcBef>
                <a:spcPct val="0"/>
              </a:spcBef>
            </a:pPr>
            <a:r>
              <a:rPr lang="en-US" altLang="en-US" dirty="0" smtClean="0"/>
              <a:t>Here is a map of the resulting data - Yellow is good, light blue is fair, dark blue is poor.</a:t>
            </a:r>
          </a:p>
          <a:p>
            <a:pPr eaLnBrk="1" hangingPunct="1">
              <a:spcBef>
                <a:spcPct val="0"/>
              </a:spcBef>
            </a:pPr>
            <a:endParaRPr lang="en-US" altLang="en-US" dirty="0" smtClean="0"/>
          </a:p>
          <a:p>
            <a:pPr eaLnBrk="1" hangingPunct="1">
              <a:spcBef>
                <a:spcPct val="0"/>
              </a:spcBef>
            </a:pPr>
            <a:r>
              <a:rPr lang="en-US" altLang="en-US" dirty="0" smtClean="0"/>
              <a:t>Map was shared and used for data driven organizing and presenting to block clubs. </a:t>
            </a:r>
          </a:p>
          <a:p>
            <a:pPr eaLnBrk="1" hangingPunct="1">
              <a:spcBef>
                <a:spcPct val="0"/>
              </a:spcBef>
            </a:pPr>
            <a:endParaRPr lang="en-US" altLang="en-US" dirty="0" smtClean="0"/>
          </a:p>
          <a:p>
            <a:pPr eaLnBrk="1" hangingPunct="1">
              <a:spcBef>
                <a:spcPct val="0"/>
              </a:spcBef>
            </a:pPr>
            <a:r>
              <a:rPr lang="en-US" altLang="en-US" dirty="0" smtClean="0"/>
              <a:t>[check with PNCIS – this is hypothetical or actual? Before and after assessments (does a block club affect the physical condition of a block? etc. ]</a:t>
            </a: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ED8DE9D-C9C1-4B1D-A74D-F8ADD0936A82}" type="slidenum">
              <a:rPr lang="en-US" altLang="en-US"/>
              <a:pPr eaLnBrk="1" hangingPunct="1"/>
              <a:t>17</a:t>
            </a:fld>
            <a:endParaRPr lang="en-US" altLang="en-US"/>
          </a:p>
        </p:txBody>
      </p:sp>
    </p:spTree>
    <p:extLst>
      <p:ext uri="{BB962C8B-B14F-4D97-AF65-F5344CB8AC3E}">
        <p14:creationId xmlns:p14="http://schemas.microsoft.com/office/powerpoint/2010/main" val="472684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Together they came up with a collective action plan.  Their data identified properties that were vacant and open to entry.  They worked with residents to agree on the worst 30 properties in the area. Determined by</a:t>
            </a:r>
            <a:r>
              <a:rPr lang="en-US" altLang="en-US" baseline="0" dirty="0" smtClean="0"/>
              <a:t> community priorities - </a:t>
            </a:r>
            <a:r>
              <a:rPr lang="en-US" altLang="en-US" dirty="0" smtClean="0"/>
              <a:t>a brand new school had been built, but kids had to walk by unsecured homes or detour into the street when the sidewalk was overgrown.</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Residents in neighborhoods like Homewood have reasons to be skeptical about receiving good city services. </a:t>
            </a:r>
          </a:p>
          <a:p>
            <a:pPr eaLnBrk="1" hangingPunct="1">
              <a:spcBef>
                <a:spcPct val="0"/>
              </a:spcBef>
            </a:pPr>
            <a:endParaRPr lang="en-US" altLang="en-US" dirty="0" smtClean="0"/>
          </a:p>
          <a:p>
            <a:pPr eaLnBrk="1" hangingPunct="1">
              <a:spcBef>
                <a:spcPct val="0"/>
              </a:spcBef>
            </a:pPr>
            <a:r>
              <a:rPr lang="en-US" altLang="en-US" dirty="0" smtClean="0"/>
              <a:t>But as the group and armed with the data, they were willing to engage with the system.  Within 1 month, more than ¾ of the properties had been attended to.</a:t>
            </a:r>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E1D8D6C-0DAC-4E0E-A980-96DA4E6CE795}" type="slidenum">
              <a:rPr lang="en-US" altLang="en-US"/>
              <a:pPr eaLnBrk="1" hangingPunct="1"/>
              <a:t>18</a:t>
            </a:fld>
            <a:endParaRPr lang="en-US" altLang="en-US"/>
          </a:p>
        </p:txBody>
      </p:sp>
    </p:spTree>
    <p:extLst>
      <p:ext uri="{BB962C8B-B14F-4D97-AF65-F5344CB8AC3E}">
        <p14:creationId xmlns:p14="http://schemas.microsoft.com/office/powerpoint/2010/main" val="122936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Here is an example of a property secured by the city</a:t>
            </a: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F638F93-54A6-44CC-B3D3-AE4D33ABEE82}" type="slidenum">
              <a:rPr lang="en-US" altLang="en-US"/>
              <a:pPr eaLnBrk="1" hangingPunct="1"/>
              <a:t>19</a:t>
            </a:fld>
            <a:endParaRPr lang="en-US" altLang="en-US"/>
          </a:p>
        </p:txBody>
      </p:sp>
    </p:spTree>
    <p:extLst>
      <p:ext uri="{BB962C8B-B14F-4D97-AF65-F5344CB8AC3E}">
        <p14:creationId xmlns:p14="http://schemas.microsoft.com/office/powerpoint/2010/main" val="200777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a:t>
            </a:r>
            <a:r>
              <a:rPr lang="en-US" baseline="0" dirty="0" smtClean="0"/>
              <a:t> was started in 1968 to be an outside evaluator for War on Poverty programs.  Today, we do a broader array of research for governments and foundations - our work is grounded in our original research.</a:t>
            </a:r>
          </a:p>
          <a:p>
            <a:endParaRPr lang="en-US" baseline="0" dirty="0" smtClean="0"/>
          </a:p>
          <a:p>
            <a:r>
              <a:rPr lang="en-US" baseline="0" dirty="0" smtClean="0"/>
              <a:t>Motivations for getting our work into the public debate, particularly around helping low-income households and communities</a:t>
            </a:r>
          </a:p>
          <a:p>
            <a:r>
              <a:rPr lang="en-US" baseline="0" dirty="0" smtClean="0"/>
              <a:t>10 centers – health, justice, tax policy, etc.</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a:t>
            </a:fld>
            <a:endParaRPr lang="en-US" dirty="0"/>
          </a:p>
        </p:txBody>
      </p:sp>
    </p:spTree>
    <p:extLst>
      <p:ext uri="{BB962C8B-B14F-4D97-AF65-F5344CB8AC3E}">
        <p14:creationId xmlns:p14="http://schemas.microsoft.com/office/powerpoint/2010/main" val="325319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PNCIS recognizes that quantitative data does not capture everything that is important.  They use photos to document baseline conditions and the neighborhood as it changes. </a:t>
            </a:r>
          </a:p>
          <a:p>
            <a:pPr eaLnBrk="1" hangingPunct="1">
              <a:spcBef>
                <a:spcPct val="0"/>
              </a:spcBef>
            </a:pPr>
            <a:endParaRPr lang="en-US" altLang="en-US" dirty="0" smtClean="0"/>
          </a:p>
          <a:p>
            <a:pPr eaLnBrk="1" hangingPunct="1">
              <a:spcBef>
                <a:spcPct val="0"/>
              </a:spcBef>
            </a:pPr>
            <a:r>
              <a:rPr lang="en-US" altLang="en-US" dirty="0" smtClean="0"/>
              <a:t>They engaged school children to talk about what is good and bad about their neighborhood</a:t>
            </a:r>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7D1B4F5-1286-43DD-A0F4-53AEBC7ABE11}" type="slidenum">
              <a:rPr lang="en-US" altLang="en-US"/>
              <a:pPr eaLnBrk="1" hangingPunct="1"/>
              <a:t>20</a:t>
            </a:fld>
            <a:endParaRPr lang="en-US" altLang="en-US"/>
          </a:p>
        </p:txBody>
      </p:sp>
    </p:spTree>
    <p:extLst>
      <p:ext uri="{BB962C8B-B14F-4D97-AF65-F5344CB8AC3E}">
        <p14:creationId xmlns:p14="http://schemas.microsoft.com/office/powerpoint/2010/main" val="1908279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So here’s a recap of their process  - began</a:t>
            </a:r>
            <a:r>
              <a:rPr lang="en-US" altLang="en-US" baseline="0" dirty="0" smtClean="0"/>
              <a:t> at the bottom with residents.</a:t>
            </a:r>
            <a:endParaRPr lang="en-US" altLang="en-US" dirty="0" smtClean="0"/>
          </a:p>
          <a:p>
            <a:pPr eaLnBrk="1" hangingPunct="1">
              <a:spcBef>
                <a:spcPct val="0"/>
              </a:spcBef>
            </a:pPr>
            <a:r>
              <a:rPr lang="en-US" altLang="en-US" dirty="0" smtClean="0"/>
              <a:t>[walk through steps on slide]</a:t>
            </a:r>
          </a:p>
          <a:p>
            <a:pPr eaLnBrk="1" hangingPunct="1">
              <a:spcBef>
                <a:spcPct val="0"/>
              </a:spcBef>
            </a:pPr>
            <a:r>
              <a:rPr lang="en-US" altLang="en-US" dirty="0" smtClean="0"/>
              <a:t>PNCIS partnered with them in all the stages, but the data was nested in a change initiative and directly relevant to their work.</a:t>
            </a:r>
          </a:p>
          <a:p>
            <a:pPr eaLnBrk="1" hangingPunct="1">
              <a:spcBef>
                <a:spcPct val="0"/>
              </a:spcBef>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IMPACT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Short-term – bring city investment into the </a:t>
            </a:r>
            <a:r>
              <a:rPr lang="en-US" altLang="en-US" dirty="0" err="1" smtClean="0"/>
              <a:t>ngh</a:t>
            </a:r>
            <a:r>
              <a:rPr lang="en-US" altLang="en-US" dirty="0" smtClean="0"/>
              <a:t> and secure the individual properties so that its safer for children (both physical safety and less crime)</a:t>
            </a:r>
          </a:p>
          <a:p>
            <a:pPr eaLnBrk="1" hangingPunct="1">
              <a:spcBef>
                <a:spcPct val="0"/>
              </a:spcBef>
            </a:pPr>
            <a:r>
              <a:rPr lang="en-US" altLang="en-US" dirty="0" smtClean="0"/>
              <a:t>Long-term -  improving abandoned homes helps image and raises property values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Just as important, residents learned they could take collective action to improve their neighborhood</a:t>
            </a:r>
          </a:p>
          <a:p>
            <a:pPr eaLnBrk="1" hangingPunct="1">
              <a:spcBef>
                <a:spcPct val="0"/>
              </a:spcBef>
            </a:pPr>
            <a:endParaRPr lang="en-US" altLang="en-US" dirty="0" smtClean="0"/>
          </a:p>
          <a:p>
            <a:pPr eaLnBrk="1" hangingPunct="1">
              <a:spcBef>
                <a:spcPct val="0"/>
              </a:spcBef>
            </a:pPr>
            <a:r>
              <a:rPr lang="en-US" altLang="en-US" sz="1100" dirty="0" smtClean="0">
                <a:latin typeface="Arial" panose="020B0604020202020204" pitchFamily="34" charset="0"/>
              </a:rPr>
              <a:t>This is not just a one-time project. </a:t>
            </a:r>
          </a:p>
          <a:p>
            <a:pPr eaLnBrk="1" hangingPunct="1">
              <a:spcBef>
                <a:spcPct val="0"/>
              </a:spcBef>
            </a:pPr>
            <a:r>
              <a:rPr lang="en-US" altLang="en-US" sz="1100" dirty="0" smtClean="0">
                <a:latin typeface="Arial" panose="020B0604020202020204" pitchFamily="34" charset="0"/>
              </a:rPr>
              <a:t> </a:t>
            </a:r>
          </a:p>
          <a:p>
            <a:pPr eaLnBrk="1" hangingPunct="1">
              <a:spcBef>
                <a:spcPct val="0"/>
              </a:spcBef>
            </a:pPr>
            <a:r>
              <a:rPr lang="en-US" altLang="en-US" sz="1100" dirty="0" smtClean="0">
                <a:latin typeface="Arial" panose="020B0604020202020204" pitchFamily="34" charset="0"/>
              </a:rPr>
              <a:t>Update as of 9-2014</a:t>
            </a:r>
          </a:p>
          <a:p>
            <a:pPr eaLnBrk="1" hangingPunct="1">
              <a:spcBef>
                <a:spcPct val="0"/>
              </a:spcBef>
            </a:pPr>
            <a:endParaRPr lang="en-US" altLang="en-US" sz="1100" dirty="0" smtClean="0">
              <a:latin typeface="Arial" panose="020B0604020202020204" pitchFamily="34" charset="0"/>
            </a:endParaRPr>
          </a:p>
          <a:p>
            <a:r>
              <a:rPr lang="en-US" altLang="en-US" dirty="0" smtClean="0"/>
              <a:t>They're using our property data standard created earlier this year and using local data as a collection tool. Our partner is operation better block. Our standard is designed to allow for easy code enforcement referrals</a:t>
            </a:r>
          </a:p>
          <a:p>
            <a:r>
              <a:rPr lang="en-US" altLang="en-US" dirty="0" smtClean="0"/>
              <a:t> </a:t>
            </a:r>
          </a:p>
          <a:p>
            <a:r>
              <a:rPr lang="en-US" altLang="en-US" dirty="0" smtClean="0"/>
              <a:t>They will use the data to do block-level organizing and planning with residents. Vacant land is a huge issue. They're also using data to identify owners needing home repair assistance and partnering w rebuilding together Pittsburgh to perform work. Also social service referrals identified through door to door resident surveys. </a:t>
            </a:r>
          </a:p>
          <a:p>
            <a:r>
              <a:rPr lang="en-US" altLang="en-US" dirty="0" smtClean="0"/>
              <a:t> </a:t>
            </a:r>
          </a:p>
          <a:p>
            <a:r>
              <a:rPr lang="en-US" altLang="en-US" dirty="0" smtClean="0"/>
              <a:t>Well also use property survey data to understand property influence on chronic absenteeism in the high</a:t>
            </a:r>
            <a:r>
              <a:rPr lang="en-US" altLang="en-US" baseline="0" dirty="0" smtClean="0"/>
              <a:t> school</a:t>
            </a:r>
            <a:r>
              <a:rPr lang="en-US" altLang="en-US" dirty="0" smtClean="0"/>
              <a:t>. This project will have a connection w the Homewood children's village and john Wallace. Well look at interventions w them and Operation Better Block. Geocoding student data to parcels will be finished tomorrow. </a:t>
            </a:r>
          </a:p>
          <a:p>
            <a:r>
              <a:rPr lang="en-US" altLang="en-US" dirty="0" smtClean="0"/>
              <a:t> </a:t>
            </a:r>
          </a:p>
          <a:p>
            <a:r>
              <a:rPr lang="en-US" altLang="en-US" dirty="0" smtClean="0"/>
              <a:t>Meeting with OBB in early October. More to come then. </a:t>
            </a:r>
            <a:endParaRPr lang="en-US" altLang="en-US" sz="1200"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55650" indent="-290513" eaLnBrk="0" hangingPunct="0">
              <a:defRPr>
                <a:solidFill>
                  <a:schemeClr val="tx1"/>
                </a:solidFill>
                <a:latin typeface="Calibri" panose="020F0502020204030204" pitchFamily="34" charset="0"/>
                <a:cs typeface="Arial" panose="020B0604020202020204" pitchFamily="34" charset="0"/>
              </a:defRPr>
            </a:lvl2pPr>
            <a:lvl3pPr marL="1163638" indent="-231775" eaLnBrk="0" hangingPunct="0">
              <a:defRPr>
                <a:solidFill>
                  <a:schemeClr val="tx1"/>
                </a:solidFill>
                <a:latin typeface="Calibri" panose="020F0502020204030204" pitchFamily="34" charset="0"/>
                <a:cs typeface="Arial" panose="020B0604020202020204" pitchFamily="34" charset="0"/>
              </a:defRPr>
            </a:lvl3pPr>
            <a:lvl4pPr marL="1630363" indent="-231775" eaLnBrk="0" hangingPunct="0">
              <a:defRPr>
                <a:solidFill>
                  <a:schemeClr val="tx1"/>
                </a:solidFill>
                <a:latin typeface="Calibri" panose="020F0502020204030204" pitchFamily="34" charset="0"/>
                <a:cs typeface="Arial" panose="020B0604020202020204" pitchFamily="34" charset="0"/>
              </a:defRPr>
            </a:lvl4pPr>
            <a:lvl5pPr marL="2095500" indent="-231775" eaLnBrk="0" hangingPunct="0">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9928A8-9606-413D-B6BE-396F03EF5BF9}" type="slidenum">
              <a:rPr lang="en-US" altLang="en-US"/>
              <a:pPr eaLnBrk="1" hangingPunct="1"/>
              <a:t>21</a:t>
            </a:fld>
            <a:endParaRPr lang="en-US" altLang="en-US"/>
          </a:p>
        </p:txBody>
      </p:sp>
    </p:spTree>
    <p:extLst>
      <p:ext uri="{BB962C8B-B14F-4D97-AF65-F5344CB8AC3E}">
        <p14:creationId xmlns:p14="http://schemas.microsoft.com/office/powerpoint/2010/main" val="212240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example from Austin…</a:t>
            </a:r>
          </a:p>
          <a:p>
            <a:endParaRPr lang="en-US" dirty="0" smtClean="0"/>
          </a:p>
          <a:p>
            <a:r>
              <a:rPr lang="en-US" dirty="0" smtClean="0"/>
              <a:t>Going to describe</a:t>
            </a:r>
            <a:r>
              <a:rPr lang="en-US" baseline="0" dirty="0" smtClean="0"/>
              <a:t> how our Austin partner structures their work on big health challenges.  Child obesity is this example – also have tackled infant and maternal health and pedestrian safety.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22</a:t>
            </a:fld>
            <a:endParaRPr lang="en-US" dirty="0"/>
          </a:p>
        </p:txBody>
      </p:sp>
    </p:spTree>
    <p:extLst>
      <p:ext uri="{BB962C8B-B14F-4D97-AF65-F5344CB8AC3E}">
        <p14:creationId xmlns:p14="http://schemas.microsoft.com/office/powerpoint/2010/main" val="1131987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with HOW</a:t>
            </a:r>
            <a:r>
              <a:rPr lang="en-US" baseline="0" dirty="0" smtClean="0"/>
              <a:t> they approach analysis</a:t>
            </a:r>
            <a:r>
              <a:rPr lang="en-US" dirty="0" smtClean="0"/>
              <a:t> </a:t>
            </a:r>
          </a:p>
          <a:p>
            <a:endParaRPr lang="en-US" dirty="0" smtClean="0"/>
          </a:p>
          <a:p>
            <a:r>
              <a:rPr lang="en-US" dirty="0" smtClean="0"/>
              <a:t>Use</a:t>
            </a:r>
            <a:r>
              <a:rPr lang="en-US" baseline="0" dirty="0" smtClean="0"/>
              <a:t> m</a:t>
            </a:r>
            <a:r>
              <a:rPr lang="en-US" dirty="0" smtClean="0"/>
              <a:t>ultiple sources – for</a:t>
            </a:r>
            <a:r>
              <a:rPr lang="en-US" baseline="0" dirty="0" smtClean="0"/>
              <a:t> obesity, they mapping the physical fitness scores, but also the parks, health food outlets, and fast food restaurants.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Balance negative indicators with recognition of assets - Examples depending on the topic, but include Playgrounds, Libraries, Faith Communities, but also individuals that serve as community leaders and supports.</a:t>
            </a:r>
          </a:p>
          <a:p>
            <a:endParaRPr lang="en-US" baseline="0" dirty="0" smtClean="0"/>
          </a:p>
          <a:p>
            <a:pPr defTabSz="931774"/>
            <a:r>
              <a:rPr lang="en-US" baseline="0" dirty="0" smtClean="0"/>
              <a:t>Admit the administrative data are incomplete and imperfect – ask the participants to contribute to the data collection process.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23</a:t>
            </a:fld>
            <a:endParaRPr lang="en-US" dirty="0"/>
          </a:p>
        </p:txBody>
      </p:sp>
    </p:spTree>
    <p:extLst>
      <p:ext uri="{BB962C8B-B14F-4D97-AF65-F5344CB8AC3E}">
        <p14:creationId xmlns:p14="http://schemas.microsoft.com/office/powerpoint/2010/main" val="153060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[Taken from the Austin COH website] </a:t>
            </a:r>
          </a:p>
          <a:p>
            <a:endParaRPr lang="en-US" dirty="0" smtClean="0"/>
          </a:p>
          <a:p>
            <a:r>
              <a:rPr lang="en-US" dirty="0" smtClean="0"/>
              <a:t>Add in rates…</a:t>
            </a:r>
          </a:p>
          <a:p>
            <a:r>
              <a:rPr lang="en-US" dirty="0" smtClean="0"/>
              <a:t>COH also zoomed in on neighborhoods (this is Dove Springs)  and looked at other related issues like cardiovascular health (proportion map on left) and the health and food landscape in the area (map on right). </a:t>
            </a:r>
          </a:p>
          <a:p>
            <a:r>
              <a:rPr lang="en-US" dirty="0" smtClean="0"/>
              <a:t>1) There appear to be very few food outlets located close to where families live.</a:t>
            </a:r>
          </a:p>
          <a:p>
            <a:r>
              <a:rPr lang="en-US" dirty="0" smtClean="0"/>
              <a:t>2) There are only a few food establishments in the Dove Springs area that supply both fresh meat and fresh fruits and vegetables.</a:t>
            </a:r>
          </a:p>
          <a:p>
            <a:r>
              <a:rPr lang="en-US" dirty="0" smtClean="0"/>
              <a:t>3) There appears to be a large amount of green space in this area but not all of it may be accessible for recreational use and appropriate for children to play in.</a:t>
            </a:r>
            <a:endParaRPr 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12" eaLnBrk="0" hangingPunct="0">
              <a:defRPr>
                <a:solidFill>
                  <a:schemeClr val="tx1"/>
                </a:solidFill>
                <a:latin typeface="Arial" charset="0"/>
              </a:defRPr>
            </a:lvl1pPr>
            <a:lvl2pPr marL="742819" indent="-285699" defTabSz="930112" eaLnBrk="0" hangingPunct="0">
              <a:defRPr>
                <a:solidFill>
                  <a:schemeClr val="tx1"/>
                </a:solidFill>
                <a:latin typeface="Arial" charset="0"/>
              </a:defRPr>
            </a:lvl2pPr>
            <a:lvl3pPr marL="1142799" indent="-228560" defTabSz="930112" eaLnBrk="0" hangingPunct="0">
              <a:defRPr>
                <a:solidFill>
                  <a:schemeClr val="tx1"/>
                </a:solidFill>
                <a:latin typeface="Arial" charset="0"/>
              </a:defRPr>
            </a:lvl3pPr>
            <a:lvl4pPr marL="1599919" indent="-228560" defTabSz="930112" eaLnBrk="0" hangingPunct="0">
              <a:defRPr>
                <a:solidFill>
                  <a:schemeClr val="tx1"/>
                </a:solidFill>
                <a:latin typeface="Arial" charset="0"/>
              </a:defRPr>
            </a:lvl4pPr>
            <a:lvl5pPr marL="2057039" indent="-228560" defTabSz="930112" eaLnBrk="0" hangingPunct="0">
              <a:defRPr>
                <a:solidFill>
                  <a:schemeClr val="tx1"/>
                </a:solidFill>
                <a:latin typeface="Arial" charset="0"/>
              </a:defRPr>
            </a:lvl5pPr>
            <a:lvl6pPr marL="2514159" indent="-228560" defTabSz="930112" eaLnBrk="0" fontAlgn="base" hangingPunct="0">
              <a:spcBef>
                <a:spcPct val="0"/>
              </a:spcBef>
              <a:spcAft>
                <a:spcPct val="0"/>
              </a:spcAft>
              <a:defRPr>
                <a:solidFill>
                  <a:schemeClr val="tx1"/>
                </a:solidFill>
                <a:latin typeface="Arial" charset="0"/>
              </a:defRPr>
            </a:lvl6pPr>
            <a:lvl7pPr marL="2971279" indent="-228560" defTabSz="930112" eaLnBrk="0" fontAlgn="base" hangingPunct="0">
              <a:spcBef>
                <a:spcPct val="0"/>
              </a:spcBef>
              <a:spcAft>
                <a:spcPct val="0"/>
              </a:spcAft>
              <a:defRPr>
                <a:solidFill>
                  <a:schemeClr val="tx1"/>
                </a:solidFill>
                <a:latin typeface="Arial" charset="0"/>
              </a:defRPr>
            </a:lvl7pPr>
            <a:lvl8pPr marL="3428399" indent="-228560" defTabSz="930112" eaLnBrk="0" fontAlgn="base" hangingPunct="0">
              <a:spcBef>
                <a:spcPct val="0"/>
              </a:spcBef>
              <a:spcAft>
                <a:spcPct val="0"/>
              </a:spcAft>
              <a:defRPr>
                <a:solidFill>
                  <a:schemeClr val="tx1"/>
                </a:solidFill>
                <a:latin typeface="Arial" charset="0"/>
              </a:defRPr>
            </a:lvl8pPr>
            <a:lvl9pPr marL="3885518" indent="-228560" defTabSz="930112" eaLnBrk="0" fontAlgn="base" hangingPunct="0">
              <a:spcBef>
                <a:spcPct val="0"/>
              </a:spcBef>
              <a:spcAft>
                <a:spcPct val="0"/>
              </a:spcAft>
              <a:defRPr>
                <a:solidFill>
                  <a:schemeClr val="tx1"/>
                </a:solidFill>
                <a:latin typeface="Arial" charset="0"/>
              </a:defRPr>
            </a:lvl9pPr>
          </a:lstStyle>
          <a:p>
            <a:pPr eaLnBrk="1" hangingPunct="1"/>
            <a:fld id="{C17BF253-A299-492F-AE50-BFDF1DD5D10B}" type="slidenum">
              <a:rPr lang="en-US" smtClean="0"/>
              <a:pPr eaLnBrk="1" hangingPunct="1"/>
              <a:t>24</a:t>
            </a:fld>
            <a:endParaRPr lang="en-US" dirty="0" smtClean="0"/>
          </a:p>
        </p:txBody>
      </p:sp>
    </p:spTree>
    <p:extLst>
      <p:ext uri="{BB962C8B-B14F-4D97-AF65-F5344CB8AC3E}">
        <p14:creationId xmlns:p14="http://schemas.microsoft.com/office/powerpoint/2010/main" val="589927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from the</a:t>
            </a:r>
            <a:r>
              <a:rPr lang="en-US" baseline="0" dirty="0" smtClean="0"/>
              <a:t> obesity and other summits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way they get the information into the hands of stakeholders</a:t>
            </a:r>
            <a:r>
              <a:rPr lang="en-US" baseline="0" dirty="0" smtClean="0"/>
              <a:t> is Community Summits – lots of planning and input months in advance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Rule:</a:t>
            </a:r>
            <a:r>
              <a:rPr lang="en-US" baseline="0" dirty="0" smtClean="0"/>
              <a:t>  </a:t>
            </a:r>
            <a:r>
              <a:rPr lang="en-US" dirty="0" smtClean="0"/>
              <a:t>“Leave your title at the door.”  Fostering common understanding of the problem and start</a:t>
            </a:r>
            <a:r>
              <a:rPr lang="en-US" baseline="0" dirty="0" smtClean="0"/>
              <a:t> to brainstorm solutions.  Beginning of the collaborative action needed to address complex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u="none" dirty="0" smtClean="0"/>
              <a:t>**</a:t>
            </a:r>
          </a:p>
          <a:p>
            <a:r>
              <a:rPr lang="en-US" u="sng" dirty="0" smtClean="0"/>
              <a:t>Guest</a:t>
            </a:r>
            <a:r>
              <a:rPr lang="en-US" dirty="0" smtClean="0"/>
              <a:t> </a:t>
            </a:r>
            <a:r>
              <a:rPr lang="en-US" dirty="0"/>
              <a:t>speaker – experts like </a:t>
            </a:r>
            <a:r>
              <a:rPr lang="en-US" dirty="0" smtClean="0"/>
              <a:t>medical doctor</a:t>
            </a:r>
            <a:endParaRPr lang="en-US" dirty="0"/>
          </a:p>
          <a:p>
            <a:endParaRPr lang="en-US" dirty="0"/>
          </a:p>
          <a:p>
            <a:pPr defTabSz="931774">
              <a:defRPr/>
            </a:pPr>
            <a:r>
              <a:rPr lang="en-US" u="sng" dirty="0" smtClean="0"/>
              <a:t>Presentation of analysis </a:t>
            </a:r>
            <a:r>
              <a:rPr lang="en-US" u="none" baseline="0" dirty="0" smtClean="0"/>
              <a:t> - also bring in different voices (parents, teachers)</a:t>
            </a:r>
            <a:endParaRPr lang="en-US" dirty="0"/>
          </a:p>
          <a:p>
            <a:endParaRPr lang="en-US" dirty="0"/>
          </a:p>
          <a:p>
            <a:r>
              <a:rPr lang="en-US" u="sng" dirty="0" smtClean="0"/>
              <a:t>Small group discussion </a:t>
            </a:r>
            <a:r>
              <a:rPr lang="en-US" dirty="0" smtClean="0"/>
              <a:t>(4 to 8 people)</a:t>
            </a:r>
          </a:p>
          <a:p>
            <a:pPr marL="465887" lvl="1" defTabSz="931774"/>
            <a:r>
              <a:rPr lang="en-US" dirty="0"/>
              <a:t>Breakout groups – also planned with thought – thematic </a:t>
            </a:r>
            <a:r>
              <a:rPr lang="en-US" dirty="0" smtClean="0"/>
              <a:t>tables (note “access to alcohol” tent in pic), </a:t>
            </a:r>
            <a:r>
              <a:rPr lang="en-US" dirty="0"/>
              <a:t>neighborhood tables, etc. but always the ability to create your own group.</a:t>
            </a:r>
          </a:p>
          <a:p>
            <a:pPr lvl="1"/>
            <a:r>
              <a:rPr lang="en-US" dirty="0" smtClean="0"/>
              <a:t>No assignment, but encourage mixing (EMS person in</a:t>
            </a:r>
            <a:r>
              <a:rPr lang="en-US" baseline="0" dirty="0" smtClean="0"/>
              <a:t> pic)</a:t>
            </a:r>
          </a:p>
          <a:p>
            <a:pPr lvl="1"/>
            <a:endParaRPr lang="en-US" baseline="0" dirty="0" smtClean="0"/>
          </a:p>
          <a:p>
            <a:pPr lvl="1"/>
            <a:r>
              <a:rPr lang="en-US" baseline="0" dirty="0" smtClean="0"/>
              <a:t>Time afterwards to network – informal space to debrief and plan next steps</a:t>
            </a:r>
          </a:p>
          <a:p>
            <a:pPr lvl="1"/>
            <a:endParaRPr lang="en-US" baseline="0" dirty="0" smtClean="0"/>
          </a:p>
          <a:p>
            <a:pPr lvl="1"/>
            <a:r>
              <a:rPr lang="en-US" baseline="0" dirty="0" smtClean="0"/>
              <a:t>**</a:t>
            </a:r>
          </a:p>
          <a:p>
            <a:pPr lvl="1"/>
            <a:endParaRPr lang="en-US" baseline="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Notes from infant/maternal health:: </a:t>
            </a:r>
            <a:r>
              <a:rPr lang="en-US" u="sng" dirty="0" smtClean="0"/>
              <a:t>Panel</a:t>
            </a:r>
            <a:r>
              <a:rPr lang="en-US" dirty="0" smtClean="0"/>
              <a:t> that brings in different voices (juvenile justice people, advocacy and service groups). For example, in the session</a:t>
            </a:r>
            <a:r>
              <a:rPr lang="en-US" baseline="0" dirty="0" smtClean="0"/>
              <a:t> on maternal and infant health, an advocacy group help identify a panel of </a:t>
            </a:r>
            <a:r>
              <a:rPr lang="en-US" dirty="0" smtClean="0"/>
              <a:t>Hispanic and African-Amer. women who had bad experiences with</a:t>
            </a:r>
            <a:r>
              <a:rPr lang="en-US" baseline="0" dirty="0" smtClean="0"/>
              <a:t> the formal </a:t>
            </a:r>
            <a:r>
              <a:rPr lang="en-US" dirty="0" smtClean="0"/>
              <a:t>health care providers and talk about why they did not seek OB care.  This also helps foster</a:t>
            </a:r>
            <a:r>
              <a:rPr lang="en-US" baseline="0" dirty="0" smtClean="0"/>
              <a:t> </a:t>
            </a:r>
            <a:r>
              <a:rPr lang="en-US" dirty="0" smtClean="0"/>
              <a:t>cultural sensitivity.</a:t>
            </a:r>
          </a:p>
          <a:p>
            <a:pPr lvl="1"/>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25</a:t>
            </a:fld>
            <a:endParaRPr lang="en-US" dirty="0"/>
          </a:p>
        </p:txBody>
      </p:sp>
    </p:spTree>
    <p:extLst>
      <p:ext uri="{BB962C8B-B14F-4D97-AF65-F5344CB8AC3E}">
        <p14:creationId xmlns:p14="http://schemas.microsoft.com/office/powerpoint/2010/main" val="231096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outcomes from their</a:t>
            </a:r>
            <a:r>
              <a:rPr lang="en-US" baseline="0" dirty="0" smtClean="0"/>
              <a:t> obesity initiative</a:t>
            </a:r>
          </a:p>
          <a:p>
            <a:endParaRPr lang="en-US" baseline="0" dirty="0" smtClean="0"/>
          </a:p>
          <a:p>
            <a:r>
              <a:rPr lang="en-US" baseline="0" dirty="0" smtClean="0"/>
              <a:t>Shows how different players used their levers to contribute solving the problem</a:t>
            </a:r>
          </a:p>
          <a:p>
            <a:endParaRPr lang="en-US" baseline="0" dirty="0" smtClean="0"/>
          </a:p>
          <a:p>
            <a:r>
              <a:rPr lang="en-US" baseline="0" dirty="0" smtClean="0"/>
              <a:t>[walk through slide]</a:t>
            </a:r>
          </a:p>
          <a:p>
            <a:r>
              <a:rPr lang="en-US" dirty="0" smtClean="0"/>
              <a:t>Public resources to the neighborhoods</a:t>
            </a:r>
            <a:r>
              <a:rPr lang="en-US" baseline="0" dirty="0" smtClean="0"/>
              <a:t> – focus on built environment</a:t>
            </a:r>
          </a:p>
          <a:p>
            <a:r>
              <a:rPr lang="en-US" baseline="0" dirty="0" smtClean="0"/>
              <a:t>School system explicit recognition that kids need to be healthy to learn</a:t>
            </a:r>
          </a:p>
          <a:p>
            <a:r>
              <a:rPr lang="en-US" baseline="0" dirty="0" smtClean="0"/>
              <a:t> - Need for PE, recess and health education</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26</a:t>
            </a:fld>
            <a:endParaRPr lang="en-US" dirty="0"/>
          </a:p>
        </p:txBody>
      </p:sp>
    </p:spTree>
    <p:extLst>
      <p:ext uri="{BB962C8B-B14F-4D97-AF65-F5344CB8AC3E}">
        <p14:creationId xmlns:p14="http://schemas.microsoft.com/office/powerpoint/2010/main" val="107043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27</a:t>
            </a:fld>
            <a:endParaRPr lang="en-US" dirty="0"/>
          </a:p>
        </p:txBody>
      </p:sp>
    </p:spTree>
    <p:extLst>
      <p:ext uri="{BB962C8B-B14F-4D97-AF65-F5344CB8AC3E}">
        <p14:creationId xmlns:p14="http://schemas.microsoft.com/office/powerpoint/2010/main" val="2561224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28</a:t>
            </a:fld>
            <a:endParaRPr lang="en-US" dirty="0"/>
          </a:p>
        </p:txBody>
      </p:sp>
    </p:spTree>
    <p:extLst>
      <p:ext uri="{BB962C8B-B14F-4D97-AF65-F5344CB8AC3E}">
        <p14:creationId xmlns:p14="http://schemas.microsoft.com/office/powerpoint/2010/main" val="1050283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29</a:t>
            </a:fld>
            <a:endParaRPr lang="en-US" dirty="0"/>
          </a:p>
        </p:txBody>
      </p:sp>
    </p:spTree>
    <p:extLst>
      <p:ext uri="{BB962C8B-B14F-4D97-AF65-F5344CB8AC3E}">
        <p14:creationId xmlns:p14="http://schemas.microsoft.com/office/powerpoint/2010/main" val="366016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[walk through text]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Urban coordinates the </a:t>
            </a:r>
            <a:r>
              <a:rPr lang="en-US" baseline="0" dirty="0" err="1" smtClean="0"/>
              <a:t>the</a:t>
            </a:r>
            <a:r>
              <a:rPr lang="en-US" baseline="0" dirty="0" smtClean="0"/>
              <a:t> National Neighborhood Indicators Partnership or NNIP. NNIP is a peer learning network of </a:t>
            </a:r>
            <a:r>
              <a:rPr lang="en-US" baseline="0" dirty="0" err="1" smtClean="0"/>
              <a:t>moe</a:t>
            </a:r>
            <a:r>
              <a:rPr lang="en-US" baseline="0" dirty="0" smtClean="0"/>
              <a:t> than 30 local organizations.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general operations are funded by Annie E. Casey </a:t>
            </a:r>
            <a:r>
              <a:rPr lang="en-US" baseline="0" dirty="0" err="1" smtClean="0"/>
              <a:t>Fndn</a:t>
            </a:r>
            <a:r>
              <a:rPr lang="en-US" baseline="0" dirty="0" smtClean="0"/>
              <a:t> and MacArthur Foundations.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defRPr/>
            </a:pPr>
            <a:r>
              <a:rPr lang="en-US" dirty="0" smtClean="0"/>
              <a:t>MODEL</a:t>
            </a:r>
            <a:r>
              <a:rPr lang="en-US" baseline="0" dirty="0" smtClean="0"/>
              <a:t> is not the focus today, but just want to share the basics. </a:t>
            </a:r>
          </a:p>
          <a:p>
            <a:pPr eaLnBrk="1" hangingPunct="1">
              <a:defRPr/>
            </a:pPr>
            <a:endParaRPr lang="en-US" dirty="0" smtClean="0"/>
          </a:p>
          <a:p>
            <a:pPr defTabSz="949478">
              <a:defRPr/>
            </a:pPr>
            <a:r>
              <a:rPr lang="en-US" i="1" dirty="0" smtClean="0"/>
              <a:t>Mission</a:t>
            </a:r>
            <a:r>
              <a:rPr lang="en-US" dirty="0" smtClean="0"/>
              <a:t>:</a:t>
            </a:r>
          </a:p>
          <a:p>
            <a:pPr marL="296711" indent="-296711" defTabSz="949478">
              <a:buFont typeface="Arial" pitchFamily="34" charset="0"/>
              <a:buChar char="•"/>
              <a:defRPr/>
            </a:pPr>
            <a:r>
              <a:rPr lang="en-US" dirty="0" smtClean="0"/>
              <a:t>The point is to get the information used  - whether for policymaking, community building, program planning.</a:t>
            </a:r>
          </a:p>
          <a:p>
            <a:pPr eaLnBrk="1" hangingPunct="1">
              <a:defRPr/>
            </a:pPr>
            <a:endParaRPr lang="en-US" dirty="0" smtClean="0"/>
          </a:p>
          <a:p>
            <a:pPr eaLnBrk="1" hangingPunct="1">
              <a:defRPr/>
            </a:pPr>
            <a:r>
              <a:rPr lang="en-US" i="1" dirty="0" smtClean="0"/>
              <a:t>Institutions</a:t>
            </a:r>
            <a:r>
              <a:rPr lang="en-US" dirty="0" smtClean="0"/>
              <a:t>:  </a:t>
            </a:r>
          </a:p>
          <a:p>
            <a:pPr marL="178027" indent="-178027">
              <a:buFont typeface="Arial" pitchFamily="34" charset="0"/>
              <a:buChar char="•"/>
              <a:defRPr/>
            </a:pPr>
            <a:r>
              <a:rPr lang="en-US" dirty="0" smtClean="0"/>
              <a:t>The partners are housed in various types of institutions – mainly universities, independent nonprofits.  </a:t>
            </a:r>
          </a:p>
          <a:p>
            <a:pPr marL="178027" indent="-178027">
              <a:buFont typeface="Arial" pitchFamily="34" charset="0"/>
              <a:buChar char="•"/>
              <a:defRPr/>
            </a:pPr>
            <a:r>
              <a:rPr lang="en-US" dirty="0" smtClean="0"/>
              <a:t>But whatever the home, they are all respected organizations with a long-term stake in their community. People believe</a:t>
            </a:r>
            <a:r>
              <a:rPr lang="en-US" baseline="0" dirty="0" smtClean="0"/>
              <a:t> the data and analysis that is published.</a:t>
            </a:r>
            <a:endParaRPr lang="en-US" dirty="0" smtClean="0"/>
          </a:p>
          <a:p>
            <a:pPr eaLnBrk="1" hangingPunct="1">
              <a:defRPr/>
            </a:pPr>
            <a:endParaRPr lang="en-US" dirty="0" smtClean="0"/>
          </a:p>
          <a:p>
            <a:pPr defTabSz="949478">
              <a:defRPr/>
            </a:pPr>
            <a:r>
              <a:rPr lang="en-US" i="1" dirty="0" smtClean="0"/>
              <a:t>Data</a:t>
            </a:r>
            <a:r>
              <a:rPr lang="en-US" dirty="0" smtClean="0"/>
              <a:t>:  at the core</a:t>
            </a:r>
            <a:r>
              <a:rPr lang="en-US" baseline="0" dirty="0" smtClean="0"/>
              <a:t> of the work…</a:t>
            </a:r>
            <a:endParaRPr lang="en-US" dirty="0" smtClean="0"/>
          </a:p>
          <a:p>
            <a:pPr marL="178027" indent="-178027" defTabSz="949478">
              <a:buFont typeface="Arial" pitchFamily="34" charset="0"/>
              <a:buChar char="•"/>
              <a:defRPr/>
            </a:pPr>
            <a:r>
              <a:rPr lang="en-US" dirty="0" smtClean="0"/>
              <a:t>Partners all agree to assemble and organize local government data that is </a:t>
            </a:r>
          </a:p>
          <a:p>
            <a:pPr marL="635227" lvl="1" indent="-178027" defTabSz="949478">
              <a:buFont typeface="Arial" pitchFamily="34" charset="0"/>
              <a:buChar char="•"/>
              <a:defRPr/>
            </a:pPr>
            <a:r>
              <a:rPr lang="en-US" dirty="0" smtClean="0"/>
              <a:t>1) Ngh-level</a:t>
            </a:r>
          </a:p>
          <a:p>
            <a:pPr marL="635227" lvl="1" indent="-178027" defTabSz="949478">
              <a:buFont typeface="Arial" pitchFamily="34" charset="0"/>
              <a:buChar char="•"/>
              <a:defRPr/>
            </a:pPr>
            <a:r>
              <a:rPr lang="en-US" baseline="0" dirty="0" smtClean="0"/>
              <a:t>2) O</a:t>
            </a:r>
            <a:r>
              <a:rPr lang="en-US" dirty="0" smtClean="0"/>
              <a:t>n a range of issues (need to understand ngh issues and interventions holistically) </a:t>
            </a:r>
          </a:p>
          <a:p>
            <a:pPr marL="635227" lvl="1" indent="-178027" defTabSz="949478">
              <a:buFont typeface="Arial" pitchFamily="34" charset="0"/>
              <a:buChar char="•"/>
              <a:defRPr/>
            </a:pPr>
            <a:r>
              <a:rPr lang="en-US" dirty="0" smtClean="0"/>
              <a:t>3)</a:t>
            </a:r>
            <a:r>
              <a:rPr lang="en-US" baseline="0" dirty="0" smtClean="0"/>
              <a:t> Over time (to understand trends and be responsive when issues arise).</a:t>
            </a:r>
            <a:endParaRPr lang="en-US" dirty="0" smtClean="0"/>
          </a:p>
          <a:p>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3</a:t>
            </a:fld>
            <a:endParaRPr lang="en-US" dirty="0"/>
          </a:p>
        </p:txBody>
      </p:sp>
    </p:spTree>
    <p:extLst>
      <p:ext uri="{BB962C8B-B14F-4D97-AF65-F5344CB8AC3E}">
        <p14:creationId xmlns:p14="http://schemas.microsoft.com/office/powerpoint/2010/main" val="2596701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Behind the institutions are a host of inspirational people who spend all their time working alongside local organizations to use data to improve conditions for residents.  I have them to thank for their generosity in sharing their experiences.</a:t>
            </a:r>
          </a:p>
        </p:txBody>
      </p:sp>
      <p:sp>
        <p:nvSpPr>
          <p:cNvPr id="4" name="Slide Number Placeholder 3"/>
          <p:cNvSpPr>
            <a:spLocks noGrp="1"/>
          </p:cNvSpPr>
          <p:nvPr>
            <p:ph type="sldNum" sz="quarter" idx="10"/>
          </p:nvPr>
        </p:nvSpPr>
        <p:spPr/>
        <p:txBody>
          <a:bodyPr/>
          <a:lstStyle/>
          <a:p>
            <a:fld id="{9509C1CF-0B05-42BA-A122-7F697B58632C}" type="slidenum">
              <a:rPr lang="en-US" smtClean="0"/>
              <a:t>4</a:t>
            </a:fld>
            <a:endParaRPr lang="en-US" dirty="0"/>
          </a:p>
        </p:txBody>
      </p:sp>
    </p:spTree>
    <p:extLst>
      <p:ext uri="{BB962C8B-B14F-4D97-AF65-F5344CB8AC3E}">
        <p14:creationId xmlns:p14="http://schemas.microsoft.com/office/powerpoint/2010/main" val="84447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smtClean="0"/>
              <a:t>So this all sounds easy on paper – moving from data to action…</a:t>
            </a:r>
          </a:p>
          <a:p>
            <a:pPr defTabSz="914266">
              <a:defRPr/>
            </a:pPr>
            <a:endParaRPr lang="en-US" baseline="0" dirty="0" smtClean="0"/>
          </a:p>
          <a:p>
            <a:pPr defTabSz="914266">
              <a:defRPr/>
            </a:pPr>
            <a:r>
              <a:rPr lang="en-US" baseline="0" dirty="0" smtClean="0"/>
              <a:t>Important to unpack the stages of what is needed, especially today when many people are talking about data – open data, big data, crowdsourced data, data from smart cities, etc. </a:t>
            </a:r>
          </a:p>
          <a:p>
            <a:pPr defTabSz="914266">
              <a:defRPr/>
            </a:pPr>
            <a:endParaRPr lang="en-US" baseline="0" dirty="0" smtClean="0"/>
          </a:p>
          <a:p>
            <a:pPr marL="0" lvl="1" defTabSz="914266">
              <a:defRPr/>
            </a:pPr>
            <a:r>
              <a:rPr lang="en-US" baseline="0" dirty="0" smtClean="0"/>
              <a:t>We think these are the steps to go from raw data to getting them used in decisionmaking. </a:t>
            </a:r>
            <a:r>
              <a:rPr lang="en-US" dirty="0" smtClean="0"/>
              <a:t>From</a:t>
            </a:r>
            <a:r>
              <a:rPr lang="en-US" baseline="0" dirty="0" smtClean="0"/>
              <a:t> the inputs of </a:t>
            </a:r>
            <a:r>
              <a:rPr lang="en-US" dirty="0" smtClean="0"/>
              <a:t>high-quality data (include</a:t>
            </a:r>
            <a:r>
              <a:rPr lang="en-US" baseline="0" dirty="0" smtClean="0"/>
              <a:t> open and confidential) </a:t>
            </a:r>
            <a:r>
              <a:rPr lang="en-US" dirty="0" smtClean="0"/>
              <a:t> to</a:t>
            </a:r>
            <a:r>
              <a:rPr lang="en-US" baseline="0" dirty="0" smtClean="0"/>
              <a:t> using the data, and circling back to measuring impact.</a:t>
            </a:r>
            <a:endParaRPr lang="en-US" dirty="0" smtClean="0"/>
          </a:p>
          <a:p>
            <a:pPr defTabSz="914266">
              <a:defRPr/>
            </a:pPr>
            <a:endParaRPr lang="en-US" baseline="0" dirty="0" smtClean="0"/>
          </a:p>
          <a:p>
            <a:pPr defTabSz="914266">
              <a:defRPr/>
            </a:pPr>
            <a:r>
              <a:rPr lang="en-US" baseline="0" dirty="0" smtClean="0"/>
              <a:t>You may see the steps differently, but it’s just to jog ideas about what pieces are needed to achieve your goals, what capacities you and your community partners have in-house and what gaps need to be filled.</a:t>
            </a:r>
          </a:p>
          <a:p>
            <a:pPr defTabSz="914266">
              <a:defRPr/>
            </a:pPr>
            <a:endParaRPr lang="en-US" baseline="0" dirty="0" smtClean="0"/>
          </a:p>
          <a:p>
            <a:pPr defTabSz="914266">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9547FFE-CC24-4E45-BA0A-B7DC7F004D8B}" type="slidenum">
              <a:rPr lang="en-US" smtClean="0"/>
              <a:t>5</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266">
              <a:defRPr/>
            </a:pPr>
            <a:r>
              <a:rPr lang="en-US" baseline="0" dirty="0" smtClean="0"/>
              <a:t>Those steps can be done to accomplish any goal, but in NNIP, our value system is the glue that binds us together.</a:t>
            </a:r>
          </a:p>
          <a:p>
            <a:pPr marL="0" lvl="1" defTabSz="914266">
              <a:defRPr/>
            </a:pPr>
            <a:endParaRPr lang="en-US" baseline="0" dirty="0" smtClean="0"/>
          </a:p>
          <a:p>
            <a:pPr marL="228567" lvl="1" indent="-228567" defTabSz="914266">
              <a:buFontTx/>
              <a:buAutoNum type="arabicPeriod"/>
              <a:defRPr/>
            </a:pPr>
            <a:r>
              <a:rPr lang="en-US" baseline="0" dirty="0" smtClean="0"/>
              <a:t>Local capacity is the core of NNIP – investing in the local organizations ability to collect and use data has dividends beyond any one project.  We think its key to have t</a:t>
            </a:r>
            <a:r>
              <a:rPr lang="en-US" dirty="0" smtClean="0"/>
              <a:t>rusted and engaged institutions as</a:t>
            </a:r>
            <a:r>
              <a:rPr lang="en-US" baseline="0" dirty="0" smtClean="0"/>
              <a:t> the messenger and helper.</a:t>
            </a:r>
          </a:p>
          <a:p>
            <a:endParaRPr lang="en-US" baseline="0" dirty="0" smtClean="0"/>
          </a:p>
          <a:p>
            <a:r>
              <a:rPr lang="en-US" baseline="0" dirty="0" smtClean="0"/>
              <a:t>2. Most of our partners funding (70%) comes from projects, but they weave the work together to fulfill their larger mission.  </a:t>
            </a:r>
          </a:p>
          <a:p>
            <a:endParaRPr lang="en-US" dirty="0" smtClean="0"/>
          </a:p>
          <a:p>
            <a:r>
              <a:rPr lang="en-US" dirty="0" smtClean="0"/>
              <a:t>3.</a:t>
            </a:r>
            <a:r>
              <a:rPr lang="en-US" baseline="0" dirty="0" smtClean="0"/>
              <a:t> NNIP partners have used data to bridge </a:t>
            </a:r>
            <a:r>
              <a:rPr lang="en-US" dirty="0" smtClean="0"/>
              <a:t>sectors from the</a:t>
            </a:r>
            <a:r>
              <a:rPr lang="en-US" baseline="0" dirty="0" smtClean="0"/>
              <a:t> very beginning. </a:t>
            </a:r>
            <a:r>
              <a:rPr lang="en-US" dirty="0" smtClean="0"/>
              <a:t> W</a:t>
            </a:r>
            <a:r>
              <a:rPr lang="en-US" baseline="0" dirty="0" smtClean="0"/>
              <a:t>e are generally working on long-term problems that need all perspectives to figure out solutions.  More recently, we had a cross-site project on “NNIP and open data” which expanded our horizons to explicitly include civic tech groups.</a:t>
            </a:r>
          </a:p>
          <a:p>
            <a:endParaRPr lang="en-US" baseline="0" dirty="0" smtClean="0"/>
          </a:p>
          <a:p>
            <a:r>
              <a:rPr lang="en-US" baseline="0" dirty="0" smtClean="0"/>
              <a:t>4.  Finally, we focus on leveling the playing field – making sure that groups that have not traditionally had the data or skills to use it have access and illuminating disparities that exist in </a:t>
            </a:r>
            <a:r>
              <a:rPr lang="en-US" baseline="0" dirty="0" err="1" smtClean="0"/>
              <a:t>ngh</a:t>
            </a:r>
            <a:r>
              <a:rPr lang="en-US" baseline="0" dirty="0" smtClean="0"/>
              <a:t> conditions within a city. </a:t>
            </a:r>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6</a:t>
            </a:fld>
            <a:endParaRPr lang="en-US" dirty="0"/>
          </a:p>
        </p:txBody>
      </p:sp>
    </p:spTree>
    <p:extLst>
      <p:ext uri="{BB962C8B-B14F-4D97-AF65-F5344CB8AC3E}">
        <p14:creationId xmlns:p14="http://schemas.microsoft.com/office/powerpoint/2010/main" val="404187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does this look like on the ground?    First go through a series of quick examples and then more in-depth into 2 others.</a:t>
            </a:r>
          </a:p>
        </p:txBody>
      </p:sp>
      <p:sp>
        <p:nvSpPr>
          <p:cNvPr id="4" name="Slide Number Placeholder 3"/>
          <p:cNvSpPr>
            <a:spLocks noGrp="1"/>
          </p:cNvSpPr>
          <p:nvPr>
            <p:ph type="sldNum" sz="quarter" idx="10"/>
          </p:nvPr>
        </p:nvSpPr>
        <p:spPr/>
        <p:txBody>
          <a:bodyPr/>
          <a:lstStyle/>
          <a:p>
            <a:fld id="{9509C1CF-0B05-42BA-A122-7F697B58632C}" type="slidenum">
              <a:rPr lang="en-US" smtClean="0"/>
              <a:t>7</a:t>
            </a:fld>
            <a:endParaRPr lang="en-US" dirty="0"/>
          </a:p>
        </p:txBody>
      </p:sp>
    </p:spTree>
    <p:extLst>
      <p:ext uri="{BB962C8B-B14F-4D97-AF65-F5344CB8AC3E}">
        <p14:creationId xmlns:p14="http://schemas.microsoft.com/office/powerpoint/2010/main" val="346964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key role is to describe conditions and trends in </a:t>
            </a:r>
            <a:r>
              <a:rPr lang="en-US" baseline="0" dirty="0" err="1" smtClean="0"/>
              <a:t>ngh</a:t>
            </a:r>
            <a:r>
              <a:rPr lang="en-US" baseline="0" dirty="0" smtClean="0"/>
              <a:t> across the city/region.</a:t>
            </a:r>
          </a:p>
          <a:p>
            <a:endParaRPr lang="en-US" baseline="0" dirty="0" smtClean="0"/>
          </a:p>
          <a:p>
            <a:r>
              <a:rPr lang="en-US" dirty="0" smtClean="0"/>
              <a:t>Almost all </a:t>
            </a:r>
            <a:r>
              <a:rPr lang="en-US" baseline="0" dirty="0" smtClean="0"/>
              <a:t>partners have neighborhood profiles – easy-to-look up stats on various conditions in their neighborhoods.</a:t>
            </a:r>
          </a:p>
          <a:p>
            <a:endParaRPr lang="en-US" baseline="0" dirty="0" smtClean="0"/>
          </a:p>
          <a:p>
            <a:r>
              <a:rPr lang="en-US" baseline="0" dirty="0" smtClean="0"/>
              <a:t>About 1/3 of the partners have indicator projects, like Charlotte’s here.  They have a deliberate process to select and review community goals, like the one you see here – the percent of households receiving food stamp benefits.</a:t>
            </a:r>
          </a:p>
          <a:p>
            <a:endParaRPr lang="en-US" baseline="0" dirty="0" smtClean="0"/>
          </a:p>
          <a:p>
            <a:r>
              <a:rPr lang="en-US" baseline="0" dirty="0" smtClean="0"/>
              <a:t>You can see from this indicator that on average, 16% of the city household receive food stamp benefits.  The dark bar on the far right shows the need to look beyond the </a:t>
            </a:r>
            <a:r>
              <a:rPr lang="en-US" baseline="0" smtClean="0"/>
              <a:t>average - </a:t>
            </a:r>
            <a:r>
              <a:rPr lang="en-US" baseline="0" dirty="0" smtClean="0"/>
              <a:t>23 neighborhoods have more than ½ of their HH receiving food stamps.</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dirty="0"/>
          </a:p>
        </p:txBody>
      </p:sp>
    </p:spTree>
    <p:extLst>
      <p:ext uri="{BB962C8B-B14F-4D97-AF65-F5344CB8AC3E}">
        <p14:creationId xmlns:p14="http://schemas.microsoft.com/office/powerpoint/2010/main" val="16796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30" eaLnBrk="0" hangingPunct="0">
              <a:defRPr>
                <a:solidFill>
                  <a:schemeClr val="tx1"/>
                </a:solidFill>
                <a:latin typeface="Arial" pitchFamily="34" charset="0"/>
              </a:defRPr>
            </a:lvl1pPr>
            <a:lvl2pPr marL="742755" indent="-285675" defTabSz="930030" eaLnBrk="0" hangingPunct="0">
              <a:defRPr>
                <a:solidFill>
                  <a:schemeClr val="tx1"/>
                </a:solidFill>
                <a:latin typeface="Arial" pitchFamily="34" charset="0"/>
              </a:defRPr>
            </a:lvl2pPr>
            <a:lvl3pPr marL="1142701" indent="-228541" defTabSz="930030" eaLnBrk="0" hangingPunct="0">
              <a:defRPr>
                <a:solidFill>
                  <a:schemeClr val="tx1"/>
                </a:solidFill>
                <a:latin typeface="Arial" pitchFamily="34" charset="0"/>
              </a:defRPr>
            </a:lvl3pPr>
            <a:lvl4pPr marL="1599781" indent="-228541" defTabSz="930030" eaLnBrk="0" hangingPunct="0">
              <a:defRPr>
                <a:solidFill>
                  <a:schemeClr val="tx1"/>
                </a:solidFill>
                <a:latin typeface="Arial" pitchFamily="34" charset="0"/>
              </a:defRPr>
            </a:lvl4pPr>
            <a:lvl5pPr marL="2056861" indent="-228541" defTabSz="930030" eaLnBrk="0" hangingPunct="0">
              <a:defRPr>
                <a:solidFill>
                  <a:schemeClr val="tx1"/>
                </a:solidFill>
                <a:latin typeface="Arial" pitchFamily="34" charset="0"/>
              </a:defRPr>
            </a:lvl5pPr>
            <a:lvl6pPr marL="2513942" indent="-228541" defTabSz="930030" eaLnBrk="0" fontAlgn="base" hangingPunct="0">
              <a:spcBef>
                <a:spcPct val="0"/>
              </a:spcBef>
              <a:spcAft>
                <a:spcPct val="0"/>
              </a:spcAft>
              <a:defRPr>
                <a:solidFill>
                  <a:schemeClr val="tx1"/>
                </a:solidFill>
                <a:latin typeface="Arial" pitchFamily="34" charset="0"/>
              </a:defRPr>
            </a:lvl6pPr>
            <a:lvl7pPr marL="2971020" indent="-228541" defTabSz="930030" eaLnBrk="0" fontAlgn="base" hangingPunct="0">
              <a:spcBef>
                <a:spcPct val="0"/>
              </a:spcBef>
              <a:spcAft>
                <a:spcPct val="0"/>
              </a:spcAft>
              <a:defRPr>
                <a:solidFill>
                  <a:schemeClr val="tx1"/>
                </a:solidFill>
                <a:latin typeface="Arial" pitchFamily="34" charset="0"/>
              </a:defRPr>
            </a:lvl7pPr>
            <a:lvl8pPr marL="3428102" indent="-228541" defTabSz="930030" eaLnBrk="0" fontAlgn="base" hangingPunct="0">
              <a:spcBef>
                <a:spcPct val="0"/>
              </a:spcBef>
              <a:spcAft>
                <a:spcPct val="0"/>
              </a:spcAft>
              <a:defRPr>
                <a:solidFill>
                  <a:schemeClr val="tx1"/>
                </a:solidFill>
                <a:latin typeface="Arial" pitchFamily="34" charset="0"/>
              </a:defRPr>
            </a:lvl8pPr>
            <a:lvl9pPr marL="3885182" indent="-228541" defTabSz="930030" eaLnBrk="0" fontAlgn="base" hangingPunct="0">
              <a:spcBef>
                <a:spcPct val="0"/>
              </a:spcBef>
              <a:spcAft>
                <a:spcPct val="0"/>
              </a:spcAft>
              <a:defRPr>
                <a:solidFill>
                  <a:schemeClr val="tx1"/>
                </a:solidFill>
                <a:latin typeface="Arial" pitchFamily="34" charset="0"/>
              </a:defRPr>
            </a:lvl9pPr>
          </a:lstStyle>
          <a:p>
            <a:pPr eaLnBrk="1" hangingPunct="1"/>
            <a:fld id="{1D3CAD59-7864-48ED-83CC-C7C04A6B4DDF}" type="slidenum">
              <a:rPr lang="en-US" smtClean="0"/>
              <a:pPr eaLnBrk="1" hangingPunct="1"/>
              <a:t>9</a:t>
            </a:fld>
            <a:endParaRPr lang="en-US" dirty="0" smtClean="0"/>
          </a:p>
        </p:txBody>
      </p:sp>
      <p:sp>
        <p:nvSpPr>
          <p:cNvPr id="67587" name="Text Box 2"/>
          <p:cNvSpPr txBox="1">
            <a:spLocks noChangeArrowheads="1"/>
          </p:cNvSpPr>
          <p:nvPr/>
        </p:nvSpPr>
        <p:spPr bwMode="auto">
          <a:xfrm>
            <a:off x="3971927" y="8829678"/>
            <a:ext cx="303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213" tIns="46428" rIns="93213" bIns="46428" anchor="b"/>
          <a:lstStyle>
            <a:lvl1pPr defTabSz="455613" eaLnBrk="0" hangingPunct="0">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1pPr>
            <a:lvl2pPr marL="742950" indent="-285750" defTabSz="455613" eaLnBrk="0" hangingPunct="0">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2pPr>
            <a:lvl3pPr marL="1143000" indent="-228600" defTabSz="455613" eaLnBrk="0" hangingPunct="0">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3pPr>
            <a:lvl4pPr marL="1600200" indent="-228600" defTabSz="455613" eaLnBrk="0" hangingPunct="0">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4pPr>
            <a:lvl5pPr marL="2057400" indent="-228600" defTabSz="455613" eaLnBrk="0" hangingPunct="0">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5pPr>
            <a:lvl6pPr marL="2514600" indent="-228600" defTabSz="455613" eaLnBrk="0" fontAlgn="base" hangingPunct="0">
              <a:spcBef>
                <a:spcPct val="0"/>
              </a:spcBef>
              <a:spcAft>
                <a:spcPct val="0"/>
              </a:spcAft>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6pPr>
            <a:lvl7pPr marL="2971800" indent="-228600" defTabSz="455613" eaLnBrk="0" fontAlgn="base" hangingPunct="0">
              <a:spcBef>
                <a:spcPct val="0"/>
              </a:spcBef>
              <a:spcAft>
                <a:spcPct val="0"/>
              </a:spcAft>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7pPr>
            <a:lvl8pPr marL="3429000" indent="-228600" defTabSz="455613" eaLnBrk="0" fontAlgn="base" hangingPunct="0">
              <a:spcBef>
                <a:spcPct val="0"/>
              </a:spcBef>
              <a:spcAft>
                <a:spcPct val="0"/>
              </a:spcAft>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8pPr>
            <a:lvl9pPr marL="3886200" indent="-228600" defTabSz="455613" eaLnBrk="0" fontAlgn="base" hangingPunct="0">
              <a:spcBef>
                <a:spcPct val="0"/>
              </a:spcBef>
              <a:spcAft>
                <a:spcPct val="0"/>
              </a:spcAft>
              <a:tabLst>
                <a:tab pos="0" algn="l"/>
                <a:tab pos="455613" algn="l"/>
                <a:tab pos="912813" algn="l"/>
                <a:tab pos="1366838" algn="l"/>
                <a:tab pos="1824038" algn="l"/>
                <a:tab pos="2279650" algn="l"/>
                <a:tab pos="2736850" algn="l"/>
                <a:tab pos="3192463" algn="l"/>
                <a:tab pos="3648075" algn="l"/>
                <a:tab pos="4105275" algn="l"/>
                <a:tab pos="4560888" algn="l"/>
                <a:tab pos="5018088" algn="l"/>
                <a:tab pos="5473700" algn="l"/>
                <a:tab pos="5929313" algn="l"/>
                <a:tab pos="6384925" algn="l"/>
                <a:tab pos="6842125" algn="l"/>
                <a:tab pos="7297738" algn="l"/>
                <a:tab pos="7754938" algn="l"/>
                <a:tab pos="8210550" algn="l"/>
                <a:tab pos="8666163" algn="l"/>
                <a:tab pos="9123363" algn="l"/>
              </a:tabLst>
              <a:defRPr>
                <a:solidFill>
                  <a:schemeClr val="tx1"/>
                </a:solidFill>
                <a:latin typeface="Arial" pitchFamily="34" charset="0"/>
              </a:defRPr>
            </a:lvl9pPr>
          </a:lstStyle>
          <a:p>
            <a:pPr algn="r" eaLnBrk="1" hangingPunct="1"/>
            <a:fld id="{6AD49A66-4F07-4DC3-A766-ABFE93762F34}" type="slidenum">
              <a:rPr lang="en-US" sz="1300">
                <a:solidFill>
                  <a:srgbClr val="000000"/>
                </a:solidFill>
                <a:latin typeface="Times New Roman" pitchFamily="18" charset="0"/>
                <a:ea typeface="Arial Unicode MS" pitchFamily="34" charset="-128"/>
                <a:cs typeface="Arial Unicode MS" pitchFamily="34" charset="-128"/>
              </a:rPr>
              <a:pPr algn="r" eaLnBrk="1" hangingPunct="1"/>
              <a:t>9</a:t>
            </a:fld>
            <a:endParaRPr lang="en-US" sz="1300" dirty="0">
              <a:solidFill>
                <a:srgbClr val="000000"/>
              </a:solidFill>
              <a:latin typeface="Times New Roman" pitchFamily="18" charset="0"/>
              <a:ea typeface="Arial Unicode MS" pitchFamily="34" charset="-128"/>
              <a:cs typeface="Arial Unicode MS" pitchFamily="34" charset="-128"/>
            </a:endParaRPr>
          </a:p>
        </p:txBody>
      </p:sp>
      <p:sp>
        <p:nvSpPr>
          <p:cNvPr id="67588" name="Text Box 3"/>
          <p:cNvSpPr txBox="1">
            <a:spLocks noChangeArrowheads="1"/>
          </p:cNvSpPr>
          <p:nvPr/>
        </p:nvSpPr>
        <p:spPr bwMode="auto">
          <a:xfrm>
            <a:off x="1181101" y="700088"/>
            <a:ext cx="4651375" cy="3486150"/>
          </a:xfrm>
          <a:prstGeom prst="rect">
            <a:avLst/>
          </a:prstGeom>
          <a:solidFill>
            <a:srgbClr val="FFFFFF"/>
          </a:solidFill>
          <a:ln w="9360">
            <a:solidFill>
              <a:srgbClr val="000000"/>
            </a:solidFill>
            <a:miter lim="800000"/>
            <a:headEnd/>
            <a:tailEnd/>
          </a:ln>
        </p:spPr>
        <p:txBody>
          <a:bodyPr wrap="none" lIns="88106" tIns="44054" rIns="88106" bIns="44054"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800" dirty="0">
              <a:latin typeface="Times New Roman" pitchFamily="18" charset="0"/>
            </a:endParaRPr>
          </a:p>
        </p:txBody>
      </p:sp>
      <p:sp>
        <p:nvSpPr>
          <p:cNvPr id="49159" name="Text Box 4"/>
          <p:cNvSpPr txBox="1">
            <a:spLocks noGrp="1" noChangeArrowheads="1"/>
          </p:cNvSpPr>
          <p:nvPr>
            <p:ph type="body"/>
          </p:nvPr>
        </p:nvSpPr>
        <p:spPr>
          <a:xfrm>
            <a:off x="701675" y="4418015"/>
            <a:ext cx="5608638" cy="6821487"/>
          </a:xfrm>
          <a:ln/>
        </p:spPr>
        <p:txBody>
          <a:bodyPr lIns="93213" tIns="46428" rIns="93213" bIns="46428"/>
          <a:lstStyle/>
          <a:p>
            <a:r>
              <a:rPr lang="en-US" dirty="0" smtClean="0"/>
              <a:t>Here’s</a:t>
            </a:r>
            <a:r>
              <a:rPr lang="en-US" baseline="0" dirty="0" smtClean="0"/>
              <a:t> an example from Oakland.</a:t>
            </a:r>
          </a:p>
          <a:p>
            <a:endParaRPr lang="en-US" baseline="0" dirty="0" smtClean="0"/>
          </a:p>
          <a:p>
            <a:r>
              <a:rPr lang="en-US" dirty="0" smtClean="0"/>
              <a:t>Map of the share of chronically absent elementary school students by census tract of where the student lived – not by school location.</a:t>
            </a:r>
          </a:p>
          <a:p>
            <a:endParaRPr lang="en-US" dirty="0" smtClean="0"/>
          </a:p>
          <a:p>
            <a:r>
              <a:rPr lang="en-US" dirty="0" smtClean="0"/>
              <a:t>Darkest shade had 20% of more of their children chronically absent in this school year.</a:t>
            </a:r>
          </a:p>
          <a:p>
            <a:endParaRPr lang="en-US" dirty="0" smtClean="0"/>
          </a:p>
          <a:p>
            <a:r>
              <a:rPr lang="en-US" dirty="0" smtClean="0"/>
              <a:t>Looking at the home address</a:t>
            </a:r>
            <a:r>
              <a:rPr lang="en-US" baseline="0" dirty="0" smtClean="0"/>
              <a:t> is </a:t>
            </a:r>
            <a:r>
              <a:rPr lang="en-US" dirty="0" err="1" smtClean="0"/>
              <a:t>Impt</a:t>
            </a:r>
            <a:r>
              <a:rPr lang="en-US" dirty="0" smtClean="0"/>
              <a:t> b/c Root of the problem may differ ngh by ngh.  By understanding the patterns, interventions can be tailored to fit the neighborhood context</a:t>
            </a:r>
            <a:r>
              <a:rPr lang="en-US" baseline="0" dirty="0" smtClean="0"/>
              <a:t> (transportation, childcare health)</a:t>
            </a:r>
            <a:endParaRPr lang="en-US" dirty="0" smtClean="0"/>
          </a:p>
          <a:p>
            <a:endParaRPr lang="en-US" dirty="0" smtClean="0"/>
          </a:p>
          <a:p>
            <a:r>
              <a:rPr lang="en-US" dirty="0" smtClean="0"/>
              <a:t>Developed tools for the teachers and principals</a:t>
            </a:r>
            <a:r>
              <a:rPr lang="en-US" baseline="0" dirty="0" smtClean="0"/>
              <a:t> to monitor attendance weekly</a:t>
            </a:r>
            <a:r>
              <a:rPr lang="en-US" dirty="0" smtClean="0"/>
              <a:t>.  Also</a:t>
            </a:r>
            <a:r>
              <a:rPr lang="en-US" baseline="0" dirty="0" smtClean="0"/>
              <a:t> w</a:t>
            </a:r>
            <a:r>
              <a:rPr lang="en-US" dirty="0" smtClean="0"/>
              <a:t>orked through community action</a:t>
            </a:r>
            <a:r>
              <a:rPr lang="en-US" baseline="0" dirty="0" smtClean="0"/>
              <a:t> plan – parents, teachers, comm groups, service agencies</a:t>
            </a:r>
            <a:endParaRPr lang="en-US" dirty="0" smtClean="0"/>
          </a:p>
        </p:txBody>
      </p:sp>
    </p:spTree>
    <p:extLst>
      <p:ext uri="{BB962C8B-B14F-4D97-AF65-F5344CB8AC3E}">
        <p14:creationId xmlns:p14="http://schemas.microsoft.com/office/powerpoint/2010/main" val="3505539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228BCF9-BD90-4C49-B565-4044EC7D72CC}" type="datetimeFigureOut">
              <a:rPr lang="en-US"/>
              <a:pPr>
                <a:defRPr/>
              </a:pPr>
              <a:t>6/7/2016</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3DD51E0-41A7-432D-97CB-68146A32ACE4}" type="slidenum">
              <a:rPr lang="en-US"/>
              <a:pPr>
                <a:defRPr/>
              </a:pPr>
              <a:t>‹#›</a:t>
            </a:fld>
            <a:endParaRPr lang="en-US" dirty="0"/>
          </a:p>
        </p:txBody>
      </p:sp>
    </p:spTree>
    <p:extLst>
      <p:ext uri="{BB962C8B-B14F-4D97-AF65-F5344CB8AC3E}">
        <p14:creationId xmlns:p14="http://schemas.microsoft.com/office/powerpoint/2010/main" val="427600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28781D3-79C9-49DF-9C26-97F10AEE587B}" type="datetimeFigureOut">
              <a:rPr lang="en-US" smtClean="0"/>
              <a:t>6/7/2016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F216EE8-E3BB-4EF1-AF58-0C01075511C9}" type="slidenum">
              <a:rPr lang="en-US" smtClean="0"/>
              <a:t>‹#›</a:t>
            </a:fld>
            <a:endParaRPr lang="en-US" dirty="0"/>
          </a:p>
        </p:txBody>
      </p:sp>
    </p:spTree>
    <p:extLst>
      <p:ext uri="{BB962C8B-B14F-4D97-AF65-F5344CB8AC3E}">
        <p14:creationId xmlns:p14="http://schemas.microsoft.com/office/powerpoint/2010/main" val="2896733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F051576-710B-4DEA-A035-0C49E4DEA856}" type="datetimeFigureOut">
              <a:rPr lang="en-US"/>
              <a:pPr>
                <a:defRPr/>
              </a:pPr>
              <a:t>6/7/2016</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1C296145-EF48-4B98-8FC9-84363D580113}" type="slidenum">
              <a:rPr lang="en-US" altLang="en-US"/>
              <a:pPr/>
              <a:t>‹#›</a:t>
            </a:fld>
            <a:endParaRPr lang="en-US" altLang="en-US"/>
          </a:p>
        </p:txBody>
      </p:sp>
    </p:spTree>
    <p:extLst>
      <p:ext uri="{BB962C8B-B14F-4D97-AF65-F5344CB8AC3E}">
        <p14:creationId xmlns:p14="http://schemas.microsoft.com/office/powerpoint/2010/main" val="233335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5" r:id="rId14"/>
    <p:sldLayoutId id="2147493486" r:id="rId15"/>
    <p:sldLayoutId id="214749348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eastsidepromise.org/" TargetMode="External"/><Relationship Id="rId5" Type="http://schemas.openxmlformats.org/officeDocument/2006/relationships/image" Target="../media/image27.tmp"/><Relationship Id="rId4" Type="http://schemas.openxmlformats.org/officeDocument/2006/relationships/image" Target="../media/image26.tmp"/></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tm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tmp"/><Relationship Id="rId9" Type="http://schemas.openxmlformats.org/officeDocument/2006/relationships/image" Target="../media/image36.tm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7.tmp"/><Relationship Id="rId7" Type="http://schemas.openxmlformats.org/officeDocument/2006/relationships/hyperlink" Target="http://www.mapc.org/" TargetMode="External"/><Relationship Id="rId12" Type="http://schemas.openxmlformats.org/officeDocument/2006/relationships/hyperlink" Target="http://www.savi.org/"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0.jpeg"/><Relationship Id="rId11" Type="http://schemas.openxmlformats.org/officeDocument/2006/relationships/image" Target="../media/image43.tmp"/><Relationship Id="rId5" Type="http://schemas.openxmlformats.org/officeDocument/2006/relationships/image" Target="../media/image39.tmp"/><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hyperlink" Target="http://bniajf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neighborhoodindicators.org/"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hyperlink" Target="http://www.google.com/url?sa=i&amp;rct=j&amp;q=&amp;esrc=s&amp;source=images&amp;cd=&amp;cad=rja&amp;uact=8&amp;ved=0CAQQjRw&amp;url=http://www.whitehouse.gov/champions/civic-hacking-and-open-government/steve-spiker&amp;ei=xtJrVMWTL8OwyASHoYDYCw&amp;bvm=bv.79908130,d.aWw&amp;psig=AFQjCNGX0XWLgKahlIu-nb74EpjmVrqTXw&amp;ust=1416438854825431" TargetMode="External"/><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10.jp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mcmap.org/qol/"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2.tm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Title 3"/>
          <p:cNvSpPr>
            <a:spLocks noGrp="1"/>
          </p:cNvSpPr>
          <p:nvPr>
            <p:ph type="ctrTitle"/>
          </p:nvPr>
        </p:nvSpPr>
        <p:spPr/>
        <p:txBody>
          <a:bodyPr/>
          <a:lstStyle/>
          <a:p>
            <a:r>
              <a:rPr lang="en-US" sz="3800" dirty="0" smtClean="0"/>
              <a:t>Using Data for </a:t>
            </a:r>
            <a:br>
              <a:rPr lang="en-US" sz="3800" dirty="0" smtClean="0"/>
            </a:br>
            <a:r>
              <a:rPr lang="en-US" sz="3800" dirty="0" smtClean="0"/>
              <a:t>Community Action</a:t>
            </a:r>
            <a:endParaRPr lang="en-US" sz="3800" dirty="0"/>
          </a:p>
        </p:txBody>
      </p:sp>
      <p:sp>
        <p:nvSpPr>
          <p:cNvPr id="5" name="Text Placeholder 4"/>
          <p:cNvSpPr>
            <a:spLocks noGrp="1"/>
          </p:cNvSpPr>
          <p:nvPr>
            <p:ph type="body" sz="quarter" idx="11"/>
          </p:nvPr>
        </p:nvSpPr>
        <p:spPr>
          <a:xfrm>
            <a:off x="676851" y="4455382"/>
            <a:ext cx="8046235" cy="1699233"/>
          </a:xfrm>
        </p:spPr>
        <p:txBody>
          <a:bodyPr/>
          <a:lstStyle/>
          <a:p>
            <a:r>
              <a:rPr lang="en-US" sz="2200" dirty="0" smtClean="0"/>
              <a:t>Kathy Pettit</a:t>
            </a:r>
          </a:p>
          <a:p>
            <a:r>
              <a:rPr lang="en-US" sz="2200" dirty="0" smtClean="0"/>
              <a:t>Urban </a:t>
            </a:r>
            <a:r>
              <a:rPr lang="en-US" sz="2200" dirty="0"/>
              <a:t>Health Collaborative Research </a:t>
            </a:r>
            <a:r>
              <a:rPr lang="en-US" sz="2200" dirty="0" smtClean="0"/>
              <a:t>Seminar</a:t>
            </a:r>
          </a:p>
          <a:p>
            <a:r>
              <a:rPr lang="en-US" sz="2200" dirty="0"/>
              <a:t>Drexel University </a:t>
            </a:r>
            <a:endParaRPr lang="en-US" sz="2200" dirty="0" smtClean="0"/>
          </a:p>
          <a:p>
            <a:r>
              <a:rPr lang="en-US" sz="2200" dirty="0" smtClean="0"/>
              <a:t>June 3, 2016</a:t>
            </a:r>
          </a:p>
        </p:txBody>
      </p:sp>
      <p:sp>
        <p:nvSpPr>
          <p:cNvPr id="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Helvetica" panose="020B0604020202020204" pitchFamily="34" charset="0"/>
              </a:rPr>
              <a:t>Using Data for Community Action: Lessons from the National Neighborhood Indicators Partnership</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339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16" y="3745188"/>
            <a:ext cx="2238688" cy="434569"/>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91" y="1988561"/>
            <a:ext cx="1387337" cy="1326816"/>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261" y="385010"/>
            <a:ext cx="5195083" cy="4922646"/>
          </a:xfrm>
          <a:prstGeom prst="rect">
            <a:avLst/>
          </a:prstGeom>
        </p:spPr>
      </p:pic>
      <p:pic>
        <p:nvPicPr>
          <p:cNvPr id="1026" name="Picture 2" descr="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482" y="385010"/>
            <a:ext cx="1906322" cy="12994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75189" y="4874678"/>
            <a:ext cx="4900246" cy="1476934"/>
          </a:xfrm>
          <a:prstGeom prst="rect">
            <a:avLst/>
          </a:prstGeom>
          <a:solidFill>
            <a:schemeClr val="bg1"/>
          </a:solidFill>
          <a:ln w="3175">
            <a:solidFill>
              <a:srgbClr val="000000"/>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ts val="1200"/>
              </a:spcBef>
              <a:defRPr/>
            </a:pPr>
            <a:r>
              <a:rPr lang="en-US" b="1" i="1" dirty="0" smtClean="0">
                <a:solidFill>
                  <a:schemeClr val="accent5"/>
                </a:solidFill>
                <a:latin typeface="+mn-lt"/>
              </a:rPr>
              <a:t>Support performance management in place-based initiatives</a:t>
            </a:r>
            <a:endParaRPr lang="en-US" b="1" dirty="0" smtClean="0">
              <a:solidFill>
                <a:srgbClr val="5285B8"/>
              </a:solidFill>
            </a:endParaRPr>
          </a:p>
        </p:txBody>
      </p:sp>
    </p:spTree>
    <p:extLst>
      <p:ext uri="{BB962C8B-B14F-4D97-AF65-F5344CB8AC3E}">
        <p14:creationId xmlns:p14="http://schemas.microsoft.com/office/powerpoint/2010/main" val="262757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05243" y="246074"/>
            <a:ext cx="8769605" cy="892915"/>
          </a:xfrm>
        </p:spPr>
        <p:txBody>
          <a:bodyPr/>
          <a:lstStyle/>
          <a:p>
            <a:r>
              <a:rPr lang="en-US" sz="2200" i="1" dirty="0" smtClean="0">
                <a:solidFill>
                  <a:schemeClr val="tx1"/>
                </a:solidFill>
              </a:rPr>
              <a:t>Kindergartners with positive lead tests and highest exposure to neighborhood distress score 15 percent lower on readiness test</a:t>
            </a:r>
            <a:endParaRPr lang="en-US" sz="2200" i="1" dirty="0">
              <a:solidFill>
                <a:schemeClr val="tx1"/>
              </a:solidFill>
            </a:endParaRPr>
          </a:p>
        </p:txBody>
      </p:sp>
      <p:sp>
        <p:nvSpPr>
          <p:cNvPr id="4" name="Title 1"/>
          <p:cNvSpPr txBox="1">
            <a:spLocks/>
          </p:cNvSpPr>
          <p:nvPr/>
        </p:nvSpPr>
        <p:spPr>
          <a:xfrm>
            <a:off x="613609" y="344905"/>
            <a:ext cx="7952875" cy="996215"/>
          </a:xfrm>
          <a:prstGeom prst="rect">
            <a:avLst/>
          </a:prstGeom>
          <a:ln>
            <a:noFill/>
          </a:ln>
        </p:spPr>
        <p:txBody>
          <a:bodyPr>
            <a:normAutofit/>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endParaRPr lang="en-US" dirty="0">
              <a:solidFill>
                <a:schemeClr val="tx1"/>
              </a:solidFill>
            </a:endParaRPr>
          </a:p>
        </p:txBody>
      </p:sp>
      <p:graphicFrame>
        <p:nvGraphicFramePr>
          <p:cNvPr id="5" name="Chart 4"/>
          <p:cNvGraphicFramePr>
            <a:graphicFrameLocks/>
          </p:cNvGraphicFramePr>
          <p:nvPr>
            <p:extLst>
              <p:ext uri="{D42A27DB-BD31-4B8C-83A1-F6EECF244321}">
                <p14:modId xmlns:p14="http://schemas.microsoft.com/office/powerpoint/2010/main" val="2050121992"/>
              </p:ext>
            </p:extLst>
          </p:nvPr>
        </p:nvGraphicFramePr>
        <p:xfrm>
          <a:off x="205243" y="1678005"/>
          <a:ext cx="7583905" cy="478696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txBox="1">
            <a:spLocks noChangeArrowheads="1"/>
          </p:cNvSpPr>
          <p:nvPr/>
        </p:nvSpPr>
        <p:spPr bwMode="auto">
          <a:xfrm>
            <a:off x="4243754" y="1300896"/>
            <a:ext cx="4900246" cy="1476934"/>
          </a:xfrm>
          <a:prstGeom prst="rect">
            <a:avLst/>
          </a:prstGeom>
          <a:solidFill>
            <a:schemeClr val="bg1"/>
          </a:solidFill>
          <a:ln w="3175">
            <a:solidFill>
              <a:srgbClr val="000000"/>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ts val="1200"/>
              </a:spcBef>
              <a:defRPr/>
            </a:pPr>
            <a:r>
              <a:rPr lang="en-US" b="1" i="1" dirty="0" smtClean="0">
                <a:solidFill>
                  <a:schemeClr val="accent5"/>
                </a:solidFill>
                <a:latin typeface="+mn-lt"/>
              </a:rPr>
              <a:t>Use integrated data to demonstrate impacts of neighborhood conditions</a:t>
            </a:r>
            <a:endParaRPr lang="en-US" b="1" dirty="0" smtClean="0">
              <a:solidFill>
                <a:srgbClr val="5285B8"/>
              </a:solidFill>
            </a:endParaRPr>
          </a:p>
        </p:txBody>
      </p:sp>
      <p:sp>
        <p:nvSpPr>
          <p:cNvPr id="7" name="TextBox 6"/>
          <p:cNvSpPr txBox="1"/>
          <p:nvPr/>
        </p:nvSpPr>
        <p:spPr>
          <a:xfrm>
            <a:off x="6705601" y="4427621"/>
            <a:ext cx="402674" cy="707886"/>
          </a:xfrm>
          <a:prstGeom prst="rect">
            <a:avLst/>
          </a:prstGeom>
          <a:noFill/>
        </p:spPr>
        <p:txBody>
          <a:bodyPr wrap="none" rtlCol="0">
            <a:spAutoFit/>
          </a:bodyPr>
          <a:lstStyle/>
          <a:p>
            <a:r>
              <a:rPr lang="en-US" sz="4000" dirty="0" smtClean="0"/>
              <a:t>*</a:t>
            </a:r>
            <a:endParaRPr lang="en-US" sz="4000" dirty="0"/>
          </a:p>
        </p:txBody>
      </p:sp>
      <p:pic>
        <p:nvPicPr>
          <p:cNvPr id="3074" name="Picture 2" descr="Nov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513" y="5804594"/>
            <a:ext cx="2799335" cy="937972"/>
          </a:xfrm>
          <a:prstGeom prst="rect">
            <a:avLst/>
          </a:prstGeom>
          <a:solidFill>
            <a:schemeClr val="bg1"/>
          </a:solidFill>
        </p:spPr>
      </p:pic>
    </p:spTree>
    <p:extLst>
      <p:ext uri="{BB962C8B-B14F-4D97-AF65-F5344CB8AC3E}">
        <p14:creationId xmlns:p14="http://schemas.microsoft.com/office/powerpoint/2010/main" val="333446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Data</a:t>
            </a:r>
            <a:endParaRPr lang="en-US" sz="2400" i="1" dirty="0"/>
          </a:p>
        </p:txBody>
      </p:sp>
      <p:pic>
        <p:nvPicPr>
          <p:cNvPr id="9"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0907071">
            <a:off x="652579" y="998430"/>
            <a:ext cx="2703354" cy="3445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2"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AAEDBAUGAgf/xABTEAABAwIDAwcHBggLBwUBAAABAAIDBBEFEiEGEzEiQVFhcYGRFDIzkqGx0RU1UlNywRYjNDZDc3ThB0JUYoKDk5SywvAXJCU3RVWEJidEovFj/8QAGgEAAgMBAQAAAAAAAAAAAAAAAAMBAgQFBv/EAC8RAAIBAgUDAwMEAwEBAAAAAAABAgMRBBIhMVETMkEiM3EFFGEVNFKBkaHwI+H/2gAMAwEAAhEDEQA/ANi97hI7lO4nnXOd/wBN3iiT0ju0pF0YxVlocSUpZnqLvH/Sd4pc7/pu8VwlKtlXBXNLk6zv+k7xRvH/AEz4rlCMq4DNLkXO/wCm7xRvH/Td4pEIyrgM0uTrO/6TvFJnf9N3iuUqjKuAzS5Fzv8Apu8UZ32893ikXEjC9lmuLTcG47UWXBOaXI5vH/TPijO/jnd4qI6Gqz3bOLXvlt7Ebiouxu/JaAQ6+l1XTgvr/ImZ5PpOt2pM7+Gd3iohp6nIW+UkXbYnLrfpR5NNnc7fk3JNiOGqP6I1/kTM7/pO8Umd/wBN3ioraecBo8oJsLXtx1Gvv8U7Ex7I7PfnPTZSkn4IbaXcO7x/03eKN4/6bvFJwSK2VcFc0uTvO/6bvFJvH/Sd4pEKLLgM0uRd4/6bvFGd/wBJ3ikQpyrgM0uRd4/6Z8Ubx/03eKTikRlXAZ5cnW8f9M+KXeP+k7xXCEZVwGeXI7C5xlaC4kdZQkg9K1CxYhWkdLCNum78nL/SO7SuV1J6R3aUi2x2RzZdzDmQi6RSVBcb+PfGIEl448k2HfwTiiS0O8mlfnAErcpGS5At0qH+CytfUeFTA8AtlaQTlB5ideHgV0ZowAc7bONhrxKiNw4BljICSbmzLDi46Dm84pIMKZTlpbJfKQTdpJ0NxYkmyreRa0eSW2aN0j2NeM7DZzb6jQH7wklqYYQC9+UEZr2JFuns1USpwzfOmeHDNIQ5uli1wAAN+rKDZOVOHsnbGxpDWsZkFm8Bpw6DopuyLR5JLp4o2uc+RoDQSbngAuXVMLYnSb0FrTYkG+vQoL8Ehe/PnIORzNBprm1sDa/KPG6kijvA+MvALnh4LWWsQQfeEeoLR5HPK4BE6QyWaASbixFuOnFdGeHeuj3jc7bZhfhfgoL8I3wdvKgnO0tJy6jjw1084+xdSYU17pDvAMxBHIsRYk8QdfOKi8ibR5Jm/iLC8SAjU6a8OK6D2m9nNOU62PBV8+DRTOeTIRmY9gsCLZi7Xja/KPH2J6HDo4WztzFwnzZtLcXOd/mt3KbyIajySJJ4ohd7w0dJ5kMqIpGuex4IYSHW5rEg+4qC3CGhrrzue52YXc0WFxrp23Pen4cOZC+ZwefxocDybcXOd/mt3IuwajySBKxwa4PFni7b84SmRjfOe0dpUCTCjNuhLUX3TcrcrLaWt0ruTDGyxuEkl3u/jAWtrfpv7UXfAWjyTA9pdlDgSNSL62XEVTDNcsfcAX1BGnTr2FNU9DHTyB7TqBbh1NHH+j7Uw/CyYmRmXMGkC9stm63HWSDZRdhaPJP3sZtZ7ddBrxStc1wu0gjhcG6gNwprW5RILZibZeA00GunBSaWmbSte1puHOBta1tAPuUpshqPhj6EcUKxUEIQgDuH0rUIg9M1Cw4jvOpg/bfycyekd2lIlk9I7tKRbY7I5su5ghCLqSoiEqEEiFLdBshBAJFDq8Xw+hOWpqmMd9HifAapKTGsNrX5KeqY5/ANN2k9l1XMti2SVr2JyEJFYqKhCEEghHOglBAIQkQAqOZC5L2tIDnAF2gBPFQStSHPjFHT4jHQyOcJpLW5OmvDVTljKUHFNtHynVkTy7jzN0HtAWzKpCTlcbVgoWS4E5kqEJgkEIQgBEt+lCFAHcHpWoRD6Zvf7kLFiO46mD9t/Jy/0ju0rldSekd2pFtjsjmy7mCEiFJUVIhCAF59VU7SV1RQ4S59M0hz3BpkH8QG+v3d6tkhAcCCAQelRJXVi0WlJNmH8iGE4SzEqiNk1VUPG7bKLho43tzlW9c412yAq5YmMlDA9uQWy2PN0KHtpI59TR0zbaNJsOsgfcpW0c7aLBIcMjOaWRrWADjlFtfZZZtFdG27kovllhs9XvrsHZNO68jCWOcee3P4Ln8JcM3jmiV7msNnSBhLB3qixB0uDbNU9ATlnqSXyAcQOj3DxTmKRR4Ts1Bh7W2qKlwdIBxPOfuCt1Glbgp0ot352L/E8Yp8Kp45pGukEhs0M5+tc4hjUVFhLK9sZkbLlyMJynXVZzaQyZsNwxvKkihaCOlxsB7van9rn7qChw6MkhrbnrtyR96HUeoKjH0rk0VJiDJ8LZXyt3LCwvIJvYBUdRjmKmg+VoRFHTb3I2Jzblzb2uT8FF2plNLT0WFRkhkcQc7XzuYe4p/F5I27G0TYyLPEYsOfS59qiU27rgmNNKztuy2qcYEez4xNjBmcwZWuOmY6KoGMYhi+FvbFI2nMLHSVErLjQea0dZt/rgouMTOg2awuk55G7w26Ob3+xP1jfkfZKOmAAmrDd/T0n2WCiUm3/RaMIpKy1bJWzGIyNwiqnq5HPjpzcOcbm1rke7xUCmgdjbK3F8RdJuoWu3bGOtYgXsOzTvRWROw7Y+CI6PqpQ9+vNxHsAUmre3D9iYItA6oa2w7eUfYo/D8ILK947ti7F0xy1NY/UuIjB9p94WqVJg5bhez9JmaXSzuFm34lx09mvcrrtT6atFIzVnebYuqRCEwSKhCLIAL3QEd6EAdwemahEHpghYsR3nUwftv5OZPSO7SkSyekd2lJzrZHZHNl3MRKhIpKioQhACcyVJxVNjE+NU1ZFJQwCamaOUxoBLjz35+jgqyeVXLRjmdirxKH5V2yZTi+SENzkHmAzH32TeP0rcExGjqqN7i+xNpHF+o7e1T8EDKV09bVU9X5ZO4l4NM/k9Q0QcMqsaxdtbXQmCli0jhf5zu0c3Ws7jdflmzPllZ7JFbtDI+baGlswElkdmuPSb2PireLCZn17sWxiaP8ULsjabsYB1lJtDgU+ITRVdG4CeMWLXG1xe4t1rqDCcTrMnyxVtfC0g7iPg4j6RspUXmd0Vc1kVnYo4qh2KbYQyuZkBkBaDxytFx7roxOpZX7VtBcNzFI1hN9A1vnH3qyxvBqaKtdicuImla63Ja3lXAtybdSqcGoabFMec0RuFMy7ww8SAQAD96W1JPL+R8XFrOtkh6eQV21NPNUx5aeotka/nZqB4/euqrCp5cSZgtLUb2niJl5Y9HfmJHH960+I4PR4m1jaiPVnmuYbEDoTlDhtLhsRjpYgwO1ceJd2lN6TvqZ+uklYyeNUsku0NJSSzbxzwwHK2zWgngBzCwT21x/4tRxzZhTCMXsP52vsAWpfQ0slW2rdCwzsFmyEahdy08NQAJoWSgG4D2h1vFT0tGiFXs07bGQx4VWJ0ba+OF7KWNwZDHbUttq89HMivpa/FMFgqRTuY2na1kcIFy4Ws51u0C3UtmhT0r+SFiLJWWxSYRDV1ToKmshMDKaMMhiPEm1i4/crpBSpkVlVhE5ZncEe5CRWKh2pUIQAJEJUAdwelahEHpghYsR3nUwftv5OX+kd2lc6LuSxkd2lcrZHZHNl3MRLZR66vpsPg31TIGMvYc5J6gqt21+FN4b53Yz96hzit2TGnOWyLxCoINraSqrYaeGmmO9eG5nWFr89gSr8lCkpbBKEo9wJO5KhWKAhCEACRzg1pceYXUTFcSjwqidUyNLjezW9JK6w+r8vw+KqMeTetvkJvZVvrYtlds3gpMPhZWxyY/iZztbmdDGfNY0dXOU5snSvFPPXytAfVPuNOYHm7yfAKXLgNO4bt9ROKQOLvJ81mdNumysoDEYm7hzCxosMhBA6tEuMNU2OnUvFpDnPqhR6uvpaBgfVTtiaTYX1J7uKcp6iKqhbNBIJI3jRw5026EWaVxzW6FEfilDHUSU7qlgkiaXPaTwHFRMM2ggxSvkpYYZGZGlwc7+MLgcObiozK9rllCTV7FshUuI48+LEG4fQQCoqHGzrnRv+vYn8NxV1ZNU008TY56Y8vI67SOkFRnV7E9KVrlmUaLNU+1UlZvooKUb4uDYBmvmvfU9gF1xgOJ4i/G56KsnE1g69uDXA82nBV6iui/Qkk2/BqEc/BZOtr6nG8bGG0czo6ZjiHvYbE24ns5gpuD1L4sdrcMZM+aniaCwyOzFpFgRftJ8EKomwdFqN3uXoewvLMwzWuW31suHVMDJmwOmY2Vw0YXC57lk8Me6v20mqGHkMc83vxaOSPuXUZ+UduS/+JC88P5gt71HUv4LdCz38XNehF+lInGYcg9M1CIPStQsOI7zqYP238nMnpHdpXPMu5PSO7SuFtjsjmy7mR6zDqXEGsFVCJAw3aCSPcslj1LTfLdNh1JBHG27Q7IwAkuPOexbZY/DD8obZTVDuUInPcD1DkhKqpaLk0UG1d32NBG3B6Wr3UbKSKoaM1mtaHAWvfwTNDtFSYhiLqOFrzocsh4OtxWcpYRjm1E8hJMAe5zjwuwaAd+iewKUGtxHGHtAZEw5RwGvADuFlRVHfQu6Ks7u7LzEsebR1bKKlp3VVS7ixh83tUvD8SixCEkARzMuJISeUwg218Fn9lWb59bi9TypBcZva77k1srJaqxDEZLlrIy53Sbm/wBylVHe/JWVKOVrgtJNqIYsSnpTAckIPLB1c4c1u3RQYMYxZm0MVLVlrWyuF4QBZgI016lB2apfL8XkrJxdkP4xxPDMeH3nuUjBc2L7VS11ju4yXi/g0f66FXNKVvkY6cI308FntZE2ehpozIGF1Q1ov13VraPDcNIbpHTxadgCzm0AOIU9XW3/ABFKRFF/OdmGZw9yersRdPsWyZzrvlAiJ6wbH3FXzJSbF5G4xX5IeEHENoPKYKqskFNcOfbnPMB0Dn7kbGTvZVVMZNot1nN+Yg/AlTsL/wCGbHyVXmve1zwes6N+7xVZhY8h2YxCtOjp7Qs5tOGnifBLWjTGu0lJLa9kSMOaNo9oJauoGamp/MjdwtfQe8rvZqrldjVZFG7LRjO8R/xW8rSw5l1gjxhuylVXGwfIXZD7B7bqLghZRbPYjXSGxkG6Yefh+/2ITtZ/2EldSXjRIYwuNuKY1VV8zbwRZpng6i3EA/65lJwCcwMxLGprXsQ3rcTe3uVjsfTBuESyPFxO88RxaBb33TWLYBR0OC1UlO2QuADmhziQ3UXIHYhQaSkEqicnB/BE2cfHTU9bjVW4ZhdoJPEnU95NlzRGWLAMTxSY2fV8lvXc2J9p8F3s/hdNiWGZqmolMcUpLoQ4Bt7DU9yb2nr2zwx01G0CkiflzN817gOA6gjaNyXZzcV/yR1s1EyhoKvGJbchpbHfp/8A2wXOz+eGhxPFn3MjWFrSTxcdT7bJ/GIzQ7IUdMzQSFpeekkFx9vuRTh1dgkeE4cQbRGSokHAHiG9pNu4ISs0uAbunLlhsdTSOhralpyvcN2x5F7HifuUukw0bO0VbXVVQJJnsIDh7B3lV2zmNwYTBNSVjXsO8zNs0k3tYi3cFY1kNXjtHNO6J0UDGHyeFw5UjvpEc3UOtWjbKrblKl87vomQdki2mpq+vk82NvHsBJTey0jY5q/EZyLRs1tzlxJ08Pao0Dq+HAKulNMYYc2eSWQEE8AGjwU7ZXD5amITTWFKyTOG88jxwv1D3qkd0kMnZKUmzVwOe+Fj5WBkjmguaDextwXaXRBWw5rO4PStQiD0zULFiO86mD9t/JzJ6R3aVyu5PSO7SuVrjsjmy7mM1U4pqSaY8I2F3gFltmGbnDsRxB3nBpAceoEn7lo8VhkqMLqIYW5pHsIaOlVtFg9TDstLREBlRM1xcCdLngPBLmm5DqcoqFn5ZH2LpgKOoqXAXkfk7gP3+xNY1gVNhmEVMsEs7g5zSI3P5DTfjYcdNNVd4JQPw3C4qeXLvBcvy6i5KkV9HHiFFLSykhsgtccx4g+KOneFvJLq2q3voZdlSyh2Ja1hAlqi8WHEjMQT4ADvCYgqGUOyL2tF5qx7hpxDRYEn/XOrui2Wpaajlp5pHTulFs9rZBe9gNbapyLZjD4qKSm/GP3ts0jjyhbUAdCp05/6G9WnqvzcqcPD6DYupqmgZ57gHqJy/FV9NW/J+z58kntV1Et35RymsA9mvvW2ioaeGhFE2MGANy5Xa3HOm6PCaGga9tNTtbn84m7ie8q3SehRV463XkoMVqoY9j6WBpbmmYzkt6rEnxVHVtqmYbRQPjdGw5ntaeLyT51vADsK3zMPoon546OBjvpNjAKzuJFtftnS02uWDLm6Li7/AIKk4Pd/BejVV7JfkhYhiLsUpqTDaanqGxRBoeMmZxIFuA6laS4LVYhhhje007YY7U0Ga+v0nHpPDqutHzpUxUuWJdfbKrGTpMDxKqwd1JVNbCyEOMLPpOPO7227UU+zWISYTJTVEjGFpzQx30DiRckjqBAWrSqelEPuJEPCaN1BhcFK8gvjbyi3hcm6kyxMnifFI0OY8WcDzhd96QFMSSVhLk27mfZsdRMmLjPO6O993cC/USrKowWgqqeKnkgAihN2NabAeCnJVChFeCzqTerYzNSU9TBuJomyR6clw00RT0kFJEIqeFsTONmjinrI61NkVu7WGzBC6USuhYZB/GLQT4pjEsQiw2jdUyAuto1o4uPMFL4c6rcZopauKnfCzeGnnbLuybZwOI151D0WhMbNrNsZ3HIK2XDRX4lIWPkeBDTN82O/T12B/wBaLTYNS+RYRTwEWcGXd2nUqC+jqsZxGGesp/J6SnOZsTyC6R3XbgFd9aXCOtxtWfpURUiVInGccg9K1CIPTNQsWI7zqYP238iP9I7tK4XcnpHdpTecZrX1WpNJI57TcnY6QhI5wY0uc4BoFyTzK4sXqQo1PX0tWXbmUOygE3BboeBF+YqQXAX1At0lRdE2YqE1UVMVNDvJXENJAGUEkkmwsBxRBUw1EQlikDmm46LW46FF0TZjqFxFLHMxr43hzXjM0jnHSui4dI046oIsxVTU2CSxbRTYk+ZrmPBytF762GqtZJ4o3xse6zpHZWC17nj9y48tp99ud6N5mykWPG17eCh2e5aLkr2H0WSX1I5+dMwVkNS4iLObX5To3BptobEixU3RWzH0Jtk0cjnta8Exmzuo2v7l3mF+IRdBZi8ULkvDRynAaXTLq+mbTx1Bed3J5nIN3dgtdF0FmyQEJqGohqIw+N92locDYgEFdMka8Ag8eYgg+BRcLM6S3Tcc8U2fdvDsjiw26RxC7zNsSSNPYi4WYqOdJcDiQO9NtqYnyuja/M5rsrgATY2vr3Iugsx1IjMNNRrw60KSLCoSJUAdw+mb3oRD6ZqFixHedTB+2/k4muXuA05WqbyjeW5rJ2Tz3faKb4S9y0WVkYk2nL+zoXtrqmqyA1VHNAH5DIwtDui4TyRMt4E31uUdTg9ZU1TJJJIXOLSHOLOQ0AWaA0nU8pxRFs9LHIS6oZI0vB5YN3NBvY625h4K9Qq9OIzqyK12HVLKCkp4pog+ne1zi5pyutfmHWb9yhSbOzyylzqpjhZ5uWWJc4G57LuJV+kQ4JkKpJFTQYRNTV4qJZYi1kZYxkbMoHDx4FNNwOpdK+Wonilc92cjLYEgOtcdrge5XiRGRB1JXKqiwd9LVxyvkjkZEOScvK80NAv0AX8U1NgDppZXl8Q3jnuHJPFxbr3AEd6u+dCnIg6krlXh2FS0HlEhmbJLKCGu111JF9etcOwaSOkggpZmRljHNeXAuuS3LmGunE+Ktkp1RkQdSV7lHLgEjnP3ckTA8vBIab5XWHjYEd6GbPFtRDIZWkNcXyDKRd2bNcWPYO5XiRRkQdWRVVuES1dTNJvmZXtszMzlN5Jba/RqT2p+egkzUrqN0URpw5oD2XABFri3Op/OhGVEZ5FNLgks9UKiScOOd7nAC2bRuUdgygp3DcIdQvBe+KQNaA1+75YOUDj0aE96s0IyIOpJqzKX5CkzZ3SRudmzXIOh3heSPYO5c/IE2RoE8Xmta+8dw7Q3cek3cSO5XqEZET1ZFDU7PTSsmbHUs/GOPntvlbrYDruT7ErsAm/GBk0bA57nDknW5bYHqsCP6SvUX0R04k9WRTwYG6OoZK6VjskgeLNtYcokDo5TvAK44IQrJJbFHJy3DikSpFJUcg9M1CIPStQsWI7zqYP238nMnpHdpTf6XuTj/SO7Sm/0vctPhGBd0v7OyjnRzITBYiVCEEAjnSJUACEJEACVCAgAQjnRogAQhCABCQpUAIlQhAB2oQkQAJny6k/lUP8AaBP3sFgaemkra1lNC0OklflYCbXJKVUqZDRRo9S+pt/LaT+VQ/2gR5dSfyqH+0HxWTxXZ/EMFERrYmsEpIbZ4de3Z2p7Edl8UwuiNXVwMbECASHg8eGgSuu+DT9muTTeW0n8qh/tAumVNPK7LHPG93Q14JWYj2VxWTDPlFsDPJ92Zc28F8oF+C52a+df6DlMazbSsUnhVGLdzYwemahEHpghLxHeOwftv5Ek9I7tKat+N7k4/wBI7tKb/S9y0+EYV3SOkJUJgkEIRzIAEIQgAQjnQgAQEIQAISHgqVtbWvNmPc49AaD9yy4jFQoWzLc34PA1MXfI0rcl2kVOarEGAl28AHEmP9yRtZXyC7C9w6mA/cs36nS4Zu/Qq/8AJF0kVM+rr423eXtHSWAfcrKilfNSse83cb3PenUMZCtPKkzLivptXCwU5NNXtoSEIQtpzARxSJUAIsfs9+c1B+0s962J6VicK8o+W6byTJv983d5/NzX0usuI8G/B+TY/wAJXosP+0/7lZbdj/0q/wC2z3rM7YnHCyk+VxSgZnbvcX6r3Uzag7S/IbvlMUfk2Zt91fNe+izG4vqD/l7/AOA//CVgdm/nX+rP3LRU34S/gmN2KPyHyV3G+fJlN++yz2zXzr/Vu+5Xp9yF1vbZr4fTNQiD0zUK2I7hWD9t/Ikmj3dpTQ9L3J1/pHdpTX6buWrwjCu6R2hCEwSIjnSoQAcUiVCACyExV2szMSBm1sepRXvmLB55AY4ixseOhKyzxGVtWN9LBdSKlmsWKLKFlcJy7M/0WcaniuqQvD8rg+xYCcxvr0ojXblawSwaUXJS2JZGhFuZRdk6mClxSR9RMyJpiIBe4AXuOlSnc6hbL0NLX4k+KqiEjBEXAXI1uOhYsdfqU2jpfSkujWvtoafGMUw+XCKqOOtge90RDWtkBJKrtkq+jpMNkZUVUMTjKSA94BtYKVi2z+FU2FVM0VKGvZGS053aHxUDZbB6Cvw+SWqpxI9spaCSRpYdCyvqdZbXsdCHS+2lva4/tXiFHVYS2OCqhlfvQcrHgm1iqrDfyFnf71YbT4PQUGGNmpqcRv3obcOJ0setV+HfkLO/3rRhc33LzcGPH5fsVl/l5JSQu5VtUJYah8UxMdrttx6wt+JnUhFOmrs4mFhSnNqq7KwmYc90vBdSTSSm7g3XQiy451TC1K079VWGYunQp5ek7gfNKyGz/wCctB+0s/xLXlYrCWzuxqlbSuayczARudwa6+hKviPAYPybL+EnSLD/ALT/ALlY7dfms/8AWM96zW2UONRMpPlWqgnaXO3e6ZYjhe+im7UU+0MWBOdiFbSy0+dt2Rssb83MsxvLyh/5fafyB/8AhKwOzfzr/QctJS020R2Szx11KKLyVx3ZZysljcXtxtdZzZz51H2CmU+5C6vts18PpmoRD6ZqFOI7hWD9t/Ij/SO7Smv0vcnXj8Y7tTX6XuWrwjCu6R2hIlCYJBCEc6AE5kEgDUgJbpmo8xvakYiq6VJzXg0YWkq1aMH5HS9lzyh4pM7T/GC4gw6rqYt7DCXsJtcEJGUNTJUOp2xEysF3NvwXIX1KrZeg7j+k0bv/ANBzO36Q8UZ2/SHim58PqqbJvoSzObNuRqU5JhNdHG6R9O4NaLk3GgU/qVbX0EfpNHR9QUuab2cO5V+zlHNXYg+KGrkpXCMkvYNSLjRSKfi7sUbZ2eugr3uoKYVEm7ILSbaXGqXWrdZU5yXJrwdB4frQg+Ny9xPA62DDaiWTGZ5WsjJLHDRw6OKhbOYVU11BJLBiUtK0SFpYwaE2GvFTMSxDHpMNqGVGFsjidGQ94dwHTxULZ2sxaChe2goW1EZkJLi61jYdaW1DqrR7fk0x6vQlqr3/AAdbRYVVUWHtlmxOaqaZAMjxpex14qsZVmjwuKQR57vLSL9qstoazFp6Bra6gZTxbwEODr3NjpxVRN8zRfrPitWEaWIdl4M2Kpyq4eEJveXgT5ekP/xR6x+C5bjTw57hS+db+N+5XGEbKx4nhsVW6rdGX35IYDaxI6epTfwHhH/z3/2Y+K6rrx4Oc8Dh4trO/wDBnfl2T+TD1v3I+XpP5KPW/ctF+A8X8vf/AGY+KDsNFb8uf/Zj4o+4jwR9jhv5v/BTUOJPrJiwwhga25N7rP7P/nLQftLP8SusLblqpW3vYEX71n8KjmkxmlZTyiKZ0zQyQi+U30NkuvLMkyvQVCrKCd9jY/wk+iw/7T/uVlt3+ar/ANYz3rM7Y0WLUjKQ4liTawOc7IBHly8LqbtRh2OU+COkrsXbUw52/ixGG682qzFy8of+X3/gP/wlYPZv50/oO+5aGmw3HXbJ79mMNbSeSuduN0L5bG4v2LPbN/Oo/VuTIdyF1fbZr4fTNQiH0zUKcR3CsH7b+Tl/pHdpTY9L3JyTz3dpTf6bm4LV4RhXdL+ztIuZJY4WF8sjY2jUucbAKjr9rqOC7KRjqmTpGjR3pgtRcti/QsHLjWNVcjp2zvia3UNibyW/661Y0O18jLMxGG4+tiHtIU2Zd0n4NWmanzW9qbo8Ro69memqGSDnAOo7k5U+Y3tWLHft5Gr6emsVAtsIxiloqEQzF+bMTo26apsTposaqKt2bdSNIFhrzc3cpuAUtNNh2eWCJ7s5F3MBKZo6endtJVROhjMYYSGlosOHMuKuplhqj0DdPNPRjWLYtTVnk+5zndyZnXFtFLq8eoZ6OaJhkzPjc0XbbUhcY5TU8Rpd1DGzNLZ2VoFwp1bR0jcPqHMpoQRE4ghguDZXtVzT1RRullhozJ0/F3Yo+zuJwYXiD56gPLHRloyC5vcfBSKfi7sS7HGMYtJvC225Ns3DiEuF+nTtyzSrZ6114RZ4ntXh1XhlRTxtmzyRlrbtAF/FQtnNoKPCqF8FQ2QudIXDI24tYfBaHGnUxwWrymLNujaxF1W7GmAYVLvDGDvT51r8AmvP1lqtiken9vL0u115/wDhB2j2go8Vw9sFO2UPEgdy220sevrVPL8zxfrPitPtgYDhLN2Y82+Hm24WKzE3zPD+s+Kfhr/cO78ESy9GllVvUaXZ+nxWTBYHUtdDFEc2VjocxHKN9b9KsfJcc/7nB/d/3qt2fONDBoPIxRGHlZd6X5vON7204qxzbR/Qw3xetb3M9S+d7bi+S45zYnB/d/3o8lxu3znB/d/3pL7RfRw31noLtorHk4b4vQU1/BjsMH+9zAnWxue9Umz/AOctB+0t96u8Mv5ZNmtexvbtWewqJ8+NUsUMxhkfMGtkAuWG/FMq7IXif3MvhGx/hJ9Fh/2n/crLbv8ANZ/6xnvWZ2yw2uw9lIavFJK7O52UPbbLw61M2owfE6PBHTVONzVUQe0bp7LD3pAovaH/AJf/APgP/wAJWD2b+df6ty0VNg2Jv2S8qbjczYPJXP8AJ8umWxJbe/cs5s386f1bvuV4dyF1vbZsIPTNQiH0zUK2I7hWD9t/JzJ6R3aU3+l/opx/pHdpTf6buWrwjAu6R5/ipnkxGdlTUyTbuRzW5jYAA9HMooAGgGisp4G1O0j4HkhstXkJHEAustNtPsTh+CYJJXU9RO+RjmgB5FtTboWhzjBpPyaIxlKN0aPZKtwobL07Y54I93H+Pa5wBDucntK8wxZ9M/Fqt9GLU7pnGP7N+bqWx2c2HwzFsCp66olqWySg3DHC2hI6FUbNbOUeM45W0VRJK2OAOLSwi+jra3CRTcISlK42WaSSsZgNyPzxucxw4OabFbvDzK7B6V08zpZHNDi53HVU22OA0uz+IwU9K+VzZIs5MhBN7kcwHQrqh+ZqM/8A8m+5Ix7UsLKSGYRNYmCfJocIwiGtoRM+aZhzEWY6wTVNhcUuNT0hllDY2khwdyjw4+Kdwj5V8hHkm53eY+fxumqb5R+Wp93uvKcvLvwtp+5cBKOWHpZ3G5Zp+o6xXCoqPyfJNK/eSZTnde3YpVXgUENHNK2ecljC4AuFtB2KLivynen8qMXpORk6etSqr5b8jl3pg3eQ5rcbW1V0oZpellbzyx9SKCnGruxM7N4bT4niD4akOLGxlwym2tx8U/Bxd2KNs/BXT1z20FSKeTdklxF7i46lEfbp3V9WOi7VK1nbRal/iey+GUuGVE8TJM8cZc2776qDs3gVDidA+apa8vbIWjK62lh8VJxGgx9mHVD6jFGSRNjJewMHKFuHBQ9nqTF56J7qCvZTxiQgtLb3Nh1K7UeqvR4CMpdCT6nla6jm0mA0OG4cyema8PMgbynX0sfgqaUf8Hi/WfFW20FHjEGHtfX17KiLeABobbWx6u1VEvzRF+s+K0YW33DsraC6jbpU7yv6jS7P1eJxYLAynwxs0QzZZDUBt+UeaysfL8Y/7M3+9N+CrsAxGpp8Fgijw2eZrc1pGEWPKPWrE4tV8fkeq8W/FbWtTLUi879K/wC/sPLsY/7M3+9N+CDXYxb5mb/em/BAxast8z1Xi34pDi1Zb5nqvFvxUW/BRRd+1GOwzWrmvoSD3aqk2f8AzloP2lvvV5hpvWTEi1wdO9Z7CoDVY1SwCV8Rkma0SMOrbniEyp2oXif3MvhGw/hJ9Fh9/pP+5WW3R/8ASr7/AFjPesztlg8uFspDLiVTWbxzgBMb5bW4KbtTgE2H4E6ofi9XVNDmjdyuu3XnSBZe0P8Ay+1/7e//AAlYHZv510+rP3LRU2z88myflwxisa3yR0m4DuRYNOnYs7s386/0HK9PuQut7bNhB6VqEQelahWxHcKwftv5Ek9I7tKa/S9ycf6R3aU3+l/orV4RgXdIw1VOaTaGSfLm3VUX5eF7OvZXeP7dOxzCZKE0Ahzuac4kvaxv0KpljbNtWI5GhzH1Ya4HgQXC62u2mz+E4fs1NUUlBFDK17AHtGouQmVHBSjdamqmpOLsyjwTb52DYRDh4w4SiIHlmW17knhbrVbgW0xwXFqqvFKJvKA4ZM9st3X42VOyPOQGtLieAAuStNsHhdHiOMVMNbTMmYyG4a8cDcJEa1GTkkvk3VsHVpQjJyWpW7TbQu2jrYqk0wpzHHkyh+a+pPQtFQ/M1H+rb7lX/wAIGG0eGYrTRUNOyBj4czg0cTmKsKHTBqP9U33JeNcfs3l2E4W/3cL8l7heOwYfRiCSN7nBxNwQm4MYhhxaetdG4slbYAEX5vgsxXZjUaX4DgnpmltExpFiDrfmWGOFk4Unn3/G2g+WNiqlZZO2/nfU0eJY1BXbnIxzd2/MbkaqTUbSU09LLC2KQGRhaCSOcWWHsfpDxTlPffsub8oc61z+nOKlLP44MUPqqlKMen55LqDi7sUTAa9+HVrpmU5nJYW5QbW1GqlwcXdig4T+Uu+yPeFw5ycKEJL8nootKdZtX0ReV+0lRU0FRA7DZGCSMtLi7hpx4KPs7idXRUMkcGGy1TTISXsOg0GnBLWttRyED+I73FO7L4xQ4fh8kVVUCN5lLgMpOlh0BVo1pVal5SsRTcZUJZYeVpqNbRYpWVmHNinwyWmbvAQ99+NjpwVRL8zxfrPir3ajGKDEMNZFTTiR4lDiMpGlj0jrVFL8zxfrPiujhf3D1voRUVqVP029Re4JtJQYfhENLPvN4wuvlbcauJ+9WH4YYWRxm9T96wnBWMVBTuooJSw55Kaokccx1Lb5V0VTT3E4qFOl6mr3NT+F2Fj671P3oO1+FkG2+9T96ymFUNPUUlI+Vpc6SqdG45jq0Mv71Xs8wKZUkhWGVKvKyTRZYYQ6qmcOBBPtVJs/+ctB+0t96ucI1qH/AGfvWVzOZLnY4tcDcEGxBVKuyF4lWxMvhG8/hJ9Fh32n/crLbv8ANZ/6xnvXnMDK3Fq6CjFQXOkJymZxIFhf7lZzYBjL4qlstfHI2n85rnvIPJDtPFIFG2ph/wC3ht/25/D7BWC2a+df6tyrY62qdTtZ5RKGFtsgebW6LKx2a+df6tyvT7kLre2zYw+mahEHpWoVsR3IVg/bfyI/0ju1Nfpu5WgwWWUCUVIAfygMnC6YGEyfKHk3lAvu8+bL12TerGyFfbTu3yeb4jLJBjk80ZyvjnLmm17EG4UnENqcbxakdSVlXvYXEEt3TBexvxAW3m2Fop5nzSODnvN3Gx1Pilg2HpKeXeROa1wFr2J+9MeIpvW2qGRozWlzzqmlnpZo54S5kjNWutwT9FjOJ4VWzVlJMY5prh7yxrs1zfnHSvR/wWb9ePVPxTVRsbBVMDJpmuaDcCxGvisdHLTm5PW50sVXdemoJWaPOMUxivxmZs1fPvZGNytORrbDjzALXUPzNR/q2+5WP+z/AA/pb/8Ab4qdHszuoWQsqAGRjK0ZeA8UzFTjVounDQx0ISp1o1JeDKVcj4qoPY4tc2xB6wnqmV01K2SQ5nONyelaN+yjJHZnTNJ+yfig7KtLAwzDKOHJPxVYyio0uYiZUpudZ+J7f5McCOg+Kcp7b9mmuYLV/glH9a31T8Uo2TY0hwmaCP5p+K2TxUJRaXkw08DVjNSfhlbBa7uxQcJ/KXfZHvC0zdnXtNxUt9RcQ7MCBxdHO0Eix5N/vXn54aUqUYX2uel68b1H/K3+iHWvIoZWg6OYb+BWZW1fs+97HNNS0hwsfxaj/gjF9a3wPxWeOBmvKHYPFwoxakjJKbN80RfrPitD+CMV/TN9U/FdnZYGEQmcFjTcDKdPat2EoujNylwTisZCtkyrZ3MalZX1DQyLendsa9gaAPNd5w4c61v4IRfXN9U/Fc/gZT8d4PA/FdSFaCvmMWNqddLJ4MlBXz08ETIJCwRvMg0Bs4i1+HQhg5AWs/AunA0kbbsPxXY2QiAsJWgdh+KtOvBqyF4NujNykUGEaTvP81ZV3nntXpsOy4gcXR1DWki3mn4qKdhKIknMNftfFZ5zUkiazz1nNbOxiMDMIx2lM7wyPlXcXZQOSedad78L3eJ2qorkcj/ePO/Fjr11U1+wFA8AOsbdOb4rj/Z1hnQ3/wC3xSxZ55D6FnYtFgVLu8QZNE7eQvYRmtYg6XBC0o2BoQLAiw+18UQ7MwUVWIqOS8jhy7Xs0dJ1VotJ3Kzi5RaO4PTNQrWXDIaeEyte8ubbiRbo6EKa0lKV0Lw1OVODUiwg/J4/sD3KJ/18/s/+ZS6f8nj+wPcog+fz+z/5ktDyejmQhBIcyEJqeoipw0yOtndlboTc2v8AcgB1CjNxKidTmo8qibCHuYZHuytzAkEXPWEvl1IWtcKqHK4gNO8FiTa3P1jxQBIQo3yjRCFkxq4WxyNLmOdIAHAcSOlBxCja8R+UxF7pN2GBwJzdFuN9eCAJKFDjxXD5HPa2tguxxaQXgag5efr07U4+vo45DG+sga8PDMrpADmPAW6UAPpVGfiNDG4tfW07SLXBlaLX7+1dirpi1zhURFrSWuIeLAjiCgB5CixYnQzuyxVkD3ZgywkFy7mHfzJzyumzvj8ojzxjM5ucXAHE9nWgB5CjfKVDZp8tp7OAcDvW6i9r8enRIMToSbeWQai4O8Fjx5+4+CAJRQojsVw9jWONdAM9stpAb3Nh7V26voxEyY1UIjeCWuzizrcbdNkASEKNHiNFK0GOrgdducWkF8vT7D4LoV1I5ocKmKzswbyxrlNjbsOiAH0KEMYw0w77y6n3ZvZ28GtuNlMBuAQbgoAVHUhCACybigjgaRG22YkuJ1JKcQgCPXfkknd7whFb+Rv7veEKGSOQfk8f2B7lE/6+f2b/ADKXB+Tx/ZHuUQa4+f2f71JUnoCLIQSGq5kYJYnxkkBwLSWmx16CukIAgfI1CKUUrIskAeXiNhsBcFpHZYlR5cJw2mMTpZjGIyHMzvHEWBN+PMLnj4q3UTEMNp8ShdFUNcQ5pYbOIuDa40OvAIArpKHApI4w+WE5WhocXNNw3TgRY9enMOgLplFhOGVjbTubK52dwLxrZtszvZrzki9ypAwLCopzUClaJTmBkLjc3BB1vz3Pio2JwYIapkdZEXvrOT6QgHVjem3MzwQB3TQYTLK2eKfPuZHvs52gcCWucb8defquE3LR4OZXzmqj30jSczngjzw69uexA6+ZKxuz8crnsexz5IjG929cbMNzbU6XsbLuejwWGt3tQ28tRC78bJK43YAGkAk6Czr+JQA0/DMFpiyCaQEMBeGvfcDkhrie0EXv0rubDMFNN8mzuaGueCWlwaS5wyjha5se29jxXU/yHVZZp5G8u5vvXNsQ0A8DobWHeu3jBZ6tk7pI3TBzQ07w6EkEaXtxYO9vSgDhtPg7KxsjZ2sli5BbmsNHl1rHmDr+HQm3w4RDFVOZUi8zXh4a4Od+Mdc9ZuXaX6dF3iUGCxStFbCXPzCYcp2rg/Tn5nPvbrPQuHRbOPke9zoC8AMd+NNwLiwtf+aPBAHBoMCdK6d1aHvk1zOlaePR0Alt9OcEi2q7kwvB2U7WPnJZO0kNEgG8bobADm0vYdaffDg0TWzPe3WS4dvnEue13bqQdO+3PZdxxYcRFUCN0d6eMtzOcOQDdoIvqQSevVAEQYfg1Q+WubMXWY7MA4clrhroRz8e/Tikno8FqqWCJ8zTEWOa0Nc0Ah3E2tz9XSuoBglPBUZahsjZHx5wHknkgBjek2DOc66p2kpsD3jG0m6zloyZXnzRa1teHIuB1E9KAGjh2EPY6aKZ8m5c6R26dmN3Ah+gGubXw0spU2CUNdHTOnje7c3cwOJaeUQ4hw59QLgrvC8JhwuN7InuIc8usSbC/wDq/ebWU/mQBVnZ2gM0coEjXRBuQB2jSBYEDs0PTp0K0QiyADikSoQAiVCEAR678jf3e8IRXfkj+73hChkjkH5PH9ge5RP+vn9n/wAylwfk0f2B7lEHz+f2f/MpRVk9CEIJE1QlRZAAhCRACPa2RuV7Q4dBFwo8uGUc0jJHwNzM4ZTl5wbEDjq0cehSUqAIQwegEe7EJA43zuvwtxvfgbdiWTCaKbIHxOOSPdN/GOGVvQLH/wDVMXMkjImZ3uytGl0ARn4XRPYGOh5IAAs4i1gBzHoaFxFguHw3yU9rkG2Z1gQSRz6aknvKlCogJA3zLuNgMw1XLqqnaLmeOxFwcw1QA1LhdHUMhbURb8wDkOe4l3Ai9+mxOqjjZ/DhKXiJ2rcts501BvfjzDn95vMdWUrYzIZ48rQXE5uYIZW00kj42TsL2EhwvwsbH2oA4kwyjlbG18AIicSyxItc35ua4Btw0HQun0NO/Lma7kMDG5XuboOHArptXTujbIJ2FrhcEHiOlOMkZICWODgDa4N0AQvkXDhHuxT2b1PcL8eOv84+Kdgw2kpnNdDFlLCCCXOcdAQNSb8HFSkIAEiVJ3IAVCEIAEIRqgBEqEIAj135G/u94Qit/I393vCFDAdgH+7x/YHuUYQyfLBmyHd7jLm678FAE0oAAleAOADil3831r/WKm4F0hUu/m+tf6xRv5vrn+sUAXSFS7+b61/rFHlE31z/AFigC6QqXyib65/rFG/m+tf6xQBdIVLv5vrX+sUb+b61/rFAF0uJImTNyPFxcHvGoVRv5vrX+sUb+b65/rFAEyTB6OR+bI5pzF1w48TqT7/FKcJpC+JwZlEQc0NB0II4KFv5vrn+sUb+b61/rFAEz5HoCzJuNN3u+J8297Lp2F0TpN4YeVmLr3PEm5UHfzfWv9Yo3831r/WKAJjMIoWABsFrNto48Lg+8BSaenipYt3C3K297XVVv5vrX+sUb+b61/rFAF0hUu/m+tf6xRv5vrX+sUAXSO9Uu/m+tf6xRv5vrX+sUAXSFS7+b65/rFG/m+uf6xUAXSFS7+b61/rFG/m+uf6xQBdIVLv5vrn+sUb+b61/rFSBZVv5HJ3e8IVY6aVzcrpHkHmLihQSf//Z"/>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2"/>
          <p:cNvSpPr txBox="1">
            <a:spLocks noChangeArrowheads="1"/>
          </p:cNvSpPr>
          <p:nvPr/>
        </p:nvSpPr>
        <p:spPr bwMode="auto">
          <a:xfrm>
            <a:off x="152400" y="3668387"/>
            <a:ext cx="4900246" cy="1140096"/>
          </a:xfrm>
          <a:prstGeom prst="rect">
            <a:avLst/>
          </a:prstGeom>
          <a:solidFill>
            <a:schemeClr val="bg1"/>
          </a:solidFill>
          <a:ln w="3175">
            <a:solidFill>
              <a:srgbClr val="000000"/>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ts val="1200"/>
              </a:spcBef>
              <a:defRPr/>
            </a:pPr>
            <a:r>
              <a:rPr lang="en-US" b="1" i="1" dirty="0" smtClean="0">
                <a:solidFill>
                  <a:schemeClr val="accent5"/>
                </a:solidFill>
                <a:latin typeface="+mn-lt"/>
              </a:rPr>
              <a:t>Promote open data and civic tech</a:t>
            </a:r>
          </a:p>
          <a:p>
            <a:pPr algn="ctr" eaLnBrk="1" hangingPunct="1">
              <a:spcBef>
                <a:spcPts val="1200"/>
              </a:spcBef>
              <a:defRPr/>
            </a:pPr>
            <a:endParaRPr lang="en-US" b="1" dirty="0" smtClean="0">
              <a:solidFill>
                <a:schemeClr val="accent5"/>
              </a:solidFill>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806" y="1863136"/>
            <a:ext cx="1746340" cy="2514729"/>
          </a:xfrm>
          <a:prstGeom prst="rect">
            <a:avLst/>
          </a:prstGeom>
        </p:spPr>
      </p:pic>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1284" y="4503549"/>
            <a:ext cx="2998477" cy="1824821"/>
          </a:xfrm>
          <a:prstGeom prst="rect">
            <a:avLst/>
          </a:prstGeom>
        </p:spPr>
      </p:pic>
      <p:pic>
        <p:nvPicPr>
          <p:cNvPr id="4" name="Picture 3"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l="-20651" t="-1093"/>
          <a:stretch/>
        </p:blipFill>
        <p:spPr>
          <a:xfrm>
            <a:off x="3105744" y="530468"/>
            <a:ext cx="4375328" cy="218766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928" y="6009838"/>
            <a:ext cx="1678275" cy="495066"/>
          </a:xfrm>
          <a:prstGeom prst="rect">
            <a:avLst/>
          </a:prstGeom>
          <a:solidFill>
            <a:schemeClr val="tx2"/>
          </a:solidFill>
        </p:spPr>
      </p:pic>
      <p:pic>
        <p:nvPicPr>
          <p:cNvPr id="15" name="Picture 1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0125" y="5155325"/>
            <a:ext cx="2566859" cy="987851"/>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710" y="4912137"/>
            <a:ext cx="1534297" cy="1380868"/>
          </a:xfrm>
          <a:prstGeom prst="rect">
            <a:avLst/>
          </a:prstGeom>
        </p:spPr>
      </p:pic>
    </p:spTree>
    <p:extLst>
      <p:ext uri="{BB962C8B-B14F-4D97-AF65-F5344CB8AC3E}">
        <p14:creationId xmlns:p14="http://schemas.microsoft.com/office/powerpoint/2010/main" val="2858844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340" y="1022051"/>
            <a:ext cx="2952461" cy="3026273"/>
          </a:xfrm>
          <a:prstGeom prst="rect">
            <a:avLst/>
          </a:prstGeom>
        </p:spPr>
      </p:pic>
      <p:sp>
        <p:nvSpPr>
          <p:cNvPr id="16" name="Rectangle 2"/>
          <p:cNvSpPr txBox="1">
            <a:spLocks noChangeArrowheads="1"/>
          </p:cNvSpPr>
          <p:nvPr/>
        </p:nvSpPr>
        <p:spPr bwMode="auto">
          <a:xfrm>
            <a:off x="652679" y="616488"/>
            <a:ext cx="4132155" cy="1176908"/>
          </a:xfrm>
          <a:prstGeom prst="rect">
            <a:avLst/>
          </a:prstGeom>
          <a:solidFill>
            <a:schemeClr val="accent6"/>
          </a:solidFill>
          <a:ln w="3175">
            <a:solidFill>
              <a:srgbClr val="000000"/>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defRPr/>
            </a:pPr>
            <a:r>
              <a:rPr lang="en-US" b="1" i="1" dirty="0" smtClean="0">
                <a:solidFill>
                  <a:schemeClr val="tx2"/>
                </a:solidFill>
                <a:latin typeface="+mj-lt"/>
              </a:rPr>
              <a:t>Strengthen civic life and governance</a:t>
            </a:r>
            <a:endParaRPr lang="en-US" b="1" dirty="0" smtClean="0">
              <a:solidFill>
                <a:schemeClr val="tx2"/>
              </a:solidFill>
              <a:latin typeface="+mj-lt"/>
            </a:endParaRPr>
          </a:p>
        </p:txBody>
      </p:sp>
      <p:pic>
        <p:nvPicPr>
          <p:cNvPr id="26" name="Picture 2" descr="New INS log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64" y="1932474"/>
            <a:ext cx="2706216" cy="16598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712" y="4367541"/>
            <a:ext cx="7448933" cy="2127359"/>
          </a:xfrm>
          <a:prstGeom prst="rect">
            <a:avLst/>
          </a:prstGeom>
        </p:spPr>
      </p:pic>
      <p:pic>
        <p:nvPicPr>
          <p:cNvPr id="2052" name="Picture 4" descr="https://scontent-lga3-1.xx.fbcdn.net/t31.0-8/12771899_569982089818374_3990969646159250846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7355" y="2067583"/>
            <a:ext cx="2166952" cy="1446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me">
            <a:hlinkClick r:id="rId7" tooltip="Hom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490" y="392446"/>
            <a:ext cx="1542160" cy="10370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NIA - Baltimore Neighborhood Indicators Allianc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3401" y="4183932"/>
            <a:ext cx="1304925" cy="614363"/>
          </a:xfrm>
          <a:prstGeom prst="rect">
            <a:avLst/>
          </a:prstGeom>
          <a:solidFill>
            <a:schemeClr val="bg1">
              <a:lumMod val="75000"/>
            </a:schemeClr>
          </a:solidFill>
          <a:ln>
            <a:solidFill>
              <a:schemeClr val="accent1"/>
            </a:solidFill>
          </a:ln>
        </p:spPr>
      </p:pic>
      <p:pic>
        <p:nvPicPr>
          <p:cNvPr id="3" name="Picture 2"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3420" y="2957866"/>
            <a:ext cx="934980" cy="741750"/>
          </a:xfrm>
          <a:prstGeom prst="rect">
            <a:avLst/>
          </a:prstGeom>
        </p:spPr>
      </p:pic>
      <p:pic>
        <p:nvPicPr>
          <p:cNvPr id="2054" name="Picture 6" descr="http://www.savi.org/wp-content/themes/savi/images/savi-header-logo.p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4472" y="3531695"/>
            <a:ext cx="1809750" cy="65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355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sz="3600" i="1" dirty="0">
                <a:solidFill>
                  <a:schemeClr val="bg1"/>
                </a:solidFill>
                <a:latin typeface="Century Gothic" panose="020B0502020202020204" pitchFamily="34" charset="0"/>
              </a:rPr>
              <a:t>Data-Driven Organizing </a:t>
            </a:r>
            <a:br>
              <a:rPr lang="en-US" sz="3600" i="1" dirty="0">
                <a:solidFill>
                  <a:schemeClr val="bg1"/>
                </a:solidFill>
                <a:latin typeface="Century Gothic" panose="020B0502020202020204" pitchFamily="34" charset="0"/>
              </a:rPr>
            </a:br>
            <a:r>
              <a:rPr lang="en-US" sz="3600" i="1" dirty="0">
                <a:solidFill>
                  <a:schemeClr val="bg1"/>
                </a:solidFill>
                <a:latin typeface="Century Gothic" panose="020B0502020202020204" pitchFamily="34" charset="0"/>
              </a:rPr>
              <a:t>in Pittsburgh’s </a:t>
            </a:r>
            <a:br>
              <a:rPr lang="en-US" sz="3600" i="1" dirty="0">
                <a:solidFill>
                  <a:schemeClr val="bg1"/>
                </a:solidFill>
                <a:latin typeface="Century Gothic" panose="020B0502020202020204" pitchFamily="34" charset="0"/>
              </a:rPr>
            </a:br>
            <a:r>
              <a:rPr lang="en-US" sz="3600" i="1" dirty="0">
                <a:solidFill>
                  <a:schemeClr val="bg1"/>
                </a:solidFill>
                <a:latin typeface="Century Gothic" panose="020B0502020202020204" pitchFamily="34" charset="0"/>
              </a:rPr>
              <a:t>Homewood Children’s Village</a:t>
            </a:r>
            <a:endParaRPr lang="en-US" sz="3800" i="1" dirty="0">
              <a:solidFill>
                <a:schemeClr val="bg1"/>
              </a:solidFill>
            </a:endParaRPr>
          </a:p>
        </p:txBody>
      </p:sp>
      <p:pic>
        <p:nvPicPr>
          <p:cNvPr id="5" name="Picture 2" descr="Pittsburgh Neighborhood and Community Information System (PNC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48" y="1331733"/>
            <a:ext cx="2671160" cy="98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08539" y="4882818"/>
            <a:ext cx="6471744" cy="923330"/>
          </a:xfrm>
          <a:prstGeom prst="rect">
            <a:avLst/>
          </a:prstGeom>
        </p:spPr>
        <p:txBody>
          <a:bodyPr wrap="square">
            <a:spAutoFit/>
          </a:bodyPr>
          <a:lstStyle/>
          <a:p>
            <a:pPr algn="ctr">
              <a:spcBef>
                <a:spcPct val="0"/>
              </a:spcBef>
            </a:pPr>
            <a:r>
              <a:rPr lang="en-US" altLang="en-US" i="1" dirty="0">
                <a:solidFill>
                  <a:schemeClr val="bg1"/>
                </a:solidFill>
              </a:rPr>
              <a:t>Thanks to Samantha Teixeira &amp; Dr. John Wallace, Jr. </a:t>
            </a:r>
          </a:p>
          <a:p>
            <a:pPr algn="ctr">
              <a:spcBef>
                <a:spcPct val="0"/>
              </a:spcBef>
            </a:pPr>
            <a:r>
              <a:rPr lang="en-US" altLang="en-US" i="1" dirty="0">
                <a:solidFill>
                  <a:schemeClr val="bg1"/>
                </a:solidFill>
              </a:rPr>
              <a:t>and  Bob Gradeck for slides and story</a:t>
            </a:r>
          </a:p>
          <a:p>
            <a:pPr algn="ctr">
              <a:spcBef>
                <a:spcPct val="0"/>
              </a:spcBef>
            </a:pPr>
            <a:endParaRPr lang="en-US" altLang="en-US" i="1" dirty="0">
              <a:solidFill>
                <a:schemeClr val="bg1"/>
              </a:solidFill>
            </a:endParaRPr>
          </a:p>
        </p:txBody>
      </p:sp>
    </p:spTree>
    <p:extLst>
      <p:ext uri="{BB962C8B-B14F-4D97-AF65-F5344CB8AC3E}">
        <p14:creationId xmlns:p14="http://schemas.microsoft.com/office/powerpoint/2010/main" val="3406916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12775" y="228600"/>
            <a:ext cx="8153400" cy="990600"/>
          </a:xfrm>
        </p:spPr>
        <p:txBody>
          <a:bodyPr/>
          <a:lstStyle/>
          <a:p>
            <a:pPr eaLnBrk="1" hangingPunct="1"/>
            <a:r>
              <a:rPr lang="en-US" altLang="en-US" sz="3400" dirty="0" smtClean="0"/>
              <a:t>The Village Approach</a:t>
            </a:r>
          </a:p>
        </p:txBody>
      </p:sp>
      <p:sp>
        <p:nvSpPr>
          <p:cNvPr id="10243" name="Content Placeholder 2"/>
          <p:cNvSpPr>
            <a:spLocks noGrp="1"/>
          </p:cNvSpPr>
          <p:nvPr>
            <p:ph sz="quarter" idx="1"/>
          </p:nvPr>
        </p:nvSpPr>
        <p:spPr>
          <a:xfrm>
            <a:off x="612775" y="1400175"/>
            <a:ext cx="4892675" cy="3933825"/>
          </a:xfrm>
        </p:spPr>
        <p:txBody>
          <a:bodyPr rtlCol="0">
            <a:normAutofit/>
          </a:bodyPr>
          <a:lstStyle/>
          <a:p>
            <a:pPr eaLnBrk="1" fontAlgn="auto" hangingPunct="1">
              <a:spcAft>
                <a:spcPts val="0"/>
              </a:spcAft>
              <a:defRPr/>
            </a:pPr>
            <a:r>
              <a:rPr lang="en-US" sz="2500" dirty="0" smtClean="0"/>
              <a:t>Follows the Promise Neighborhood model</a:t>
            </a:r>
          </a:p>
          <a:p>
            <a:pPr eaLnBrk="1" fontAlgn="auto" hangingPunct="1">
              <a:spcAft>
                <a:spcPts val="0"/>
              </a:spcAft>
              <a:defRPr/>
            </a:pPr>
            <a:r>
              <a:rPr lang="en-US" sz="2500" dirty="0" smtClean="0"/>
              <a:t>Began with “1,000 conversations” to hear residents’ concerns</a:t>
            </a:r>
          </a:p>
          <a:p>
            <a:pPr eaLnBrk="1" fontAlgn="auto" hangingPunct="1">
              <a:spcAft>
                <a:spcPts val="0"/>
              </a:spcAft>
              <a:defRPr/>
            </a:pPr>
            <a:r>
              <a:rPr lang="en-US" sz="2500" dirty="0" smtClean="0"/>
              <a:t>Learned that vacant and abandoned properties were one of Homewood’s key challenges.</a:t>
            </a:r>
          </a:p>
        </p:txBody>
      </p:sp>
      <p:pic>
        <p:nvPicPr>
          <p:cNvPr id="30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1704975"/>
            <a:ext cx="3027363" cy="43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38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89732"/>
            <a:ext cx="8153400" cy="990600"/>
          </a:xfrm>
        </p:spPr>
        <p:txBody>
          <a:bodyPr rtlCol="0">
            <a:noAutofit/>
          </a:bodyPr>
          <a:lstStyle/>
          <a:p>
            <a:pPr eaLnBrk="1" fontAlgn="auto" hangingPunct="1">
              <a:spcAft>
                <a:spcPts val="0"/>
              </a:spcAft>
              <a:defRPr/>
            </a:pPr>
            <a:r>
              <a:rPr lang="en-US" sz="3400" dirty="0" smtClean="0"/>
              <a:t>PNCIS Partnership in HCV Neighborhood Assessment</a:t>
            </a:r>
            <a:endParaRPr lang="en-US" sz="3400" dirty="0"/>
          </a:p>
        </p:txBody>
      </p:sp>
      <p:sp>
        <p:nvSpPr>
          <p:cNvPr id="4099" name="Content Placeholder 2"/>
          <p:cNvSpPr>
            <a:spLocks noGrp="1"/>
          </p:cNvSpPr>
          <p:nvPr>
            <p:ph sz="quarter" idx="1"/>
          </p:nvPr>
        </p:nvSpPr>
        <p:spPr>
          <a:xfrm>
            <a:off x="381000" y="1535113"/>
            <a:ext cx="8153400" cy="5072062"/>
          </a:xfrm>
        </p:spPr>
        <p:txBody>
          <a:bodyPr/>
          <a:lstStyle/>
          <a:p>
            <a:pPr eaLnBrk="1" hangingPunct="1">
              <a:spcAft>
                <a:spcPts val="600"/>
              </a:spcAft>
            </a:pPr>
            <a:endParaRPr lang="en-US" altLang="en-US" sz="2500" dirty="0" smtClean="0"/>
          </a:p>
          <a:p>
            <a:pPr eaLnBrk="1" hangingPunct="1">
              <a:spcAft>
                <a:spcPts val="600"/>
              </a:spcAft>
            </a:pPr>
            <a:r>
              <a:rPr lang="en-US" altLang="en-US" sz="2500" dirty="0" smtClean="0"/>
              <a:t>Research Review &amp; Design</a:t>
            </a:r>
          </a:p>
          <a:p>
            <a:pPr eaLnBrk="1" hangingPunct="1">
              <a:spcAft>
                <a:spcPts val="600"/>
              </a:spcAft>
            </a:pPr>
            <a:r>
              <a:rPr lang="en-US" altLang="en-US" sz="2500" dirty="0" smtClean="0"/>
              <a:t>Data Collection &amp; Integration</a:t>
            </a:r>
          </a:p>
          <a:p>
            <a:pPr eaLnBrk="1" hangingPunct="1">
              <a:spcAft>
                <a:spcPts val="600"/>
              </a:spcAft>
            </a:pPr>
            <a:r>
              <a:rPr lang="en-US" altLang="en-US" sz="2500" dirty="0" smtClean="0"/>
              <a:t>Data Visualization: MAPS!</a:t>
            </a:r>
          </a:p>
          <a:p>
            <a:pPr eaLnBrk="1" hangingPunct="1">
              <a:spcAft>
                <a:spcPts val="600"/>
              </a:spcAft>
            </a:pPr>
            <a:r>
              <a:rPr lang="en-US" altLang="en-US" sz="2500" dirty="0" smtClean="0"/>
              <a:t>Training</a:t>
            </a:r>
          </a:p>
          <a:p>
            <a:pPr eaLnBrk="1" hangingPunct="1">
              <a:spcAft>
                <a:spcPts val="600"/>
              </a:spcAft>
            </a:pPr>
            <a:r>
              <a:rPr lang="en-US" altLang="en-US" sz="2500" dirty="0" smtClean="0"/>
              <a:t>Analysis</a:t>
            </a:r>
          </a:p>
          <a:p>
            <a:pPr eaLnBrk="1" hangingPunct="1">
              <a:spcAft>
                <a:spcPts val="600"/>
              </a:spcAft>
            </a:pPr>
            <a:r>
              <a:rPr lang="en-US" altLang="en-US" sz="2500" dirty="0" smtClean="0"/>
              <a:t>Policy Action</a:t>
            </a:r>
          </a:p>
        </p:txBody>
      </p:sp>
      <p:pic>
        <p:nvPicPr>
          <p:cNvPr id="4100" name="Picture 3" descr="C:\Documents and Settings\u\My Documents\My Pictures\homewood\100_1033.JPG"/>
          <p:cNvPicPr>
            <a:picLocks noChangeAspect="1" noChangeArrowheads="1"/>
          </p:cNvPicPr>
          <p:nvPr/>
        </p:nvPicPr>
        <p:blipFill>
          <a:blip r:embed="rId3" cstate="print">
            <a:lum bright="28000"/>
            <a:extLst>
              <a:ext uri="{28A0092B-C50C-407E-A947-70E740481C1C}">
                <a14:useLocalDpi xmlns:a14="http://schemas.microsoft.com/office/drawing/2010/main" val="0"/>
              </a:ext>
            </a:extLst>
          </a:blip>
          <a:srcRect/>
          <a:stretch>
            <a:fillRect/>
          </a:stretch>
        </p:blipFill>
        <p:spPr bwMode="auto">
          <a:xfrm>
            <a:off x="5431135" y="2068643"/>
            <a:ext cx="3196928" cy="3752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008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0"/>
            <a:ext cx="67865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1"/>
          <p:cNvGrpSpPr>
            <a:grpSpLocks/>
          </p:cNvGrpSpPr>
          <p:nvPr/>
        </p:nvGrpSpPr>
        <p:grpSpPr bwMode="auto">
          <a:xfrm>
            <a:off x="200025" y="3295650"/>
            <a:ext cx="2209800" cy="2147888"/>
            <a:chOff x="199295" y="4151760"/>
            <a:chExt cx="2209800" cy="2146742"/>
          </a:xfrm>
        </p:grpSpPr>
        <p:sp>
          <p:nvSpPr>
            <p:cNvPr id="13" name="TextBox 12"/>
            <p:cNvSpPr txBox="1"/>
            <p:nvPr/>
          </p:nvSpPr>
          <p:spPr>
            <a:xfrm>
              <a:off x="199295" y="4151760"/>
              <a:ext cx="2209800" cy="2146742"/>
            </a:xfrm>
            <a:prstGeom prst="rect">
              <a:avLst/>
            </a:prstGeom>
            <a:solidFill>
              <a:schemeClr val="accent3"/>
            </a:solidFill>
            <a:ln>
              <a:solidFill>
                <a:schemeClr val="tx1"/>
              </a:solidFill>
            </a:ln>
          </p:spPr>
          <p:txBody>
            <a:bodyPr>
              <a:spAutoFit/>
            </a:bodyPr>
            <a:lstStyle/>
            <a:p>
              <a:pPr fontAlgn="auto">
                <a:spcBef>
                  <a:spcPts val="0"/>
                </a:spcBef>
                <a:spcAft>
                  <a:spcPts val="0"/>
                </a:spcAft>
                <a:defRPr/>
              </a:pPr>
              <a:r>
                <a:rPr lang="en-US" b="1" dirty="0">
                  <a:latin typeface="+mn-lt"/>
                  <a:cs typeface="+mn-cs"/>
                </a:rPr>
                <a:t>Legend</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b="1" dirty="0">
                  <a:latin typeface="+mn-lt"/>
                  <a:cs typeface="+mn-cs"/>
                </a:rPr>
                <a:t>Exterior and Paint</a:t>
              </a:r>
            </a:p>
            <a:p>
              <a:pPr fontAlgn="auto">
                <a:spcBef>
                  <a:spcPts val="0"/>
                </a:spcBef>
                <a:spcAft>
                  <a:spcPts val="0"/>
                </a:spcAft>
                <a:defRPr/>
              </a:pPr>
              <a:r>
                <a:rPr lang="en-US" dirty="0">
                  <a:latin typeface="+mn-lt"/>
                  <a:cs typeface="+mn-cs"/>
                </a:rPr>
                <a:t>        Good</a:t>
              </a:r>
            </a:p>
            <a:p>
              <a:pPr fontAlgn="auto">
                <a:spcBef>
                  <a:spcPts val="300"/>
                </a:spcBef>
                <a:spcAft>
                  <a:spcPts val="0"/>
                </a:spcAft>
                <a:defRPr/>
              </a:pPr>
              <a:r>
                <a:rPr lang="en-US" dirty="0">
                  <a:latin typeface="+mn-lt"/>
                  <a:cs typeface="+mn-cs"/>
                </a:rPr>
                <a:t>        Fair</a:t>
              </a:r>
            </a:p>
            <a:p>
              <a:pPr fontAlgn="auto">
                <a:spcBef>
                  <a:spcPts val="200"/>
                </a:spcBef>
                <a:spcAft>
                  <a:spcPts val="0"/>
                </a:spcAft>
                <a:defRPr/>
              </a:pPr>
              <a:r>
                <a:rPr lang="en-US" dirty="0">
                  <a:latin typeface="+mn-lt"/>
                  <a:cs typeface="+mn-cs"/>
                </a:rPr>
                <a:t>        Poor</a:t>
              </a:r>
            </a:p>
            <a:p>
              <a:pPr fontAlgn="auto">
                <a:spcBef>
                  <a:spcPts val="200"/>
                </a:spcBef>
                <a:spcAft>
                  <a:spcPts val="0"/>
                </a:spcAft>
                <a:defRPr/>
              </a:pPr>
              <a:r>
                <a:rPr lang="en-US" dirty="0">
                  <a:latin typeface="+mn-lt"/>
                  <a:cs typeface="+mn-cs"/>
                </a:rPr>
                <a:t>        N/A</a:t>
              </a:r>
            </a:p>
          </p:txBody>
        </p:sp>
        <p:sp>
          <p:nvSpPr>
            <p:cNvPr id="14" name="Rectangle 13"/>
            <p:cNvSpPr/>
            <p:nvPr/>
          </p:nvSpPr>
          <p:spPr>
            <a:xfrm>
              <a:off x="351695" y="5065672"/>
              <a:ext cx="228600" cy="15231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51695" y="5370309"/>
              <a:ext cx="228600" cy="152319"/>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351695" y="5676534"/>
              <a:ext cx="228600" cy="152319"/>
            </a:xfrm>
            <a:prstGeom prst="rect">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351695" y="5947851"/>
              <a:ext cx="228600" cy="15231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2386477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12775" y="228600"/>
            <a:ext cx="8153400" cy="990600"/>
          </a:xfrm>
        </p:spPr>
        <p:txBody>
          <a:bodyPr/>
          <a:lstStyle/>
          <a:p>
            <a:pPr eaLnBrk="1" hangingPunct="1"/>
            <a:r>
              <a:rPr lang="en-US" altLang="en-US" sz="3400" dirty="0" smtClean="0"/>
              <a:t>Data Driven Organizing</a:t>
            </a:r>
          </a:p>
        </p:txBody>
      </p:sp>
      <p:sp>
        <p:nvSpPr>
          <p:cNvPr id="6147" name="Content Placeholder 2"/>
          <p:cNvSpPr>
            <a:spLocks noGrp="1"/>
          </p:cNvSpPr>
          <p:nvPr>
            <p:ph sz="quarter" idx="1"/>
          </p:nvPr>
        </p:nvSpPr>
        <p:spPr>
          <a:xfrm>
            <a:off x="612775" y="1600200"/>
            <a:ext cx="8153400" cy="5257800"/>
          </a:xfrm>
        </p:spPr>
        <p:txBody>
          <a:bodyPr/>
          <a:lstStyle/>
          <a:p>
            <a:pPr eaLnBrk="1" hangingPunct="1"/>
            <a:r>
              <a:rPr lang="en-US" altLang="en-US" sz="2500" smtClean="0"/>
              <a:t>Homewood’s Dirty Thirty:</a:t>
            </a:r>
          </a:p>
          <a:p>
            <a:pPr lvl="1" eaLnBrk="1" hangingPunct="1"/>
            <a:r>
              <a:rPr lang="en-US" altLang="en-US" sz="2500" smtClean="0"/>
              <a:t>Used joint database to identify worst properties in the neighborhood</a:t>
            </a:r>
          </a:p>
          <a:p>
            <a:pPr lvl="1" eaLnBrk="1" hangingPunct="1"/>
            <a:r>
              <a:rPr lang="en-US" altLang="en-US" sz="2500" smtClean="0"/>
              <a:t>Mobilized residents to call the 311 Response Line and advocate for boarding up the properties</a:t>
            </a:r>
          </a:p>
          <a:p>
            <a:pPr lvl="1" eaLnBrk="1" hangingPunct="1"/>
            <a:r>
              <a:rPr lang="en-US" altLang="en-US" sz="2500" smtClean="0"/>
              <a:t>23 of 30 properties were boarded up, torn down, or otherwise improved within about a month</a:t>
            </a:r>
          </a:p>
          <a:p>
            <a:pPr lvl="1" eaLnBrk="1" hangingPunct="1"/>
            <a:endParaRPr lang="en-US" altLang="en-US" sz="2500" smtClean="0"/>
          </a:p>
          <a:p>
            <a:pPr eaLnBrk="1" hangingPunct="1"/>
            <a:endParaRPr lang="en-US" altLang="en-US" sz="2500" smtClean="0"/>
          </a:p>
        </p:txBody>
      </p:sp>
    </p:spTree>
    <p:extLst>
      <p:ext uri="{BB962C8B-B14F-4D97-AF65-F5344CB8AC3E}">
        <p14:creationId xmlns:p14="http://schemas.microsoft.com/office/powerpoint/2010/main" val="1075301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Documents and Settings\u\My Documents\My Pictures\HomewoodAfter\homewood4.21 028.jpg"/>
          <p:cNvPicPr>
            <a:picLocks noChangeAspect="1" noChangeArrowheads="1"/>
          </p:cNvPicPr>
          <p:nvPr/>
        </p:nvPicPr>
        <p:blipFill>
          <a:blip r:embed="rId3" cstate="print">
            <a:extLst>
              <a:ext uri="{28A0092B-C50C-407E-A947-70E740481C1C}">
                <a14:useLocalDpi xmlns:a14="http://schemas.microsoft.com/office/drawing/2010/main" val="0"/>
              </a:ext>
            </a:extLst>
          </a:blip>
          <a:srcRect t="-2" b="-3011"/>
          <a:stretch>
            <a:fillRect/>
          </a:stretch>
        </p:blipFill>
        <p:spPr bwMode="auto">
          <a:xfrm>
            <a:off x="4521200" y="1225550"/>
            <a:ext cx="4086225" cy="544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Box 2"/>
          <p:cNvSpPr txBox="1">
            <a:spLocks noChangeArrowheads="1"/>
          </p:cNvSpPr>
          <p:nvPr/>
        </p:nvSpPr>
        <p:spPr bwMode="auto">
          <a:xfrm>
            <a:off x="4476750" y="193675"/>
            <a:ext cx="39655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chemeClr val="tx2"/>
                </a:solidFill>
                <a:latin typeface="Tw Cen MT" panose="020B0602020104020603" pitchFamily="34" charset="0"/>
              </a:rPr>
              <a:t>After</a:t>
            </a:r>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1225550"/>
            <a:ext cx="4005263"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Box 2"/>
          <p:cNvSpPr txBox="1">
            <a:spLocks noChangeArrowheads="1"/>
          </p:cNvSpPr>
          <p:nvPr/>
        </p:nvSpPr>
        <p:spPr bwMode="auto">
          <a:xfrm>
            <a:off x="392113" y="215900"/>
            <a:ext cx="3824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chemeClr val="tx2"/>
                </a:solidFill>
                <a:latin typeface="Tw Cen MT" panose="020B0602020104020603" pitchFamily="34" charset="0"/>
              </a:rPr>
              <a:t>Before</a:t>
            </a:r>
          </a:p>
        </p:txBody>
      </p:sp>
    </p:spTree>
    <p:extLst>
      <p:ext uri="{BB962C8B-B14F-4D97-AF65-F5344CB8AC3E}">
        <p14:creationId xmlns:p14="http://schemas.microsoft.com/office/powerpoint/2010/main" val="4150807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Institute</a:t>
            </a:r>
            <a:endParaRPr lang="en-US" dirty="0"/>
          </a:p>
        </p:txBody>
      </p:sp>
      <p:sp>
        <p:nvSpPr>
          <p:cNvPr id="3" name="Content Placeholder 2"/>
          <p:cNvSpPr>
            <a:spLocks noGrp="1"/>
          </p:cNvSpPr>
          <p:nvPr>
            <p:ph idx="1"/>
          </p:nvPr>
        </p:nvSpPr>
        <p:spPr/>
        <p:txBody>
          <a:bodyPr/>
          <a:lstStyle/>
          <a:p>
            <a:pPr marL="0" indent="0" algn="ctr">
              <a:spcAft>
                <a:spcPts val="0"/>
              </a:spcAft>
              <a:buNone/>
            </a:pPr>
            <a:r>
              <a:rPr lang="en-US" i="1" dirty="0" smtClean="0"/>
              <a:t>Urban is dedicated </a:t>
            </a:r>
            <a:r>
              <a:rPr lang="en-US" i="1" dirty="0"/>
              <a:t>to elevating the debate </a:t>
            </a:r>
          </a:p>
          <a:p>
            <a:pPr marL="0" indent="0" algn="ctr">
              <a:spcBef>
                <a:spcPts val="0"/>
              </a:spcBef>
              <a:spcAft>
                <a:spcPts val="0"/>
              </a:spcAft>
              <a:buNone/>
            </a:pPr>
            <a:r>
              <a:rPr lang="en-US" i="1" dirty="0"/>
              <a:t>on social and economic policy through </a:t>
            </a:r>
          </a:p>
          <a:p>
            <a:pPr marL="0" indent="0" algn="ctr">
              <a:spcBef>
                <a:spcPts val="0"/>
              </a:spcBef>
              <a:spcAft>
                <a:spcPts val="1800"/>
              </a:spcAft>
              <a:buNone/>
            </a:pPr>
            <a:r>
              <a:rPr lang="en-US" i="1" dirty="0"/>
              <a:t>rigorous research and </a:t>
            </a:r>
            <a:r>
              <a:rPr lang="en-US" i="1" dirty="0" smtClean="0"/>
              <a:t>engagement.</a:t>
            </a:r>
          </a:p>
          <a:p>
            <a:r>
              <a:rPr lang="en-US" dirty="0" smtClean="0"/>
              <a:t>We believe in the power of evidence to improve lives by</a:t>
            </a:r>
          </a:p>
          <a:p>
            <a:pPr marL="565150" lvl="1"/>
            <a:r>
              <a:rPr lang="en-US" dirty="0" smtClean="0"/>
              <a:t>Reducing hardship amongst the most vulnerable</a:t>
            </a:r>
          </a:p>
          <a:p>
            <a:pPr marL="565150" lvl="1"/>
            <a:r>
              <a:rPr lang="en-US" dirty="0" smtClean="0"/>
              <a:t>Expanding opportunities for all people</a:t>
            </a:r>
          </a:p>
          <a:p>
            <a:pPr marL="565150" lvl="1"/>
            <a:r>
              <a:rPr lang="en-US" dirty="0" smtClean="0"/>
              <a:t>Strengthening the effectiveness of the public sector</a:t>
            </a:r>
            <a:endParaRPr lang="en-US" dirty="0"/>
          </a:p>
        </p:txBody>
      </p:sp>
      <p:pic>
        <p:nvPicPr>
          <p:cNvPr id="3074" name="Picture 2" descr="http://uint.urban.org/UrbanInstituteBrandIdentity/img/LOGOS/grid/without-elevate/white_bg/urban_grid_blue_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30" y="128099"/>
            <a:ext cx="1767097" cy="1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86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pPr algn="l" eaLnBrk="1" hangingPunct="1"/>
            <a:r>
              <a:rPr lang="en-US" altLang="en-US" smtClean="0"/>
              <a:t>Gigapan</a:t>
            </a:r>
          </a:p>
        </p:txBody>
      </p:sp>
      <p:pic>
        <p:nvPicPr>
          <p:cNvPr id="819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8" y="4168775"/>
            <a:ext cx="6578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196" name="Picture 4" descr="http://posterous.com/getfile/files.posterous.com/create/WD4LEkK1wbzGmnrf1IC0A6HQQETIgDyqa8V9fioIxHmthuZNy41kNnm8WX7v/IMG_3165.jpg.scaled.1000.jpg">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39700"/>
            <a:ext cx="393065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Content Placeholder 2"/>
          <p:cNvSpPr txBox="1">
            <a:spLocks/>
          </p:cNvSpPr>
          <p:nvPr/>
        </p:nvSpPr>
        <p:spPr bwMode="auto">
          <a:xfrm>
            <a:off x="612775" y="1600200"/>
            <a:ext cx="43053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700"/>
              </a:spcBef>
              <a:buClr>
                <a:schemeClr val="accent2"/>
              </a:buClr>
              <a:buSzPct val="60000"/>
              <a:buFont typeface="Wingdings" panose="05000000000000000000" pitchFamily="2" charset="2"/>
              <a:buChar char=""/>
            </a:pPr>
            <a:r>
              <a:rPr lang="en-US" altLang="en-US" sz="2900">
                <a:latin typeface="Tw Cen MT" panose="020B0602020104020603" pitchFamily="34" charset="0"/>
              </a:rPr>
              <a:t>Document neighborhood conditions</a:t>
            </a:r>
          </a:p>
          <a:p>
            <a:pPr eaLnBrk="1" hangingPunct="1">
              <a:spcBef>
                <a:spcPts val="700"/>
              </a:spcBef>
              <a:buClr>
                <a:schemeClr val="accent2"/>
              </a:buClr>
              <a:buSzPct val="60000"/>
              <a:buFont typeface="Wingdings" panose="05000000000000000000" pitchFamily="2" charset="2"/>
              <a:buChar char=""/>
            </a:pPr>
            <a:r>
              <a:rPr lang="en-US" altLang="en-US" sz="2900">
                <a:latin typeface="Tw Cen MT" panose="020B0602020104020603" pitchFamily="34" charset="0"/>
              </a:rPr>
              <a:t>Collect input from residents</a:t>
            </a:r>
          </a:p>
        </p:txBody>
      </p:sp>
    </p:spTree>
    <p:extLst>
      <p:ext uri="{BB962C8B-B14F-4D97-AF65-F5344CB8AC3E}">
        <p14:creationId xmlns:p14="http://schemas.microsoft.com/office/powerpoint/2010/main" val="2519210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altLang="en-US" smtClean="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522288"/>
            <a:ext cx="8969375" cy="582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227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sz="3800" i="1" dirty="0"/>
              <a:t>Interpreting, Communicating, and Engaging with </a:t>
            </a:r>
            <a:r>
              <a:rPr lang="en-US" sz="3800" i="1" dirty="0" smtClean="0"/>
              <a:t>Data: </a:t>
            </a:r>
            <a:br>
              <a:rPr lang="en-US" sz="3800" i="1" dirty="0" smtClean="0"/>
            </a:br>
            <a:r>
              <a:rPr lang="en-US" sz="3800" dirty="0" smtClean="0"/>
              <a:t>Example from Austin</a:t>
            </a:r>
            <a:endParaRPr lang="en-US" sz="3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03624"/>
            <a:ext cx="3662119" cy="91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95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COH Approach to Presenting Data</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Use multiple sources to understand the problem and potential solutions.</a:t>
            </a:r>
          </a:p>
          <a:p>
            <a:r>
              <a:rPr lang="en-US" dirty="0" smtClean="0"/>
              <a:t>Include community needs and assets.</a:t>
            </a:r>
          </a:p>
          <a:p>
            <a:r>
              <a:rPr lang="en-US" dirty="0"/>
              <a:t>Admit imperfections and </a:t>
            </a:r>
            <a:r>
              <a:rPr lang="en-US" dirty="0" smtClean="0"/>
              <a:t>limitations.</a:t>
            </a:r>
            <a:endParaRPr lang="en-US" dirty="0"/>
          </a:p>
          <a:p>
            <a:r>
              <a:rPr lang="en-US" dirty="0" smtClean="0"/>
              <a:t>Enlist participants to fill out the picture (including tangible and intangible). </a:t>
            </a:r>
            <a:endParaRPr lang="en-US" dirty="0"/>
          </a:p>
        </p:txBody>
      </p:sp>
    </p:spTree>
    <p:extLst>
      <p:ext uri="{BB962C8B-B14F-4D97-AF65-F5344CB8AC3E}">
        <p14:creationId xmlns:p14="http://schemas.microsoft.com/office/powerpoint/2010/main" val="180315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92125" y="481013"/>
            <a:ext cx="8382000" cy="609600"/>
          </a:xfrm>
          <a:prstGeom prst="rect">
            <a:avLst/>
          </a:prstGeom>
        </p:spPr>
        <p:txBody>
          <a:bodyPr>
            <a:normAutofit fontScale="97500" lnSpcReduction="10000"/>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eaLnBrk="1" hangingPunct="1">
              <a:defRPr/>
            </a:pPr>
            <a:endParaRPr lang="en-US" sz="3800" kern="0" dirty="0" smtClean="0"/>
          </a:p>
        </p:txBody>
      </p:sp>
      <p:sp>
        <p:nvSpPr>
          <p:cNvPr id="5" name="Rectangle 2"/>
          <p:cNvSpPr txBox="1">
            <a:spLocks noChangeArrowheads="1"/>
          </p:cNvSpPr>
          <p:nvPr/>
        </p:nvSpPr>
        <p:spPr>
          <a:xfrm>
            <a:off x="492125" y="522288"/>
            <a:ext cx="8077200" cy="527050"/>
          </a:xfrm>
          <a:prstGeom prst="rect">
            <a:avLst/>
          </a:prstGeom>
        </p:spPr>
        <p:txBody>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eaLnBrk="1" hangingPunct="1">
              <a:defRPr/>
            </a:pPr>
            <a:r>
              <a:rPr lang="en-US" sz="3000" kern="0" dirty="0" smtClean="0">
                <a:solidFill>
                  <a:schemeClr val="accent2"/>
                </a:solidFill>
              </a:rPr>
              <a:t>Understanding </a:t>
            </a:r>
          </a:p>
          <a:p>
            <a:pPr algn="ctr" eaLnBrk="1" hangingPunct="1">
              <a:defRPr/>
            </a:pPr>
            <a:r>
              <a:rPr lang="en-US" sz="3000" kern="0" dirty="0" smtClean="0">
                <a:solidFill>
                  <a:schemeClr val="accent2"/>
                </a:solidFill>
              </a:rPr>
              <a:t>the Problem</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596" y="481013"/>
            <a:ext cx="4343703" cy="61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43" y="4610100"/>
            <a:ext cx="2310519" cy="201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00" y="492857"/>
            <a:ext cx="4298895" cy="607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222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28" y="5990774"/>
            <a:ext cx="6168571" cy="83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COH Community Summit</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43313" y="1567543"/>
            <a:ext cx="4123100" cy="295024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407886"/>
            <a:ext cx="3938115" cy="316781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08280" y="4008396"/>
            <a:ext cx="4672238" cy="2588346"/>
          </a:xfrm>
          <a:prstGeom prst="rect">
            <a:avLst/>
          </a:prstGeom>
        </p:spPr>
      </p:pic>
    </p:spTree>
    <p:extLst>
      <p:ext uri="{BB962C8B-B14F-4D97-AF65-F5344CB8AC3E}">
        <p14:creationId xmlns:p14="http://schemas.microsoft.com/office/powerpoint/2010/main" val="4115089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Operational &amp; Policy Changes</a:t>
            </a:r>
            <a:endParaRPr lang="en-US" dirty="0"/>
          </a:p>
        </p:txBody>
      </p:sp>
      <p:sp>
        <p:nvSpPr>
          <p:cNvPr id="3" name="Content Placeholder 2"/>
          <p:cNvSpPr>
            <a:spLocks noGrp="1"/>
          </p:cNvSpPr>
          <p:nvPr>
            <p:ph idx="1"/>
          </p:nvPr>
        </p:nvSpPr>
        <p:spPr>
          <a:xfrm>
            <a:off x="641350" y="1736119"/>
            <a:ext cx="7760188" cy="4203573"/>
          </a:xfrm>
        </p:spPr>
        <p:txBody>
          <a:bodyPr/>
          <a:lstStyle/>
          <a:p>
            <a:r>
              <a:rPr lang="en-US" dirty="0"/>
              <a:t>Targeted allocation of resources by City and County to neighborhoods of highest need</a:t>
            </a:r>
          </a:p>
          <a:p>
            <a:r>
              <a:rPr lang="en-US" dirty="0"/>
              <a:t>City planning to include sidewalks and hike/bike trails in targeted neighborhoods</a:t>
            </a:r>
          </a:p>
          <a:p>
            <a:r>
              <a:rPr lang="en-US" dirty="0"/>
              <a:t>AISD School Board included student health as a core value</a:t>
            </a:r>
          </a:p>
          <a:p>
            <a:r>
              <a:rPr lang="en-US" dirty="0"/>
              <a:t>Improved physical education and health curriculum in schools</a:t>
            </a:r>
          </a:p>
          <a:p>
            <a:r>
              <a:rPr lang="en-US" dirty="0"/>
              <a:t>Improved awareness and advocacy around importance of school recess</a:t>
            </a:r>
          </a:p>
        </p:txBody>
      </p:sp>
    </p:spTree>
    <p:extLst>
      <p:ext uri="{BB962C8B-B14F-4D97-AF65-F5344CB8AC3E}">
        <p14:creationId xmlns:p14="http://schemas.microsoft.com/office/powerpoint/2010/main" val="1112448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u="sng" dirty="0" smtClean="0">
                <a:solidFill>
                  <a:schemeClr val="tx2">
                    <a:lumMod val="75000"/>
                  </a:schemeClr>
                </a:solidFill>
              </a:rPr>
              <a:t>www.neighborhoodindicators.org</a:t>
            </a:r>
            <a:endParaRPr lang="en-US" u="sng" dirty="0">
              <a:solidFill>
                <a:schemeClr val="tx2">
                  <a:lumMod val="75000"/>
                </a:schemeClr>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43" y="1201615"/>
            <a:ext cx="7671263" cy="5505618"/>
          </a:xfrm>
          <a:prstGeom prst="rect">
            <a:avLst/>
          </a:prstGeom>
        </p:spPr>
      </p:pic>
    </p:spTree>
    <p:extLst>
      <p:ext uri="{BB962C8B-B14F-4D97-AF65-F5344CB8AC3E}">
        <p14:creationId xmlns:p14="http://schemas.microsoft.com/office/powerpoint/2010/main" val="1582779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0" y="520844"/>
            <a:ext cx="8171542" cy="5382841"/>
          </a:xfrm>
          <a:prstGeom prst="rect">
            <a:avLst/>
          </a:prstGeom>
        </p:spPr>
      </p:pic>
    </p:spTree>
    <p:extLst>
      <p:ext uri="{BB962C8B-B14F-4D97-AF65-F5344CB8AC3E}">
        <p14:creationId xmlns:p14="http://schemas.microsoft.com/office/powerpoint/2010/main" val="3267417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008" y="1631431"/>
            <a:ext cx="7818581" cy="787545"/>
          </a:xfrm>
        </p:spPr>
        <p:txBody>
          <a:bodyPr/>
          <a:lstStyle/>
          <a:p>
            <a:r>
              <a:rPr lang="en-US" dirty="0" smtClean="0"/>
              <a:t>Follow us on Twitter @NNIPHQ</a:t>
            </a:r>
            <a:br>
              <a:rPr lang="en-US" dirty="0" smtClean="0"/>
            </a:br>
            <a:r>
              <a:rPr lang="en-US" dirty="0" smtClean="0"/>
              <a:t>or on NNIPNews </a:t>
            </a:r>
            <a:r>
              <a:rPr lang="en-US" dirty="0"/>
              <a:t>Google Group </a:t>
            </a:r>
          </a:p>
        </p:txBody>
      </p:sp>
      <p:sp>
        <p:nvSpPr>
          <p:cNvPr id="3" name="Text Placeholder 2"/>
          <p:cNvSpPr>
            <a:spLocks noGrp="1"/>
          </p:cNvSpPr>
          <p:nvPr>
            <p:ph type="body" sz="quarter" idx="10"/>
          </p:nvPr>
        </p:nvSpPr>
        <p:spPr/>
        <p:txBody>
          <a:bodyPr/>
          <a:lstStyle/>
          <a:p>
            <a:r>
              <a:rPr lang="en-US" sz="1800" dirty="0" smtClean="0"/>
              <a:t>For more information about NNIP, visit </a:t>
            </a:r>
            <a:r>
              <a:rPr lang="en-US" sz="1800" dirty="0" smtClean="0">
                <a:hlinkClick r:id="rId3"/>
              </a:rPr>
              <a:t>www.neighborhoodindicators.org</a:t>
            </a:r>
            <a:r>
              <a:rPr lang="en-US" sz="1800" dirty="0" smtClean="0"/>
              <a:t>  or </a:t>
            </a:r>
          </a:p>
          <a:p>
            <a:r>
              <a:rPr lang="en-US" sz="1800" dirty="0" smtClean="0"/>
              <a:t>email Kathy Pettit at kpettit@urban.org</a:t>
            </a:r>
            <a:endParaRPr lang="en-US" sz="1800" dirty="0"/>
          </a:p>
        </p:txBody>
      </p:sp>
    </p:spTree>
    <p:extLst>
      <p:ext uri="{BB962C8B-B14F-4D97-AF65-F5344CB8AC3E}">
        <p14:creationId xmlns:p14="http://schemas.microsoft.com/office/powerpoint/2010/main" val="3012326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National Neighborhood </a:t>
            </a:r>
            <a:br>
              <a:rPr lang="en-US" dirty="0" smtClean="0"/>
            </a:br>
            <a:r>
              <a:rPr lang="en-US" dirty="0" smtClean="0"/>
              <a:t>Indicators Partnership</a:t>
            </a:r>
            <a:endParaRPr lang="en-US" dirty="0"/>
          </a:p>
        </p:txBody>
      </p:sp>
      <p:sp>
        <p:nvSpPr>
          <p:cNvPr id="7" name="Content Placeholder 6"/>
          <p:cNvSpPr>
            <a:spLocks noGrp="1"/>
          </p:cNvSpPr>
          <p:nvPr>
            <p:ph idx="1"/>
          </p:nvPr>
        </p:nvSpPr>
        <p:spPr>
          <a:xfrm>
            <a:off x="641350" y="1738940"/>
            <a:ext cx="7948014" cy="4203573"/>
          </a:xfrm>
          <a:prstGeom prst="rect">
            <a:avLst/>
          </a:prstGeom>
        </p:spPr>
        <p:txBody>
          <a:bodyPr/>
          <a:lstStyle/>
          <a:p>
            <a:r>
              <a:rPr lang="en-US" dirty="0"/>
              <a:t>Collaborative effort of Urban Institute and 30+ </a:t>
            </a:r>
            <a:r>
              <a:rPr lang="en-US" i="1" dirty="0"/>
              <a:t>local data intermediaries </a:t>
            </a:r>
            <a:r>
              <a:rPr lang="en-US" dirty="0"/>
              <a:t>since </a:t>
            </a:r>
            <a:r>
              <a:rPr lang="en-US" dirty="0" smtClean="0"/>
              <a:t>1995</a:t>
            </a:r>
            <a:endParaRPr lang="en-US" dirty="0"/>
          </a:p>
          <a:p>
            <a:r>
              <a:rPr lang="en-US" dirty="0"/>
              <a:t>NNIP partners </a:t>
            </a:r>
            <a:r>
              <a:rPr lang="en-US" dirty="0" smtClean="0"/>
              <a:t>collect and organize neighborhood data to help local stakeholders  </a:t>
            </a:r>
            <a:r>
              <a:rPr lang="en-US" dirty="0"/>
              <a:t>improve </a:t>
            </a:r>
            <a:r>
              <a:rPr lang="en-US" dirty="0" smtClean="0"/>
              <a:t>their communities </a:t>
            </a:r>
          </a:p>
          <a:p>
            <a:pPr lvl="1"/>
            <a:r>
              <a:rPr lang="en-US" dirty="0" smtClean="0"/>
              <a:t>Trusted </a:t>
            </a:r>
            <a:r>
              <a:rPr lang="en-US" dirty="0"/>
              <a:t>and engaged institutions</a:t>
            </a:r>
          </a:p>
          <a:p>
            <a:pPr lvl="1"/>
            <a:r>
              <a:rPr lang="en-US" dirty="0"/>
              <a:t>Relevant </a:t>
            </a:r>
            <a:r>
              <a:rPr lang="en-US" dirty="0" smtClean="0"/>
              <a:t>data </a:t>
            </a:r>
            <a:r>
              <a:rPr lang="en-US" dirty="0"/>
              <a:t>across </a:t>
            </a:r>
            <a:r>
              <a:rPr lang="en-US" dirty="0" smtClean="0"/>
              <a:t>topics and over time</a:t>
            </a:r>
            <a:endParaRPr lang="en-US" dirty="0"/>
          </a:p>
        </p:txBody>
      </p:sp>
    </p:spTree>
    <p:extLst>
      <p:ext uri="{BB962C8B-B14F-4D97-AF65-F5344CB8AC3E}">
        <p14:creationId xmlns:p14="http://schemas.microsoft.com/office/powerpoint/2010/main" val="733284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437695" y="2697763"/>
            <a:ext cx="6005073" cy="3537613"/>
            <a:chOff x="1798961" y="1779468"/>
            <a:chExt cx="5585058" cy="3361485"/>
          </a:xfrm>
        </p:grpSpPr>
        <p:grpSp>
          <p:nvGrpSpPr>
            <p:cNvPr id="87" name="Group 86"/>
            <p:cNvGrpSpPr/>
            <p:nvPr/>
          </p:nvGrpSpPr>
          <p:grpSpPr>
            <a:xfrm>
              <a:off x="1798961" y="1779468"/>
              <a:ext cx="5585058" cy="3361485"/>
              <a:chOff x="1798961" y="1779468"/>
              <a:chExt cx="5585058" cy="3361485"/>
            </a:xfrm>
          </p:grpSpPr>
          <p:pic>
            <p:nvPicPr>
              <p:cNvPr id="89" name="Picture 88" descr="Map.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8961" y="1779468"/>
                <a:ext cx="5585058" cy="3361485"/>
              </a:xfrm>
              <a:prstGeom prst="rect">
                <a:avLst/>
              </a:prstGeom>
            </p:spPr>
          </p:pic>
          <p:sp>
            <p:nvSpPr>
              <p:cNvPr id="90" name="Oval 89"/>
              <p:cNvSpPr/>
              <p:nvPr userDrawn="1"/>
            </p:nvSpPr>
            <p:spPr>
              <a:xfrm>
                <a:off x="2231019" y="1962627"/>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userDrawn="1"/>
            </p:nvSpPr>
            <p:spPr>
              <a:xfrm>
                <a:off x="2125806" y="2218431"/>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1921452" y="3241768"/>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3717295" y="3335793"/>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4531790" y="4200559"/>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4766269" y="3363311"/>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4840419" y="2544224"/>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5190276" y="3377265"/>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5288111" y="3812176"/>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5364314" y="2756134"/>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5629484" y="2745919"/>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5603940" y="3233637"/>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5623080" y="3668948"/>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5897420" y="3929106"/>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userDrawn="1"/>
            </p:nvSpPr>
            <p:spPr>
              <a:xfrm>
                <a:off x="5937011" y="3102080"/>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userDrawn="1"/>
            </p:nvSpPr>
            <p:spPr>
              <a:xfrm>
                <a:off x="5835513" y="2784776"/>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userDrawn="1"/>
            </p:nvSpPr>
            <p:spPr>
              <a:xfrm>
                <a:off x="6034045" y="2912376"/>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6206042" y="2961849"/>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userDrawn="1"/>
            </p:nvSpPr>
            <p:spPr>
              <a:xfrm>
                <a:off x="6569921" y="3078823"/>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userDrawn="1"/>
            </p:nvSpPr>
            <p:spPr>
              <a:xfrm>
                <a:off x="6527622" y="3106803"/>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userDrawn="1"/>
            </p:nvSpPr>
            <p:spPr>
              <a:xfrm>
                <a:off x="6729536" y="2953848"/>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userDrawn="1"/>
            </p:nvSpPr>
            <p:spPr>
              <a:xfrm>
                <a:off x="6850496" y="2808526"/>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userDrawn="1"/>
            </p:nvSpPr>
            <p:spPr>
              <a:xfrm>
                <a:off x="6891969" y="2725582"/>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userDrawn="1"/>
            </p:nvSpPr>
            <p:spPr>
              <a:xfrm>
                <a:off x="7001392" y="2633524"/>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userDrawn="1"/>
            </p:nvSpPr>
            <p:spPr>
              <a:xfrm>
                <a:off x="7025627" y="2541271"/>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userDrawn="1"/>
            </p:nvSpPr>
            <p:spPr>
              <a:xfrm>
                <a:off x="4453011" y="4461542"/>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userDrawn="1"/>
            </p:nvSpPr>
            <p:spPr>
              <a:xfrm>
                <a:off x="4362512" y="4580223"/>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userDrawn="1"/>
            </p:nvSpPr>
            <p:spPr>
              <a:xfrm>
                <a:off x="5364314" y="4543281"/>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userDrawn="1"/>
            </p:nvSpPr>
            <p:spPr>
              <a:xfrm>
                <a:off x="6224124" y="4714747"/>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userDrawn="1"/>
            </p:nvSpPr>
            <p:spPr>
              <a:xfrm>
                <a:off x="6532779" y="4936081"/>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8" name="Oval 87"/>
            <p:cNvSpPr/>
            <p:nvPr/>
          </p:nvSpPr>
          <p:spPr>
            <a:xfrm>
              <a:off x="6259006" y="3665579"/>
              <a:ext cx="82945" cy="82945"/>
            </a:xfrm>
            <a:prstGeom prst="ellipse">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634" y="1964741"/>
            <a:ext cx="794149" cy="735228"/>
          </a:xfrm>
          <a:prstGeom prst="rect">
            <a:avLst/>
          </a:prstGeom>
        </p:spPr>
      </p:pic>
      <p:cxnSp>
        <p:nvCxnSpPr>
          <p:cNvPr id="8" name="Straight Arrow Connector 7"/>
          <p:cNvCxnSpPr/>
          <p:nvPr/>
        </p:nvCxnSpPr>
        <p:spPr>
          <a:xfrm>
            <a:off x="3958518" y="2347645"/>
            <a:ext cx="1125530" cy="19677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61429" y="2711545"/>
            <a:ext cx="1666725" cy="8424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080455" y="3115139"/>
            <a:ext cx="257429" cy="7894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362944" y="4740025"/>
            <a:ext cx="739071" cy="5056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978228" y="4123343"/>
            <a:ext cx="583014" cy="2095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101" idx="0"/>
          </p:cNvCxnSpPr>
          <p:nvPr/>
        </p:nvCxnSpPr>
        <p:spPr>
          <a:xfrm>
            <a:off x="5360357" y="2147455"/>
            <a:ext cx="213056" cy="20806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Translators and Navigators</a:t>
            </a:r>
            <a:endParaRPr lang="en-US" dirty="0"/>
          </a:p>
        </p:txBody>
      </p:sp>
      <p:sp>
        <p:nvSpPr>
          <p:cNvPr id="29" name="AutoShape 4" descr="Image result for steve spiker photo"/>
          <p:cNvSpPr>
            <a:spLocks noChangeAspect="1" noChangeArrowheads="1"/>
          </p:cNvSpPr>
          <p:nvPr/>
        </p:nvSpPr>
        <p:spPr bwMode="auto">
          <a:xfrm>
            <a:off x="152400" y="15875"/>
            <a:ext cx="165735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39" name="Straight Arrow Connector 38"/>
          <p:cNvCxnSpPr/>
          <p:nvPr/>
        </p:nvCxnSpPr>
        <p:spPr>
          <a:xfrm flipH="1" flipV="1">
            <a:off x="4305394" y="5741732"/>
            <a:ext cx="544399" cy="2780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6899838" y="2266197"/>
            <a:ext cx="816499" cy="14998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1012065" y="2840481"/>
            <a:ext cx="649149" cy="2746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H="1">
            <a:off x="6681802" y="4152490"/>
            <a:ext cx="66205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6" name="Picture 55" descr="https://encrypted-tbn2.gstatic.com/images?q=tbn:ANd9GcQdLqTCilIS7AJt53fFJkdwj02-lKo3fDw6y99sqglX7MkenuMdac6JWZY">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277101" y="3977322"/>
            <a:ext cx="799465" cy="56701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5957" y="4933188"/>
            <a:ext cx="680654" cy="68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neighborhoodindicators.org/sites/default/files/styles/200x200/public/profile_photos/coulton_200x199.jpg?itok=MWeuaES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1303" y="2512689"/>
            <a:ext cx="673904" cy="6739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9822" y="1664487"/>
            <a:ext cx="727543" cy="727543"/>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5347" y="1585363"/>
            <a:ext cx="685310" cy="68531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1711" y="4102217"/>
            <a:ext cx="652295" cy="652295"/>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20707" y="1573365"/>
            <a:ext cx="663428" cy="663428"/>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308" y="2287243"/>
            <a:ext cx="728896" cy="728896"/>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45193" y="2632873"/>
            <a:ext cx="614144" cy="614144"/>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1052" y="1551733"/>
            <a:ext cx="795912" cy="795912"/>
          </a:xfrm>
          <a:prstGeom prst="rect">
            <a:avLst/>
          </a:prstGeom>
        </p:spPr>
      </p:pic>
      <p:sp>
        <p:nvSpPr>
          <p:cNvPr id="31" name="AutoShape 4" descr="Image result for laura mckieran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6" descr="Image result for laura mckieran pho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ttp://cinow.info/wp-content/uploads/2015/05/LMcKieran708-150x15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81006" y="6037079"/>
            <a:ext cx="863366" cy="863366"/>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Arrow Connector 69"/>
          <p:cNvCxnSpPr/>
          <p:nvPr/>
        </p:nvCxnSpPr>
        <p:spPr>
          <a:xfrm flipH="1">
            <a:off x="7199786" y="3075982"/>
            <a:ext cx="652531" cy="4223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5626723" y="2218704"/>
            <a:ext cx="364548" cy="14165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806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0" y="205101"/>
            <a:ext cx="9144000" cy="1060258"/>
          </a:xfrm>
        </p:spPr>
        <p:txBody>
          <a:bodyPr/>
          <a:lstStyle/>
          <a:p>
            <a:pPr algn="ctr"/>
            <a:r>
              <a:rPr lang="en-US" sz="3200" dirty="0" smtClean="0">
                <a:solidFill>
                  <a:schemeClr val="tx1"/>
                </a:solidFill>
              </a:rPr>
              <a:t>From Data to Action</a:t>
            </a:r>
            <a:endParaRPr lang="en-US" sz="3200" dirty="0">
              <a:solidFill>
                <a:schemeClr val="tx1"/>
              </a:solidFill>
            </a:endParaRPr>
          </a:p>
        </p:txBody>
      </p:sp>
      <p:sp>
        <p:nvSpPr>
          <p:cNvPr id="20" name="Rectangle 19"/>
          <p:cNvSpPr/>
          <p:nvPr/>
        </p:nvSpPr>
        <p:spPr>
          <a:xfrm>
            <a:off x="3245014" y="421809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381762587"/>
              </p:ext>
            </p:extLst>
          </p:nvPr>
        </p:nvGraphicFramePr>
        <p:xfrm>
          <a:off x="1079279" y="812802"/>
          <a:ext cx="7631583" cy="5902210"/>
        </p:xfrm>
        <a:graphic>
          <a:graphicData uri="http://schemas.openxmlformats.org/drawingml/2006/table">
            <a:tbl>
              <a:tblPr firstRow="1" bandRow="1">
                <a:tableStyleId>{5C22544A-7EE6-4342-B048-85BDC9FD1C3A}</a:tableStyleId>
              </a:tblPr>
              <a:tblGrid>
                <a:gridCol w="3637100"/>
                <a:gridCol w="3994483"/>
              </a:tblGrid>
              <a:tr h="356349">
                <a:tc>
                  <a:txBody>
                    <a:bodyPr/>
                    <a:lstStyle/>
                    <a:p>
                      <a:r>
                        <a:rPr lang="en-US" dirty="0" smtClean="0"/>
                        <a:t>Steps</a:t>
                      </a:r>
                      <a:endParaRPr lang="en-US" b="0" dirty="0"/>
                    </a:p>
                  </a:txBody>
                  <a:tcPr/>
                </a:tc>
                <a:tc>
                  <a:txBody>
                    <a:bodyPr/>
                    <a:lstStyle/>
                    <a:p>
                      <a:r>
                        <a:rPr lang="en-US" dirty="0" smtClean="0"/>
                        <a:t>Examples</a:t>
                      </a:r>
                      <a:endParaRPr lang="en-US" dirty="0"/>
                    </a:p>
                  </a:txBody>
                  <a:tcPr/>
                </a:tc>
              </a:tr>
              <a:tr h="7272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Collect Raw Data</a:t>
                      </a:r>
                    </a:p>
                  </a:txBody>
                  <a:tcPr/>
                </a:tc>
                <a:tc>
                  <a:txBody>
                    <a:bodyPr/>
                    <a:lstStyle/>
                    <a:p>
                      <a:pPr marL="285750" indent="-285750" algn="l">
                        <a:buFont typeface="Arial" panose="020B0604020202020204" pitchFamily="34" charset="0"/>
                        <a:buChar char="•"/>
                      </a:pPr>
                      <a:r>
                        <a:rPr lang="en-US" baseline="0" dirty="0" smtClean="0"/>
                        <a:t>A</a:t>
                      </a:r>
                      <a:r>
                        <a:rPr lang="en-US" dirty="0" smtClean="0"/>
                        <a:t>dministrative Data</a:t>
                      </a:r>
                    </a:p>
                    <a:p>
                      <a:pPr marL="285750" indent="-285750" algn="l">
                        <a:buFont typeface="Arial" panose="020B0604020202020204" pitchFamily="34" charset="0"/>
                        <a:buChar char="•"/>
                      </a:pPr>
                      <a:r>
                        <a:rPr lang="en-US" baseline="0" dirty="0" smtClean="0"/>
                        <a:t>Household/ Property S</a:t>
                      </a:r>
                      <a:r>
                        <a:rPr lang="en-US" dirty="0" smtClean="0"/>
                        <a:t>urveys</a:t>
                      </a:r>
                    </a:p>
                  </a:txBody>
                  <a:tcPr/>
                </a:tc>
              </a:tr>
              <a:tr h="734579">
                <a:tc>
                  <a:txBody>
                    <a:bodyPr/>
                    <a:lstStyle/>
                    <a:p>
                      <a:r>
                        <a:rPr lang="en-US" dirty="0" smtClean="0"/>
                        <a:t>2. Enhance Data</a:t>
                      </a:r>
                      <a:endParaRPr lang="en-US" dirty="0"/>
                    </a:p>
                  </a:txBody>
                  <a:tcPr/>
                </a:tc>
                <a:tc>
                  <a:txBody>
                    <a:bodyPr/>
                    <a:lstStyle/>
                    <a:p>
                      <a:pPr marL="285750" indent="-285750" algn="l">
                        <a:buFont typeface="Arial" panose="020B0604020202020204" pitchFamily="34" charset="0"/>
                        <a:buChar char="•"/>
                      </a:pPr>
                      <a:r>
                        <a:rPr lang="en-US" dirty="0" smtClean="0"/>
                        <a:t>Integrated Data Systems</a:t>
                      </a:r>
                    </a:p>
                    <a:p>
                      <a:pPr marL="285750" indent="-285750" algn="l">
                        <a:buFont typeface="Arial" panose="020B0604020202020204" pitchFamily="34" charset="0"/>
                        <a:buChar char="•"/>
                      </a:pPr>
                      <a:r>
                        <a:rPr lang="en-US" dirty="0" smtClean="0"/>
                        <a:t>Neighborhood</a:t>
                      </a:r>
                      <a:r>
                        <a:rPr lang="en-US" baseline="0" dirty="0" smtClean="0"/>
                        <a:t> Indicators</a:t>
                      </a:r>
                    </a:p>
                  </a:txBody>
                  <a:tcPr/>
                </a:tc>
              </a:tr>
              <a:tr h="765838">
                <a:tc>
                  <a:txBody>
                    <a:bodyPr/>
                    <a:lstStyle/>
                    <a:p>
                      <a:pPr algn="l"/>
                      <a:r>
                        <a:rPr lang="en-US" i="0" u="none" dirty="0" smtClean="0"/>
                        <a:t>3. Interpret</a:t>
                      </a:r>
                      <a:r>
                        <a:rPr lang="en-US" i="0" u="none" baseline="0" dirty="0" smtClean="0"/>
                        <a:t> </a:t>
                      </a:r>
                      <a:r>
                        <a:rPr lang="en-US" i="0" u="none" dirty="0" smtClean="0"/>
                        <a:t>Data</a:t>
                      </a:r>
                    </a:p>
                  </a:txBody>
                  <a:tcPr/>
                </a:tc>
                <a:tc>
                  <a:txBody>
                    <a:bodyPr/>
                    <a:lstStyle/>
                    <a:p>
                      <a:pPr marL="285750" indent="-285750" algn="l">
                        <a:buFont typeface="Arial" panose="020B0604020202020204" pitchFamily="34" charset="0"/>
                        <a:buChar char="•"/>
                      </a:pPr>
                      <a:r>
                        <a:rPr lang="en-US" dirty="0" smtClean="0"/>
                        <a:t>Analysis</a:t>
                      </a:r>
                      <a:endParaRPr lang="en-US" baseline="0" dirty="0" smtClean="0"/>
                    </a:p>
                    <a:p>
                      <a:pPr marL="285750" indent="-285750" algn="l">
                        <a:buFont typeface="Arial" panose="020B0604020202020204" pitchFamily="34" charset="0"/>
                        <a:buChar char="•"/>
                      </a:pPr>
                      <a:r>
                        <a:rPr lang="en-US" baseline="0" dirty="0" smtClean="0"/>
                        <a:t>Local Knowledge</a:t>
                      </a:r>
                      <a:endParaRPr lang="en-US" dirty="0" smtClean="0"/>
                    </a:p>
                  </a:txBody>
                  <a:tcPr/>
                </a:tc>
              </a:tr>
              <a:tr h="781467">
                <a:tc>
                  <a:txBody>
                    <a:bodyPr/>
                    <a:lstStyle/>
                    <a:p>
                      <a:pPr algn="l"/>
                      <a:r>
                        <a:rPr lang="en-US" i="0" u="none" dirty="0" smtClean="0"/>
                        <a:t>4. Communicate Data</a:t>
                      </a:r>
                    </a:p>
                  </a:txBody>
                  <a:tcPr/>
                </a:tc>
                <a:tc>
                  <a:txBody>
                    <a:bodyPr/>
                    <a:lstStyle/>
                    <a:p>
                      <a:pPr marL="285750" indent="-285750" algn="l">
                        <a:buFont typeface="Arial" panose="020B0604020202020204" pitchFamily="34" charset="0"/>
                        <a:buChar char="•"/>
                      </a:pPr>
                      <a:r>
                        <a:rPr lang="en-US" dirty="0" smtClean="0"/>
                        <a:t>Visualization</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Storytelling</a:t>
                      </a:r>
                    </a:p>
                  </a:txBody>
                  <a:tcPr/>
                </a:tc>
              </a:tr>
              <a:tr h="785317">
                <a:tc>
                  <a:txBody>
                    <a:bodyPr/>
                    <a:lstStyle/>
                    <a:p>
                      <a:r>
                        <a:rPr lang="en-US" dirty="0" smtClean="0"/>
                        <a:t>5. Build</a:t>
                      </a:r>
                      <a:r>
                        <a:rPr lang="en-US" baseline="0" dirty="0" smtClean="0"/>
                        <a:t> Capacity to Use</a:t>
                      </a:r>
                      <a:r>
                        <a:rPr lang="en-US" dirty="0" smtClean="0"/>
                        <a:t> </a:t>
                      </a:r>
                      <a:r>
                        <a:rPr lang="en-US" baseline="0" dirty="0" smtClean="0"/>
                        <a:t>Data</a:t>
                      </a:r>
                      <a:endParaRPr lang="en-US" dirty="0"/>
                    </a:p>
                  </a:txBody>
                  <a:tcPr/>
                </a:tc>
                <a:tc>
                  <a:txBody>
                    <a:bodyPr/>
                    <a:lstStyle/>
                    <a:p>
                      <a:pPr marL="285750" indent="-285750" algn="l">
                        <a:buFont typeface="Arial" panose="020B0604020202020204" pitchFamily="34" charset="0"/>
                        <a:buChar char="•"/>
                      </a:pPr>
                      <a:r>
                        <a:rPr lang="en-US" dirty="0" smtClean="0"/>
                        <a:t>Training</a:t>
                      </a:r>
                    </a:p>
                    <a:p>
                      <a:pPr marL="285750" indent="-285750" algn="l">
                        <a:buFont typeface="Arial" panose="020B0604020202020204" pitchFamily="34" charset="0"/>
                        <a:buChar char="•"/>
                      </a:pPr>
                      <a:r>
                        <a:rPr lang="en-US" dirty="0" smtClean="0"/>
                        <a:t>Technical Assistance</a:t>
                      </a:r>
                    </a:p>
                  </a:txBody>
                  <a:tcPr/>
                </a:tc>
              </a:tr>
              <a:tr h="871393">
                <a:tc>
                  <a:txBody>
                    <a:bodyPr/>
                    <a:lstStyle/>
                    <a:p>
                      <a:r>
                        <a:rPr lang="en-US" dirty="0" smtClean="0"/>
                        <a:t>6. Engage with </a:t>
                      </a:r>
                      <a:r>
                        <a:rPr lang="en-US" baseline="0" dirty="0" smtClean="0"/>
                        <a:t>Data</a:t>
                      </a:r>
                      <a:endParaRPr lang="en-US" dirty="0"/>
                    </a:p>
                  </a:txBody>
                  <a:tcPr/>
                </a:tc>
                <a:tc>
                  <a:txBody>
                    <a:bodyPr/>
                    <a:lstStyle/>
                    <a:p>
                      <a:pPr marL="285750" indent="-285750" algn="l">
                        <a:buFont typeface="Arial" panose="020B0604020202020204" pitchFamily="34" charset="0"/>
                        <a:buChar char="•"/>
                      </a:pPr>
                      <a:r>
                        <a:rPr lang="en-US" baseline="0" dirty="0" smtClean="0"/>
                        <a:t>Organizing and Advocacy</a:t>
                      </a:r>
                    </a:p>
                    <a:p>
                      <a:pPr marL="285750" indent="-285750" algn="l">
                        <a:buFont typeface="Arial" panose="020B0604020202020204" pitchFamily="34" charset="0"/>
                        <a:buChar char="•"/>
                      </a:pPr>
                      <a:r>
                        <a:rPr lang="en-US" baseline="0" dirty="0" smtClean="0"/>
                        <a:t>Policy and Planning</a:t>
                      </a:r>
                    </a:p>
                  </a:txBody>
                  <a:tcPr/>
                </a:tc>
              </a:tr>
              <a:tr h="870572">
                <a:tc>
                  <a:txBody>
                    <a:bodyPr/>
                    <a:lstStyle/>
                    <a:p>
                      <a:r>
                        <a:rPr lang="en-US" dirty="0" smtClean="0"/>
                        <a:t>7. Measure</a:t>
                      </a:r>
                      <a:r>
                        <a:rPr lang="en-US" baseline="0" dirty="0" smtClean="0"/>
                        <a:t> Impact</a:t>
                      </a:r>
                      <a:endParaRPr lang="en-US" dirty="0"/>
                    </a:p>
                  </a:txBody>
                  <a:tcPr/>
                </a:tc>
                <a:tc>
                  <a:txBody>
                    <a:bodyPr/>
                    <a:lstStyle/>
                    <a:p>
                      <a:pPr marL="285750" indent="-285750" algn="l">
                        <a:buFont typeface="Arial" panose="020B0604020202020204" pitchFamily="34" charset="0"/>
                        <a:buChar char="•"/>
                      </a:pPr>
                      <a:r>
                        <a:rPr lang="en-US" baseline="0" dirty="0" smtClean="0"/>
                        <a:t>Interim Outcomes</a:t>
                      </a:r>
                    </a:p>
                    <a:p>
                      <a:pPr marL="285750" indent="-285750" algn="l">
                        <a:buFont typeface="Arial" panose="020B0604020202020204" pitchFamily="34" charset="0"/>
                        <a:buChar char="•"/>
                      </a:pPr>
                      <a:r>
                        <a:rPr lang="en-US" baseline="0" dirty="0" smtClean="0"/>
                        <a:t>Community Change</a:t>
                      </a:r>
                    </a:p>
                  </a:txBody>
                  <a:tcPr/>
                </a:tc>
              </a:tr>
            </a:tbl>
          </a:graphicData>
        </a:graphic>
      </p:graphicFrame>
    </p:spTree>
    <p:extLst>
      <p:ext uri="{BB962C8B-B14F-4D97-AF65-F5344CB8AC3E}">
        <p14:creationId xmlns:p14="http://schemas.microsoft.com/office/powerpoint/2010/main" val="2716232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NNIP Principles	</a:t>
            </a:r>
            <a:endParaRPr lang="en-US" dirty="0"/>
          </a:p>
        </p:txBody>
      </p:sp>
      <p:sp>
        <p:nvSpPr>
          <p:cNvPr id="3" name="Content Placeholder 2"/>
          <p:cNvSpPr>
            <a:spLocks noGrp="1"/>
          </p:cNvSpPr>
          <p:nvPr>
            <p:ph idx="1"/>
          </p:nvPr>
        </p:nvSpPr>
        <p:spPr>
          <a:xfrm>
            <a:off x="641350" y="1768229"/>
            <a:ext cx="7760188" cy="4203573"/>
          </a:xfrm>
        </p:spPr>
        <p:txBody>
          <a:bodyPr/>
          <a:lstStyle/>
          <a:p>
            <a:r>
              <a:rPr lang="en-US" dirty="0" smtClean="0"/>
              <a:t>Build local, multipurpose </a:t>
            </a:r>
            <a:r>
              <a:rPr lang="en-US" dirty="0"/>
              <a:t>institutional </a:t>
            </a:r>
            <a:r>
              <a:rPr lang="en-US" dirty="0" smtClean="0"/>
              <a:t>capacity for the long-term.</a:t>
            </a:r>
          </a:p>
          <a:p>
            <a:r>
              <a:rPr lang="en-US" dirty="0" smtClean="0"/>
              <a:t>Use short-term projects to advance broader vision and relationships.</a:t>
            </a:r>
          </a:p>
          <a:p>
            <a:r>
              <a:rPr lang="en-US" dirty="0"/>
              <a:t>Bring talent </a:t>
            </a:r>
            <a:r>
              <a:rPr lang="en-US" dirty="0" smtClean="0"/>
              <a:t>from across silos to </a:t>
            </a:r>
            <a:r>
              <a:rPr lang="en-US" dirty="0"/>
              <a:t>the table to </a:t>
            </a:r>
            <a:r>
              <a:rPr lang="en-US" dirty="0" smtClean="0"/>
              <a:t>understand and address issues together.</a:t>
            </a:r>
          </a:p>
          <a:p>
            <a:r>
              <a:rPr lang="en-US" dirty="0" smtClean="0"/>
              <a:t>Be a voice for equity and empowering low-income neighborhoods.</a:t>
            </a:r>
            <a:endParaRPr lang="en-US" dirty="0"/>
          </a:p>
          <a:p>
            <a:endParaRPr lang="en-US" dirty="0" smtClean="0"/>
          </a:p>
          <a:p>
            <a:endParaRPr lang="en-US" dirty="0"/>
          </a:p>
        </p:txBody>
      </p:sp>
    </p:spTree>
    <p:extLst>
      <p:ext uri="{BB962C8B-B14F-4D97-AF65-F5344CB8AC3E}">
        <p14:creationId xmlns:p14="http://schemas.microsoft.com/office/powerpoint/2010/main" val="113707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from the field</a:t>
            </a:r>
            <a:endParaRPr lang="en-US" dirty="0"/>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73732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Charlotte Quality of </a:t>
            </a:r>
            <a:r>
              <a:rPr lang="en-US" dirty="0"/>
              <a:t>Life Explorer</a:t>
            </a:r>
            <a:br>
              <a:rPr lang="en-US" dirty="0"/>
            </a:br>
            <a:r>
              <a:rPr lang="en-US" dirty="0">
                <a:hlinkClick r:id="rId3"/>
              </a:rPr>
              <a:t>http://mcmap.org/qol/</a:t>
            </a: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 y="1496125"/>
            <a:ext cx="8891058" cy="5250585"/>
          </a:xfrm>
          <a:prstGeom prst="rect">
            <a:avLst/>
          </a:prstGeom>
        </p:spPr>
      </p:pic>
      <p:sp>
        <p:nvSpPr>
          <p:cNvPr id="5" name="Rectangle 2"/>
          <p:cNvSpPr txBox="1">
            <a:spLocks noChangeArrowheads="1"/>
          </p:cNvSpPr>
          <p:nvPr/>
        </p:nvSpPr>
        <p:spPr bwMode="auto">
          <a:xfrm>
            <a:off x="4083117" y="5231847"/>
            <a:ext cx="4900246" cy="1011519"/>
          </a:xfrm>
          <a:prstGeom prst="rect">
            <a:avLst/>
          </a:prstGeom>
          <a:solidFill>
            <a:schemeClr val="bg1"/>
          </a:solidFill>
          <a:ln w="3175">
            <a:solidFill>
              <a:srgbClr val="000000"/>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ts val="1200"/>
              </a:spcBef>
              <a:defRPr/>
            </a:pPr>
            <a:r>
              <a:rPr lang="en-US" b="1" i="1" dirty="0" smtClean="0">
                <a:solidFill>
                  <a:schemeClr val="accent5"/>
                </a:solidFill>
                <a:latin typeface="+mn-lt"/>
              </a:rPr>
              <a:t>Frame, choose, and track community goals</a:t>
            </a:r>
            <a:endParaRPr lang="en-US" b="1" dirty="0" smtClean="0">
              <a:solidFill>
                <a:srgbClr val="5285B8"/>
              </a:solidFill>
            </a:endParaRPr>
          </a:p>
        </p:txBody>
      </p:sp>
    </p:spTree>
    <p:extLst>
      <p:ext uri="{BB962C8B-B14F-4D97-AF65-F5344CB8AC3E}">
        <p14:creationId xmlns:p14="http://schemas.microsoft.com/office/powerpoint/2010/main" val="439375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ChangeArrowheads="1"/>
          </p:cNvSpPr>
          <p:nvPr/>
        </p:nvSpPr>
        <p:spPr bwMode="auto">
          <a:xfrm>
            <a:off x="152400" y="457200"/>
            <a:ext cx="3886200" cy="71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i="1" dirty="0">
                <a:solidFill>
                  <a:schemeClr val="accent2"/>
                </a:solidFill>
              </a:rPr>
              <a:t>Highlight Effects of Foreclosure on Children</a:t>
            </a:r>
          </a:p>
          <a:p>
            <a:endParaRPr lang="en-US" sz="2400" dirty="0"/>
          </a:p>
          <a:p>
            <a:pPr>
              <a:spcAft>
                <a:spcPts val="1600"/>
              </a:spcAft>
            </a:pPr>
            <a:r>
              <a:rPr lang="en-US" sz="2300" dirty="0"/>
              <a:t>Forced mobility can put kids behind academically and socially.</a:t>
            </a:r>
          </a:p>
          <a:p>
            <a:pPr>
              <a:spcAft>
                <a:spcPts val="1600"/>
              </a:spcAft>
            </a:pPr>
            <a:r>
              <a:rPr lang="en-US" sz="2300" dirty="0"/>
              <a:t>Foreclosure prevention counselors should connect families to student services.</a:t>
            </a:r>
          </a:p>
          <a:p>
            <a:pPr>
              <a:spcAft>
                <a:spcPts val="1600"/>
              </a:spcAft>
            </a:pPr>
            <a:r>
              <a:rPr lang="en-US" sz="2300" dirty="0"/>
              <a:t>Schools need to understand the how their students are affected by foreclosure to design appropriate responses.</a:t>
            </a:r>
          </a:p>
          <a:p>
            <a:endParaRPr lang="en-US" sz="2400" i="1" dirty="0"/>
          </a:p>
          <a:p>
            <a:endParaRPr lang="en-US" sz="2400" i="1" dirty="0"/>
          </a:p>
          <a:p>
            <a:endParaRPr lang="en-US" sz="2400" i="1" dirty="0"/>
          </a:p>
          <a:p>
            <a:endParaRPr lang="en-US" sz="2400" dirty="0"/>
          </a:p>
        </p:txBody>
      </p:sp>
      <p:sp>
        <p:nvSpPr>
          <p:cNvPr id="16388" name="TextBox 3"/>
          <p:cNvSpPr txBox="1">
            <a:spLocks noChangeArrowheads="1"/>
          </p:cNvSpPr>
          <p:nvPr/>
        </p:nvSpPr>
        <p:spPr bwMode="auto">
          <a:xfrm>
            <a:off x="114300" y="64008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latin typeface="Times New Roman" pitchFamily="18" charset="0"/>
              </a:rPr>
              <a:t>Source:  NeighborhoodInfo DC</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561975"/>
            <a:ext cx="6588125"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375138" y="291611"/>
            <a:ext cx="8497522" cy="548511"/>
          </a:xfrm>
          <a:prstGeom prst="rect">
            <a:avLst/>
          </a:prstGeom>
          <a:solidFill>
            <a:schemeClr val="bg1"/>
          </a:solidFill>
        </p:spPr>
        <p:txBody>
          <a:bodyPr>
            <a:normAutofit fontScale="90000"/>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US" sz="2400" b="0" i="1" kern="0" dirty="0" smtClean="0">
                <a:solidFill>
                  <a:srgbClr val="000000"/>
                </a:solidFill>
              </a:rPr>
              <a:t>Share of Elementary Students who Were Chronically Absent</a:t>
            </a:r>
          </a:p>
        </p:txBody>
      </p:sp>
      <p:pic>
        <p:nvPicPr>
          <p:cNvPr id="7" name="Picture 2" descr="http://www.urbanstrategies.org/images/USC%20Logo%20-%20Medium%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235" y="5061744"/>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431221" y="1660584"/>
            <a:ext cx="3712779" cy="1410862"/>
          </a:xfrm>
          <a:prstGeom prst="rect">
            <a:avLst/>
          </a:prstGeom>
          <a:solidFill>
            <a:schemeClr val="bg1"/>
          </a:solidFill>
          <a:ln w="3175">
            <a:solidFill>
              <a:schemeClr val="tx1"/>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defRPr/>
            </a:pPr>
            <a:r>
              <a:rPr lang="en-US" b="1" i="1" dirty="0" smtClean="0">
                <a:solidFill>
                  <a:schemeClr val="tx2"/>
                </a:solidFill>
                <a:latin typeface="+mj-lt"/>
              </a:rPr>
              <a:t>Assist school district with analysis </a:t>
            </a:r>
          </a:p>
          <a:p>
            <a:pPr algn="ctr" eaLnBrk="1" hangingPunct="1">
              <a:defRPr/>
            </a:pPr>
            <a:r>
              <a:rPr lang="en-US" b="1" i="1" dirty="0" smtClean="0">
                <a:solidFill>
                  <a:schemeClr val="tx2"/>
                </a:solidFill>
                <a:latin typeface="+mj-lt"/>
              </a:rPr>
              <a:t>and operations</a:t>
            </a:r>
            <a:endParaRPr lang="en-US" b="1" dirty="0" smtClean="0">
              <a:solidFill>
                <a:schemeClr val="tx2"/>
              </a:solidFill>
              <a:latin typeface="+mj-lt"/>
            </a:endParaRPr>
          </a:p>
        </p:txBody>
      </p:sp>
    </p:spTree>
    <p:extLst>
      <p:ext uri="{BB962C8B-B14F-4D97-AF65-F5344CB8AC3E}">
        <p14:creationId xmlns:p14="http://schemas.microsoft.com/office/powerpoint/2010/main" val="7893563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sharepoint/v3/field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10009</TotalTime>
  <Words>3460</Words>
  <Application>Microsoft Office PowerPoint</Application>
  <PresentationFormat>On-screen Show (4:3)</PresentationFormat>
  <Paragraphs>345</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 Unicode MS</vt:lpstr>
      <vt:lpstr>Arial</vt:lpstr>
      <vt:lpstr>Calibri</vt:lpstr>
      <vt:lpstr>Century Gothic</vt:lpstr>
      <vt:lpstr>Helvetica</vt:lpstr>
      <vt:lpstr>Times New Roman</vt:lpstr>
      <vt:lpstr>Tw Cen MT</vt:lpstr>
      <vt:lpstr>Wingdings</vt:lpstr>
      <vt:lpstr>NNIP PPT Theme</vt:lpstr>
      <vt:lpstr>Using Data for  Community Action</vt:lpstr>
      <vt:lpstr>    Urban Institute</vt:lpstr>
      <vt:lpstr>National Neighborhood  Indicators Partnership</vt:lpstr>
      <vt:lpstr>Translators and Navigators</vt:lpstr>
      <vt:lpstr>From Data to Action</vt:lpstr>
      <vt:lpstr>NNIP Principles </vt:lpstr>
      <vt:lpstr>Examples from the field</vt:lpstr>
      <vt:lpstr>Charlotte Quality of Life Explorer http://mcmap.org/qol/</vt:lpstr>
      <vt:lpstr>PowerPoint Presentation</vt:lpstr>
      <vt:lpstr>PowerPoint Presentation</vt:lpstr>
      <vt:lpstr>Kindergartners with positive lead tests and highest exposure to neighborhood distress score 15 percent lower on readiness test</vt:lpstr>
      <vt:lpstr>Open Data</vt:lpstr>
      <vt:lpstr>PowerPoint Presentation</vt:lpstr>
      <vt:lpstr>Data-Driven Organizing  in Pittsburgh’s  Homewood Children’s Village</vt:lpstr>
      <vt:lpstr>The Village Approach</vt:lpstr>
      <vt:lpstr>PNCIS Partnership in HCV Neighborhood Assessment</vt:lpstr>
      <vt:lpstr>PowerPoint Presentation</vt:lpstr>
      <vt:lpstr>Data Driven Organizing</vt:lpstr>
      <vt:lpstr>PowerPoint Presentation</vt:lpstr>
      <vt:lpstr>Gigapan</vt:lpstr>
      <vt:lpstr>PowerPoint Presentation</vt:lpstr>
      <vt:lpstr>Interpreting, Communicating, and Engaging with Data:  Example from Austin</vt:lpstr>
      <vt:lpstr>COH Approach to Presenting Data</vt:lpstr>
      <vt:lpstr>PowerPoint Presentation</vt:lpstr>
      <vt:lpstr>COH Community Summit</vt:lpstr>
      <vt:lpstr>Operational &amp; Policy Changes</vt:lpstr>
      <vt:lpstr>www.neighborhoodindicators.org</vt:lpstr>
      <vt:lpstr>PowerPoint Presentation</vt:lpstr>
      <vt:lpstr>Follow us on Twitter @NNIPHQ or on NNIPNews Google Group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1125</cp:revision>
  <cp:lastPrinted>2016-06-02T19:22:13Z</cp:lastPrinted>
  <dcterms:created xsi:type="dcterms:W3CDTF">2010-04-12T23:12:02Z</dcterms:created>
  <dcterms:modified xsi:type="dcterms:W3CDTF">2016-06-07T20:56:13Z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