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3"/>
  </p:notesMasterIdLst>
  <p:handoutMasterIdLst>
    <p:handoutMasterId r:id="rId24"/>
  </p:handoutMasterIdLst>
  <p:sldIdLst>
    <p:sldId id="417" r:id="rId2"/>
    <p:sldId id="461" r:id="rId3"/>
    <p:sldId id="456" r:id="rId4"/>
    <p:sldId id="430" r:id="rId5"/>
    <p:sldId id="433" r:id="rId6"/>
    <p:sldId id="431" r:id="rId7"/>
    <p:sldId id="457" r:id="rId8"/>
    <p:sldId id="451" r:id="rId9"/>
    <p:sldId id="460" r:id="rId10"/>
    <p:sldId id="458" r:id="rId11"/>
    <p:sldId id="424" r:id="rId12"/>
    <p:sldId id="453" r:id="rId13"/>
    <p:sldId id="454" r:id="rId14"/>
    <p:sldId id="435" r:id="rId15"/>
    <p:sldId id="463" r:id="rId16"/>
    <p:sldId id="394" r:id="rId17"/>
    <p:sldId id="393" r:id="rId18"/>
    <p:sldId id="392" r:id="rId19"/>
    <p:sldId id="395" r:id="rId20"/>
    <p:sldId id="449" r:id="rId21"/>
    <p:sldId id="462" r:id="rId22"/>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Gill Sans MT" charset="0"/>
        <a:ea typeface="ＭＳ Ｐゴシック" charset="-128"/>
        <a:cs typeface="+mn-cs"/>
      </a:defRPr>
    </a:lvl1pPr>
    <a:lvl2pPr marL="457200" algn="l" rtl="0" fontAlgn="base">
      <a:spcBef>
        <a:spcPct val="0"/>
      </a:spcBef>
      <a:spcAft>
        <a:spcPct val="0"/>
      </a:spcAft>
      <a:defRPr sz="2400" kern="1200">
        <a:solidFill>
          <a:schemeClr val="tx1"/>
        </a:solidFill>
        <a:latin typeface="Gill Sans MT" charset="0"/>
        <a:ea typeface="ＭＳ Ｐゴシック" charset="-128"/>
        <a:cs typeface="+mn-cs"/>
      </a:defRPr>
    </a:lvl2pPr>
    <a:lvl3pPr marL="914400" algn="l" rtl="0" fontAlgn="base">
      <a:spcBef>
        <a:spcPct val="0"/>
      </a:spcBef>
      <a:spcAft>
        <a:spcPct val="0"/>
      </a:spcAft>
      <a:defRPr sz="2400" kern="1200">
        <a:solidFill>
          <a:schemeClr val="tx1"/>
        </a:solidFill>
        <a:latin typeface="Gill Sans MT" charset="0"/>
        <a:ea typeface="ＭＳ Ｐゴシック" charset="-128"/>
        <a:cs typeface="+mn-cs"/>
      </a:defRPr>
    </a:lvl3pPr>
    <a:lvl4pPr marL="1371600" algn="l" rtl="0" fontAlgn="base">
      <a:spcBef>
        <a:spcPct val="0"/>
      </a:spcBef>
      <a:spcAft>
        <a:spcPct val="0"/>
      </a:spcAft>
      <a:defRPr sz="2400" kern="1200">
        <a:solidFill>
          <a:schemeClr val="tx1"/>
        </a:solidFill>
        <a:latin typeface="Gill Sans MT" charset="0"/>
        <a:ea typeface="ＭＳ Ｐゴシック" charset="-128"/>
        <a:cs typeface="+mn-cs"/>
      </a:defRPr>
    </a:lvl4pPr>
    <a:lvl5pPr marL="1828800" algn="l" rtl="0" fontAlgn="base">
      <a:spcBef>
        <a:spcPct val="0"/>
      </a:spcBef>
      <a:spcAft>
        <a:spcPct val="0"/>
      </a:spcAft>
      <a:defRPr sz="2400" kern="1200">
        <a:solidFill>
          <a:schemeClr val="tx1"/>
        </a:solidFill>
        <a:latin typeface="Gill Sans MT" charset="0"/>
        <a:ea typeface="ＭＳ Ｐゴシック" charset="-128"/>
        <a:cs typeface="+mn-cs"/>
      </a:defRPr>
    </a:lvl5pPr>
    <a:lvl6pPr marL="2286000" algn="l" defTabSz="914400" rtl="0" eaLnBrk="1" latinLnBrk="0" hangingPunct="1">
      <a:defRPr sz="2400" kern="1200">
        <a:solidFill>
          <a:schemeClr val="tx1"/>
        </a:solidFill>
        <a:latin typeface="Gill Sans MT" charset="0"/>
        <a:ea typeface="ＭＳ Ｐゴシック" charset="-128"/>
        <a:cs typeface="+mn-cs"/>
      </a:defRPr>
    </a:lvl6pPr>
    <a:lvl7pPr marL="2743200" algn="l" defTabSz="914400" rtl="0" eaLnBrk="1" latinLnBrk="0" hangingPunct="1">
      <a:defRPr sz="2400" kern="1200">
        <a:solidFill>
          <a:schemeClr val="tx1"/>
        </a:solidFill>
        <a:latin typeface="Gill Sans MT" charset="0"/>
        <a:ea typeface="ＭＳ Ｐゴシック" charset="-128"/>
        <a:cs typeface="+mn-cs"/>
      </a:defRPr>
    </a:lvl7pPr>
    <a:lvl8pPr marL="3200400" algn="l" defTabSz="914400" rtl="0" eaLnBrk="1" latinLnBrk="0" hangingPunct="1">
      <a:defRPr sz="2400" kern="1200">
        <a:solidFill>
          <a:schemeClr val="tx1"/>
        </a:solidFill>
        <a:latin typeface="Gill Sans MT" charset="0"/>
        <a:ea typeface="ＭＳ Ｐゴシック" charset="-128"/>
        <a:cs typeface="+mn-cs"/>
      </a:defRPr>
    </a:lvl8pPr>
    <a:lvl9pPr marL="3657600" algn="l" defTabSz="914400" rtl="0" eaLnBrk="1" latinLnBrk="0" hangingPunct="1">
      <a:defRPr sz="2400" kern="1200">
        <a:solidFill>
          <a:schemeClr val="tx1"/>
        </a:solidFill>
        <a:latin typeface="Gill Sans MT" charset="0"/>
        <a:ea typeface="ＭＳ Ｐゴシック" charset="-128"/>
        <a:cs typeface="+mn-cs"/>
      </a:defRPr>
    </a:lvl9pPr>
  </p:defaultTextStyle>
  <p:extLst>
    <p:ext uri="{521415D9-36F7-43E2-AB2F-B90AF26B5E84}">
      <p14:sectionLst xmlns:p14="http://schemas.microsoft.com/office/powerpoint/2010/main">
        <p14:section name="Default Section" id="{99EA7ACE-3853-4946-BFDE-F514821CE434}">
          <p14:sldIdLst>
            <p14:sldId id="417"/>
            <p14:sldId id="461"/>
            <p14:sldId id="456"/>
            <p14:sldId id="430"/>
            <p14:sldId id="433"/>
            <p14:sldId id="431"/>
            <p14:sldId id="457"/>
            <p14:sldId id="451"/>
            <p14:sldId id="460"/>
            <p14:sldId id="458"/>
            <p14:sldId id="424"/>
            <p14:sldId id="453"/>
            <p14:sldId id="454"/>
            <p14:sldId id="435"/>
            <p14:sldId id="463"/>
            <p14:sldId id="394"/>
            <p14:sldId id="393"/>
            <p14:sldId id="392"/>
            <p14:sldId id="395"/>
          </p14:sldIdLst>
        </p14:section>
        <p14:section name="Untitled Section" id="{0A80590E-A67E-4FFB-B0DB-29313F6A8BA3}">
          <p14:sldIdLst>
            <p14:sldId id="449"/>
            <p14:sldId id="46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A4C6A"/>
    <a:srgbClr val="12719E"/>
    <a:srgbClr val="1696D2"/>
    <a:srgbClr val="CFE8F3"/>
    <a:srgbClr val="9D9D9D"/>
    <a:srgbClr val="73BFE2"/>
    <a:srgbClr val="46ABDB"/>
    <a:srgbClr val="A2D4EC"/>
    <a:srgbClr val="FDC111"/>
    <a:srgbClr val="0626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89" autoAdjust="0"/>
    <p:restoredTop sz="39966" autoAdjust="0"/>
  </p:normalViewPr>
  <p:slideViewPr>
    <p:cSldViewPr>
      <p:cViewPr varScale="1">
        <p:scale>
          <a:sx n="39" d="100"/>
          <a:sy n="39" d="100"/>
        </p:scale>
        <p:origin x="2260" y="2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9B3107-43EC-4E6D-9E78-060274D55F65}"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5220E3AB-AA73-4CF6-BB69-35738CB04CEC}">
      <dgm:prSet phldrT="[Text]" custT="1"/>
      <dgm:spPr/>
      <dgm:t>
        <a:bodyPr/>
        <a:lstStyle/>
        <a:p>
          <a:r>
            <a:rPr lang="en-US" sz="2200" b="1" dirty="0">
              <a:latin typeface="Lato" panose="020F0502020204030203" pitchFamily="34" charset="0"/>
            </a:rPr>
            <a:t>Empathize</a:t>
          </a:r>
          <a:r>
            <a:rPr lang="en-US" sz="2200" dirty="0">
              <a:latin typeface="Lato" panose="020F0502020204030203" pitchFamily="34" charset="0"/>
            </a:rPr>
            <a:t>:</a:t>
          </a:r>
        </a:p>
        <a:p>
          <a:r>
            <a:rPr lang="en-US" sz="1600" dirty="0">
              <a:latin typeface="Lato" panose="020F0502020204030203" pitchFamily="34" charset="0"/>
            </a:rPr>
            <a:t>Get to know your users</a:t>
          </a:r>
        </a:p>
      </dgm:t>
    </dgm:pt>
    <dgm:pt modelId="{CDBA0E62-4844-4F2C-A661-51685F96F411}" type="parTrans" cxnId="{6F738547-0476-4BBD-B3F0-584F3C5633FC}">
      <dgm:prSet/>
      <dgm:spPr/>
      <dgm:t>
        <a:bodyPr/>
        <a:lstStyle/>
        <a:p>
          <a:endParaRPr lang="en-US"/>
        </a:p>
      </dgm:t>
    </dgm:pt>
    <dgm:pt modelId="{B1D764D7-E08C-4BC2-84CC-30E7A4C36FE9}" type="sibTrans" cxnId="{6F738547-0476-4BBD-B3F0-584F3C5633FC}">
      <dgm:prSet/>
      <dgm:spPr/>
      <dgm:t>
        <a:bodyPr/>
        <a:lstStyle/>
        <a:p>
          <a:endParaRPr lang="en-US"/>
        </a:p>
      </dgm:t>
    </dgm:pt>
    <dgm:pt modelId="{04ADCC37-5E59-4794-9C28-1600BF443169}">
      <dgm:prSet phldrT="[Text]" custT="1"/>
      <dgm:spPr/>
      <dgm:t>
        <a:bodyPr/>
        <a:lstStyle/>
        <a:p>
          <a:r>
            <a:rPr lang="en-US" sz="2200" b="1" dirty="0">
              <a:latin typeface="Lato" panose="020F0502020204030203" pitchFamily="34" charset="0"/>
            </a:rPr>
            <a:t>Define</a:t>
          </a:r>
          <a:r>
            <a:rPr lang="en-US" sz="1600" dirty="0">
              <a:latin typeface="Lato" panose="020F0502020204030203" pitchFamily="34" charset="0"/>
            </a:rPr>
            <a:t>:</a:t>
          </a:r>
        </a:p>
        <a:p>
          <a:r>
            <a:rPr lang="en-US" sz="1600" dirty="0">
              <a:latin typeface="Lato" panose="020F0502020204030203" pitchFamily="34" charset="0"/>
            </a:rPr>
            <a:t> Articulate the problem clearly</a:t>
          </a:r>
        </a:p>
      </dgm:t>
    </dgm:pt>
    <dgm:pt modelId="{DB08E896-3EFF-4AC5-93A1-E29C57820FC6}" type="parTrans" cxnId="{1ACD942F-79E3-4BC4-A6D4-E3134A812D8D}">
      <dgm:prSet/>
      <dgm:spPr/>
      <dgm:t>
        <a:bodyPr/>
        <a:lstStyle/>
        <a:p>
          <a:endParaRPr lang="en-US"/>
        </a:p>
      </dgm:t>
    </dgm:pt>
    <dgm:pt modelId="{58611196-93A2-4CB8-AA72-7DCB1882B4C2}" type="sibTrans" cxnId="{1ACD942F-79E3-4BC4-A6D4-E3134A812D8D}">
      <dgm:prSet/>
      <dgm:spPr/>
      <dgm:t>
        <a:bodyPr/>
        <a:lstStyle/>
        <a:p>
          <a:endParaRPr lang="en-US"/>
        </a:p>
      </dgm:t>
    </dgm:pt>
    <dgm:pt modelId="{0EC793B1-A744-49FC-8EA7-DCAA61290AD8}">
      <dgm:prSet phldrT="[Text]" custT="1"/>
      <dgm:spPr/>
      <dgm:t>
        <a:bodyPr/>
        <a:lstStyle/>
        <a:p>
          <a:r>
            <a:rPr lang="en-US" sz="2200" b="1" dirty="0">
              <a:latin typeface="Lato" panose="020F0502020204030203" pitchFamily="34" charset="0"/>
            </a:rPr>
            <a:t>Ideate</a:t>
          </a:r>
          <a:r>
            <a:rPr lang="en-US" sz="1800" b="1" dirty="0">
              <a:latin typeface="Lato" panose="020F0502020204030203" pitchFamily="34" charset="0"/>
            </a:rPr>
            <a:t>:</a:t>
          </a:r>
        </a:p>
        <a:p>
          <a:r>
            <a:rPr lang="en-US" sz="1600" dirty="0">
              <a:latin typeface="Lato" panose="020F0502020204030203" pitchFamily="34" charset="0"/>
            </a:rPr>
            <a:t>Generate Solutions</a:t>
          </a:r>
        </a:p>
      </dgm:t>
    </dgm:pt>
    <dgm:pt modelId="{5ACEFC0F-A19F-4D41-814C-4B3A99C838DE}" type="parTrans" cxnId="{688044C6-267B-4E5B-B606-953E4E4C02F4}">
      <dgm:prSet/>
      <dgm:spPr/>
      <dgm:t>
        <a:bodyPr/>
        <a:lstStyle/>
        <a:p>
          <a:endParaRPr lang="en-US"/>
        </a:p>
      </dgm:t>
    </dgm:pt>
    <dgm:pt modelId="{9740ED0E-8310-4AF8-985D-0A36EF06EC8D}" type="sibTrans" cxnId="{688044C6-267B-4E5B-B606-953E4E4C02F4}">
      <dgm:prSet/>
      <dgm:spPr/>
      <dgm:t>
        <a:bodyPr/>
        <a:lstStyle/>
        <a:p>
          <a:endParaRPr lang="en-US"/>
        </a:p>
      </dgm:t>
    </dgm:pt>
    <dgm:pt modelId="{0BC4FD59-F8DF-4D6A-B63D-C34590E392CC}">
      <dgm:prSet phldrT="[Text]" custT="1"/>
      <dgm:spPr/>
      <dgm:t>
        <a:bodyPr/>
        <a:lstStyle/>
        <a:p>
          <a:r>
            <a:rPr lang="en-US" sz="2200" b="1" dirty="0">
              <a:latin typeface="Lato" panose="020F0502020204030203" pitchFamily="34" charset="0"/>
            </a:rPr>
            <a:t>Prototype</a:t>
          </a:r>
          <a:r>
            <a:rPr lang="en-US" sz="1800" dirty="0">
              <a:latin typeface="Lato" panose="020F0502020204030203" pitchFamily="34" charset="0"/>
            </a:rPr>
            <a:t>: </a:t>
          </a:r>
        </a:p>
        <a:p>
          <a:r>
            <a:rPr lang="en-US" sz="1600" dirty="0">
              <a:latin typeface="Lato" panose="020F0502020204030203" pitchFamily="34" charset="0"/>
            </a:rPr>
            <a:t>Test an idea with users</a:t>
          </a:r>
        </a:p>
      </dgm:t>
    </dgm:pt>
    <dgm:pt modelId="{8F834422-6C0E-46F5-A481-E6322B15FF3B}" type="parTrans" cxnId="{740409B9-F4B7-4DEC-A5D8-64D891B81980}">
      <dgm:prSet/>
      <dgm:spPr/>
      <dgm:t>
        <a:bodyPr/>
        <a:lstStyle/>
        <a:p>
          <a:endParaRPr lang="en-US"/>
        </a:p>
      </dgm:t>
    </dgm:pt>
    <dgm:pt modelId="{003242EC-1995-405F-9F43-40860F03773F}" type="sibTrans" cxnId="{740409B9-F4B7-4DEC-A5D8-64D891B81980}">
      <dgm:prSet/>
      <dgm:spPr/>
      <dgm:t>
        <a:bodyPr/>
        <a:lstStyle/>
        <a:p>
          <a:endParaRPr lang="en-US"/>
        </a:p>
      </dgm:t>
    </dgm:pt>
    <dgm:pt modelId="{446753FA-B08E-4495-967D-D37AA4953B54}">
      <dgm:prSet phldrT="[Text]" custT="1"/>
      <dgm:spPr/>
      <dgm:t>
        <a:bodyPr/>
        <a:lstStyle/>
        <a:p>
          <a:r>
            <a:rPr lang="en-US" sz="2200" b="1" dirty="0">
              <a:latin typeface="Lato" panose="020F0502020204030203" pitchFamily="34" charset="0"/>
            </a:rPr>
            <a:t>Iterate</a:t>
          </a:r>
          <a:r>
            <a:rPr lang="en-US" sz="1600" b="1" dirty="0">
              <a:latin typeface="Lato" panose="020F0502020204030203" pitchFamily="34" charset="0"/>
            </a:rPr>
            <a:t>:</a:t>
          </a:r>
        </a:p>
        <a:p>
          <a:r>
            <a:rPr lang="en-US" sz="1600" dirty="0">
              <a:latin typeface="Lato" panose="020F0502020204030203" pitchFamily="34" charset="0"/>
            </a:rPr>
            <a:t>Revise based on feedback</a:t>
          </a:r>
        </a:p>
      </dgm:t>
    </dgm:pt>
    <dgm:pt modelId="{1D1119F2-2238-4AE0-BFD2-916A682793F0}" type="parTrans" cxnId="{BE91C4C4-D705-4E72-AAD4-7D18DB08C4D3}">
      <dgm:prSet/>
      <dgm:spPr/>
      <dgm:t>
        <a:bodyPr/>
        <a:lstStyle/>
        <a:p>
          <a:endParaRPr lang="en-US"/>
        </a:p>
      </dgm:t>
    </dgm:pt>
    <dgm:pt modelId="{9EBF0A7E-A3D0-492B-81F2-38722C6BC24E}" type="sibTrans" cxnId="{BE91C4C4-D705-4E72-AAD4-7D18DB08C4D3}">
      <dgm:prSet/>
      <dgm:spPr/>
      <dgm:t>
        <a:bodyPr/>
        <a:lstStyle/>
        <a:p>
          <a:endParaRPr lang="en-US"/>
        </a:p>
      </dgm:t>
    </dgm:pt>
    <dgm:pt modelId="{9B03BA1F-E624-4191-8BF1-908004D6BCA8}" type="pres">
      <dgm:prSet presAssocID="{DC9B3107-43EC-4E6D-9E78-060274D55F65}" presName="cycle" presStyleCnt="0">
        <dgm:presLayoutVars>
          <dgm:dir/>
          <dgm:resizeHandles val="exact"/>
        </dgm:presLayoutVars>
      </dgm:prSet>
      <dgm:spPr/>
    </dgm:pt>
    <dgm:pt modelId="{BF7FC288-C7E9-4FA8-B640-1190B02C2EA3}" type="pres">
      <dgm:prSet presAssocID="{5220E3AB-AA73-4CF6-BB69-35738CB04CEC}" presName="node" presStyleLbl="node1" presStyleIdx="0" presStyleCnt="5">
        <dgm:presLayoutVars>
          <dgm:bulletEnabled val="1"/>
        </dgm:presLayoutVars>
      </dgm:prSet>
      <dgm:spPr/>
    </dgm:pt>
    <dgm:pt modelId="{475524A3-6BF6-46A4-B1B3-5EE6AA4CFF93}" type="pres">
      <dgm:prSet presAssocID="{5220E3AB-AA73-4CF6-BB69-35738CB04CEC}" presName="spNode" presStyleCnt="0"/>
      <dgm:spPr/>
    </dgm:pt>
    <dgm:pt modelId="{664E0120-9F29-4A8A-A835-A3FCA61032B9}" type="pres">
      <dgm:prSet presAssocID="{B1D764D7-E08C-4BC2-84CC-30E7A4C36FE9}" presName="sibTrans" presStyleLbl="sibTrans1D1" presStyleIdx="0" presStyleCnt="5"/>
      <dgm:spPr/>
    </dgm:pt>
    <dgm:pt modelId="{03A7342F-F2D4-474E-951B-F493E6F2D0AF}" type="pres">
      <dgm:prSet presAssocID="{04ADCC37-5E59-4794-9C28-1600BF443169}" presName="node" presStyleLbl="node1" presStyleIdx="1" presStyleCnt="5">
        <dgm:presLayoutVars>
          <dgm:bulletEnabled val="1"/>
        </dgm:presLayoutVars>
      </dgm:prSet>
      <dgm:spPr/>
    </dgm:pt>
    <dgm:pt modelId="{E868AA1F-FED9-463E-8E86-09886424A823}" type="pres">
      <dgm:prSet presAssocID="{04ADCC37-5E59-4794-9C28-1600BF443169}" presName="spNode" presStyleCnt="0"/>
      <dgm:spPr/>
    </dgm:pt>
    <dgm:pt modelId="{9D9D1E01-DEB0-46A1-BCD9-1799A2A999A0}" type="pres">
      <dgm:prSet presAssocID="{58611196-93A2-4CB8-AA72-7DCB1882B4C2}" presName="sibTrans" presStyleLbl="sibTrans1D1" presStyleIdx="1" presStyleCnt="5"/>
      <dgm:spPr/>
    </dgm:pt>
    <dgm:pt modelId="{3858D2B4-F15A-421E-AFC3-875803116DA1}" type="pres">
      <dgm:prSet presAssocID="{0EC793B1-A744-49FC-8EA7-DCAA61290AD8}" presName="node" presStyleLbl="node1" presStyleIdx="2" presStyleCnt="5">
        <dgm:presLayoutVars>
          <dgm:bulletEnabled val="1"/>
        </dgm:presLayoutVars>
      </dgm:prSet>
      <dgm:spPr/>
    </dgm:pt>
    <dgm:pt modelId="{1448E825-AB55-476F-A5B2-71BE32BC0A47}" type="pres">
      <dgm:prSet presAssocID="{0EC793B1-A744-49FC-8EA7-DCAA61290AD8}" presName="spNode" presStyleCnt="0"/>
      <dgm:spPr/>
    </dgm:pt>
    <dgm:pt modelId="{26F74C89-AB71-46BD-A5DA-73CC35A939B0}" type="pres">
      <dgm:prSet presAssocID="{9740ED0E-8310-4AF8-985D-0A36EF06EC8D}" presName="sibTrans" presStyleLbl="sibTrans1D1" presStyleIdx="2" presStyleCnt="5"/>
      <dgm:spPr/>
    </dgm:pt>
    <dgm:pt modelId="{AA25E153-5A2F-435D-9EF2-898133FA038D}" type="pres">
      <dgm:prSet presAssocID="{0BC4FD59-F8DF-4D6A-B63D-C34590E392CC}" presName="node" presStyleLbl="node1" presStyleIdx="3" presStyleCnt="5">
        <dgm:presLayoutVars>
          <dgm:bulletEnabled val="1"/>
        </dgm:presLayoutVars>
      </dgm:prSet>
      <dgm:spPr/>
    </dgm:pt>
    <dgm:pt modelId="{3A577CE1-96BB-4455-9642-18C0735EE19A}" type="pres">
      <dgm:prSet presAssocID="{0BC4FD59-F8DF-4D6A-B63D-C34590E392CC}" presName="spNode" presStyleCnt="0"/>
      <dgm:spPr/>
    </dgm:pt>
    <dgm:pt modelId="{4F4092EF-1904-4EBA-B69A-9E8458049972}" type="pres">
      <dgm:prSet presAssocID="{003242EC-1995-405F-9F43-40860F03773F}" presName="sibTrans" presStyleLbl="sibTrans1D1" presStyleIdx="3" presStyleCnt="5"/>
      <dgm:spPr/>
    </dgm:pt>
    <dgm:pt modelId="{76AE3E52-4F58-4603-9055-C6727F6A55CD}" type="pres">
      <dgm:prSet presAssocID="{446753FA-B08E-4495-967D-D37AA4953B54}" presName="node" presStyleLbl="node1" presStyleIdx="4" presStyleCnt="5">
        <dgm:presLayoutVars>
          <dgm:bulletEnabled val="1"/>
        </dgm:presLayoutVars>
      </dgm:prSet>
      <dgm:spPr/>
    </dgm:pt>
    <dgm:pt modelId="{93691605-9174-4B44-9137-05FF9D748331}" type="pres">
      <dgm:prSet presAssocID="{446753FA-B08E-4495-967D-D37AA4953B54}" presName="spNode" presStyleCnt="0"/>
      <dgm:spPr/>
    </dgm:pt>
    <dgm:pt modelId="{F1390725-DD5E-4994-9A09-ED02ED6E367C}" type="pres">
      <dgm:prSet presAssocID="{9EBF0A7E-A3D0-492B-81F2-38722C6BC24E}" presName="sibTrans" presStyleLbl="sibTrans1D1" presStyleIdx="4" presStyleCnt="5"/>
      <dgm:spPr/>
    </dgm:pt>
  </dgm:ptLst>
  <dgm:cxnLst>
    <dgm:cxn modelId="{1ACD942F-79E3-4BC4-A6D4-E3134A812D8D}" srcId="{DC9B3107-43EC-4E6D-9E78-060274D55F65}" destId="{04ADCC37-5E59-4794-9C28-1600BF443169}" srcOrd="1" destOrd="0" parTransId="{DB08E896-3EFF-4AC5-93A1-E29C57820FC6}" sibTransId="{58611196-93A2-4CB8-AA72-7DCB1882B4C2}"/>
    <dgm:cxn modelId="{CF764A5D-7DC1-4290-B5F7-E86DFB309FEA}" type="presOf" srcId="{04ADCC37-5E59-4794-9C28-1600BF443169}" destId="{03A7342F-F2D4-474E-951B-F493E6F2D0AF}" srcOrd="0" destOrd="0" presId="urn:microsoft.com/office/officeart/2005/8/layout/cycle5"/>
    <dgm:cxn modelId="{6F738547-0476-4BBD-B3F0-584F3C5633FC}" srcId="{DC9B3107-43EC-4E6D-9E78-060274D55F65}" destId="{5220E3AB-AA73-4CF6-BB69-35738CB04CEC}" srcOrd="0" destOrd="0" parTransId="{CDBA0E62-4844-4F2C-A661-51685F96F411}" sibTransId="{B1D764D7-E08C-4BC2-84CC-30E7A4C36FE9}"/>
    <dgm:cxn modelId="{DF34984A-9367-481F-9B8B-D30AF923DBA7}" type="presOf" srcId="{446753FA-B08E-4495-967D-D37AA4953B54}" destId="{76AE3E52-4F58-4603-9055-C6727F6A55CD}" srcOrd="0" destOrd="0" presId="urn:microsoft.com/office/officeart/2005/8/layout/cycle5"/>
    <dgm:cxn modelId="{82CB6186-1100-4A29-8FA0-04F7B308EB83}" type="presOf" srcId="{DC9B3107-43EC-4E6D-9E78-060274D55F65}" destId="{9B03BA1F-E624-4191-8BF1-908004D6BCA8}" srcOrd="0" destOrd="0" presId="urn:microsoft.com/office/officeart/2005/8/layout/cycle5"/>
    <dgm:cxn modelId="{4D93DF87-0FFE-4613-949D-75BE04FECDB5}" type="presOf" srcId="{5220E3AB-AA73-4CF6-BB69-35738CB04CEC}" destId="{BF7FC288-C7E9-4FA8-B640-1190B02C2EA3}" srcOrd="0" destOrd="0" presId="urn:microsoft.com/office/officeart/2005/8/layout/cycle5"/>
    <dgm:cxn modelId="{A34DD096-CFA6-4552-962A-0AF09A398BC9}" type="presOf" srcId="{003242EC-1995-405F-9F43-40860F03773F}" destId="{4F4092EF-1904-4EBA-B69A-9E8458049972}" srcOrd="0" destOrd="0" presId="urn:microsoft.com/office/officeart/2005/8/layout/cycle5"/>
    <dgm:cxn modelId="{7F6454B7-4CAD-4177-B9AF-CC39B0E3E9B5}" type="presOf" srcId="{0EC793B1-A744-49FC-8EA7-DCAA61290AD8}" destId="{3858D2B4-F15A-421E-AFC3-875803116DA1}" srcOrd="0" destOrd="0" presId="urn:microsoft.com/office/officeart/2005/8/layout/cycle5"/>
    <dgm:cxn modelId="{740409B9-F4B7-4DEC-A5D8-64D891B81980}" srcId="{DC9B3107-43EC-4E6D-9E78-060274D55F65}" destId="{0BC4FD59-F8DF-4D6A-B63D-C34590E392CC}" srcOrd="3" destOrd="0" parTransId="{8F834422-6C0E-46F5-A481-E6322B15FF3B}" sibTransId="{003242EC-1995-405F-9F43-40860F03773F}"/>
    <dgm:cxn modelId="{E711D5BC-CE29-46F7-B843-44B094F638D3}" type="presOf" srcId="{58611196-93A2-4CB8-AA72-7DCB1882B4C2}" destId="{9D9D1E01-DEB0-46A1-BCD9-1799A2A999A0}" srcOrd="0" destOrd="0" presId="urn:microsoft.com/office/officeart/2005/8/layout/cycle5"/>
    <dgm:cxn modelId="{BE91C4C4-D705-4E72-AAD4-7D18DB08C4D3}" srcId="{DC9B3107-43EC-4E6D-9E78-060274D55F65}" destId="{446753FA-B08E-4495-967D-D37AA4953B54}" srcOrd="4" destOrd="0" parTransId="{1D1119F2-2238-4AE0-BFD2-916A682793F0}" sibTransId="{9EBF0A7E-A3D0-492B-81F2-38722C6BC24E}"/>
    <dgm:cxn modelId="{688044C6-267B-4E5B-B606-953E4E4C02F4}" srcId="{DC9B3107-43EC-4E6D-9E78-060274D55F65}" destId="{0EC793B1-A744-49FC-8EA7-DCAA61290AD8}" srcOrd="2" destOrd="0" parTransId="{5ACEFC0F-A19F-4D41-814C-4B3A99C838DE}" sibTransId="{9740ED0E-8310-4AF8-985D-0A36EF06EC8D}"/>
    <dgm:cxn modelId="{502044C9-BB71-4AA2-B55C-1B162FAF546A}" type="presOf" srcId="{9EBF0A7E-A3D0-492B-81F2-38722C6BC24E}" destId="{F1390725-DD5E-4994-9A09-ED02ED6E367C}" srcOrd="0" destOrd="0" presId="urn:microsoft.com/office/officeart/2005/8/layout/cycle5"/>
    <dgm:cxn modelId="{77CA14CC-CAAC-4319-A350-844C07A32F7A}" type="presOf" srcId="{9740ED0E-8310-4AF8-985D-0A36EF06EC8D}" destId="{26F74C89-AB71-46BD-A5DA-73CC35A939B0}" srcOrd="0" destOrd="0" presId="urn:microsoft.com/office/officeart/2005/8/layout/cycle5"/>
    <dgm:cxn modelId="{95C4A6F1-0DBA-4401-93E6-203250B0DE80}" type="presOf" srcId="{B1D764D7-E08C-4BC2-84CC-30E7A4C36FE9}" destId="{664E0120-9F29-4A8A-A835-A3FCA61032B9}" srcOrd="0" destOrd="0" presId="urn:microsoft.com/office/officeart/2005/8/layout/cycle5"/>
    <dgm:cxn modelId="{795BF6FD-9FE0-4B27-A5EA-A2AF08B55574}" type="presOf" srcId="{0BC4FD59-F8DF-4D6A-B63D-C34590E392CC}" destId="{AA25E153-5A2F-435D-9EF2-898133FA038D}" srcOrd="0" destOrd="0" presId="urn:microsoft.com/office/officeart/2005/8/layout/cycle5"/>
    <dgm:cxn modelId="{99383458-0DDF-447D-BA7E-27001F6A7F85}" type="presParOf" srcId="{9B03BA1F-E624-4191-8BF1-908004D6BCA8}" destId="{BF7FC288-C7E9-4FA8-B640-1190B02C2EA3}" srcOrd="0" destOrd="0" presId="urn:microsoft.com/office/officeart/2005/8/layout/cycle5"/>
    <dgm:cxn modelId="{2E55C092-FA73-4FF3-8ED0-B679D45B1D93}" type="presParOf" srcId="{9B03BA1F-E624-4191-8BF1-908004D6BCA8}" destId="{475524A3-6BF6-46A4-B1B3-5EE6AA4CFF93}" srcOrd="1" destOrd="0" presId="urn:microsoft.com/office/officeart/2005/8/layout/cycle5"/>
    <dgm:cxn modelId="{5D752D48-1E2E-4F80-BC90-ADE1C7D5E784}" type="presParOf" srcId="{9B03BA1F-E624-4191-8BF1-908004D6BCA8}" destId="{664E0120-9F29-4A8A-A835-A3FCA61032B9}" srcOrd="2" destOrd="0" presId="urn:microsoft.com/office/officeart/2005/8/layout/cycle5"/>
    <dgm:cxn modelId="{48CF7B58-03A4-498B-8D25-EF70790EC1A0}" type="presParOf" srcId="{9B03BA1F-E624-4191-8BF1-908004D6BCA8}" destId="{03A7342F-F2D4-474E-951B-F493E6F2D0AF}" srcOrd="3" destOrd="0" presId="urn:microsoft.com/office/officeart/2005/8/layout/cycle5"/>
    <dgm:cxn modelId="{A9B3E377-F380-4059-8237-75C2356988B7}" type="presParOf" srcId="{9B03BA1F-E624-4191-8BF1-908004D6BCA8}" destId="{E868AA1F-FED9-463E-8E86-09886424A823}" srcOrd="4" destOrd="0" presId="urn:microsoft.com/office/officeart/2005/8/layout/cycle5"/>
    <dgm:cxn modelId="{D0AF3FBE-248C-4FFE-8E64-14DA352FE83B}" type="presParOf" srcId="{9B03BA1F-E624-4191-8BF1-908004D6BCA8}" destId="{9D9D1E01-DEB0-46A1-BCD9-1799A2A999A0}" srcOrd="5" destOrd="0" presId="urn:microsoft.com/office/officeart/2005/8/layout/cycle5"/>
    <dgm:cxn modelId="{FBC80C6C-8836-45EB-BE3B-BD59ED3F32A8}" type="presParOf" srcId="{9B03BA1F-E624-4191-8BF1-908004D6BCA8}" destId="{3858D2B4-F15A-421E-AFC3-875803116DA1}" srcOrd="6" destOrd="0" presId="urn:microsoft.com/office/officeart/2005/8/layout/cycle5"/>
    <dgm:cxn modelId="{A44F2788-CBB3-4DC4-88A8-5481386795DB}" type="presParOf" srcId="{9B03BA1F-E624-4191-8BF1-908004D6BCA8}" destId="{1448E825-AB55-476F-A5B2-71BE32BC0A47}" srcOrd="7" destOrd="0" presId="urn:microsoft.com/office/officeart/2005/8/layout/cycle5"/>
    <dgm:cxn modelId="{25D42D80-7A0A-4343-BE9C-C40A946134DD}" type="presParOf" srcId="{9B03BA1F-E624-4191-8BF1-908004D6BCA8}" destId="{26F74C89-AB71-46BD-A5DA-73CC35A939B0}" srcOrd="8" destOrd="0" presId="urn:microsoft.com/office/officeart/2005/8/layout/cycle5"/>
    <dgm:cxn modelId="{F714DA32-A6EB-4064-9602-BA9A01E2FD80}" type="presParOf" srcId="{9B03BA1F-E624-4191-8BF1-908004D6BCA8}" destId="{AA25E153-5A2F-435D-9EF2-898133FA038D}" srcOrd="9" destOrd="0" presId="urn:microsoft.com/office/officeart/2005/8/layout/cycle5"/>
    <dgm:cxn modelId="{CA913DFC-E6B5-4529-A233-120E9B9D7AA4}" type="presParOf" srcId="{9B03BA1F-E624-4191-8BF1-908004D6BCA8}" destId="{3A577CE1-96BB-4455-9642-18C0735EE19A}" srcOrd="10" destOrd="0" presId="urn:microsoft.com/office/officeart/2005/8/layout/cycle5"/>
    <dgm:cxn modelId="{C36CF439-9124-4465-9C9A-F26890227D70}" type="presParOf" srcId="{9B03BA1F-E624-4191-8BF1-908004D6BCA8}" destId="{4F4092EF-1904-4EBA-B69A-9E8458049972}" srcOrd="11" destOrd="0" presId="urn:microsoft.com/office/officeart/2005/8/layout/cycle5"/>
    <dgm:cxn modelId="{17AE829C-1DBD-40E9-A71A-B04133250BC6}" type="presParOf" srcId="{9B03BA1F-E624-4191-8BF1-908004D6BCA8}" destId="{76AE3E52-4F58-4603-9055-C6727F6A55CD}" srcOrd="12" destOrd="0" presId="urn:microsoft.com/office/officeart/2005/8/layout/cycle5"/>
    <dgm:cxn modelId="{CD1CFF15-59CE-4951-8289-694E3434719E}" type="presParOf" srcId="{9B03BA1F-E624-4191-8BF1-908004D6BCA8}" destId="{93691605-9174-4B44-9137-05FF9D748331}" srcOrd="13" destOrd="0" presId="urn:microsoft.com/office/officeart/2005/8/layout/cycle5"/>
    <dgm:cxn modelId="{724A1788-BEEC-45A4-8172-D4984A648F0C}" type="presParOf" srcId="{9B03BA1F-E624-4191-8BF1-908004D6BCA8}" destId="{F1390725-DD5E-4994-9A09-ED02ED6E367C}"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FC288-C7E9-4FA8-B640-1190B02C2EA3}">
      <dsp:nvSpPr>
        <dsp:cNvPr id="0" name=""/>
        <dsp:cNvSpPr/>
      </dsp:nvSpPr>
      <dsp:spPr>
        <a:xfrm>
          <a:off x="3093442" y="3168"/>
          <a:ext cx="1697832" cy="11035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Lato" panose="020F0502020204030203" pitchFamily="34" charset="0"/>
            </a:rPr>
            <a:t>Empathize</a:t>
          </a:r>
          <a:r>
            <a:rPr lang="en-US" sz="2200" kern="1200" dirty="0">
              <a:latin typeface="Lato" panose="020F0502020204030203" pitchFamily="34" charset="0"/>
            </a:rPr>
            <a:t>:</a:t>
          </a:r>
        </a:p>
        <a:p>
          <a:pPr marL="0" lvl="0" indent="0" algn="ctr" defTabSz="977900">
            <a:lnSpc>
              <a:spcPct val="90000"/>
            </a:lnSpc>
            <a:spcBef>
              <a:spcPct val="0"/>
            </a:spcBef>
            <a:spcAft>
              <a:spcPct val="35000"/>
            </a:spcAft>
            <a:buNone/>
          </a:pPr>
          <a:r>
            <a:rPr lang="en-US" sz="1600" kern="1200" dirty="0">
              <a:latin typeface="Lato" panose="020F0502020204030203" pitchFamily="34" charset="0"/>
            </a:rPr>
            <a:t>Get to know your users</a:t>
          </a:r>
        </a:p>
      </dsp:txBody>
      <dsp:txXfrm>
        <a:off x="3147315" y="57041"/>
        <a:ext cx="1590086" cy="995844"/>
      </dsp:txXfrm>
    </dsp:sp>
    <dsp:sp modelId="{664E0120-9F29-4A8A-A835-A3FCA61032B9}">
      <dsp:nvSpPr>
        <dsp:cNvPr id="0" name=""/>
        <dsp:cNvSpPr/>
      </dsp:nvSpPr>
      <dsp:spPr>
        <a:xfrm>
          <a:off x="1737257" y="554963"/>
          <a:ext cx="4410202" cy="4410202"/>
        </a:xfrm>
        <a:custGeom>
          <a:avLst/>
          <a:gdLst/>
          <a:ahLst/>
          <a:cxnLst/>
          <a:rect l="0" t="0" r="0" b="0"/>
          <a:pathLst>
            <a:path>
              <a:moveTo>
                <a:pt x="3281529" y="280582"/>
              </a:moveTo>
              <a:arcTo wR="2205101" hR="2205101" stAng="17953158" swAng="121198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3A7342F-F2D4-474E-951B-F493E6F2D0AF}">
      <dsp:nvSpPr>
        <dsp:cNvPr id="0" name=""/>
        <dsp:cNvSpPr/>
      </dsp:nvSpPr>
      <dsp:spPr>
        <a:xfrm>
          <a:off x="5190618" y="1526856"/>
          <a:ext cx="1697832" cy="11035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Lato" panose="020F0502020204030203" pitchFamily="34" charset="0"/>
            </a:rPr>
            <a:t>Define</a:t>
          </a:r>
          <a:r>
            <a:rPr lang="en-US" sz="1600" kern="1200" dirty="0">
              <a:latin typeface="Lato" panose="020F0502020204030203" pitchFamily="34" charset="0"/>
            </a:rPr>
            <a:t>:</a:t>
          </a:r>
        </a:p>
        <a:p>
          <a:pPr marL="0" lvl="0" indent="0" algn="ctr" defTabSz="977900">
            <a:lnSpc>
              <a:spcPct val="90000"/>
            </a:lnSpc>
            <a:spcBef>
              <a:spcPct val="0"/>
            </a:spcBef>
            <a:spcAft>
              <a:spcPct val="35000"/>
            </a:spcAft>
            <a:buNone/>
          </a:pPr>
          <a:r>
            <a:rPr lang="en-US" sz="1600" kern="1200" dirty="0">
              <a:latin typeface="Lato" panose="020F0502020204030203" pitchFamily="34" charset="0"/>
            </a:rPr>
            <a:t> Articulate the problem clearly</a:t>
          </a:r>
        </a:p>
      </dsp:txBody>
      <dsp:txXfrm>
        <a:off x="5244491" y="1580729"/>
        <a:ext cx="1590086" cy="995844"/>
      </dsp:txXfrm>
    </dsp:sp>
    <dsp:sp modelId="{9D9D1E01-DEB0-46A1-BCD9-1799A2A999A0}">
      <dsp:nvSpPr>
        <dsp:cNvPr id="0" name=""/>
        <dsp:cNvSpPr/>
      </dsp:nvSpPr>
      <dsp:spPr>
        <a:xfrm>
          <a:off x="1737257" y="554963"/>
          <a:ext cx="4410202" cy="4410202"/>
        </a:xfrm>
        <a:custGeom>
          <a:avLst/>
          <a:gdLst/>
          <a:ahLst/>
          <a:cxnLst/>
          <a:rect l="0" t="0" r="0" b="0"/>
          <a:pathLst>
            <a:path>
              <a:moveTo>
                <a:pt x="4404919" y="2357652"/>
              </a:moveTo>
              <a:arcTo wR="2205101" hR="2205101" stAng="21838017" swAng="136006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858D2B4-F15A-421E-AFC3-875803116DA1}">
      <dsp:nvSpPr>
        <dsp:cNvPr id="0" name=""/>
        <dsp:cNvSpPr/>
      </dsp:nvSpPr>
      <dsp:spPr>
        <a:xfrm>
          <a:off x="4389568" y="3992234"/>
          <a:ext cx="1697832" cy="11035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Lato" panose="020F0502020204030203" pitchFamily="34" charset="0"/>
            </a:rPr>
            <a:t>Ideate</a:t>
          </a:r>
          <a:r>
            <a:rPr lang="en-US" sz="1800" b="1" kern="1200" dirty="0">
              <a:latin typeface="Lato" panose="020F0502020204030203" pitchFamily="34" charset="0"/>
            </a:rPr>
            <a:t>:</a:t>
          </a:r>
        </a:p>
        <a:p>
          <a:pPr marL="0" lvl="0" indent="0" algn="ctr" defTabSz="977900">
            <a:lnSpc>
              <a:spcPct val="90000"/>
            </a:lnSpc>
            <a:spcBef>
              <a:spcPct val="0"/>
            </a:spcBef>
            <a:spcAft>
              <a:spcPct val="35000"/>
            </a:spcAft>
            <a:buNone/>
          </a:pPr>
          <a:r>
            <a:rPr lang="en-US" sz="1600" kern="1200" dirty="0">
              <a:latin typeface="Lato" panose="020F0502020204030203" pitchFamily="34" charset="0"/>
            </a:rPr>
            <a:t>Generate Solutions</a:t>
          </a:r>
        </a:p>
      </dsp:txBody>
      <dsp:txXfrm>
        <a:off x="4443441" y="4046107"/>
        <a:ext cx="1590086" cy="995844"/>
      </dsp:txXfrm>
    </dsp:sp>
    <dsp:sp modelId="{26F74C89-AB71-46BD-A5DA-73CC35A939B0}">
      <dsp:nvSpPr>
        <dsp:cNvPr id="0" name=""/>
        <dsp:cNvSpPr/>
      </dsp:nvSpPr>
      <dsp:spPr>
        <a:xfrm>
          <a:off x="1737257" y="554963"/>
          <a:ext cx="4410202" cy="4410202"/>
        </a:xfrm>
        <a:custGeom>
          <a:avLst/>
          <a:gdLst/>
          <a:ahLst/>
          <a:cxnLst/>
          <a:rect l="0" t="0" r="0" b="0"/>
          <a:pathLst>
            <a:path>
              <a:moveTo>
                <a:pt x="2475866" y="4393516"/>
              </a:moveTo>
              <a:arcTo wR="2205101" hR="2205101" stAng="4976810" swAng="84637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A25E153-5A2F-435D-9EF2-898133FA038D}">
      <dsp:nvSpPr>
        <dsp:cNvPr id="0" name=""/>
        <dsp:cNvSpPr/>
      </dsp:nvSpPr>
      <dsp:spPr>
        <a:xfrm>
          <a:off x="1797316" y="3992234"/>
          <a:ext cx="1697832" cy="11035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Lato" panose="020F0502020204030203" pitchFamily="34" charset="0"/>
            </a:rPr>
            <a:t>Prototype</a:t>
          </a:r>
          <a:r>
            <a:rPr lang="en-US" sz="1800" kern="1200" dirty="0">
              <a:latin typeface="Lato" panose="020F0502020204030203" pitchFamily="34" charset="0"/>
            </a:rPr>
            <a:t>: </a:t>
          </a:r>
        </a:p>
        <a:p>
          <a:pPr marL="0" lvl="0" indent="0" algn="ctr" defTabSz="977900">
            <a:lnSpc>
              <a:spcPct val="90000"/>
            </a:lnSpc>
            <a:spcBef>
              <a:spcPct val="0"/>
            </a:spcBef>
            <a:spcAft>
              <a:spcPct val="35000"/>
            </a:spcAft>
            <a:buNone/>
          </a:pPr>
          <a:r>
            <a:rPr lang="en-US" sz="1600" kern="1200" dirty="0">
              <a:latin typeface="Lato" panose="020F0502020204030203" pitchFamily="34" charset="0"/>
            </a:rPr>
            <a:t>Test an idea with users</a:t>
          </a:r>
        </a:p>
      </dsp:txBody>
      <dsp:txXfrm>
        <a:off x="1851189" y="4046107"/>
        <a:ext cx="1590086" cy="995844"/>
      </dsp:txXfrm>
    </dsp:sp>
    <dsp:sp modelId="{4F4092EF-1904-4EBA-B69A-9E8458049972}">
      <dsp:nvSpPr>
        <dsp:cNvPr id="0" name=""/>
        <dsp:cNvSpPr/>
      </dsp:nvSpPr>
      <dsp:spPr>
        <a:xfrm>
          <a:off x="1737257" y="554963"/>
          <a:ext cx="4410202" cy="4410202"/>
        </a:xfrm>
        <a:custGeom>
          <a:avLst/>
          <a:gdLst/>
          <a:ahLst/>
          <a:cxnLst/>
          <a:rect l="0" t="0" r="0" b="0"/>
          <a:pathLst>
            <a:path>
              <a:moveTo>
                <a:pt x="233999" y="3193651"/>
              </a:moveTo>
              <a:arcTo wR="2205101" hR="2205101" stAng="9201916" swAng="136006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6AE3E52-4F58-4603-9055-C6727F6A55CD}">
      <dsp:nvSpPr>
        <dsp:cNvPr id="0" name=""/>
        <dsp:cNvSpPr/>
      </dsp:nvSpPr>
      <dsp:spPr>
        <a:xfrm>
          <a:off x="996266" y="1526856"/>
          <a:ext cx="1697832" cy="11035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Lato" panose="020F0502020204030203" pitchFamily="34" charset="0"/>
            </a:rPr>
            <a:t>Iterate</a:t>
          </a:r>
          <a:r>
            <a:rPr lang="en-US" sz="1600" b="1" kern="1200" dirty="0">
              <a:latin typeface="Lato" panose="020F0502020204030203" pitchFamily="34" charset="0"/>
            </a:rPr>
            <a:t>:</a:t>
          </a:r>
        </a:p>
        <a:p>
          <a:pPr marL="0" lvl="0" indent="0" algn="ctr" defTabSz="977900">
            <a:lnSpc>
              <a:spcPct val="90000"/>
            </a:lnSpc>
            <a:spcBef>
              <a:spcPct val="0"/>
            </a:spcBef>
            <a:spcAft>
              <a:spcPct val="35000"/>
            </a:spcAft>
            <a:buNone/>
          </a:pPr>
          <a:r>
            <a:rPr lang="en-US" sz="1600" kern="1200" dirty="0">
              <a:latin typeface="Lato" panose="020F0502020204030203" pitchFamily="34" charset="0"/>
            </a:rPr>
            <a:t>Revise based on feedback</a:t>
          </a:r>
        </a:p>
      </dsp:txBody>
      <dsp:txXfrm>
        <a:off x="1050139" y="1580729"/>
        <a:ext cx="1590086" cy="995844"/>
      </dsp:txXfrm>
    </dsp:sp>
    <dsp:sp modelId="{F1390725-DD5E-4994-9A09-ED02ED6E367C}">
      <dsp:nvSpPr>
        <dsp:cNvPr id="0" name=""/>
        <dsp:cNvSpPr/>
      </dsp:nvSpPr>
      <dsp:spPr>
        <a:xfrm>
          <a:off x="1737257" y="554963"/>
          <a:ext cx="4410202" cy="4410202"/>
        </a:xfrm>
        <a:custGeom>
          <a:avLst/>
          <a:gdLst/>
          <a:ahLst/>
          <a:cxnLst/>
          <a:rect l="0" t="0" r="0" b="0"/>
          <a:pathLst>
            <a:path>
              <a:moveTo>
                <a:pt x="530356" y="770632"/>
              </a:moveTo>
              <a:arcTo wR="2205101" hR="2205101" stAng="13234863" swAng="121198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Lato Regular"/>
                <a:ea typeface="+mn-ea"/>
                <a:cs typeface="+mn-cs"/>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Lato Regular" charset="0"/>
              </a:defRPr>
            </a:lvl1pPr>
          </a:lstStyle>
          <a:p>
            <a:fld id="{F9171EF1-19D4-C44E-BBCF-4519A765C2D7}" type="datetimeFigureOut">
              <a:rPr lang="en-US" altLang="x-none"/>
              <a:pPr/>
              <a:t>11/9/2018</a:t>
            </a:fld>
            <a:endParaRPr lang="en-US" altLang="x-none"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Lato Regular"/>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Lato Regular" charset="0"/>
              </a:defRPr>
            </a:lvl1pPr>
          </a:lstStyle>
          <a:p>
            <a:fld id="{E8543629-3EC9-FA49-993D-5793EAA2F124}" type="slidenum">
              <a:rPr lang="en-US" altLang="x-none"/>
              <a:pPr/>
              <a:t>‹#›</a:t>
            </a:fld>
            <a:endParaRPr lang="en-US" altLang="x-none"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Lato Regular"/>
                <a:ea typeface="+mn-ea"/>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Lato Regular" charset="0"/>
              </a:defRPr>
            </a:lvl1pPr>
          </a:lstStyle>
          <a:p>
            <a:fld id="{FA0BDF0C-B259-C34A-938F-D5C79E8376F7}" type="datetimeFigureOut">
              <a:rPr lang="en-US" altLang="x-none"/>
              <a:pPr/>
              <a:t>11/9/2018</a:t>
            </a:fld>
            <a:endParaRPr lang="en-US" altLang="x-none"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Lato Regular"/>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Lato Regular" charset="0"/>
              </a:defRPr>
            </a:lvl1pPr>
          </a:lstStyle>
          <a:p>
            <a:fld id="{46A178C8-49A9-E148-8888-1A553E476404}" type="slidenum">
              <a:rPr lang="en-US" altLang="x-none"/>
              <a:pPr/>
              <a:t>‹#›</a:t>
            </a:fld>
            <a:endParaRPr lang="en-US" altLang="x-none"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Lato Regular"/>
        <a:ea typeface="ＭＳ Ｐゴシック" charset="0"/>
        <a:cs typeface="MS PGothic" charset="0"/>
      </a:defRPr>
    </a:lvl1pPr>
    <a:lvl2pPr marL="457200" algn="l" rtl="0" eaLnBrk="0" fontAlgn="base" hangingPunct="0">
      <a:spcBef>
        <a:spcPct val="30000"/>
      </a:spcBef>
      <a:spcAft>
        <a:spcPct val="0"/>
      </a:spcAft>
      <a:defRPr sz="1200" kern="1200">
        <a:solidFill>
          <a:schemeClr val="tx1"/>
        </a:solidFill>
        <a:latin typeface="Lato Regular"/>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Lato Regular"/>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Lato Regular"/>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Lato Regular"/>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ensus.gov/fieldjob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public.govdelivery.com/accounts/USCENSUS/subscriber/new?topic_id=USCENSUS_11941"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for people to raise hands – academic, govt, other researchers</a:t>
            </a:r>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1</a:t>
            </a:fld>
            <a:endParaRPr lang="en-US" altLang="x-none" dirty="0"/>
          </a:p>
        </p:txBody>
      </p:sp>
    </p:spTree>
    <p:extLst>
      <p:ext uri="{BB962C8B-B14F-4D97-AF65-F5344CB8AC3E}">
        <p14:creationId xmlns:p14="http://schemas.microsoft.com/office/powerpoint/2010/main" val="3779369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What are the concrete actions you can take?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t>DAY-TO-DAY</a:t>
            </a:r>
            <a:r>
              <a:rPr lang="en-US" sz="1200" dirty="0"/>
              <a:t>:</a:t>
            </a:r>
            <a:r>
              <a:rPr lang="en-US" sz="1200" baseline="0" dirty="0"/>
              <a:t>  updates in your newsletters, social media, materials at events – blogs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baseline="0" dirty="0"/>
              <a:t>JOBS</a:t>
            </a:r>
            <a:r>
              <a:rPr lang="en-US" sz="1200" baseline="0" dirty="0"/>
              <a:t>:  </a:t>
            </a:r>
            <a:r>
              <a:rPr lang="en-US" sz="1200" b="0" i="0" kern="1200" dirty="0">
                <a:solidFill>
                  <a:schemeClr val="tx1"/>
                </a:solidFill>
                <a:effectLst/>
                <a:latin typeface="Lato Regular"/>
                <a:ea typeface="ＭＳ Ｐゴシック" charset="0"/>
                <a:cs typeface="MS PGothic" charset="0"/>
              </a:rPr>
              <a:t>The Census Bureau is already recruiting for many field positions. Starting in Spring 2019, they will be hiring 76,000 people for address canvassing and in Fall 2019, they will begin recruiting for 450,000 field staff to support 2020 operations. Current field jobs are listed on the </a:t>
            </a:r>
            <a:r>
              <a:rPr lang="en-US" sz="1200" b="0" i="0" u="none" strike="noStrike" kern="1200" dirty="0">
                <a:solidFill>
                  <a:schemeClr val="tx1"/>
                </a:solidFill>
                <a:effectLst/>
                <a:latin typeface="Lato Regular"/>
                <a:ea typeface="ＭＳ Ｐゴシック" charset="0"/>
                <a:cs typeface="MS PGothic" charset="0"/>
                <a:hlinkClick r:id="rId3"/>
              </a:rPr>
              <a:t>Census Bureau website</a:t>
            </a:r>
            <a:r>
              <a:rPr lang="en-US" sz="1200" b="0" i="0" kern="1200" dirty="0">
                <a:solidFill>
                  <a:schemeClr val="tx1"/>
                </a:solidFill>
                <a:effectLst/>
                <a:latin typeface="Lato Regular"/>
                <a:ea typeface="ＭＳ Ｐゴシック" charset="0"/>
                <a:cs typeface="MS PGothic" charset="0"/>
              </a:rPr>
              <a:t> and you can also sign up for e</a:t>
            </a:r>
            <a:r>
              <a:rPr lang="en-US" sz="1200" b="0" i="0" u="none" strike="noStrike" kern="1200" dirty="0">
                <a:solidFill>
                  <a:schemeClr val="tx1"/>
                </a:solidFill>
                <a:effectLst/>
                <a:latin typeface="Lato Regular"/>
                <a:ea typeface="ＭＳ Ｐゴシック" charset="0"/>
                <a:cs typeface="MS PGothic" charset="0"/>
                <a:hlinkClick r:id="rId4"/>
              </a:rPr>
              <a:t>mail updates on recruitment efforts</a:t>
            </a:r>
            <a:r>
              <a:rPr lang="en-US" sz="1200" b="0" i="0" kern="1200" dirty="0">
                <a:solidFill>
                  <a:schemeClr val="tx1"/>
                </a:solidFill>
                <a:effectLst/>
                <a:latin typeface="Lato Regular"/>
                <a:ea typeface="ＭＳ Ｐゴシック" charset="0"/>
                <a:cs typeface="MS PGothic" charset="0"/>
              </a:rPr>
              <a:t>.  (will provide links in the resources). A dedicated website is scheduled to be live in Sept 2018.</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Lato Regular"/>
              <a:ea typeface="ＭＳ Ｐゴシック" charset="0"/>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Lato Regular"/>
                <a:ea typeface="ＭＳ Ｐゴシック" charset="0"/>
                <a:cs typeface="MS PGothic" charset="0"/>
              </a:rPr>
              <a:t>Good for individuals</a:t>
            </a:r>
            <a:r>
              <a:rPr lang="en-US" sz="1200" b="0" i="0" kern="1200" baseline="0" dirty="0">
                <a:solidFill>
                  <a:schemeClr val="tx1"/>
                </a:solidFill>
                <a:effectLst/>
                <a:latin typeface="Lato Regular"/>
                <a:ea typeface="ＭＳ Ｐゴシック" charset="0"/>
                <a:cs typeface="MS PGothic" charset="0"/>
              </a:rPr>
              <a:t> for workforce development, but also better if people from hard-to-count neighborhoods are doing the outreach.    </a:t>
            </a:r>
            <a:endParaRPr lang="en-US" dirty="0"/>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10</a:t>
            </a:fld>
            <a:endParaRPr lang="en-US" altLang="x-none" dirty="0"/>
          </a:p>
        </p:txBody>
      </p:sp>
    </p:spTree>
    <p:extLst>
      <p:ext uri="{BB962C8B-B14F-4D97-AF65-F5344CB8AC3E}">
        <p14:creationId xmlns:p14="http://schemas.microsoft.com/office/powerpoint/2010/main" val="4053304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a lot of resources out there to help you engage.  </a:t>
            </a:r>
          </a:p>
          <a:p>
            <a:r>
              <a:rPr lang="en-US" dirty="0"/>
              <a:t>The census bureau released its official website with some basic resources – outreach messages and  fact sheets – We’ll be talking more about the mapping tools and workshop in a moment.</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 encourage you to sign up to be a Census partner organization so you can get updates as they post more resources.</a:t>
            </a:r>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11</a:t>
            </a:fld>
            <a:endParaRPr lang="en-US" altLang="x-none" dirty="0"/>
          </a:p>
        </p:txBody>
      </p:sp>
    </p:spTree>
    <p:extLst>
      <p:ext uri="{BB962C8B-B14F-4D97-AF65-F5344CB8AC3E}">
        <p14:creationId xmlns:p14="http://schemas.microsoft.com/office/powerpoint/2010/main" val="301454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0" dirty="0">
                <a:solidFill>
                  <a:srgbClr val="000000"/>
                </a:solidFill>
                <a:latin typeface="Lato" panose="020F0502020204030203" pitchFamily="34" charset="0"/>
              </a:rPr>
              <a:t>A creative, collaborative, problem-solving event to bring together diverse thinkers</a:t>
            </a:r>
          </a:p>
          <a:p>
            <a:endParaRPr lang="en-US" dirty="0"/>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12</a:t>
            </a:fld>
            <a:endParaRPr lang="en-US" altLang="x-none" dirty="0"/>
          </a:p>
        </p:txBody>
      </p:sp>
    </p:spTree>
    <p:extLst>
      <p:ext uri="{BB962C8B-B14F-4D97-AF65-F5344CB8AC3E}">
        <p14:creationId xmlns:p14="http://schemas.microsoft.com/office/powerpoint/2010/main" val="3748630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13</a:t>
            </a:fld>
            <a:endParaRPr lang="en-US" altLang="x-none" dirty="0"/>
          </a:p>
        </p:txBody>
      </p:sp>
    </p:spTree>
    <p:extLst>
      <p:ext uri="{BB962C8B-B14F-4D97-AF65-F5344CB8AC3E}">
        <p14:creationId xmlns:p14="http://schemas.microsoft.com/office/powerpoint/2010/main" val="3402637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14</a:t>
            </a:fld>
            <a:endParaRPr lang="en-US" altLang="x-none" dirty="0"/>
          </a:p>
        </p:txBody>
      </p:sp>
    </p:spTree>
    <p:extLst>
      <p:ext uri="{BB962C8B-B14F-4D97-AF65-F5344CB8AC3E}">
        <p14:creationId xmlns:p14="http://schemas.microsoft.com/office/powerpoint/2010/main" val="1308228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Lato Regular"/>
                <a:ea typeface="ＭＳ Ｐゴシック" charset="0"/>
                <a:cs typeface="MS PGothic" charset="0"/>
              </a:rPr>
              <a:t>National resources are great – but you know which neighborhoods have changed since the 5 year ACS</a:t>
            </a:r>
          </a:p>
          <a:p>
            <a:endParaRPr lang="en-US" dirty="0"/>
          </a:p>
        </p:txBody>
      </p:sp>
      <p:sp>
        <p:nvSpPr>
          <p:cNvPr id="4" name="Slide Number Placeholder 3"/>
          <p:cNvSpPr>
            <a:spLocks noGrp="1"/>
          </p:cNvSpPr>
          <p:nvPr>
            <p:ph type="sldNum" sz="quarter" idx="5"/>
          </p:nvPr>
        </p:nvSpPr>
        <p:spPr/>
        <p:txBody>
          <a:bodyPr/>
          <a:lstStyle/>
          <a:p>
            <a:fld id="{46A178C8-49A9-E148-8888-1A553E476404}" type="slidenum">
              <a:rPr lang="en-US" altLang="x-none" smtClean="0"/>
              <a:pPr/>
              <a:t>15</a:t>
            </a:fld>
            <a:endParaRPr lang="en-US" altLang="x-none" dirty="0"/>
          </a:p>
        </p:txBody>
      </p:sp>
    </p:spTree>
    <p:extLst>
      <p:ext uri="{BB962C8B-B14F-4D97-AF65-F5344CB8AC3E}">
        <p14:creationId xmlns:p14="http://schemas.microsoft.com/office/powerpoint/2010/main" val="2341512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Lato Regular"/>
                <a:ea typeface="ＭＳ Ｐゴシック" charset="0"/>
                <a:cs typeface="MS PGothic" charset="0"/>
              </a:rPr>
              <a:t>Response Outreach Area Mapper (ROAM) from the Census Bureau</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Lato Regular"/>
                <a:ea typeface="ＭＳ Ｐゴシック" charset="0"/>
                <a:cs typeface="MS PGothic" charset="0"/>
              </a:rPr>
              <a:t>Shading</a:t>
            </a:r>
            <a:r>
              <a:rPr lang="en-US" sz="1200" b="0" i="0" kern="1200" baseline="0" dirty="0">
                <a:solidFill>
                  <a:schemeClr val="tx1"/>
                </a:solidFill>
                <a:effectLst/>
                <a:latin typeface="Lato Regular"/>
                <a:ea typeface="ＭＳ Ｐゴシック" charset="0"/>
                <a:cs typeface="MS PGothic" charset="0"/>
              </a:rPr>
              <a:t> is based on a m</a:t>
            </a:r>
            <a:r>
              <a:rPr lang="en-US" sz="1200" b="0" i="0" kern="1200" dirty="0">
                <a:solidFill>
                  <a:schemeClr val="tx1"/>
                </a:solidFill>
                <a:effectLst/>
                <a:latin typeface="Lato Regular"/>
                <a:ea typeface="ＭＳ Ｐゴシック" charset="0"/>
                <a:cs typeface="MS PGothic" charset="0"/>
              </a:rPr>
              <a:t>odeled score called the Low-response</a:t>
            </a:r>
            <a:r>
              <a:rPr lang="en-US" sz="1200" b="0" i="0" kern="1200" baseline="0" dirty="0">
                <a:solidFill>
                  <a:schemeClr val="tx1"/>
                </a:solidFill>
                <a:effectLst/>
                <a:latin typeface="Lato Regular"/>
                <a:ea typeface="ＭＳ Ｐゴシック" charset="0"/>
                <a:cs typeface="MS PGothic" charset="0"/>
              </a:rPr>
              <a:t> score (taking characteristics that predicted the 2010 mailing response rates and applying them to more recent data).  The darker the color, the less likely that the households in that area will self-respond. </a:t>
            </a:r>
            <a:endParaRPr lang="en-US" sz="1200" b="0" i="0" kern="1200" dirty="0">
              <a:solidFill>
                <a:schemeClr val="tx1"/>
              </a:solidFill>
              <a:effectLst/>
              <a:latin typeface="Lato Regular"/>
              <a:ea typeface="ＭＳ Ｐゴシック" charset="0"/>
              <a:cs typeface="MS PGothic" charset="0"/>
            </a:endParaRPr>
          </a:p>
          <a:p>
            <a:endParaRPr lang="en-US" sz="1200" b="0" i="0" kern="1200" dirty="0">
              <a:solidFill>
                <a:schemeClr val="tx1"/>
              </a:solidFill>
              <a:effectLst/>
              <a:latin typeface="Lato Regular"/>
              <a:ea typeface="ＭＳ Ｐゴシック" charset="0"/>
              <a:cs typeface="MS PGothic" charset="0"/>
            </a:endParaRPr>
          </a:p>
          <a:p>
            <a:r>
              <a:rPr lang="en-US" sz="1200" b="0" i="0" kern="1200" dirty="0">
                <a:solidFill>
                  <a:schemeClr val="tx1"/>
                </a:solidFill>
                <a:effectLst/>
                <a:latin typeface="Lato Regular"/>
                <a:ea typeface="ＭＳ Ｐゴシック" charset="0"/>
                <a:cs typeface="MS PGothic" charset="0"/>
              </a:rPr>
              <a:t>Snapshot</a:t>
            </a:r>
            <a:r>
              <a:rPr lang="en-US" sz="1200" b="0" i="0" kern="1200" baseline="0" dirty="0">
                <a:solidFill>
                  <a:schemeClr val="tx1"/>
                </a:solidFill>
                <a:effectLst/>
                <a:latin typeface="Lato Regular"/>
                <a:ea typeface="ＭＳ Ｐゴシック" charset="0"/>
                <a:cs typeface="MS PGothic" charset="0"/>
              </a:rPr>
              <a:t> of Chicago – it’s a little hidden by the tract near the top with the aqua boundary.</a:t>
            </a:r>
            <a:endParaRPr lang="en-US" sz="1200" b="0" i="0" kern="1200" dirty="0">
              <a:solidFill>
                <a:schemeClr val="tx1"/>
              </a:solidFill>
              <a:effectLst/>
              <a:latin typeface="Lato Regular"/>
              <a:ea typeface="ＭＳ Ｐゴシック" charset="0"/>
              <a:cs typeface="MS PGothic" charset="0"/>
            </a:endParaRPr>
          </a:p>
          <a:p>
            <a:endParaRPr lang="en-US" sz="1200" b="0" i="0" kern="1200" dirty="0">
              <a:solidFill>
                <a:schemeClr val="tx1"/>
              </a:solidFill>
              <a:effectLst/>
              <a:latin typeface="Lato Regular"/>
              <a:ea typeface="ＭＳ Ｐゴシック" charset="0"/>
              <a:cs typeface="MS PGothic" charset="0"/>
            </a:endParaRPr>
          </a:p>
          <a:p>
            <a:pPr marL="171450" indent="-171450">
              <a:buFont typeface="Arial" panose="020B0604020202020204" pitchFamily="34" charset="0"/>
              <a:buChar char="•"/>
            </a:pPr>
            <a:r>
              <a:rPr lang="en-US" sz="1200" b="0" i="0" kern="1200" dirty="0">
                <a:solidFill>
                  <a:schemeClr val="tx1"/>
                </a:solidFill>
                <a:effectLst/>
                <a:latin typeface="Lato Regular"/>
                <a:ea typeface="ＭＳ Ｐゴシック" charset="0"/>
                <a:cs typeface="MS PGothic" charset="0"/>
              </a:rPr>
              <a:t>Hispanic: 86%</a:t>
            </a:r>
          </a:p>
          <a:p>
            <a:pPr marL="171450" indent="-171450">
              <a:buFont typeface="Arial" panose="020B0604020202020204" pitchFamily="34" charset="0"/>
              <a:buChar char="•"/>
            </a:pPr>
            <a:r>
              <a:rPr lang="en-US" sz="1200" b="0" i="0" kern="1200" dirty="0">
                <a:solidFill>
                  <a:schemeClr val="tx1"/>
                </a:solidFill>
                <a:effectLst/>
                <a:latin typeface="Lato Regular"/>
                <a:ea typeface="ＭＳ Ｐゴシック" charset="0"/>
                <a:cs typeface="MS PGothic" charset="0"/>
              </a:rPr>
              <a:t>Foreign Born: 25%</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kern="1200" dirty="0">
                <a:solidFill>
                  <a:schemeClr val="tx1"/>
                </a:solidFill>
                <a:effectLst/>
                <a:latin typeface="Lato Regular"/>
                <a:ea typeface="ＭＳ Ｐゴシック" charset="0"/>
                <a:cs typeface="MS PGothic" charset="0"/>
              </a:rPr>
              <a:t>Population 5+ Who Speak English Less Than "Very Well" and Speak Spanish: 30%</a:t>
            </a:r>
          </a:p>
          <a:p>
            <a:pPr marL="171450" indent="-171450">
              <a:buFont typeface="Arial" panose="020B0604020202020204" pitchFamily="34" charset="0"/>
              <a:buChar char="•"/>
            </a:pPr>
            <a:r>
              <a:rPr lang="en-US" sz="1200" b="0" i="0" kern="1200" dirty="0">
                <a:solidFill>
                  <a:schemeClr val="tx1"/>
                </a:solidFill>
                <a:effectLst/>
                <a:latin typeface="Lato Regular"/>
                <a:ea typeface="ＭＳ Ｐゴシック" charset="0"/>
                <a:cs typeface="MS PGothic" charset="0"/>
              </a:rPr>
              <a:t>No One in Household Age 14+ Speaks English "Very Well": 21</a:t>
            </a:r>
            <a:r>
              <a:rPr lang="en-US" sz="1200" b="0" i="0" kern="1200" baseline="0" dirty="0">
                <a:solidFill>
                  <a:schemeClr val="tx1"/>
                </a:solidFill>
                <a:effectLst/>
                <a:latin typeface="Lato Regular"/>
                <a:ea typeface="ＭＳ Ｐゴシック" charset="0"/>
                <a:cs typeface="MS PGothic" charset="0"/>
              </a:rPr>
              <a:t> %</a:t>
            </a:r>
          </a:p>
          <a:p>
            <a:pPr marL="171450" indent="-171450">
              <a:buFont typeface="Arial" panose="020B0604020202020204" pitchFamily="34" charset="0"/>
              <a:buChar char="•"/>
            </a:pPr>
            <a:endParaRPr lang="en-US" sz="1200" b="0" i="0" kern="1200" baseline="0" dirty="0">
              <a:solidFill>
                <a:schemeClr val="tx1"/>
              </a:solidFill>
              <a:effectLst/>
              <a:latin typeface="Lato Regular"/>
              <a:ea typeface="ＭＳ Ｐゴシック" charset="0"/>
              <a:cs typeface="MS PGothic" charset="0"/>
            </a:endParaRPr>
          </a:p>
          <a:p>
            <a:pPr marL="0" indent="0">
              <a:buFont typeface="Arial" panose="020B0604020202020204" pitchFamily="34" charset="0"/>
              <a:buNone/>
            </a:pPr>
            <a:r>
              <a:rPr lang="en-US" sz="1200" b="0" i="0" kern="1200" baseline="0" dirty="0">
                <a:solidFill>
                  <a:schemeClr val="tx1"/>
                </a:solidFill>
                <a:effectLst/>
                <a:latin typeface="Lato Regular"/>
                <a:ea typeface="ＭＳ Ｐゴシック" charset="0"/>
                <a:cs typeface="MS PGothic" charset="0"/>
              </a:rPr>
              <a:t>The information from this and the next 2 mapping tools should just be used as a starting point.</a:t>
            </a:r>
          </a:p>
          <a:p>
            <a:pPr marL="0" indent="0">
              <a:buFont typeface="Arial" panose="020B0604020202020204" pitchFamily="34" charset="0"/>
              <a:buNone/>
            </a:pPr>
            <a:endParaRPr lang="en-US" sz="1200" b="0" i="0" kern="1200" baseline="0" dirty="0">
              <a:solidFill>
                <a:schemeClr val="tx1"/>
              </a:solidFill>
              <a:effectLst/>
              <a:latin typeface="Lato Regular"/>
              <a:ea typeface="ＭＳ Ｐゴシック" charset="0"/>
              <a:cs typeface="MS PGothic" charset="0"/>
            </a:endParaRPr>
          </a:p>
          <a:p>
            <a:pPr marL="0" indent="0">
              <a:buFont typeface="Arial" panose="020B0604020202020204" pitchFamily="34" charset="0"/>
              <a:buNone/>
            </a:pPr>
            <a:r>
              <a:rPr lang="en-US" sz="1200" b="0" i="0" kern="1200" baseline="0" dirty="0">
                <a:solidFill>
                  <a:schemeClr val="tx1"/>
                </a:solidFill>
                <a:effectLst/>
                <a:latin typeface="Lato Regular"/>
                <a:ea typeface="ＭＳ Ｐゴシック" charset="0"/>
                <a:cs typeface="MS PGothic" charset="0"/>
              </a:rPr>
              <a:t>The concern is that they rely on 5 year national data that is already a few years out of date.  So – this information needs to be interpreted through the lens of your local knowledge about neighborhood change – maybe a new large mixed use redevelopment has gone up displacing former residents OR maybe gentrification is pushing low-income households to areas farther from downtown OR maybe there’s been an influx of new immigrant families into a neighborhood. </a:t>
            </a:r>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16</a:t>
            </a:fld>
            <a:endParaRPr lang="en-US" altLang="x-none" dirty="0"/>
          </a:p>
        </p:txBody>
      </p:sp>
    </p:spTree>
    <p:extLst>
      <p:ext uri="{BB962C8B-B14F-4D97-AF65-F5344CB8AC3E}">
        <p14:creationId xmlns:p14="http://schemas.microsoft.com/office/powerpoint/2010/main" val="3523702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another view from</a:t>
            </a:r>
            <a:r>
              <a:rPr lang="en-US" baseline="0" dirty="0"/>
              <a:t> the Census Bureau which has more friendly design.</a:t>
            </a:r>
          </a:p>
          <a:p>
            <a:endParaRPr lang="en-US" baseline="0" dirty="0"/>
          </a:p>
          <a:p>
            <a:r>
              <a:rPr lang="en-US" baseline="0" dirty="0"/>
              <a:t>In this case, the shading is based on the 2010 percent of households who mailed their census form back.  You can start from the county level and then zoom in.</a:t>
            </a:r>
            <a:endParaRPr lang="en-US" dirty="0"/>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17</a:t>
            </a:fld>
            <a:endParaRPr lang="en-US" altLang="x-none" dirty="0"/>
          </a:p>
        </p:txBody>
      </p:sp>
    </p:spTree>
    <p:extLst>
      <p:ext uri="{BB962C8B-B14F-4D97-AF65-F5344CB8AC3E}">
        <p14:creationId xmlns:p14="http://schemas.microsoft.com/office/powerpoint/2010/main" val="3521570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tract level map from the same system of Miami…</a:t>
            </a:r>
          </a:p>
          <a:p>
            <a:endParaRPr lang="en-US" dirty="0"/>
          </a:p>
          <a:p>
            <a:r>
              <a:rPr lang="en-US" dirty="0"/>
              <a:t>In this</a:t>
            </a:r>
            <a:r>
              <a:rPr lang="en-US" baseline="0" dirty="0"/>
              <a:t> ngh, ½ are immigrants and 2/3 of the residents do not speak English at home (Haitian community).</a:t>
            </a:r>
          </a:p>
          <a:p>
            <a:endParaRPr lang="en-US" baseline="0" dirty="0"/>
          </a:p>
          <a:p>
            <a:r>
              <a:rPr lang="en-US" baseline="0" dirty="0"/>
              <a:t>The medium income is only $20,000 with 48 percent poverty rate.</a:t>
            </a:r>
            <a:endParaRPr lang="en-US" dirty="0"/>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18</a:t>
            </a:fld>
            <a:endParaRPr lang="en-US" altLang="x-none" dirty="0"/>
          </a:p>
        </p:txBody>
      </p:sp>
    </p:spTree>
    <p:extLst>
      <p:ext uri="{BB962C8B-B14F-4D97-AF65-F5344CB8AC3E}">
        <p14:creationId xmlns:p14="http://schemas.microsoft.com/office/powerpoint/2010/main" val="758042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Lato Regular"/>
                <a:ea typeface="ＭＳ Ｐゴシック" charset="0"/>
                <a:cs typeface="MS PGothic" charset="0"/>
              </a:rPr>
              <a:t>Source:</a:t>
            </a:r>
            <a:r>
              <a:rPr lang="en-US" sz="1200" b="0" i="0" kern="1200" baseline="0" dirty="0">
                <a:solidFill>
                  <a:schemeClr val="tx1"/>
                </a:solidFill>
                <a:effectLst/>
                <a:latin typeface="Lato Regular"/>
                <a:ea typeface="ＭＳ Ｐゴシック" charset="0"/>
                <a:cs typeface="MS PGothic" charset="0"/>
              </a:rPr>
              <a:t>  </a:t>
            </a:r>
            <a:r>
              <a:rPr lang="en-US" sz="1200" b="0" i="0" kern="1200" dirty="0">
                <a:solidFill>
                  <a:schemeClr val="tx1"/>
                </a:solidFill>
                <a:effectLst/>
                <a:latin typeface="Lato Regular"/>
                <a:ea typeface="ＭＳ Ｐゴシック" charset="0"/>
                <a:cs typeface="MS PGothic" charset="0"/>
              </a:rPr>
              <a:t>CUNY Center for Urban Research, funded by a</a:t>
            </a:r>
            <a:r>
              <a:rPr lang="en-US" sz="1200" b="0" i="0" kern="1200" baseline="0" dirty="0">
                <a:solidFill>
                  <a:schemeClr val="tx1"/>
                </a:solidFill>
                <a:effectLst/>
                <a:latin typeface="Lato Regular"/>
                <a:ea typeface="ＭＳ Ｐゴシック" charset="0"/>
                <a:cs typeface="MS PGothic" charset="0"/>
              </a:rPr>
              <a:t> philanthropic collaborative.</a:t>
            </a:r>
          </a:p>
          <a:p>
            <a:endParaRPr lang="en-US" sz="1200" b="0" i="0" kern="1200" dirty="0">
              <a:solidFill>
                <a:schemeClr val="tx1"/>
              </a:solidFill>
              <a:effectLst/>
              <a:latin typeface="Lato Regular"/>
              <a:ea typeface="ＭＳ Ｐゴシック" charset="0"/>
              <a:cs typeface="MS PGothic" charset="0"/>
            </a:endParaRPr>
          </a:p>
          <a:p>
            <a:r>
              <a:rPr lang="en-US" dirty="0"/>
              <a:t>This is a</a:t>
            </a:r>
            <a:r>
              <a:rPr lang="en-US" baseline="0" dirty="0"/>
              <a:t> screenshot of LA – shaded by the mail return rate like the previous one.  It includes stats for the various groups likely to be missed – people of color, renters and those in multifamily units, crowded households, young children.  </a:t>
            </a:r>
          </a:p>
          <a:p>
            <a:endParaRPr lang="en-US" baseline="0" dirty="0"/>
          </a:p>
          <a:p>
            <a:r>
              <a:rPr lang="en-US" baseline="0" dirty="0"/>
              <a:t>The advantage of this is that it has good narrative text on the left panel explaining the importance of the different indicators.  </a:t>
            </a:r>
          </a:p>
          <a:p>
            <a:endParaRPr lang="en-US" baseline="0" dirty="0"/>
          </a:p>
          <a:p>
            <a:r>
              <a:rPr lang="en-US" baseline="0" dirty="0"/>
              <a:t>It also has statistics in the narrative from the FCC about internet connectivity. In this case more than 60% of the households did not have an adequate upload/download speed (200 kilobits per second.  In 2014, intro dsl speeds are 1500 kbps)</a:t>
            </a:r>
            <a:endParaRPr lang="en-US" dirty="0"/>
          </a:p>
          <a:p>
            <a:endParaRPr lang="en-US" dirty="0"/>
          </a:p>
          <a:p>
            <a:r>
              <a:rPr lang="en-US" dirty="0"/>
              <a:t>Another  unique feature</a:t>
            </a:r>
            <a:r>
              <a:rPr lang="en-US" baseline="0" dirty="0"/>
              <a:t> of this one is that </a:t>
            </a:r>
            <a:r>
              <a:rPr lang="en-US" dirty="0"/>
              <a:t>This</a:t>
            </a:r>
            <a:r>
              <a:rPr lang="en-US" baseline="0" dirty="0"/>
              <a:t> has congressional and state legislature districts.</a:t>
            </a:r>
            <a:endParaRPr lang="en-US" dirty="0"/>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19</a:t>
            </a:fld>
            <a:endParaRPr lang="en-US" altLang="x-none" dirty="0"/>
          </a:p>
        </p:txBody>
      </p:sp>
    </p:spTree>
    <p:extLst>
      <p:ext uri="{BB962C8B-B14F-4D97-AF65-F5344CB8AC3E}">
        <p14:creationId xmlns:p14="http://schemas.microsoft.com/office/powerpoint/2010/main" val="2646180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kern="1200" dirty="0">
                <a:solidFill>
                  <a:schemeClr val="tx1"/>
                </a:solidFill>
                <a:effectLst/>
                <a:latin typeface="+mj-lt"/>
                <a:ea typeface="ＭＳ Ｐゴシック" charset="0"/>
                <a:cs typeface="MS PGothic" charset="0"/>
              </a:rPr>
              <a:t>We are working on supporting local GOTC efforts through the </a:t>
            </a:r>
            <a:r>
              <a:rPr lang="en-US" sz="1100" kern="1200" dirty="0">
                <a:solidFill>
                  <a:schemeClr val="tx1"/>
                </a:solidFill>
                <a:effectLst/>
                <a:latin typeface="Lato Regular"/>
                <a:ea typeface="ＭＳ Ｐゴシック" charset="0"/>
                <a:cs typeface="MS PGothic" charset="0"/>
              </a:rPr>
              <a:t>National Neighborhood Indicators Partnership (NNIP). </a:t>
            </a:r>
            <a:r>
              <a:rPr lang="en-US" sz="1100" kern="1200" dirty="0">
                <a:solidFill>
                  <a:schemeClr val="tx1"/>
                </a:solidFill>
                <a:effectLst/>
                <a:latin typeface="+mj-lt"/>
                <a:ea typeface="ＭＳ Ｐゴシック" charset="0"/>
                <a:cs typeface="MS PGothic" charset="0"/>
              </a:rPr>
              <a:t> Coordinated by the Urban Institute, consists of independent organizations in 32 cities that have a shared mission to help community stakeholders use neighborhood data for better decisionmaking, with a focus on working with organizations and residents in low-income communities.</a:t>
            </a:r>
          </a:p>
          <a:p>
            <a:pPr fontAlgn="base"/>
            <a:endParaRPr lang="en-US" sz="1100" b="0" i="0" kern="1200" dirty="0">
              <a:solidFill>
                <a:schemeClr val="tx1"/>
              </a:solidFill>
              <a:effectLst/>
              <a:latin typeface="+mj-lt"/>
              <a:ea typeface="ＭＳ Ｐゴシック" charset="0"/>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kern="1200" dirty="0">
                <a:solidFill>
                  <a:schemeClr val="tx1"/>
                </a:solidFill>
                <a:effectLst/>
                <a:latin typeface="+mj-lt"/>
                <a:ea typeface="ＭＳ Ｐゴシック" charset="0"/>
                <a:cs typeface="MS PGothic" charset="0"/>
              </a:rPr>
              <a:t>As the network’s home, the Urban Institute plays 4 roles:  1) organizes peer learning activities, 2) elevates NNIP’s collective experience to inform local and national policy 3) helps new partners get started, and 4) develops cross-site projects to explore topics in depth.  </a:t>
            </a:r>
          </a:p>
          <a:p>
            <a:pPr fontAlgn="base"/>
            <a:endParaRPr lang="en-US" sz="1200" b="0" i="0" kern="1200" dirty="0">
              <a:solidFill>
                <a:schemeClr val="tx1"/>
              </a:solidFill>
              <a:effectLst/>
              <a:latin typeface="Lato Regular"/>
              <a:ea typeface="ＭＳ Ｐゴシック" charset="0"/>
              <a:cs typeface="MS PGothic" charset="0"/>
            </a:endParaRPr>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2</a:t>
            </a:fld>
            <a:endParaRPr lang="en-US" altLang="x-none" dirty="0"/>
          </a:p>
        </p:txBody>
      </p:sp>
    </p:spTree>
    <p:extLst>
      <p:ext uri="{BB962C8B-B14F-4D97-AF65-F5344CB8AC3E}">
        <p14:creationId xmlns:p14="http://schemas.microsoft.com/office/powerpoint/2010/main" val="1555047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base">
              <a:buFont typeface="Arial" panose="020B0604020202020204" pitchFamily="34" charset="0"/>
              <a:buChar char="•"/>
            </a:pPr>
            <a:endParaRPr lang="en-US" sz="1200" b="0" i="0" kern="1200" dirty="0">
              <a:solidFill>
                <a:schemeClr val="tx1"/>
              </a:solidFill>
              <a:effectLst/>
              <a:latin typeface="Lato Regular"/>
              <a:ea typeface="ＭＳ Ｐゴシック" charset="0"/>
              <a:cs typeface="MS PGothic" charset="0"/>
            </a:endParaRPr>
          </a:p>
          <a:p>
            <a:pPr marL="0" indent="0" fontAlgn="base">
              <a:buFont typeface="Arial" panose="020B0604020202020204" pitchFamily="34" charset="0"/>
              <a:buNone/>
            </a:pPr>
            <a:r>
              <a:rPr lang="en-US" sz="1200" b="0" i="0" kern="1200" dirty="0">
                <a:solidFill>
                  <a:schemeClr val="tx1"/>
                </a:solidFill>
                <a:effectLst/>
                <a:latin typeface="Lato Regular"/>
                <a:ea typeface="ＭＳ Ｐゴシック" charset="0"/>
                <a:cs typeface="MS PGothic" charset="0"/>
              </a:rPr>
              <a:t>Plug</a:t>
            </a:r>
            <a:r>
              <a:rPr lang="en-US" sz="1200" b="0" i="0" kern="1200" baseline="0" dirty="0">
                <a:solidFill>
                  <a:schemeClr val="tx1"/>
                </a:solidFill>
                <a:effectLst/>
                <a:latin typeface="Lato Regular"/>
                <a:ea typeface="ＭＳ Ｐゴシック" charset="0"/>
                <a:cs typeface="MS PGothic" charset="0"/>
              </a:rPr>
              <a:t> for NNIPCamp session </a:t>
            </a:r>
            <a:endParaRPr lang="en-US" sz="1200" b="0" i="0" kern="1200" dirty="0">
              <a:solidFill>
                <a:schemeClr val="tx1"/>
              </a:solidFill>
              <a:effectLst/>
              <a:latin typeface="Lato Regular"/>
              <a:ea typeface="ＭＳ Ｐゴシック" charset="0"/>
              <a:cs typeface="MS PGothic" charset="0"/>
            </a:endParaRPr>
          </a:p>
          <a:p>
            <a:endParaRPr lang="en-US" dirty="0"/>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20</a:t>
            </a:fld>
            <a:endParaRPr lang="en-US" altLang="x-none" dirty="0"/>
          </a:p>
        </p:txBody>
      </p:sp>
    </p:spTree>
    <p:extLst>
      <p:ext uri="{BB962C8B-B14F-4D97-AF65-F5344CB8AC3E}">
        <p14:creationId xmlns:p14="http://schemas.microsoft.com/office/powerpoint/2010/main" val="497227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base">
              <a:buFont typeface="Arial" panose="020B0604020202020204" pitchFamily="34" charset="0"/>
              <a:buChar char="•"/>
            </a:pPr>
            <a:endParaRPr lang="en-US" sz="1200" b="0" i="0" kern="1200" dirty="0">
              <a:solidFill>
                <a:schemeClr val="tx1"/>
              </a:solidFill>
              <a:effectLst/>
              <a:latin typeface="Lato Regular"/>
              <a:ea typeface="ＭＳ Ｐゴシック" charset="0"/>
              <a:cs typeface="MS PGothic" charset="0"/>
            </a:endParaRPr>
          </a:p>
          <a:p>
            <a:pPr marL="0" indent="0" fontAlgn="base">
              <a:buFont typeface="Arial" panose="020B0604020202020204" pitchFamily="34" charset="0"/>
              <a:buNone/>
            </a:pPr>
            <a:r>
              <a:rPr lang="en-US" sz="1200" b="0" i="0" kern="1200" dirty="0">
                <a:solidFill>
                  <a:schemeClr val="tx1"/>
                </a:solidFill>
                <a:effectLst/>
                <a:latin typeface="Lato Regular"/>
                <a:ea typeface="ＭＳ Ｐゴシック" charset="0"/>
                <a:cs typeface="MS PGothic" charset="0"/>
              </a:rPr>
              <a:t>Plug</a:t>
            </a:r>
            <a:r>
              <a:rPr lang="en-US" sz="1200" b="0" i="0" kern="1200" baseline="0" dirty="0">
                <a:solidFill>
                  <a:schemeClr val="tx1"/>
                </a:solidFill>
                <a:effectLst/>
                <a:latin typeface="Lato Regular"/>
                <a:ea typeface="ＭＳ Ｐゴシック" charset="0"/>
                <a:cs typeface="MS PGothic" charset="0"/>
              </a:rPr>
              <a:t> for NNIPCamp session </a:t>
            </a:r>
            <a:endParaRPr lang="en-US" sz="1200" b="0" i="0" kern="1200" dirty="0">
              <a:solidFill>
                <a:schemeClr val="tx1"/>
              </a:solidFill>
              <a:effectLst/>
              <a:latin typeface="Lato Regular"/>
              <a:ea typeface="ＭＳ Ｐゴシック" charset="0"/>
              <a:cs typeface="MS PGothic" charset="0"/>
            </a:endParaRPr>
          </a:p>
          <a:p>
            <a:endParaRPr lang="en-US" dirty="0"/>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21</a:t>
            </a:fld>
            <a:endParaRPr lang="en-US" altLang="x-none" dirty="0"/>
          </a:p>
        </p:txBody>
      </p:sp>
    </p:spTree>
    <p:extLst>
      <p:ext uri="{BB962C8B-B14F-4D97-AF65-F5344CB8AC3E}">
        <p14:creationId xmlns:p14="http://schemas.microsoft.com/office/powerpoint/2010/main" val="3167459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Lato Regular"/>
                <a:ea typeface="ＭＳ Ｐゴシック" charset="0"/>
                <a:cs typeface="MS PGothic" charset="0"/>
              </a:rPr>
              <a:t>NNIP's new project promotes data-driven planning for 2020 Census local outreach to ensure a complete count of young children and people of color, starting with a resource list for communities and pilots in Baltimore and San Antonio.</a:t>
            </a:r>
          </a:p>
          <a:p>
            <a:pPr fontAlgn="base"/>
            <a:endParaRPr lang="en-US" sz="1200" b="0" i="0" kern="1200" dirty="0">
              <a:solidFill>
                <a:schemeClr val="tx1"/>
              </a:solidFill>
              <a:effectLst/>
              <a:latin typeface="Lato Regular"/>
              <a:ea typeface="ＭＳ Ｐゴシック" charset="0"/>
              <a:cs typeface="MS PGothic" charset="0"/>
            </a:endParaRPr>
          </a:p>
          <a:p>
            <a:pPr fontAlgn="base"/>
            <a:r>
              <a:rPr lang="en-US" sz="1200" b="0" i="0" kern="1200" dirty="0">
                <a:solidFill>
                  <a:schemeClr val="tx1"/>
                </a:solidFill>
                <a:effectLst/>
                <a:latin typeface="Lato Regular"/>
                <a:ea typeface="ＭＳ Ｐゴシック" charset="0"/>
                <a:cs typeface="MS PGothic" charset="0"/>
              </a:rPr>
              <a:t>We will be pursuing two main strategies – see slide.</a:t>
            </a:r>
          </a:p>
          <a:p>
            <a:pPr marL="0" indent="0" fontAlgn="base">
              <a:buFont typeface="Arial" panose="020B0604020202020204" pitchFamily="34" charset="0"/>
              <a:buNone/>
            </a:pPr>
            <a:endParaRPr lang="en-US" sz="1200" b="0" i="0" kern="1200" dirty="0">
              <a:solidFill>
                <a:schemeClr val="tx1"/>
              </a:solidFill>
              <a:effectLst/>
              <a:latin typeface="Lato Regular"/>
              <a:ea typeface="ＭＳ Ｐゴシック" charset="0"/>
              <a:cs typeface="MS PGothic"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i="0" kern="1200" dirty="0">
                <a:solidFill>
                  <a:schemeClr val="tx1"/>
                </a:solidFill>
                <a:effectLst/>
                <a:latin typeface="Lato Regular"/>
                <a:ea typeface="ＭＳ Ｐゴシック" charset="0"/>
                <a:cs typeface="MS PGothic" charset="0"/>
              </a:rPr>
              <a:t>We’ve collected a set of resource links already.  A forthcoming brief will outline the ways that local data and tech organizations can contribute to strategic planning and mobilization for outreach.</a:t>
            </a:r>
          </a:p>
          <a:p>
            <a:pPr marL="0" indent="0" fontAlgn="base">
              <a:buFont typeface="Arial" panose="020B0604020202020204" pitchFamily="34" charset="0"/>
              <a:buNone/>
            </a:pPr>
            <a:endParaRPr lang="en-US" sz="1200" b="0" i="0" kern="1200" dirty="0">
              <a:solidFill>
                <a:schemeClr val="tx1"/>
              </a:solidFill>
              <a:effectLst/>
              <a:latin typeface="Lato Regular"/>
              <a:ea typeface="ＭＳ Ｐゴシック" charset="0"/>
              <a:cs typeface="MS PGothic" charset="0"/>
            </a:endParaRPr>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3</a:t>
            </a:fld>
            <a:endParaRPr lang="en-US" altLang="x-none" dirty="0"/>
          </a:p>
        </p:txBody>
      </p:sp>
    </p:spTree>
    <p:extLst>
      <p:ext uri="{BB962C8B-B14F-4D97-AF65-F5344CB8AC3E}">
        <p14:creationId xmlns:p14="http://schemas.microsoft.com/office/powerpoint/2010/main" val="3471120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0"/>
            <a:r>
              <a:rPr lang="en-US" sz="1200" dirty="0"/>
              <a:t>The census won’t be successful without everyone playing a role.  Groups like you on the ground can serve as TRUSTED MESSENGERS about the importance of the Census to your communities. </a:t>
            </a:r>
          </a:p>
          <a:p>
            <a:pPr indent="0"/>
            <a:endParaRPr lang="en-US" sz="1200" dirty="0"/>
          </a:p>
          <a:p>
            <a:pPr indent="0"/>
            <a:r>
              <a:rPr lang="en-US" sz="1200" dirty="0"/>
              <a:t>There’s a variety of ways to get involved  - you can determine what activities make sense for your organization.</a:t>
            </a:r>
          </a:p>
          <a:p>
            <a:endParaRPr lang="en-US" dirty="0"/>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4</a:t>
            </a:fld>
            <a:endParaRPr lang="en-US" altLang="x-none" dirty="0"/>
          </a:p>
        </p:txBody>
      </p:sp>
    </p:spTree>
    <p:extLst>
      <p:ext uri="{BB962C8B-B14F-4D97-AF65-F5344CB8AC3E}">
        <p14:creationId xmlns:p14="http://schemas.microsoft.com/office/powerpoint/2010/main" val="2510789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So, what can you do –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First, </a:t>
            </a:r>
            <a:r>
              <a:rPr lang="en-US" sz="1100" b="0" i="0" kern="1200" dirty="0">
                <a:solidFill>
                  <a:schemeClr val="tx1"/>
                </a:solidFill>
                <a:effectLst/>
                <a:latin typeface="Lato Regular"/>
                <a:ea typeface="ＭＳ Ｐゴシック" charset="0"/>
              </a:rPr>
              <a:t>there’s actions you can take at the national level to ensure the best implementation possible.  </a:t>
            </a:r>
          </a:p>
          <a:p>
            <a:pPr rtl="0"/>
            <a:r>
              <a:rPr lang="en-US" sz="1200" b="0" i="0" kern="1200" dirty="0">
                <a:solidFill>
                  <a:schemeClr val="tx1"/>
                </a:solidFill>
                <a:effectLst/>
                <a:latin typeface="Lato Regular"/>
                <a:ea typeface="ＭＳ Ｐゴシック" charset="0"/>
                <a:cs typeface="MS PGothic" charset="0"/>
              </a:rPr>
              <a:t> </a:t>
            </a:r>
          </a:p>
          <a:p>
            <a:pPr rtl="0"/>
            <a:r>
              <a:rPr lang="en-US" sz="1200" b="0" i="0" kern="1200" dirty="0">
                <a:solidFill>
                  <a:schemeClr val="tx1"/>
                </a:solidFill>
                <a:effectLst/>
                <a:latin typeface="Lato Regular"/>
                <a:ea typeface="ＭＳ Ｐゴシック" charset="0"/>
                <a:cs typeface="MS PGothic" charset="0"/>
              </a:rPr>
              <a:t>The Census needs to be fully funded to ramp up operations over the next year.  Congress people listen to their constituents and you can share the impt of the Census. For FY19 – the president and house budget are $3.8 billion – $1 billion short of the Senate number and what stakeholders believe is needed.</a:t>
            </a:r>
          </a:p>
          <a:p>
            <a:pPr rtl="0"/>
            <a:endParaRPr lang="en-US" sz="1200" b="0" i="0" kern="1200" dirty="0">
              <a:solidFill>
                <a:schemeClr val="tx1"/>
              </a:solidFill>
              <a:effectLst/>
              <a:latin typeface="Lato Regular"/>
              <a:ea typeface="ＭＳ Ｐゴシック" charset="0"/>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Lato" panose="020F0502020204030203" pitchFamily="34" charset="0"/>
              </a:rPr>
              <a:t>There is support from Democrats and Republicans, but they need to hear from their constituents.</a:t>
            </a:r>
            <a:endParaRPr lang="en-US" sz="1200" b="0" i="0" kern="1200" dirty="0">
              <a:solidFill>
                <a:schemeClr val="tx1"/>
              </a:solidFill>
              <a:effectLst/>
              <a:latin typeface="Lato Regular"/>
              <a:ea typeface="ＭＳ Ｐゴシック" charset="0"/>
              <a:cs typeface="MS PGothic" charset="0"/>
            </a:endParaRPr>
          </a:p>
          <a:p>
            <a:pPr rtl="0"/>
            <a:endParaRPr lang="en-US" sz="1200" b="0" i="0" kern="1200" dirty="0">
              <a:solidFill>
                <a:schemeClr val="tx1"/>
              </a:solidFill>
              <a:effectLst/>
              <a:latin typeface="Lato Regular"/>
              <a:ea typeface="ＭＳ Ｐゴシック" charset="0"/>
              <a:cs typeface="MS PGothic" charset="0"/>
            </a:endParaRPr>
          </a:p>
          <a:p>
            <a:pPr rtl="0"/>
            <a:r>
              <a:rPr lang="en-US" sz="1200" dirty="0"/>
              <a:t>The Census Project is a great organization that tracks appropriations bills and provides sign-on letters and opportunities to weigh in.  Encourage you to sign up for their notices.</a:t>
            </a:r>
          </a:p>
          <a:p>
            <a:pPr rtl="0"/>
            <a:endParaRPr lang="en-US" sz="1200" dirty="0"/>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5</a:t>
            </a:fld>
            <a:endParaRPr lang="en-US" altLang="x-none" dirty="0"/>
          </a:p>
        </p:txBody>
      </p:sp>
    </p:spTree>
    <p:extLst>
      <p:ext uri="{BB962C8B-B14F-4D97-AF65-F5344CB8AC3E}">
        <p14:creationId xmlns:p14="http://schemas.microsoft.com/office/powerpoint/2010/main" val="1025223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 what should you do locally?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b="1" dirty="0"/>
              <a:t>INFORMATION GATHERING:  </a:t>
            </a:r>
            <a:r>
              <a:rPr lang="en-US" dirty="0"/>
              <a:t>First is</a:t>
            </a:r>
            <a:r>
              <a:rPr lang="en-US" baseline="0" dirty="0"/>
              <a:t> to find out what activities are happening locally. </a:t>
            </a:r>
            <a:r>
              <a:rPr lang="en-US" sz="1200" baseline="0" dirty="0"/>
              <a:t>I</a:t>
            </a:r>
            <a:r>
              <a:rPr lang="en-US" sz="1200" dirty="0"/>
              <a:t>t varies</a:t>
            </a:r>
            <a:r>
              <a:rPr lang="en-US" sz="1200" baseline="0" dirty="0"/>
              <a:t> </a:t>
            </a:r>
            <a:r>
              <a:rPr lang="en-US" sz="1200" dirty="0"/>
              <a:t>a lot across</a:t>
            </a:r>
            <a:r>
              <a:rPr lang="en-US" sz="1200" baseline="0" dirty="0"/>
              <a:t> the country where localities are in getting organized.</a:t>
            </a:r>
          </a:p>
          <a:p>
            <a:endParaRPr lang="en-US" sz="1200" baseline="0" dirty="0"/>
          </a:p>
          <a:p>
            <a:r>
              <a:rPr lang="en-US" sz="1200" baseline="0" dirty="0"/>
              <a:t>Talk through slide…</a:t>
            </a:r>
          </a:p>
          <a:p>
            <a:endParaRPr lang="en-US" baseline="0" dirty="0"/>
          </a:p>
          <a:p>
            <a:r>
              <a:rPr lang="en-US" baseline="0" dirty="0"/>
              <a:t>**</a:t>
            </a:r>
          </a:p>
          <a:p>
            <a:r>
              <a:rPr lang="en-US" baseline="0" dirty="0"/>
              <a:t>EXTRA:</a:t>
            </a:r>
          </a:p>
          <a:p>
            <a:endParaRPr lang="en-US" baseline="0" dirty="0"/>
          </a:p>
          <a:p>
            <a:r>
              <a:rPr lang="en-US" b="1" baseline="0" dirty="0"/>
              <a:t>FUNDERS</a:t>
            </a:r>
            <a:r>
              <a:rPr lang="en-US" baseline="0" dirty="0"/>
              <a:t>: You also can help educate your local funders.</a:t>
            </a: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The Funders Committee on Civic Participation</a:t>
            </a:r>
            <a:r>
              <a:rPr lang="en-US" sz="1200" baseline="0" dirty="0"/>
              <a:t> has prepared a toolkit for </a:t>
            </a:r>
            <a:r>
              <a:rPr lang="en-US" sz="1200" dirty="0"/>
              <a:t>Funders (persuasive,</a:t>
            </a:r>
            <a:r>
              <a:rPr lang="en-US" sz="1200" baseline="0" dirty="0"/>
              <a:t> but also </a:t>
            </a:r>
            <a:r>
              <a:rPr lang="en-US" sz="1200" dirty="0"/>
              <a:t>factsheets, milestone dates)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t> </a:t>
            </a:r>
            <a:r>
              <a:rPr lang="en-US" sz="1200" dirty="0"/>
              <a:t>– participate – share the information among</a:t>
            </a:r>
            <a:r>
              <a:rPr lang="en-US" sz="1200" baseline="0" dirty="0"/>
              <a:t> their peers and grantees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t> - </a:t>
            </a:r>
            <a:r>
              <a:rPr lang="en-US" sz="1200" dirty="0"/>
              <a:t>convene – create</a:t>
            </a:r>
            <a:r>
              <a:rPr lang="en-US" sz="1200" baseline="0" dirty="0"/>
              <a:t> spaces to exchange information and ideas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t> - </a:t>
            </a:r>
            <a:r>
              <a:rPr lang="en-US" sz="1200" dirty="0"/>
              <a:t>invest –</a:t>
            </a:r>
            <a:r>
              <a:rPr lang="en-US" sz="1200" baseline="0" dirty="0"/>
              <a:t> fund organizations – yours or other community organizing groups – to plan and implement outreach or fund a hub to help with information-sharing/coordination</a:t>
            </a: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Some local govts have also funded efforts in the past.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6</a:t>
            </a:fld>
            <a:endParaRPr lang="en-US" altLang="x-none" dirty="0"/>
          </a:p>
        </p:txBody>
      </p:sp>
    </p:spTree>
    <p:extLst>
      <p:ext uri="{BB962C8B-B14F-4D97-AF65-F5344CB8AC3E}">
        <p14:creationId xmlns:p14="http://schemas.microsoft.com/office/powerpoint/2010/main" val="2624200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Lato Regular"/>
                <a:ea typeface="ＭＳ Ｐゴシック" charset="0"/>
                <a:cs typeface="MS PGothic" charset="0"/>
              </a:rPr>
              <a:t>CCC </a:t>
            </a:r>
            <a:r>
              <a:rPr lang="en-US" sz="1200" kern="1200" baseline="0" dirty="0">
                <a:solidFill>
                  <a:schemeClr val="tx1"/>
                </a:solidFill>
                <a:effectLst/>
                <a:latin typeface="Lato Regular"/>
                <a:ea typeface="ＭＳ Ｐゴシック" charset="0"/>
                <a:cs typeface="MS PGothic" charset="0"/>
              </a:rPr>
              <a:t>can be tribal, </a:t>
            </a:r>
            <a:r>
              <a:rPr lang="en-US" sz="1200" kern="1200" dirty="0">
                <a:solidFill>
                  <a:schemeClr val="tx1"/>
                </a:solidFill>
                <a:effectLst/>
                <a:latin typeface="Lato Regular"/>
                <a:ea typeface="ＭＳ Ｐゴシック" charset="0"/>
                <a:cs typeface="MS PGothic" charset="0"/>
              </a:rPr>
              <a:t>state, or</a:t>
            </a:r>
            <a:r>
              <a:rPr lang="en-US" sz="1200" kern="1200" baseline="0" dirty="0">
                <a:solidFill>
                  <a:schemeClr val="tx1"/>
                </a:solidFill>
                <a:effectLst/>
                <a:latin typeface="Lato Regular"/>
                <a:ea typeface="ＭＳ Ｐゴシック" charset="0"/>
                <a:cs typeface="MS PGothic" charset="0"/>
              </a:rPr>
              <a:t> local government </a:t>
            </a:r>
            <a:r>
              <a:rPr lang="en-US" sz="1200" kern="1200" dirty="0">
                <a:solidFill>
                  <a:schemeClr val="tx1"/>
                </a:solidFill>
                <a:effectLst/>
                <a:latin typeface="Lato Regular"/>
                <a:ea typeface="ＭＳ Ｐゴシック" charset="0"/>
                <a:cs typeface="MS PGothic" charset="0"/>
              </a:rPr>
              <a:t>or community based. </a:t>
            </a:r>
            <a:r>
              <a:rPr lang="en-US" b="0" dirty="0">
                <a:solidFill>
                  <a:srgbClr val="0A4C6A"/>
                </a:solidFill>
                <a:latin typeface="Lato" panose="020F0502020204030203" pitchFamily="34" charset="0"/>
              </a:rPr>
              <a:t>CCCs serve as “census ambassadors” - like everywhere – range of participation and capacity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dirty="0">
              <a:solidFill>
                <a:srgbClr val="0A4C6A"/>
              </a:solidFill>
              <a:effectLst/>
              <a:latin typeface="Lato" panose="020F0502020204030203" pitchFamily="34" charset="0"/>
              <a:ea typeface="ＭＳ Ｐゴシック" charset="0"/>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dirty="0">
                <a:solidFill>
                  <a:srgbClr val="0A4C6A"/>
                </a:solidFill>
                <a:effectLst/>
                <a:latin typeface="Lato" panose="020F0502020204030203" pitchFamily="34" charset="0"/>
                <a:ea typeface="ＭＳ Ｐゴシック" charset="0"/>
                <a:cs typeface="MS PGothic" charset="0"/>
              </a:rPr>
              <a:t>University representatives… </a:t>
            </a:r>
            <a:endParaRPr lang="en-US" sz="1200" b="0" kern="1200" dirty="0">
              <a:solidFill>
                <a:schemeClr val="tx1"/>
              </a:solidFill>
              <a:effectLst/>
              <a:latin typeface="Lato Regular"/>
              <a:ea typeface="ＭＳ Ｐゴシック" charset="0"/>
              <a:cs typeface="MS PGothic" charset="0"/>
            </a:endParaRPr>
          </a:p>
          <a:p>
            <a:endParaRPr lang="en-US" sz="1200" kern="1200" dirty="0">
              <a:solidFill>
                <a:schemeClr val="tx1"/>
              </a:solidFill>
              <a:effectLst/>
              <a:latin typeface="Lato Regular"/>
              <a:ea typeface="ＭＳ Ｐゴシック" charset="0"/>
              <a:cs typeface="MS PGothic" charset="0"/>
            </a:endParaRPr>
          </a:p>
          <a:p>
            <a:endParaRPr lang="en-US" sz="1200" kern="1200" dirty="0">
              <a:solidFill>
                <a:schemeClr val="tx1"/>
              </a:solidFill>
              <a:effectLst/>
              <a:latin typeface="Lato Regular"/>
              <a:ea typeface="ＭＳ Ｐゴシック" charset="0"/>
              <a:cs typeface="MS PGothic" charset="0"/>
            </a:endParaRPr>
          </a:p>
          <a:p>
            <a:pPr marL="342900" indent="-342900">
              <a:spcBef>
                <a:spcPts val="600"/>
              </a:spcBef>
              <a:spcAft>
                <a:spcPts val="600"/>
              </a:spcAft>
              <a:buClr>
                <a:srgbClr val="12719E"/>
              </a:buClr>
              <a:buFont typeface="Wingdings" panose="05000000000000000000" pitchFamily="2" charset="2"/>
              <a:buChar char="§"/>
            </a:pPr>
            <a:r>
              <a:rPr lang="en-US" dirty="0">
                <a:latin typeface="Lato" panose="020F0502020204030203" pitchFamily="34" charset="0"/>
              </a:rPr>
              <a:t>Increase responses through a focused, structured, neighbor-to-neighbor program. </a:t>
            </a:r>
          </a:p>
          <a:p>
            <a:pPr marL="342900" indent="-342900">
              <a:spcBef>
                <a:spcPts val="600"/>
              </a:spcBef>
              <a:spcAft>
                <a:spcPts val="600"/>
              </a:spcAft>
              <a:buClr>
                <a:srgbClr val="12719E"/>
              </a:buClr>
              <a:buFont typeface="Wingdings" panose="05000000000000000000" pitchFamily="2" charset="2"/>
              <a:buChar char="§"/>
            </a:pPr>
            <a:r>
              <a:rPr lang="en-US" dirty="0">
                <a:latin typeface="Lato" panose="020F0502020204030203" pitchFamily="34" charset="0"/>
              </a:rPr>
              <a:t>Design and implement an awareness campaign targeted to the community.</a:t>
            </a:r>
          </a:p>
          <a:p>
            <a:pPr marL="342900" indent="-342900">
              <a:spcBef>
                <a:spcPts val="600"/>
              </a:spcBef>
              <a:spcAft>
                <a:spcPts val="600"/>
              </a:spcAft>
              <a:buClr>
                <a:srgbClr val="12719E"/>
              </a:buClr>
              <a:buFont typeface="Wingdings" panose="05000000000000000000" pitchFamily="2" charset="2"/>
              <a:buChar char="§"/>
            </a:pPr>
            <a:r>
              <a:rPr lang="en-US" dirty="0">
                <a:latin typeface="Lato" panose="020F0502020204030203" pitchFamily="34" charset="0"/>
              </a:rPr>
              <a:t>Bring together community members focused on 2020 Census awareness.</a:t>
            </a:r>
          </a:p>
          <a:p>
            <a:endParaRPr lang="en-US" sz="1200" kern="1200" dirty="0">
              <a:solidFill>
                <a:schemeClr val="tx1"/>
              </a:solidFill>
              <a:effectLst/>
              <a:latin typeface="Lato Regular"/>
              <a:ea typeface="ＭＳ Ｐゴシック" charset="0"/>
              <a:cs typeface="MS PGothic" charset="0"/>
            </a:endParaRPr>
          </a:p>
          <a:p>
            <a:endParaRPr lang="en-US" sz="1200" kern="1200" dirty="0">
              <a:solidFill>
                <a:schemeClr val="tx1"/>
              </a:solidFill>
              <a:effectLst/>
              <a:latin typeface="Lato Regular"/>
              <a:ea typeface="ＭＳ Ｐゴシック" charset="0"/>
              <a:cs typeface="MS PGothic" charset="0"/>
            </a:endParaRPr>
          </a:p>
          <a:p>
            <a:r>
              <a:rPr lang="en-US" dirty="0"/>
              <a:t>https://www.census.gov/content/dam/Census/newsroom/press-kits/2018/ccc-guide-d-1280.pdf</a:t>
            </a:r>
          </a:p>
          <a:p>
            <a:endParaRPr lang="en-US" dirty="0"/>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7</a:t>
            </a:fld>
            <a:endParaRPr lang="en-US" altLang="x-none" dirty="0"/>
          </a:p>
        </p:txBody>
      </p:sp>
    </p:spTree>
    <p:extLst>
      <p:ext uri="{BB962C8B-B14F-4D97-AF65-F5344CB8AC3E}">
        <p14:creationId xmlns:p14="http://schemas.microsoft.com/office/powerpoint/2010/main" val="1127314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a lay of the land, you can determine where your org fits in.  </a:t>
            </a:r>
            <a:endParaRPr lang="en-US" baseline="0" dirty="0"/>
          </a:p>
          <a:p>
            <a:endParaRPr lang="en-US" baseline="0" dirty="0"/>
          </a:p>
          <a:p>
            <a:r>
              <a:rPr lang="en-US" baseline="0" dirty="0"/>
              <a:t>1 example of where your insights can make a difference is helping to think about priorities – either for your organization or contributing to broader efforts.</a:t>
            </a:r>
          </a:p>
          <a:p>
            <a:endParaRPr lang="en-US" dirty="0"/>
          </a:p>
          <a:p>
            <a:r>
              <a:rPr lang="en-US" dirty="0"/>
              <a:t>There</a:t>
            </a:r>
            <a:r>
              <a:rPr lang="en-US" baseline="0" dirty="0"/>
              <a:t> will not be enough time and resources to do intense outreach to everyone or even all the ngh and groups at risk of being undercounted.</a:t>
            </a:r>
          </a:p>
          <a:p>
            <a:endParaRPr lang="en-US" baseline="0" dirty="0"/>
          </a:p>
          <a:p>
            <a:r>
              <a:rPr lang="en-US" sz="1200" kern="1200" dirty="0">
                <a:solidFill>
                  <a:schemeClr val="tx1"/>
                </a:solidFill>
                <a:effectLst/>
                <a:latin typeface="Lato Regular"/>
                <a:ea typeface="ＭＳ Ｐゴシック" charset="0"/>
                <a:cs typeface="MS PGothic" charset="0"/>
              </a:rPr>
              <a:t>Overall, grassroots organizations and folks with boots on the ground are critical, so making sure that they are connected to efforts, educated and ready is critically important.</a:t>
            </a:r>
          </a:p>
          <a:p>
            <a:endParaRPr lang="en-US" sz="1200" kern="1200" dirty="0">
              <a:solidFill>
                <a:schemeClr val="tx1"/>
              </a:solidFill>
              <a:effectLst/>
              <a:latin typeface="Lato Regular"/>
              <a:ea typeface="ＭＳ Ｐゴシック" charset="0"/>
              <a:cs typeface="MS PGothic" charset="0"/>
            </a:endParaRPr>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8</a:t>
            </a:fld>
            <a:endParaRPr lang="en-US" altLang="x-none" dirty="0"/>
          </a:p>
        </p:txBody>
      </p:sp>
    </p:spTree>
    <p:extLst>
      <p:ext uri="{BB962C8B-B14F-4D97-AF65-F5344CB8AC3E}">
        <p14:creationId xmlns:p14="http://schemas.microsoft.com/office/powerpoint/2010/main" val="3948100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Lato Regular"/>
                <a:ea typeface="ＭＳ Ｐゴシック" charset="0"/>
                <a:cs typeface="MS PGothic" charset="0"/>
              </a:rPr>
              <a:t>The 2010 Census operates on the idea that people should be counted at their usual address – i.e. where they spend more time than any other place they might live or stay.</a:t>
            </a:r>
          </a:p>
          <a:p>
            <a:pPr fontAlgn="base"/>
            <a:endParaRPr lang="en-US" sz="1200" b="0" i="0" kern="1200" dirty="0">
              <a:solidFill>
                <a:schemeClr val="tx1"/>
              </a:solidFill>
              <a:effectLst/>
              <a:latin typeface="Lato Regular"/>
              <a:ea typeface="ＭＳ Ｐゴシック" charset="0"/>
              <a:cs typeface="MS PGothic" charset="0"/>
            </a:endParaRPr>
          </a:p>
          <a:p>
            <a:pPr fontAlgn="base"/>
            <a:r>
              <a:rPr lang="en-US" sz="1200" b="0" i="0" kern="1200" dirty="0">
                <a:solidFill>
                  <a:schemeClr val="tx1"/>
                </a:solidFill>
                <a:effectLst/>
                <a:latin typeface="Lato Regular"/>
                <a:ea typeface="ＭＳ Ｐゴシック" charset="0"/>
                <a:cs typeface="MS PGothic" charset="0"/>
              </a:rPr>
              <a:t>That means most college students should be counted at their college address, either on campus or off campus. They should be counted at their parents’ home only if they live and sleep there most of the year.</a:t>
            </a:r>
          </a:p>
          <a:p>
            <a:endParaRPr lang="en-US" dirty="0"/>
          </a:p>
          <a:p>
            <a:r>
              <a:rPr lang="en-US" dirty="0"/>
              <a:t>Students likely won’t know that they should answer the questionnaire for their current home.  Complicated by moving around a lot and group houses.</a:t>
            </a:r>
          </a:p>
          <a:p>
            <a:r>
              <a:rPr lang="en-US" dirty="0"/>
              <a:t> </a:t>
            </a:r>
          </a:p>
          <a:p>
            <a:r>
              <a:rPr lang="en-US" dirty="0"/>
              <a:t>Universities can contribute to raising awareness among their students</a:t>
            </a:r>
          </a:p>
        </p:txBody>
      </p:sp>
      <p:sp>
        <p:nvSpPr>
          <p:cNvPr id="4" name="Slide Number Placeholder 3"/>
          <p:cNvSpPr>
            <a:spLocks noGrp="1"/>
          </p:cNvSpPr>
          <p:nvPr>
            <p:ph type="sldNum" sz="quarter" idx="10"/>
          </p:nvPr>
        </p:nvSpPr>
        <p:spPr/>
        <p:txBody>
          <a:bodyPr/>
          <a:lstStyle/>
          <a:p>
            <a:fld id="{46A178C8-49A9-E148-8888-1A553E476404}" type="slidenum">
              <a:rPr lang="en-US" altLang="x-none" smtClean="0"/>
              <a:pPr/>
              <a:t>9</a:t>
            </a:fld>
            <a:endParaRPr lang="en-US" altLang="x-none" dirty="0"/>
          </a:p>
        </p:txBody>
      </p:sp>
    </p:spTree>
    <p:extLst>
      <p:ext uri="{BB962C8B-B14F-4D97-AF65-F5344CB8AC3E}">
        <p14:creationId xmlns:p14="http://schemas.microsoft.com/office/powerpoint/2010/main" val="25539814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pic>
        <p:nvPicPr>
          <p:cNvPr id="4" name="Picture 5" descr="UI New Logo Complete.png"/>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457200" y="228600"/>
            <a:ext cx="32766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248400"/>
            <a:ext cx="914400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tx2">
                  <a:lumMod val="60000"/>
                  <a:lumOff val="40000"/>
                </a:schemeClr>
              </a:solidFill>
              <a:latin typeface="Lato Regular"/>
            </a:endParaRPr>
          </a:p>
        </p:txBody>
      </p:sp>
      <p:sp>
        <p:nvSpPr>
          <p:cNvPr id="8" name="Picture Placeholder 7"/>
          <p:cNvSpPr>
            <a:spLocks noGrp="1"/>
          </p:cNvSpPr>
          <p:nvPr>
            <p:ph type="pic" sz="quarter" idx="10"/>
          </p:nvPr>
        </p:nvSpPr>
        <p:spPr>
          <a:xfrm>
            <a:off x="0" y="1143000"/>
            <a:ext cx="9144000" cy="3657600"/>
          </a:xfrm>
        </p:spPr>
        <p:txBody>
          <a:bodyPr/>
          <a:lstStyle/>
          <a:p>
            <a:pPr lvl="0"/>
            <a:r>
              <a:rPr lang="en-US" noProof="0" dirty="0"/>
              <a:t>Click icon to add picture</a:t>
            </a:r>
          </a:p>
        </p:txBody>
      </p:sp>
      <p:sp>
        <p:nvSpPr>
          <p:cNvPr id="2" name="Title 1"/>
          <p:cNvSpPr>
            <a:spLocks noGrp="1"/>
          </p:cNvSpPr>
          <p:nvPr>
            <p:ph type="title"/>
          </p:nvPr>
        </p:nvSpPr>
        <p:spPr>
          <a:xfrm>
            <a:off x="457201" y="5105400"/>
            <a:ext cx="7696199" cy="1371600"/>
          </a:xfrm>
        </p:spPr>
        <p:txBody>
          <a:bodyPr/>
          <a:lstStyle>
            <a:lvl1pPr>
              <a:lnSpc>
                <a:spcPct val="100000"/>
              </a:lnSpc>
              <a:defRPr sz="40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50975317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438400"/>
            <a:ext cx="7772400" cy="3276600"/>
          </a:xfrm>
        </p:spPr>
        <p:txBody>
          <a:bodyPr/>
          <a:lstStyle>
            <a:lvl1pPr marL="0" indent="0">
              <a:lnSpc>
                <a:spcPct val="100000"/>
              </a:lnSpc>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Title 1"/>
          <p:cNvSpPr>
            <a:spLocks noGrp="1"/>
          </p:cNvSpPr>
          <p:nvPr>
            <p:ph type="title"/>
          </p:nvPr>
        </p:nvSpPr>
        <p:spPr>
          <a:xfrm>
            <a:off x="457200" y="533400"/>
            <a:ext cx="8226425" cy="568325"/>
          </a:xfrm>
        </p:spPr>
        <p:txBody>
          <a:bodyPr/>
          <a:lstStyle>
            <a:lvl1pPr>
              <a:defRPr sz="3600">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46727920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grey bar">
    <p:spTree>
      <p:nvGrpSpPr>
        <p:cNvPr id="1" name=""/>
        <p:cNvGrpSpPr/>
        <p:nvPr/>
      </p:nvGrpSpPr>
      <p:grpSpPr>
        <a:xfrm>
          <a:off x="0" y="0"/>
          <a:ext cx="0" cy="0"/>
          <a:chOff x="0" y="0"/>
          <a:chExt cx="0" cy="0"/>
        </a:xfrm>
      </p:grpSpPr>
      <p:sp>
        <p:nvSpPr>
          <p:cNvPr id="5" name="Rectangle 4"/>
          <p:cNvSpPr/>
          <p:nvPr/>
        </p:nvSpPr>
        <p:spPr>
          <a:xfrm>
            <a:off x="0" y="1752600"/>
            <a:ext cx="9144000" cy="4114800"/>
          </a:xfrm>
          <a:prstGeom prst="rect">
            <a:avLst/>
          </a:prstGeom>
          <a:solidFill>
            <a:srgbClr val="E0E1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 name="Content Placeholder 3"/>
          <p:cNvSpPr>
            <a:spLocks noGrp="1"/>
          </p:cNvSpPr>
          <p:nvPr>
            <p:ph sz="half" idx="2"/>
          </p:nvPr>
        </p:nvSpPr>
        <p:spPr>
          <a:xfrm>
            <a:off x="914400" y="1981200"/>
            <a:ext cx="7543800" cy="3816350"/>
          </a:xfrm>
        </p:spPr>
        <p:txBody>
          <a:bodyPr/>
          <a:lstStyle>
            <a:lvl1pPr>
              <a:defRPr sz="2000">
                <a:solidFill>
                  <a:srgbClr val="000000"/>
                </a:solidFill>
              </a:defRPr>
            </a:lvl1pPr>
            <a:lvl2pPr>
              <a:buClr>
                <a:schemeClr val="accent1"/>
              </a:buClr>
              <a:defRPr sz="1800">
                <a:solidFill>
                  <a:srgbClr val="000000"/>
                </a:solidFill>
              </a:defRPr>
            </a:lvl2pPr>
            <a:lvl3pPr>
              <a:buClr>
                <a:schemeClr val="accent1"/>
              </a:buClr>
              <a:defRPr sz="1600">
                <a:solidFill>
                  <a:srgbClr val="000000"/>
                </a:solidFill>
              </a:defRPr>
            </a:lvl3pPr>
            <a:lvl4pPr>
              <a:buClr>
                <a:schemeClr val="accent1"/>
              </a:buClr>
              <a:defRPr sz="1400">
                <a:solidFill>
                  <a:srgbClr val="000000"/>
                </a:solidFill>
              </a:defRPr>
            </a:lvl4pPr>
            <a:lvl5pPr>
              <a:buClr>
                <a:schemeClr val="accent1"/>
              </a:buClr>
              <a:defRPr sz="1400">
                <a:solidFill>
                  <a:srgbClr val="00000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457200" y="533400"/>
            <a:ext cx="8226425" cy="568325"/>
          </a:xfrm>
        </p:spPr>
        <p:txBody>
          <a:bodyPr/>
          <a:lstStyle>
            <a:lvl1pPr>
              <a:defRPr sz="3600">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175900738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54075" y="1676400"/>
            <a:ext cx="3571875" cy="3816350"/>
          </a:xfrm>
        </p:spPr>
        <p:txBody>
          <a:bodyPr/>
          <a:lstStyle>
            <a:lvl1pPr>
              <a:defRPr sz="2000">
                <a:solidFill>
                  <a:schemeClr val="tx1"/>
                </a:solidFill>
              </a:defRPr>
            </a:lvl1pPr>
            <a:lvl2pPr>
              <a:buClr>
                <a:schemeClr val="tx2"/>
              </a:buClr>
              <a:defRPr sz="1800">
                <a:solidFill>
                  <a:schemeClr val="tx1"/>
                </a:solidFill>
              </a:defRPr>
            </a:lvl2pPr>
            <a:lvl3pPr>
              <a:buClr>
                <a:schemeClr val="tx2"/>
              </a:buClr>
              <a:defRPr sz="1600">
                <a:solidFill>
                  <a:schemeClr val="tx1"/>
                </a:solidFill>
              </a:defRPr>
            </a:lvl3pPr>
            <a:lvl4pPr>
              <a:buClr>
                <a:schemeClr val="tx2"/>
              </a:buCl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68876" y="1676400"/>
            <a:ext cx="3489324" cy="3816350"/>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457200" y="533400"/>
            <a:ext cx="8226425" cy="568325"/>
          </a:xfrm>
        </p:spPr>
        <p:txBody>
          <a:bodyPr/>
          <a:lstStyle>
            <a:lvl1pPr>
              <a:defRPr sz="3600">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21395177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black">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 name="Title 1"/>
          <p:cNvSpPr>
            <a:spLocks noGrp="1"/>
          </p:cNvSpPr>
          <p:nvPr>
            <p:ph type="title"/>
          </p:nvPr>
        </p:nvSpPr>
        <p:spPr>
          <a:xfrm>
            <a:off x="457200" y="533400"/>
            <a:ext cx="8226425" cy="568325"/>
          </a:xfrm>
        </p:spPr>
        <p:txBody>
          <a:bodyPr/>
          <a:lstStyle>
            <a:lvl1pPr>
              <a:defRPr sz="3600">
                <a:solidFill>
                  <a:schemeClr val="bg1"/>
                </a:solidFill>
                <a:latin typeface="Lato Regular"/>
                <a:cs typeface="Lato Regular"/>
              </a:defRPr>
            </a:lvl1pPr>
          </a:lstStyle>
          <a:p>
            <a:r>
              <a:rPr lang="en-US"/>
              <a:t>Click to edit Master title style</a:t>
            </a:r>
            <a:endParaRPr lang="en-US" dirty="0"/>
          </a:p>
        </p:txBody>
      </p:sp>
      <p:sp>
        <p:nvSpPr>
          <p:cNvPr id="6" name="Content Placeholder 3"/>
          <p:cNvSpPr>
            <a:spLocks noGrp="1"/>
          </p:cNvSpPr>
          <p:nvPr>
            <p:ph sz="half" idx="2"/>
          </p:nvPr>
        </p:nvSpPr>
        <p:spPr>
          <a:xfrm>
            <a:off x="914400" y="1981200"/>
            <a:ext cx="7543800" cy="3816350"/>
          </a:xfrm>
        </p:spPr>
        <p:txBody>
          <a:bodyPr/>
          <a:lstStyle>
            <a:lvl1pPr indent="0">
              <a:lnSpc>
                <a:spcPct val="100000"/>
              </a:lnSpc>
              <a:defRPr sz="2000">
                <a:solidFill>
                  <a:schemeClr val="bg1"/>
                </a:solidFill>
              </a:defRPr>
            </a:lvl1pPr>
            <a:lvl2pPr indent="0">
              <a:lnSpc>
                <a:spcPct val="100000"/>
              </a:lnSpc>
              <a:buClr>
                <a:schemeClr val="accent1"/>
              </a:buClr>
              <a:defRPr sz="1800">
                <a:solidFill>
                  <a:schemeClr val="bg1"/>
                </a:solidFill>
              </a:defRPr>
            </a:lvl2pPr>
            <a:lvl3pPr indent="0">
              <a:lnSpc>
                <a:spcPct val="100000"/>
              </a:lnSpc>
              <a:buClr>
                <a:schemeClr val="accent1"/>
              </a:buClr>
              <a:defRPr sz="1600">
                <a:solidFill>
                  <a:schemeClr val="bg1"/>
                </a:solidFill>
              </a:defRPr>
            </a:lvl3pPr>
            <a:lvl4pPr indent="0">
              <a:lnSpc>
                <a:spcPct val="100000"/>
              </a:lnSpc>
              <a:buClr>
                <a:schemeClr val="accent1"/>
              </a:buClr>
              <a:defRPr sz="1400">
                <a:solidFill>
                  <a:schemeClr val="bg1"/>
                </a:solidFill>
              </a:defRPr>
            </a:lvl4pPr>
            <a:lvl5pPr indent="0">
              <a:lnSpc>
                <a:spcPct val="100000"/>
              </a:lnSpc>
              <a:buClr>
                <a:schemeClr val="accent1"/>
              </a:buClr>
              <a:defRPr sz="1400">
                <a:solidFill>
                  <a:schemeClr val="bg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7718467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blu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0096D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 name="Content Placeholder 3"/>
          <p:cNvSpPr>
            <a:spLocks noGrp="1"/>
          </p:cNvSpPr>
          <p:nvPr>
            <p:ph sz="half" idx="2"/>
          </p:nvPr>
        </p:nvSpPr>
        <p:spPr>
          <a:xfrm>
            <a:off x="914400" y="1981200"/>
            <a:ext cx="7543800" cy="3816350"/>
          </a:xfrm>
        </p:spPr>
        <p:txBody>
          <a:bodyPr/>
          <a:lstStyle>
            <a:lvl1pPr indent="0">
              <a:lnSpc>
                <a:spcPct val="100000"/>
              </a:lnSpc>
              <a:defRPr sz="2000">
                <a:solidFill>
                  <a:schemeClr val="bg1"/>
                </a:solidFill>
              </a:defRPr>
            </a:lvl1pPr>
            <a:lvl2pPr indent="0">
              <a:lnSpc>
                <a:spcPct val="100000"/>
              </a:lnSpc>
              <a:buClr>
                <a:schemeClr val="accent1"/>
              </a:buClr>
              <a:defRPr sz="1800">
                <a:solidFill>
                  <a:schemeClr val="bg1"/>
                </a:solidFill>
              </a:defRPr>
            </a:lvl2pPr>
            <a:lvl3pPr indent="0">
              <a:lnSpc>
                <a:spcPct val="100000"/>
              </a:lnSpc>
              <a:buClr>
                <a:schemeClr val="accent1"/>
              </a:buClr>
              <a:defRPr sz="1600">
                <a:solidFill>
                  <a:schemeClr val="bg1"/>
                </a:solidFill>
              </a:defRPr>
            </a:lvl3pPr>
            <a:lvl4pPr indent="0">
              <a:lnSpc>
                <a:spcPct val="100000"/>
              </a:lnSpc>
              <a:buClr>
                <a:schemeClr val="accent1"/>
              </a:buClr>
              <a:defRPr sz="1400">
                <a:solidFill>
                  <a:schemeClr val="bg1"/>
                </a:solidFill>
              </a:defRPr>
            </a:lvl4pPr>
            <a:lvl5pPr indent="0">
              <a:lnSpc>
                <a:spcPct val="100000"/>
              </a:lnSpc>
              <a:buClr>
                <a:schemeClr val="accent1"/>
              </a:buClr>
              <a:defRPr sz="1400">
                <a:solidFill>
                  <a:schemeClr val="bg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457200" y="533400"/>
            <a:ext cx="8226425" cy="568325"/>
          </a:xfrm>
        </p:spPr>
        <p:txBody>
          <a:bodyPr/>
          <a:lstStyle>
            <a:lvl1pPr>
              <a:defRPr sz="3600">
                <a:solidFill>
                  <a:schemeClr val="bg1"/>
                </a:solidFill>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76403493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grey">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8" name="Content Placeholder 3"/>
          <p:cNvSpPr>
            <a:spLocks noGrp="1"/>
          </p:cNvSpPr>
          <p:nvPr>
            <p:ph sz="half" idx="2"/>
          </p:nvPr>
        </p:nvSpPr>
        <p:spPr>
          <a:xfrm>
            <a:off x="914400" y="1981200"/>
            <a:ext cx="7543800" cy="3816350"/>
          </a:xfrm>
        </p:spPr>
        <p:txBody>
          <a:bodyPr/>
          <a:lstStyle>
            <a:lvl1pPr indent="0">
              <a:lnSpc>
                <a:spcPct val="100000"/>
              </a:lnSpc>
              <a:defRPr sz="2000">
                <a:solidFill>
                  <a:schemeClr val="bg1"/>
                </a:solidFill>
              </a:defRPr>
            </a:lvl1pPr>
            <a:lvl2pPr indent="0">
              <a:lnSpc>
                <a:spcPct val="100000"/>
              </a:lnSpc>
              <a:buClr>
                <a:schemeClr val="accent1"/>
              </a:buClr>
              <a:defRPr sz="1800">
                <a:solidFill>
                  <a:schemeClr val="bg1"/>
                </a:solidFill>
              </a:defRPr>
            </a:lvl2pPr>
            <a:lvl3pPr indent="0">
              <a:lnSpc>
                <a:spcPct val="100000"/>
              </a:lnSpc>
              <a:buClr>
                <a:schemeClr val="accent1"/>
              </a:buClr>
              <a:defRPr sz="1600">
                <a:solidFill>
                  <a:schemeClr val="bg1"/>
                </a:solidFill>
              </a:defRPr>
            </a:lvl3pPr>
            <a:lvl4pPr indent="0">
              <a:lnSpc>
                <a:spcPct val="100000"/>
              </a:lnSpc>
              <a:buClr>
                <a:schemeClr val="accent1"/>
              </a:buClr>
              <a:defRPr sz="1400">
                <a:solidFill>
                  <a:schemeClr val="bg1"/>
                </a:solidFill>
              </a:defRPr>
            </a:lvl4pPr>
            <a:lvl5pPr indent="0">
              <a:lnSpc>
                <a:spcPct val="100000"/>
              </a:lnSpc>
              <a:buClr>
                <a:schemeClr val="accent1"/>
              </a:buClr>
              <a:defRPr sz="1400">
                <a:solidFill>
                  <a:schemeClr val="bg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457200" y="533400"/>
            <a:ext cx="8226425" cy="568325"/>
          </a:xfrm>
        </p:spPr>
        <p:txBody>
          <a:bodyPr/>
          <a:lstStyle>
            <a:lvl1pPr>
              <a:defRPr sz="3600">
                <a:solidFill>
                  <a:schemeClr val="bg1"/>
                </a:solidFill>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133047755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Lato Regular"/>
                <a:cs typeface="Lato Regular"/>
              </a:defRPr>
            </a:lvl1pPr>
          </a:lstStyle>
          <a:p>
            <a:r>
              <a:rPr lang="en-US"/>
              <a:t>Click to edit Master title style</a:t>
            </a:r>
          </a:p>
        </p:txBody>
      </p:sp>
    </p:spTree>
    <p:extLst>
      <p:ext uri="{BB962C8B-B14F-4D97-AF65-F5344CB8AC3E}">
        <p14:creationId xmlns:p14="http://schemas.microsoft.com/office/powerpoint/2010/main" val="99989096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784375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50"/>
            <a:ext cx="2971800" cy="1695450"/>
          </a:xfrm>
        </p:spPr>
        <p:txBody>
          <a:bodyPr/>
          <a:lstStyle>
            <a:lvl1pPr algn="l">
              <a:defRPr sz="3600" b="1">
                <a:latin typeface="Lato Regular"/>
                <a:cs typeface="Lato Regular"/>
              </a:defRPr>
            </a:lvl1pPr>
          </a:lstStyle>
          <a:p>
            <a:r>
              <a:rPr lang="en-US"/>
              <a:t>Click to edit Master title style</a:t>
            </a:r>
            <a:endParaRPr lang="en-US" dirty="0"/>
          </a:p>
        </p:txBody>
      </p:sp>
      <p:sp>
        <p:nvSpPr>
          <p:cNvPr id="3" name="Content Placeholder 2"/>
          <p:cNvSpPr>
            <a:spLocks noGrp="1"/>
          </p:cNvSpPr>
          <p:nvPr>
            <p:ph idx="1"/>
          </p:nvPr>
        </p:nvSpPr>
        <p:spPr>
          <a:xfrm>
            <a:off x="3575050" y="514350"/>
            <a:ext cx="5111750" cy="5853113"/>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209800"/>
            <a:ext cx="3008313" cy="41576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84672037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457200"/>
            <a:ext cx="8305800" cy="4953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563880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Title 1"/>
          <p:cNvSpPr>
            <a:spLocks noGrp="1"/>
          </p:cNvSpPr>
          <p:nvPr>
            <p:ph type="title"/>
          </p:nvPr>
        </p:nvSpPr>
        <p:spPr>
          <a:xfrm>
            <a:off x="914400" y="838200"/>
            <a:ext cx="6934200" cy="4529138"/>
          </a:xfrm>
        </p:spPr>
        <p:txBody>
          <a:bodyPr anchor="b"/>
          <a:lstStyle>
            <a:lvl1pPr algn="l">
              <a:defRPr sz="3200" b="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0268079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no image">
    <p:spTree>
      <p:nvGrpSpPr>
        <p:cNvPr id="1" name=""/>
        <p:cNvGrpSpPr/>
        <p:nvPr/>
      </p:nvGrpSpPr>
      <p:grpSpPr>
        <a:xfrm>
          <a:off x="0" y="0"/>
          <a:ext cx="0" cy="0"/>
          <a:chOff x="0" y="0"/>
          <a:chExt cx="0" cy="0"/>
        </a:xfrm>
      </p:grpSpPr>
      <p:sp>
        <p:nvSpPr>
          <p:cNvPr id="4" name="Rectangle 3"/>
          <p:cNvSpPr/>
          <p:nvPr/>
        </p:nvSpPr>
        <p:spPr>
          <a:xfrm>
            <a:off x="0" y="6324600"/>
            <a:ext cx="91440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nvGrpSpPr>
          <p:cNvPr id="5" name="Group 4"/>
          <p:cNvGrpSpPr/>
          <p:nvPr/>
        </p:nvGrpSpPr>
        <p:grpSpPr>
          <a:xfrm>
            <a:off x="304800" y="5715000"/>
            <a:ext cx="8580120" cy="883920"/>
            <a:chOff x="304800" y="5715000"/>
            <a:chExt cx="8580120" cy="883920"/>
          </a:xfrm>
          <a:solidFill>
            <a:schemeClr val="accent5">
              <a:lumMod val="40000"/>
              <a:lumOff val="60000"/>
            </a:schemeClr>
          </a:solidFill>
        </p:grpSpPr>
        <p:grpSp>
          <p:nvGrpSpPr>
            <p:cNvPr id="6" name="Group 5"/>
            <p:cNvGrpSpPr/>
            <p:nvPr/>
          </p:nvGrpSpPr>
          <p:grpSpPr>
            <a:xfrm>
              <a:off x="304800" y="6553200"/>
              <a:ext cx="8580120" cy="45720"/>
              <a:chOff x="304800" y="6553200"/>
              <a:chExt cx="8580120" cy="45720"/>
            </a:xfrm>
            <a:grpFill/>
          </p:grpSpPr>
          <p:sp>
            <p:nvSpPr>
              <p:cNvPr id="55" name="Rectangle 54"/>
              <p:cNvSpPr/>
              <p:nvPr/>
            </p:nvSpPr>
            <p:spPr>
              <a:xfrm>
                <a:off x="3048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6" name="Rectangle 55"/>
              <p:cNvSpPr/>
              <p:nvPr/>
            </p:nvSpPr>
            <p:spPr>
              <a:xfrm>
                <a:off x="69272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7" name="Rectangle 56"/>
              <p:cNvSpPr/>
              <p:nvPr/>
            </p:nvSpPr>
            <p:spPr>
              <a:xfrm>
                <a:off x="108065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8" name="Rectangle 57"/>
              <p:cNvSpPr/>
              <p:nvPr/>
            </p:nvSpPr>
            <p:spPr>
              <a:xfrm>
                <a:off x="146858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9" name="Rectangle 58"/>
              <p:cNvSpPr/>
              <p:nvPr/>
            </p:nvSpPr>
            <p:spPr>
              <a:xfrm>
                <a:off x="185650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0" name="Rectangle 59"/>
              <p:cNvSpPr/>
              <p:nvPr/>
            </p:nvSpPr>
            <p:spPr>
              <a:xfrm>
                <a:off x="224443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1" name="Rectangle 60"/>
              <p:cNvSpPr/>
              <p:nvPr/>
            </p:nvSpPr>
            <p:spPr>
              <a:xfrm>
                <a:off x="263236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2" name="Rectangle 61"/>
              <p:cNvSpPr/>
              <p:nvPr/>
            </p:nvSpPr>
            <p:spPr>
              <a:xfrm>
                <a:off x="302028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3" name="Rectangle 62"/>
              <p:cNvSpPr/>
              <p:nvPr/>
            </p:nvSpPr>
            <p:spPr>
              <a:xfrm>
                <a:off x="340821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4" name="Rectangle 63"/>
              <p:cNvSpPr/>
              <p:nvPr/>
            </p:nvSpPr>
            <p:spPr>
              <a:xfrm>
                <a:off x="379614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5" name="Rectangle 64"/>
              <p:cNvSpPr/>
              <p:nvPr/>
            </p:nvSpPr>
            <p:spPr>
              <a:xfrm>
                <a:off x="418407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6" name="Rectangle 65"/>
              <p:cNvSpPr/>
              <p:nvPr/>
            </p:nvSpPr>
            <p:spPr>
              <a:xfrm>
                <a:off x="457199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7" name="Rectangle 66"/>
              <p:cNvSpPr/>
              <p:nvPr/>
            </p:nvSpPr>
            <p:spPr>
              <a:xfrm>
                <a:off x="495992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8" name="Rectangle 67"/>
              <p:cNvSpPr/>
              <p:nvPr/>
            </p:nvSpPr>
            <p:spPr>
              <a:xfrm>
                <a:off x="534785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9" name="Rectangle 68"/>
              <p:cNvSpPr/>
              <p:nvPr/>
            </p:nvSpPr>
            <p:spPr>
              <a:xfrm>
                <a:off x="573577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0" name="Rectangle 69"/>
              <p:cNvSpPr/>
              <p:nvPr/>
            </p:nvSpPr>
            <p:spPr>
              <a:xfrm>
                <a:off x="612370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1" name="Rectangle 70"/>
              <p:cNvSpPr/>
              <p:nvPr/>
            </p:nvSpPr>
            <p:spPr>
              <a:xfrm>
                <a:off x="651163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2" name="Rectangle 71"/>
              <p:cNvSpPr/>
              <p:nvPr/>
            </p:nvSpPr>
            <p:spPr>
              <a:xfrm>
                <a:off x="689955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3" name="Rectangle 72"/>
              <p:cNvSpPr/>
              <p:nvPr/>
            </p:nvSpPr>
            <p:spPr>
              <a:xfrm>
                <a:off x="728748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4" name="Rectangle 73"/>
              <p:cNvSpPr/>
              <p:nvPr/>
            </p:nvSpPr>
            <p:spPr>
              <a:xfrm>
                <a:off x="767541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5" name="Rectangle 74"/>
              <p:cNvSpPr/>
              <p:nvPr/>
            </p:nvSpPr>
            <p:spPr>
              <a:xfrm>
                <a:off x="806334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6" name="Rectangle 75"/>
              <p:cNvSpPr/>
              <p:nvPr/>
            </p:nvSpPr>
            <p:spPr>
              <a:xfrm>
                <a:off x="845126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7" name="Rectangle 76"/>
              <p:cNvSpPr/>
              <p:nvPr/>
            </p:nvSpPr>
            <p:spPr>
              <a:xfrm>
                <a:off x="88392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nvGrpSpPr>
            <p:cNvPr id="7" name="Group 6"/>
            <p:cNvGrpSpPr/>
            <p:nvPr/>
          </p:nvGrpSpPr>
          <p:grpSpPr>
            <a:xfrm>
              <a:off x="304800" y="6172200"/>
              <a:ext cx="8580120" cy="45720"/>
              <a:chOff x="304800" y="6553200"/>
              <a:chExt cx="8580120" cy="45720"/>
            </a:xfrm>
            <a:grpFill/>
          </p:grpSpPr>
          <p:sp>
            <p:nvSpPr>
              <p:cNvPr id="32" name="Rectangle 31"/>
              <p:cNvSpPr/>
              <p:nvPr/>
            </p:nvSpPr>
            <p:spPr>
              <a:xfrm>
                <a:off x="3048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3" name="Rectangle 32"/>
              <p:cNvSpPr/>
              <p:nvPr/>
            </p:nvSpPr>
            <p:spPr>
              <a:xfrm>
                <a:off x="69272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4" name="Rectangle 33"/>
              <p:cNvSpPr/>
              <p:nvPr/>
            </p:nvSpPr>
            <p:spPr>
              <a:xfrm>
                <a:off x="108065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5" name="Rectangle 34"/>
              <p:cNvSpPr/>
              <p:nvPr/>
            </p:nvSpPr>
            <p:spPr>
              <a:xfrm>
                <a:off x="146858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6" name="Rectangle 35"/>
              <p:cNvSpPr/>
              <p:nvPr/>
            </p:nvSpPr>
            <p:spPr>
              <a:xfrm>
                <a:off x="185650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7" name="Rectangle 36"/>
              <p:cNvSpPr/>
              <p:nvPr/>
            </p:nvSpPr>
            <p:spPr>
              <a:xfrm>
                <a:off x="224443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8" name="Rectangle 37"/>
              <p:cNvSpPr/>
              <p:nvPr/>
            </p:nvSpPr>
            <p:spPr>
              <a:xfrm>
                <a:off x="263236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9" name="Rectangle 38"/>
              <p:cNvSpPr/>
              <p:nvPr/>
            </p:nvSpPr>
            <p:spPr>
              <a:xfrm>
                <a:off x="302028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0" name="Rectangle 39"/>
              <p:cNvSpPr/>
              <p:nvPr/>
            </p:nvSpPr>
            <p:spPr>
              <a:xfrm>
                <a:off x="340821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1" name="Rectangle 40"/>
              <p:cNvSpPr/>
              <p:nvPr/>
            </p:nvSpPr>
            <p:spPr>
              <a:xfrm>
                <a:off x="379614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2" name="Rectangle 41"/>
              <p:cNvSpPr/>
              <p:nvPr/>
            </p:nvSpPr>
            <p:spPr>
              <a:xfrm>
                <a:off x="418407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3" name="Rectangle 42"/>
              <p:cNvSpPr/>
              <p:nvPr/>
            </p:nvSpPr>
            <p:spPr>
              <a:xfrm>
                <a:off x="457199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4" name="Rectangle 43"/>
              <p:cNvSpPr/>
              <p:nvPr/>
            </p:nvSpPr>
            <p:spPr>
              <a:xfrm>
                <a:off x="495992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5" name="Rectangle 44"/>
              <p:cNvSpPr/>
              <p:nvPr/>
            </p:nvSpPr>
            <p:spPr>
              <a:xfrm>
                <a:off x="534785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6" name="Rectangle 45"/>
              <p:cNvSpPr/>
              <p:nvPr/>
            </p:nvSpPr>
            <p:spPr>
              <a:xfrm>
                <a:off x="573577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7" name="Rectangle 46"/>
              <p:cNvSpPr/>
              <p:nvPr/>
            </p:nvSpPr>
            <p:spPr>
              <a:xfrm>
                <a:off x="612370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8" name="Rectangle 47"/>
              <p:cNvSpPr/>
              <p:nvPr/>
            </p:nvSpPr>
            <p:spPr>
              <a:xfrm>
                <a:off x="651163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9" name="Rectangle 48"/>
              <p:cNvSpPr/>
              <p:nvPr/>
            </p:nvSpPr>
            <p:spPr>
              <a:xfrm>
                <a:off x="689955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0" name="Rectangle 49"/>
              <p:cNvSpPr/>
              <p:nvPr/>
            </p:nvSpPr>
            <p:spPr>
              <a:xfrm>
                <a:off x="728748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1" name="Rectangle 50"/>
              <p:cNvSpPr/>
              <p:nvPr/>
            </p:nvSpPr>
            <p:spPr>
              <a:xfrm>
                <a:off x="767541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2" name="Rectangle 51"/>
              <p:cNvSpPr/>
              <p:nvPr/>
            </p:nvSpPr>
            <p:spPr>
              <a:xfrm>
                <a:off x="806334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3" name="Rectangle 52"/>
              <p:cNvSpPr/>
              <p:nvPr/>
            </p:nvSpPr>
            <p:spPr>
              <a:xfrm>
                <a:off x="845126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4" name="Rectangle 53"/>
              <p:cNvSpPr/>
              <p:nvPr/>
            </p:nvSpPr>
            <p:spPr>
              <a:xfrm>
                <a:off x="88392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nvGrpSpPr>
            <p:cNvPr id="8" name="Group 7"/>
            <p:cNvGrpSpPr/>
            <p:nvPr/>
          </p:nvGrpSpPr>
          <p:grpSpPr>
            <a:xfrm>
              <a:off x="304800" y="5715000"/>
              <a:ext cx="8580120" cy="45720"/>
              <a:chOff x="304800" y="6553200"/>
              <a:chExt cx="8580120" cy="45720"/>
            </a:xfrm>
            <a:grpFill/>
          </p:grpSpPr>
          <p:sp>
            <p:nvSpPr>
              <p:cNvPr id="9" name="Rectangle 8"/>
              <p:cNvSpPr/>
              <p:nvPr/>
            </p:nvSpPr>
            <p:spPr>
              <a:xfrm>
                <a:off x="3048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0" name="Rectangle 9"/>
              <p:cNvSpPr/>
              <p:nvPr/>
            </p:nvSpPr>
            <p:spPr>
              <a:xfrm>
                <a:off x="69272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1" name="Rectangle 10"/>
              <p:cNvSpPr/>
              <p:nvPr/>
            </p:nvSpPr>
            <p:spPr>
              <a:xfrm>
                <a:off x="108065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2" name="Rectangle 11"/>
              <p:cNvSpPr/>
              <p:nvPr/>
            </p:nvSpPr>
            <p:spPr>
              <a:xfrm>
                <a:off x="146858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3" name="Rectangle 12"/>
              <p:cNvSpPr/>
              <p:nvPr/>
            </p:nvSpPr>
            <p:spPr>
              <a:xfrm>
                <a:off x="185650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4" name="Rectangle 13"/>
              <p:cNvSpPr/>
              <p:nvPr/>
            </p:nvSpPr>
            <p:spPr>
              <a:xfrm>
                <a:off x="224443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5" name="Rectangle 14"/>
              <p:cNvSpPr/>
              <p:nvPr/>
            </p:nvSpPr>
            <p:spPr>
              <a:xfrm>
                <a:off x="263236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6" name="Rectangle 15"/>
              <p:cNvSpPr/>
              <p:nvPr/>
            </p:nvSpPr>
            <p:spPr>
              <a:xfrm>
                <a:off x="302028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7" name="Rectangle 16"/>
              <p:cNvSpPr/>
              <p:nvPr/>
            </p:nvSpPr>
            <p:spPr>
              <a:xfrm>
                <a:off x="340821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8" name="Rectangle 17"/>
              <p:cNvSpPr/>
              <p:nvPr/>
            </p:nvSpPr>
            <p:spPr>
              <a:xfrm>
                <a:off x="379614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9" name="Rectangle 18"/>
              <p:cNvSpPr/>
              <p:nvPr/>
            </p:nvSpPr>
            <p:spPr>
              <a:xfrm>
                <a:off x="418407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0" name="Rectangle 19"/>
              <p:cNvSpPr/>
              <p:nvPr/>
            </p:nvSpPr>
            <p:spPr>
              <a:xfrm>
                <a:off x="457199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1" name="Rectangle 20"/>
              <p:cNvSpPr/>
              <p:nvPr/>
            </p:nvSpPr>
            <p:spPr>
              <a:xfrm>
                <a:off x="495992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2" name="Rectangle 21"/>
              <p:cNvSpPr/>
              <p:nvPr/>
            </p:nvSpPr>
            <p:spPr>
              <a:xfrm>
                <a:off x="534785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3" name="Rectangle 22"/>
              <p:cNvSpPr/>
              <p:nvPr/>
            </p:nvSpPr>
            <p:spPr>
              <a:xfrm>
                <a:off x="573577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4" name="Rectangle 23"/>
              <p:cNvSpPr/>
              <p:nvPr/>
            </p:nvSpPr>
            <p:spPr>
              <a:xfrm>
                <a:off x="612370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5" name="Rectangle 24"/>
              <p:cNvSpPr/>
              <p:nvPr/>
            </p:nvSpPr>
            <p:spPr>
              <a:xfrm>
                <a:off x="651163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6" name="Rectangle 25"/>
              <p:cNvSpPr/>
              <p:nvPr/>
            </p:nvSpPr>
            <p:spPr>
              <a:xfrm>
                <a:off x="689955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7" name="Rectangle 26"/>
              <p:cNvSpPr/>
              <p:nvPr/>
            </p:nvSpPr>
            <p:spPr>
              <a:xfrm>
                <a:off x="728748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8" name="Rectangle 27"/>
              <p:cNvSpPr/>
              <p:nvPr/>
            </p:nvSpPr>
            <p:spPr>
              <a:xfrm>
                <a:off x="767541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9" name="Rectangle 28"/>
              <p:cNvSpPr/>
              <p:nvPr/>
            </p:nvSpPr>
            <p:spPr>
              <a:xfrm>
                <a:off x="806334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0" name="Rectangle 29"/>
              <p:cNvSpPr/>
              <p:nvPr/>
            </p:nvSpPr>
            <p:spPr>
              <a:xfrm>
                <a:off x="845126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1" name="Rectangle 30"/>
              <p:cNvSpPr/>
              <p:nvPr/>
            </p:nvSpPr>
            <p:spPr>
              <a:xfrm>
                <a:off x="88392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pic>
        <p:nvPicPr>
          <p:cNvPr id="78" name="Picture 79" descr="UI New Logo Comple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54102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Rectangle 2"/>
          <p:cNvSpPr>
            <a:spLocks noGrp="1" noChangeArrowheads="1"/>
          </p:cNvSpPr>
          <p:nvPr>
            <p:ph type="ctrTitle"/>
          </p:nvPr>
        </p:nvSpPr>
        <p:spPr>
          <a:xfrm>
            <a:off x="762000" y="1524000"/>
            <a:ext cx="7620000" cy="2133600"/>
          </a:xfrm>
        </p:spPr>
        <p:txBody>
          <a:bodyPr anchor="b"/>
          <a:lstStyle>
            <a:lvl1pPr algn="ctr">
              <a:lnSpc>
                <a:spcPct val="100000"/>
              </a:lnSpc>
              <a:defRPr sz="4400" b="0">
                <a:solidFill>
                  <a:schemeClr val="tx2"/>
                </a:solidFill>
                <a:latin typeface="Lato Regular"/>
                <a:cs typeface="Lato Regular"/>
              </a:defRPr>
            </a:lvl1pPr>
          </a:lstStyle>
          <a:p>
            <a:r>
              <a:rPr lang="en-US"/>
              <a:t>Click to edit Master title style</a:t>
            </a:r>
            <a:endParaRPr lang="en-US" dirty="0"/>
          </a:p>
        </p:txBody>
      </p:sp>
      <p:sp>
        <p:nvSpPr>
          <p:cNvPr id="83" name="Rectangle 3"/>
          <p:cNvSpPr>
            <a:spLocks noGrp="1" noChangeArrowheads="1"/>
          </p:cNvSpPr>
          <p:nvPr>
            <p:ph type="subTitle" idx="1"/>
          </p:nvPr>
        </p:nvSpPr>
        <p:spPr>
          <a:xfrm>
            <a:off x="762001" y="3886200"/>
            <a:ext cx="7620000" cy="1752600"/>
          </a:xfrm>
        </p:spPr>
        <p:txBody>
          <a:bodyPr/>
          <a:lstStyle>
            <a:lvl1pPr marL="0" indent="0" algn="ctr">
              <a:lnSpc>
                <a:spcPct val="100000"/>
              </a:lnSpc>
              <a:buFontTx/>
              <a:buNone/>
              <a:defRPr>
                <a:solidFill>
                  <a:schemeClr val="tx1"/>
                </a:solidFill>
              </a:defRPr>
            </a:lvl1pPr>
          </a:lstStyle>
          <a:p>
            <a:r>
              <a:rPr lang="en-US"/>
              <a:t>Click to edit Master subtitle style</a:t>
            </a:r>
            <a:endParaRPr lang="en-US" dirty="0"/>
          </a:p>
        </p:txBody>
      </p:sp>
    </p:spTree>
    <p:extLst>
      <p:ext uri="{BB962C8B-B14F-4D97-AF65-F5344CB8AC3E}">
        <p14:creationId xmlns:p14="http://schemas.microsoft.com/office/powerpoint/2010/main" val="110934434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75405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533400"/>
            <a:ext cx="2055813" cy="5187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5613" y="533400"/>
            <a:ext cx="6018212" cy="51879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2991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with no image blu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96D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nvGrpSpPr>
          <p:cNvPr id="5" name="Group 6"/>
          <p:cNvGrpSpPr>
            <a:grpSpLocks/>
          </p:cNvGrpSpPr>
          <p:nvPr/>
        </p:nvGrpSpPr>
        <p:grpSpPr bwMode="auto">
          <a:xfrm>
            <a:off x="304800" y="5715000"/>
            <a:ext cx="8580438" cy="884238"/>
            <a:chOff x="304800" y="5715000"/>
            <a:chExt cx="8580120" cy="883920"/>
          </a:xfrm>
        </p:grpSpPr>
        <p:grpSp>
          <p:nvGrpSpPr>
            <p:cNvPr id="6" name="Group 7"/>
            <p:cNvGrpSpPr>
              <a:grpSpLocks/>
            </p:cNvGrpSpPr>
            <p:nvPr/>
          </p:nvGrpSpPr>
          <p:grpSpPr bwMode="auto">
            <a:xfrm>
              <a:off x="304800" y="6553200"/>
              <a:ext cx="8580120" cy="45720"/>
              <a:chOff x="304800" y="6553200"/>
              <a:chExt cx="8580120" cy="45720"/>
            </a:xfrm>
          </p:grpSpPr>
          <p:sp>
            <p:nvSpPr>
              <p:cNvPr id="55" name="Rectangle 54"/>
              <p:cNvSpPr/>
              <p:nvPr/>
            </p:nvSpPr>
            <p:spPr>
              <a:xfrm>
                <a:off x="304800"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6" name="Rectangle 55"/>
              <p:cNvSpPr/>
              <p:nvPr/>
            </p:nvSpPr>
            <p:spPr>
              <a:xfrm>
                <a:off x="69213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7" name="Rectangle 56"/>
              <p:cNvSpPr/>
              <p:nvPr/>
            </p:nvSpPr>
            <p:spPr>
              <a:xfrm>
                <a:off x="1081059"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8" name="Rectangle 57"/>
              <p:cNvSpPr/>
              <p:nvPr/>
            </p:nvSpPr>
            <p:spPr>
              <a:xfrm>
                <a:off x="146839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9" name="Rectangle 58"/>
              <p:cNvSpPr/>
              <p:nvPr/>
            </p:nvSpPr>
            <p:spPr>
              <a:xfrm>
                <a:off x="185573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0" name="Rectangle 59"/>
              <p:cNvSpPr/>
              <p:nvPr/>
            </p:nvSpPr>
            <p:spPr>
              <a:xfrm>
                <a:off x="2244653"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1" name="Rectangle 60"/>
              <p:cNvSpPr/>
              <p:nvPr/>
            </p:nvSpPr>
            <p:spPr>
              <a:xfrm>
                <a:off x="2631989"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2" name="Rectangle 61"/>
              <p:cNvSpPr/>
              <p:nvPr/>
            </p:nvSpPr>
            <p:spPr>
              <a:xfrm>
                <a:off x="3020912"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3" name="Rectangle 62"/>
              <p:cNvSpPr/>
              <p:nvPr/>
            </p:nvSpPr>
            <p:spPr>
              <a:xfrm>
                <a:off x="3408248"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4" name="Rectangle 63"/>
              <p:cNvSpPr/>
              <p:nvPr/>
            </p:nvSpPr>
            <p:spPr>
              <a:xfrm>
                <a:off x="379558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5" name="Rectangle 64"/>
              <p:cNvSpPr/>
              <p:nvPr/>
            </p:nvSpPr>
            <p:spPr>
              <a:xfrm>
                <a:off x="418450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6" name="Rectangle 65"/>
              <p:cNvSpPr/>
              <p:nvPr/>
            </p:nvSpPr>
            <p:spPr>
              <a:xfrm>
                <a:off x="4571842"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7" name="Rectangle 66"/>
              <p:cNvSpPr/>
              <p:nvPr/>
            </p:nvSpPr>
            <p:spPr>
              <a:xfrm>
                <a:off x="4959177"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8" name="Rectangle 67"/>
              <p:cNvSpPr/>
              <p:nvPr/>
            </p:nvSpPr>
            <p:spPr>
              <a:xfrm>
                <a:off x="534810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9" name="Rectangle 68"/>
              <p:cNvSpPr/>
              <p:nvPr/>
            </p:nvSpPr>
            <p:spPr>
              <a:xfrm>
                <a:off x="5735437"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0" name="Rectangle 69"/>
              <p:cNvSpPr/>
              <p:nvPr/>
            </p:nvSpPr>
            <p:spPr>
              <a:xfrm>
                <a:off x="6124359"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1" name="Rectangle 70"/>
              <p:cNvSpPr/>
              <p:nvPr/>
            </p:nvSpPr>
            <p:spPr>
              <a:xfrm>
                <a:off x="6511695"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2" name="Rectangle 71"/>
              <p:cNvSpPr/>
              <p:nvPr/>
            </p:nvSpPr>
            <p:spPr>
              <a:xfrm>
                <a:off x="6899031"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3" name="Rectangle 72"/>
              <p:cNvSpPr/>
              <p:nvPr/>
            </p:nvSpPr>
            <p:spPr>
              <a:xfrm>
                <a:off x="728795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4" name="Rectangle 73"/>
              <p:cNvSpPr/>
              <p:nvPr/>
            </p:nvSpPr>
            <p:spPr>
              <a:xfrm>
                <a:off x="7675290"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5" name="Rectangle 74"/>
              <p:cNvSpPr/>
              <p:nvPr/>
            </p:nvSpPr>
            <p:spPr>
              <a:xfrm>
                <a:off x="806262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6" name="Rectangle 75"/>
              <p:cNvSpPr/>
              <p:nvPr/>
            </p:nvSpPr>
            <p:spPr>
              <a:xfrm>
                <a:off x="8451548"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7" name="Rectangle 76"/>
              <p:cNvSpPr/>
              <p:nvPr/>
            </p:nvSpPr>
            <p:spPr>
              <a:xfrm>
                <a:off x="8838884"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nvGrpSpPr>
            <p:cNvPr id="7" name="Group 8"/>
            <p:cNvGrpSpPr>
              <a:grpSpLocks/>
            </p:cNvGrpSpPr>
            <p:nvPr/>
          </p:nvGrpSpPr>
          <p:grpSpPr bwMode="auto">
            <a:xfrm>
              <a:off x="304800" y="6172200"/>
              <a:ext cx="8580120" cy="45720"/>
              <a:chOff x="304800" y="6553200"/>
              <a:chExt cx="8580120" cy="45720"/>
            </a:xfrm>
          </p:grpSpPr>
          <p:sp>
            <p:nvSpPr>
              <p:cNvPr id="32" name="Rectangle 31"/>
              <p:cNvSpPr/>
              <p:nvPr/>
            </p:nvSpPr>
            <p:spPr>
              <a:xfrm>
                <a:off x="304800"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3" name="Rectangle 32"/>
              <p:cNvSpPr/>
              <p:nvPr/>
            </p:nvSpPr>
            <p:spPr>
              <a:xfrm>
                <a:off x="69213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4" name="Rectangle 33"/>
              <p:cNvSpPr/>
              <p:nvPr/>
            </p:nvSpPr>
            <p:spPr>
              <a:xfrm>
                <a:off x="1081059"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5" name="Rectangle 34"/>
              <p:cNvSpPr/>
              <p:nvPr/>
            </p:nvSpPr>
            <p:spPr>
              <a:xfrm>
                <a:off x="146839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6" name="Rectangle 35"/>
              <p:cNvSpPr/>
              <p:nvPr/>
            </p:nvSpPr>
            <p:spPr>
              <a:xfrm>
                <a:off x="185573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7" name="Rectangle 36"/>
              <p:cNvSpPr/>
              <p:nvPr/>
            </p:nvSpPr>
            <p:spPr>
              <a:xfrm>
                <a:off x="2244653"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8" name="Rectangle 37"/>
              <p:cNvSpPr/>
              <p:nvPr/>
            </p:nvSpPr>
            <p:spPr>
              <a:xfrm>
                <a:off x="2631989"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9" name="Rectangle 38"/>
              <p:cNvSpPr/>
              <p:nvPr/>
            </p:nvSpPr>
            <p:spPr>
              <a:xfrm>
                <a:off x="3020912"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0" name="Rectangle 39"/>
              <p:cNvSpPr/>
              <p:nvPr/>
            </p:nvSpPr>
            <p:spPr>
              <a:xfrm>
                <a:off x="3408248"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1" name="Rectangle 40"/>
              <p:cNvSpPr/>
              <p:nvPr/>
            </p:nvSpPr>
            <p:spPr>
              <a:xfrm>
                <a:off x="379558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2" name="Rectangle 41"/>
              <p:cNvSpPr/>
              <p:nvPr/>
            </p:nvSpPr>
            <p:spPr>
              <a:xfrm>
                <a:off x="418450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3" name="Rectangle 42"/>
              <p:cNvSpPr/>
              <p:nvPr/>
            </p:nvSpPr>
            <p:spPr>
              <a:xfrm>
                <a:off x="4571842"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4" name="Rectangle 43"/>
              <p:cNvSpPr/>
              <p:nvPr/>
            </p:nvSpPr>
            <p:spPr>
              <a:xfrm>
                <a:off x="4959177"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5" name="Rectangle 44"/>
              <p:cNvSpPr/>
              <p:nvPr/>
            </p:nvSpPr>
            <p:spPr>
              <a:xfrm>
                <a:off x="534810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6" name="Rectangle 45"/>
              <p:cNvSpPr/>
              <p:nvPr/>
            </p:nvSpPr>
            <p:spPr>
              <a:xfrm>
                <a:off x="5735437"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7" name="Rectangle 46"/>
              <p:cNvSpPr/>
              <p:nvPr/>
            </p:nvSpPr>
            <p:spPr>
              <a:xfrm>
                <a:off x="6124359"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8" name="Rectangle 47"/>
              <p:cNvSpPr/>
              <p:nvPr/>
            </p:nvSpPr>
            <p:spPr>
              <a:xfrm>
                <a:off x="6511695"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9" name="Rectangle 48"/>
              <p:cNvSpPr/>
              <p:nvPr/>
            </p:nvSpPr>
            <p:spPr>
              <a:xfrm>
                <a:off x="6899031"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0" name="Rectangle 49"/>
              <p:cNvSpPr/>
              <p:nvPr/>
            </p:nvSpPr>
            <p:spPr>
              <a:xfrm>
                <a:off x="728795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1" name="Rectangle 50"/>
              <p:cNvSpPr/>
              <p:nvPr/>
            </p:nvSpPr>
            <p:spPr>
              <a:xfrm>
                <a:off x="7675290"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2" name="Rectangle 51"/>
              <p:cNvSpPr/>
              <p:nvPr/>
            </p:nvSpPr>
            <p:spPr>
              <a:xfrm>
                <a:off x="806262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3" name="Rectangle 52"/>
              <p:cNvSpPr/>
              <p:nvPr/>
            </p:nvSpPr>
            <p:spPr>
              <a:xfrm>
                <a:off x="8451548"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4" name="Rectangle 53"/>
              <p:cNvSpPr/>
              <p:nvPr/>
            </p:nvSpPr>
            <p:spPr>
              <a:xfrm>
                <a:off x="8838884"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nvGrpSpPr>
            <p:cNvPr id="8" name="Group 9"/>
            <p:cNvGrpSpPr>
              <a:grpSpLocks/>
            </p:cNvGrpSpPr>
            <p:nvPr/>
          </p:nvGrpSpPr>
          <p:grpSpPr bwMode="auto">
            <a:xfrm>
              <a:off x="304800" y="5715000"/>
              <a:ext cx="8580120" cy="45720"/>
              <a:chOff x="304800" y="6553200"/>
              <a:chExt cx="8580120" cy="45720"/>
            </a:xfrm>
          </p:grpSpPr>
          <p:sp>
            <p:nvSpPr>
              <p:cNvPr id="9" name="Rectangle 8"/>
              <p:cNvSpPr/>
              <p:nvPr/>
            </p:nvSpPr>
            <p:spPr>
              <a:xfrm>
                <a:off x="304800"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0" name="Rectangle 9"/>
              <p:cNvSpPr/>
              <p:nvPr/>
            </p:nvSpPr>
            <p:spPr>
              <a:xfrm>
                <a:off x="69213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1" name="Rectangle 10"/>
              <p:cNvSpPr/>
              <p:nvPr/>
            </p:nvSpPr>
            <p:spPr>
              <a:xfrm>
                <a:off x="1081059"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2" name="Rectangle 11"/>
              <p:cNvSpPr/>
              <p:nvPr/>
            </p:nvSpPr>
            <p:spPr>
              <a:xfrm>
                <a:off x="146839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3" name="Rectangle 12"/>
              <p:cNvSpPr/>
              <p:nvPr/>
            </p:nvSpPr>
            <p:spPr>
              <a:xfrm>
                <a:off x="185573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4" name="Rectangle 13"/>
              <p:cNvSpPr/>
              <p:nvPr/>
            </p:nvSpPr>
            <p:spPr>
              <a:xfrm>
                <a:off x="2244653"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5" name="Rectangle 14"/>
              <p:cNvSpPr/>
              <p:nvPr/>
            </p:nvSpPr>
            <p:spPr>
              <a:xfrm>
                <a:off x="2631989"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6" name="Rectangle 15"/>
              <p:cNvSpPr/>
              <p:nvPr/>
            </p:nvSpPr>
            <p:spPr>
              <a:xfrm>
                <a:off x="3020912"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7" name="Rectangle 16"/>
              <p:cNvSpPr/>
              <p:nvPr/>
            </p:nvSpPr>
            <p:spPr>
              <a:xfrm>
                <a:off x="3408248"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8" name="Rectangle 17"/>
              <p:cNvSpPr/>
              <p:nvPr/>
            </p:nvSpPr>
            <p:spPr>
              <a:xfrm>
                <a:off x="379558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9" name="Rectangle 18"/>
              <p:cNvSpPr/>
              <p:nvPr/>
            </p:nvSpPr>
            <p:spPr>
              <a:xfrm>
                <a:off x="418450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0" name="Rectangle 19"/>
              <p:cNvSpPr/>
              <p:nvPr/>
            </p:nvSpPr>
            <p:spPr>
              <a:xfrm>
                <a:off x="4571842"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1" name="Rectangle 20"/>
              <p:cNvSpPr/>
              <p:nvPr/>
            </p:nvSpPr>
            <p:spPr>
              <a:xfrm>
                <a:off x="4959177"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2" name="Rectangle 21"/>
              <p:cNvSpPr/>
              <p:nvPr/>
            </p:nvSpPr>
            <p:spPr>
              <a:xfrm>
                <a:off x="534810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3" name="Rectangle 22"/>
              <p:cNvSpPr/>
              <p:nvPr/>
            </p:nvSpPr>
            <p:spPr>
              <a:xfrm>
                <a:off x="5735437"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4" name="Rectangle 23"/>
              <p:cNvSpPr/>
              <p:nvPr/>
            </p:nvSpPr>
            <p:spPr>
              <a:xfrm>
                <a:off x="6124359"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5" name="Rectangle 24"/>
              <p:cNvSpPr/>
              <p:nvPr/>
            </p:nvSpPr>
            <p:spPr>
              <a:xfrm>
                <a:off x="6511695"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6" name="Rectangle 25"/>
              <p:cNvSpPr/>
              <p:nvPr/>
            </p:nvSpPr>
            <p:spPr>
              <a:xfrm>
                <a:off x="6899031"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7" name="Rectangle 26"/>
              <p:cNvSpPr/>
              <p:nvPr/>
            </p:nvSpPr>
            <p:spPr>
              <a:xfrm>
                <a:off x="728795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8" name="Rectangle 27"/>
              <p:cNvSpPr/>
              <p:nvPr/>
            </p:nvSpPr>
            <p:spPr>
              <a:xfrm>
                <a:off x="7675290"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9" name="Rectangle 28"/>
              <p:cNvSpPr/>
              <p:nvPr/>
            </p:nvSpPr>
            <p:spPr>
              <a:xfrm>
                <a:off x="806262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0" name="Rectangle 29"/>
              <p:cNvSpPr/>
              <p:nvPr/>
            </p:nvSpPr>
            <p:spPr>
              <a:xfrm>
                <a:off x="8451548"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1" name="Rectangle 30"/>
              <p:cNvSpPr/>
              <p:nvPr/>
            </p:nvSpPr>
            <p:spPr>
              <a:xfrm>
                <a:off x="8838884"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pic>
        <p:nvPicPr>
          <p:cNvPr id="78" name="Picture 79" descr="UI New Logo Comple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54102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2"/>
          <p:cNvSpPr>
            <a:spLocks noGrp="1" noChangeArrowheads="1"/>
          </p:cNvSpPr>
          <p:nvPr>
            <p:ph type="ctrTitle"/>
          </p:nvPr>
        </p:nvSpPr>
        <p:spPr>
          <a:xfrm>
            <a:off x="762000" y="1524000"/>
            <a:ext cx="7620000" cy="2133600"/>
          </a:xfrm>
        </p:spPr>
        <p:txBody>
          <a:bodyPr anchor="b"/>
          <a:lstStyle>
            <a:lvl1pPr algn="ctr">
              <a:lnSpc>
                <a:spcPct val="100000"/>
              </a:lnSpc>
              <a:defRPr sz="4400" b="0">
                <a:solidFill>
                  <a:schemeClr val="bg1"/>
                </a:solidFill>
                <a:latin typeface="Lato Regular"/>
                <a:cs typeface="Lato Regular"/>
              </a:defRPr>
            </a:lvl1pPr>
          </a:lstStyle>
          <a:p>
            <a:r>
              <a:rPr lang="en-US"/>
              <a:t>Click to edit Master title style</a:t>
            </a:r>
            <a:endParaRPr lang="en-US" dirty="0"/>
          </a:p>
        </p:txBody>
      </p:sp>
      <p:sp>
        <p:nvSpPr>
          <p:cNvPr id="29699" name="Rectangle 3"/>
          <p:cNvSpPr>
            <a:spLocks noGrp="1" noChangeArrowheads="1"/>
          </p:cNvSpPr>
          <p:nvPr>
            <p:ph type="subTitle" idx="1"/>
          </p:nvPr>
        </p:nvSpPr>
        <p:spPr>
          <a:xfrm>
            <a:off x="762001" y="3886200"/>
            <a:ext cx="7620000" cy="1752600"/>
          </a:xfrm>
        </p:spPr>
        <p:txBody>
          <a:bodyPr/>
          <a:lstStyle>
            <a:lvl1pPr marL="0" indent="0" algn="ctr">
              <a:lnSpc>
                <a:spcPct val="100000"/>
              </a:lnSpc>
              <a:buFontTx/>
              <a:buNone/>
              <a:defRPr>
                <a:solidFill>
                  <a:srgbClr val="FFFFFF"/>
                </a:solidFill>
              </a:defRPr>
            </a:lvl1pPr>
          </a:lstStyle>
          <a:p>
            <a:r>
              <a:rPr lang="en-US"/>
              <a:t>Click to edit Master subtitle style</a:t>
            </a:r>
            <a:endParaRPr lang="en-US" dirty="0"/>
          </a:p>
        </p:txBody>
      </p:sp>
    </p:spTree>
    <p:extLst>
      <p:ext uri="{BB962C8B-B14F-4D97-AF65-F5344CB8AC3E}">
        <p14:creationId xmlns:p14="http://schemas.microsoft.com/office/powerpoint/2010/main" val="29733274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no image black">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nvGrpSpPr>
          <p:cNvPr id="5" name="Group 6"/>
          <p:cNvGrpSpPr>
            <a:grpSpLocks/>
          </p:cNvGrpSpPr>
          <p:nvPr/>
        </p:nvGrpSpPr>
        <p:grpSpPr bwMode="auto">
          <a:xfrm>
            <a:off x="304800" y="5715000"/>
            <a:ext cx="8580438" cy="884238"/>
            <a:chOff x="304800" y="5715000"/>
            <a:chExt cx="8580120" cy="883920"/>
          </a:xfrm>
        </p:grpSpPr>
        <p:grpSp>
          <p:nvGrpSpPr>
            <p:cNvPr id="6" name="Group 7"/>
            <p:cNvGrpSpPr>
              <a:grpSpLocks/>
            </p:cNvGrpSpPr>
            <p:nvPr/>
          </p:nvGrpSpPr>
          <p:grpSpPr bwMode="auto">
            <a:xfrm>
              <a:off x="304800" y="6553200"/>
              <a:ext cx="8580120" cy="45720"/>
              <a:chOff x="304800" y="6553200"/>
              <a:chExt cx="8580120" cy="45720"/>
            </a:xfrm>
          </p:grpSpPr>
          <p:sp>
            <p:nvSpPr>
              <p:cNvPr id="55" name="Rectangle 54"/>
              <p:cNvSpPr/>
              <p:nvPr/>
            </p:nvSpPr>
            <p:spPr>
              <a:xfrm>
                <a:off x="304800"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6" name="Rectangle 55"/>
              <p:cNvSpPr/>
              <p:nvPr/>
            </p:nvSpPr>
            <p:spPr>
              <a:xfrm>
                <a:off x="69213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7" name="Rectangle 56"/>
              <p:cNvSpPr/>
              <p:nvPr/>
            </p:nvSpPr>
            <p:spPr>
              <a:xfrm>
                <a:off x="1081059"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8" name="Rectangle 57"/>
              <p:cNvSpPr/>
              <p:nvPr/>
            </p:nvSpPr>
            <p:spPr>
              <a:xfrm>
                <a:off x="146839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9" name="Rectangle 58"/>
              <p:cNvSpPr/>
              <p:nvPr/>
            </p:nvSpPr>
            <p:spPr>
              <a:xfrm>
                <a:off x="185573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0" name="Rectangle 59"/>
              <p:cNvSpPr/>
              <p:nvPr/>
            </p:nvSpPr>
            <p:spPr>
              <a:xfrm>
                <a:off x="2244653"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1" name="Rectangle 60"/>
              <p:cNvSpPr/>
              <p:nvPr/>
            </p:nvSpPr>
            <p:spPr>
              <a:xfrm>
                <a:off x="2631989"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2" name="Rectangle 61"/>
              <p:cNvSpPr/>
              <p:nvPr/>
            </p:nvSpPr>
            <p:spPr>
              <a:xfrm>
                <a:off x="3020912"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3" name="Rectangle 62"/>
              <p:cNvSpPr/>
              <p:nvPr/>
            </p:nvSpPr>
            <p:spPr>
              <a:xfrm>
                <a:off x="3408248"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4" name="Rectangle 63"/>
              <p:cNvSpPr/>
              <p:nvPr/>
            </p:nvSpPr>
            <p:spPr>
              <a:xfrm>
                <a:off x="379558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5" name="Rectangle 64"/>
              <p:cNvSpPr/>
              <p:nvPr/>
            </p:nvSpPr>
            <p:spPr>
              <a:xfrm>
                <a:off x="418450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6" name="Rectangle 65"/>
              <p:cNvSpPr/>
              <p:nvPr/>
            </p:nvSpPr>
            <p:spPr>
              <a:xfrm>
                <a:off x="4571842"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7" name="Rectangle 66"/>
              <p:cNvSpPr/>
              <p:nvPr/>
            </p:nvSpPr>
            <p:spPr>
              <a:xfrm>
                <a:off x="4959177"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8" name="Rectangle 67"/>
              <p:cNvSpPr/>
              <p:nvPr/>
            </p:nvSpPr>
            <p:spPr>
              <a:xfrm>
                <a:off x="534810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9" name="Rectangle 68"/>
              <p:cNvSpPr/>
              <p:nvPr/>
            </p:nvSpPr>
            <p:spPr>
              <a:xfrm>
                <a:off x="5735437"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0" name="Rectangle 69"/>
              <p:cNvSpPr/>
              <p:nvPr/>
            </p:nvSpPr>
            <p:spPr>
              <a:xfrm>
                <a:off x="6124359"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1" name="Rectangle 70"/>
              <p:cNvSpPr/>
              <p:nvPr/>
            </p:nvSpPr>
            <p:spPr>
              <a:xfrm>
                <a:off x="6511695"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2" name="Rectangle 71"/>
              <p:cNvSpPr/>
              <p:nvPr/>
            </p:nvSpPr>
            <p:spPr>
              <a:xfrm>
                <a:off x="6899031"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3" name="Rectangle 72"/>
              <p:cNvSpPr/>
              <p:nvPr/>
            </p:nvSpPr>
            <p:spPr>
              <a:xfrm>
                <a:off x="728795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4" name="Rectangle 73"/>
              <p:cNvSpPr/>
              <p:nvPr/>
            </p:nvSpPr>
            <p:spPr>
              <a:xfrm>
                <a:off x="7675290"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5" name="Rectangle 74"/>
              <p:cNvSpPr/>
              <p:nvPr/>
            </p:nvSpPr>
            <p:spPr>
              <a:xfrm>
                <a:off x="806262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6" name="Rectangle 75"/>
              <p:cNvSpPr/>
              <p:nvPr/>
            </p:nvSpPr>
            <p:spPr>
              <a:xfrm>
                <a:off x="8451548"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7" name="Rectangle 76"/>
              <p:cNvSpPr/>
              <p:nvPr/>
            </p:nvSpPr>
            <p:spPr>
              <a:xfrm>
                <a:off x="8838884"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nvGrpSpPr>
            <p:cNvPr id="7" name="Group 8"/>
            <p:cNvGrpSpPr>
              <a:grpSpLocks/>
            </p:cNvGrpSpPr>
            <p:nvPr/>
          </p:nvGrpSpPr>
          <p:grpSpPr bwMode="auto">
            <a:xfrm>
              <a:off x="304800" y="6172200"/>
              <a:ext cx="8580120" cy="45720"/>
              <a:chOff x="304800" y="6553200"/>
              <a:chExt cx="8580120" cy="45720"/>
            </a:xfrm>
          </p:grpSpPr>
          <p:sp>
            <p:nvSpPr>
              <p:cNvPr id="32" name="Rectangle 31"/>
              <p:cNvSpPr/>
              <p:nvPr/>
            </p:nvSpPr>
            <p:spPr>
              <a:xfrm>
                <a:off x="304800"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3" name="Rectangle 32"/>
              <p:cNvSpPr/>
              <p:nvPr/>
            </p:nvSpPr>
            <p:spPr>
              <a:xfrm>
                <a:off x="69213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4" name="Rectangle 33"/>
              <p:cNvSpPr/>
              <p:nvPr/>
            </p:nvSpPr>
            <p:spPr>
              <a:xfrm>
                <a:off x="1081059"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5" name="Rectangle 34"/>
              <p:cNvSpPr/>
              <p:nvPr/>
            </p:nvSpPr>
            <p:spPr>
              <a:xfrm>
                <a:off x="146839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6" name="Rectangle 35"/>
              <p:cNvSpPr/>
              <p:nvPr/>
            </p:nvSpPr>
            <p:spPr>
              <a:xfrm>
                <a:off x="185573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7" name="Rectangle 36"/>
              <p:cNvSpPr/>
              <p:nvPr/>
            </p:nvSpPr>
            <p:spPr>
              <a:xfrm>
                <a:off x="2244653"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8" name="Rectangle 37"/>
              <p:cNvSpPr/>
              <p:nvPr/>
            </p:nvSpPr>
            <p:spPr>
              <a:xfrm>
                <a:off x="2631989"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9" name="Rectangle 38"/>
              <p:cNvSpPr/>
              <p:nvPr/>
            </p:nvSpPr>
            <p:spPr>
              <a:xfrm>
                <a:off x="3020912"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0" name="Rectangle 39"/>
              <p:cNvSpPr/>
              <p:nvPr/>
            </p:nvSpPr>
            <p:spPr>
              <a:xfrm>
                <a:off x="3408248"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1" name="Rectangle 40"/>
              <p:cNvSpPr/>
              <p:nvPr/>
            </p:nvSpPr>
            <p:spPr>
              <a:xfrm>
                <a:off x="379558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2" name="Rectangle 41"/>
              <p:cNvSpPr/>
              <p:nvPr/>
            </p:nvSpPr>
            <p:spPr>
              <a:xfrm>
                <a:off x="418450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3" name="Rectangle 42"/>
              <p:cNvSpPr/>
              <p:nvPr/>
            </p:nvSpPr>
            <p:spPr>
              <a:xfrm>
                <a:off x="4571842"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4" name="Rectangle 43"/>
              <p:cNvSpPr/>
              <p:nvPr/>
            </p:nvSpPr>
            <p:spPr>
              <a:xfrm>
                <a:off x="4959177"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5" name="Rectangle 44"/>
              <p:cNvSpPr/>
              <p:nvPr/>
            </p:nvSpPr>
            <p:spPr>
              <a:xfrm>
                <a:off x="534810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6" name="Rectangle 45"/>
              <p:cNvSpPr/>
              <p:nvPr/>
            </p:nvSpPr>
            <p:spPr>
              <a:xfrm>
                <a:off x="5735437"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7" name="Rectangle 46"/>
              <p:cNvSpPr/>
              <p:nvPr/>
            </p:nvSpPr>
            <p:spPr>
              <a:xfrm>
                <a:off x="6124359"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8" name="Rectangle 47"/>
              <p:cNvSpPr/>
              <p:nvPr/>
            </p:nvSpPr>
            <p:spPr>
              <a:xfrm>
                <a:off x="6511695"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9" name="Rectangle 48"/>
              <p:cNvSpPr/>
              <p:nvPr/>
            </p:nvSpPr>
            <p:spPr>
              <a:xfrm>
                <a:off x="6899031"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0" name="Rectangle 49"/>
              <p:cNvSpPr/>
              <p:nvPr/>
            </p:nvSpPr>
            <p:spPr>
              <a:xfrm>
                <a:off x="728795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1" name="Rectangle 50"/>
              <p:cNvSpPr/>
              <p:nvPr/>
            </p:nvSpPr>
            <p:spPr>
              <a:xfrm>
                <a:off x="7675290"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2" name="Rectangle 51"/>
              <p:cNvSpPr/>
              <p:nvPr/>
            </p:nvSpPr>
            <p:spPr>
              <a:xfrm>
                <a:off x="806262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3" name="Rectangle 52"/>
              <p:cNvSpPr/>
              <p:nvPr/>
            </p:nvSpPr>
            <p:spPr>
              <a:xfrm>
                <a:off x="8451548"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4" name="Rectangle 53"/>
              <p:cNvSpPr/>
              <p:nvPr/>
            </p:nvSpPr>
            <p:spPr>
              <a:xfrm>
                <a:off x="8838884"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nvGrpSpPr>
            <p:cNvPr id="8" name="Group 9"/>
            <p:cNvGrpSpPr>
              <a:grpSpLocks/>
            </p:cNvGrpSpPr>
            <p:nvPr/>
          </p:nvGrpSpPr>
          <p:grpSpPr bwMode="auto">
            <a:xfrm>
              <a:off x="304800" y="5715000"/>
              <a:ext cx="8580120" cy="45720"/>
              <a:chOff x="304800" y="6553200"/>
              <a:chExt cx="8580120" cy="45720"/>
            </a:xfrm>
          </p:grpSpPr>
          <p:sp>
            <p:nvSpPr>
              <p:cNvPr id="9" name="Rectangle 8"/>
              <p:cNvSpPr/>
              <p:nvPr/>
            </p:nvSpPr>
            <p:spPr>
              <a:xfrm>
                <a:off x="304800"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0" name="Rectangle 9"/>
              <p:cNvSpPr/>
              <p:nvPr/>
            </p:nvSpPr>
            <p:spPr>
              <a:xfrm>
                <a:off x="69213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1" name="Rectangle 10"/>
              <p:cNvSpPr/>
              <p:nvPr/>
            </p:nvSpPr>
            <p:spPr>
              <a:xfrm>
                <a:off x="1081059"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2" name="Rectangle 11"/>
              <p:cNvSpPr/>
              <p:nvPr/>
            </p:nvSpPr>
            <p:spPr>
              <a:xfrm>
                <a:off x="146839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3" name="Rectangle 12"/>
              <p:cNvSpPr/>
              <p:nvPr/>
            </p:nvSpPr>
            <p:spPr>
              <a:xfrm>
                <a:off x="185573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4" name="Rectangle 13"/>
              <p:cNvSpPr/>
              <p:nvPr/>
            </p:nvSpPr>
            <p:spPr>
              <a:xfrm>
                <a:off x="2244653"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5" name="Rectangle 14"/>
              <p:cNvSpPr/>
              <p:nvPr/>
            </p:nvSpPr>
            <p:spPr>
              <a:xfrm>
                <a:off x="2631989"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6" name="Rectangle 15"/>
              <p:cNvSpPr/>
              <p:nvPr/>
            </p:nvSpPr>
            <p:spPr>
              <a:xfrm>
                <a:off x="3020912"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7" name="Rectangle 16"/>
              <p:cNvSpPr/>
              <p:nvPr/>
            </p:nvSpPr>
            <p:spPr>
              <a:xfrm>
                <a:off x="3408248"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8" name="Rectangle 17"/>
              <p:cNvSpPr/>
              <p:nvPr/>
            </p:nvSpPr>
            <p:spPr>
              <a:xfrm>
                <a:off x="379558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9" name="Rectangle 18"/>
              <p:cNvSpPr/>
              <p:nvPr/>
            </p:nvSpPr>
            <p:spPr>
              <a:xfrm>
                <a:off x="418450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0" name="Rectangle 19"/>
              <p:cNvSpPr/>
              <p:nvPr/>
            </p:nvSpPr>
            <p:spPr>
              <a:xfrm>
                <a:off x="4571842"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1" name="Rectangle 20"/>
              <p:cNvSpPr/>
              <p:nvPr/>
            </p:nvSpPr>
            <p:spPr>
              <a:xfrm>
                <a:off x="4959177"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2" name="Rectangle 21"/>
              <p:cNvSpPr/>
              <p:nvPr/>
            </p:nvSpPr>
            <p:spPr>
              <a:xfrm>
                <a:off x="534810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3" name="Rectangle 22"/>
              <p:cNvSpPr/>
              <p:nvPr/>
            </p:nvSpPr>
            <p:spPr>
              <a:xfrm>
                <a:off x="5735437"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4" name="Rectangle 23"/>
              <p:cNvSpPr/>
              <p:nvPr/>
            </p:nvSpPr>
            <p:spPr>
              <a:xfrm>
                <a:off x="6124359"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5" name="Rectangle 24"/>
              <p:cNvSpPr/>
              <p:nvPr/>
            </p:nvSpPr>
            <p:spPr>
              <a:xfrm>
                <a:off x="6511695"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6" name="Rectangle 25"/>
              <p:cNvSpPr/>
              <p:nvPr/>
            </p:nvSpPr>
            <p:spPr>
              <a:xfrm>
                <a:off x="6899031"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7" name="Rectangle 26"/>
              <p:cNvSpPr/>
              <p:nvPr/>
            </p:nvSpPr>
            <p:spPr>
              <a:xfrm>
                <a:off x="728795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8" name="Rectangle 27"/>
              <p:cNvSpPr/>
              <p:nvPr/>
            </p:nvSpPr>
            <p:spPr>
              <a:xfrm>
                <a:off x="7675290"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9" name="Rectangle 28"/>
              <p:cNvSpPr/>
              <p:nvPr/>
            </p:nvSpPr>
            <p:spPr>
              <a:xfrm>
                <a:off x="806262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0" name="Rectangle 29"/>
              <p:cNvSpPr/>
              <p:nvPr/>
            </p:nvSpPr>
            <p:spPr>
              <a:xfrm>
                <a:off x="8451548"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1" name="Rectangle 30"/>
              <p:cNvSpPr/>
              <p:nvPr/>
            </p:nvSpPr>
            <p:spPr>
              <a:xfrm>
                <a:off x="8838884"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pic>
        <p:nvPicPr>
          <p:cNvPr id="80" name="Picture 79" descr="UI New Logo Comple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54102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ectangle 2"/>
          <p:cNvSpPr>
            <a:spLocks noGrp="1" noChangeArrowheads="1"/>
          </p:cNvSpPr>
          <p:nvPr>
            <p:ph type="ctrTitle"/>
          </p:nvPr>
        </p:nvSpPr>
        <p:spPr>
          <a:xfrm>
            <a:off x="762000" y="1524000"/>
            <a:ext cx="7620000" cy="2133600"/>
          </a:xfrm>
        </p:spPr>
        <p:txBody>
          <a:bodyPr anchor="b"/>
          <a:lstStyle>
            <a:lvl1pPr algn="ctr">
              <a:lnSpc>
                <a:spcPct val="100000"/>
              </a:lnSpc>
              <a:defRPr sz="4400" b="0">
                <a:solidFill>
                  <a:schemeClr val="bg1"/>
                </a:solidFill>
                <a:latin typeface="Lato Regular"/>
                <a:cs typeface="Lato Regular"/>
              </a:defRPr>
            </a:lvl1pPr>
          </a:lstStyle>
          <a:p>
            <a:r>
              <a:rPr lang="en-US"/>
              <a:t>Click to edit Master title style</a:t>
            </a:r>
            <a:endParaRPr lang="en-US" dirty="0"/>
          </a:p>
        </p:txBody>
      </p:sp>
      <p:sp>
        <p:nvSpPr>
          <p:cNvPr id="79" name="Rectangle 3"/>
          <p:cNvSpPr>
            <a:spLocks noGrp="1" noChangeArrowheads="1"/>
          </p:cNvSpPr>
          <p:nvPr>
            <p:ph type="subTitle" idx="1"/>
          </p:nvPr>
        </p:nvSpPr>
        <p:spPr>
          <a:xfrm>
            <a:off x="762001" y="3886200"/>
            <a:ext cx="7620000" cy="1752600"/>
          </a:xfrm>
        </p:spPr>
        <p:txBody>
          <a:bodyPr/>
          <a:lstStyle>
            <a:lvl1pPr marL="0" indent="0" algn="ctr">
              <a:lnSpc>
                <a:spcPct val="100000"/>
              </a:lnSpc>
              <a:buFontTx/>
              <a:buNone/>
              <a:defRPr>
                <a:solidFill>
                  <a:srgbClr val="FFFFFF"/>
                </a:solidFill>
              </a:defRPr>
            </a:lvl1pPr>
          </a:lstStyle>
          <a:p>
            <a:r>
              <a:rPr lang="en-US"/>
              <a:t>Click to edit Master subtitle style</a:t>
            </a:r>
            <a:endParaRPr lang="en-US" dirty="0"/>
          </a:p>
        </p:txBody>
      </p:sp>
    </p:spTree>
    <p:extLst>
      <p:ext uri="{BB962C8B-B14F-4D97-AF65-F5344CB8AC3E}">
        <p14:creationId xmlns:p14="http://schemas.microsoft.com/office/powerpoint/2010/main" val="7691461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no image grey">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nvGrpSpPr>
          <p:cNvPr id="5" name="Group 6"/>
          <p:cNvGrpSpPr>
            <a:grpSpLocks/>
          </p:cNvGrpSpPr>
          <p:nvPr/>
        </p:nvGrpSpPr>
        <p:grpSpPr bwMode="auto">
          <a:xfrm>
            <a:off x="304800" y="5715000"/>
            <a:ext cx="8580438" cy="884238"/>
            <a:chOff x="304800" y="5715000"/>
            <a:chExt cx="8580120" cy="883920"/>
          </a:xfrm>
        </p:grpSpPr>
        <p:grpSp>
          <p:nvGrpSpPr>
            <p:cNvPr id="6" name="Group 7"/>
            <p:cNvGrpSpPr>
              <a:grpSpLocks/>
            </p:cNvGrpSpPr>
            <p:nvPr/>
          </p:nvGrpSpPr>
          <p:grpSpPr bwMode="auto">
            <a:xfrm>
              <a:off x="304800" y="6553200"/>
              <a:ext cx="8580120" cy="45720"/>
              <a:chOff x="304800" y="6553200"/>
              <a:chExt cx="8580120" cy="45720"/>
            </a:xfrm>
          </p:grpSpPr>
          <p:sp>
            <p:nvSpPr>
              <p:cNvPr id="55" name="Rectangle 54"/>
              <p:cNvSpPr/>
              <p:nvPr/>
            </p:nvSpPr>
            <p:spPr>
              <a:xfrm>
                <a:off x="304800"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6" name="Rectangle 55"/>
              <p:cNvSpPr/>
              <p:nvPr/>
            </p:nvSpPr>
            <p:spPr>
              <a:xfrm>
                <a:off x="69213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7" name="Rectangle 56"/>
              <p:cNvSpPr/>
              <p:nvPr/>
            </p:nvSpPr>
            <p:spPr>
              <a:xfrm>
                <a:off x="1081059"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8" name="Rectangle 57"/>
              <p:cNvSpPr/>
              <p:nvPr/>
            </p:nvSpPr>
            <p:spPr>
              <a:xfrm>
                <a:off x="146839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9" name="Rectangle 58"/>
              <p:cNvSpPr/>
              <p:nvPr/>
            </p:nvSpPr>
            <p:spPr>
              <a:xfrm>
                <a:off x="185573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0" name="Rectangle 59"/>
              <p:cNvSpPr/>
              <p:nvPr/>
            </p:nvSpPr>
            <p:spPr>
              <a:xfrm>
                <a:off x="2244653"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1" name="Rectangle 60"/>
              <p:cNvSpPr/>
              <p:nvPr/>
            </p:nvSpPr>
            <p:spPr>
              <a:xfrm>
                <a:off x="2631989"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2" name="Rectangle 61"/>
              <p:cNvSpPr/>
              <p:nvPr/>
            </p:nvSpPr>
            <p:spPr>
              <a:xfrm>
                <a:off x="3020912"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3" name="Rectangle 62"/>
              <p:cNvSpPr/>
              <p:nvPr/>
            </p:nvSpPr>
            <p:spPr>
              <a:xfrm>
                <a:off x="3408248"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4" name="Rectangle 63"/>
              <p:cNvSpPr/>
              <p:nvPr/>
            </p:nvSpPr>
            <p:spPr>
              <a:xfrm>
                <a:off x="379558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5" name="Rectangle 64"/>
              <p:cNvSpPr/>
              <p:nvPr/>
            </p:nvSpPr>
            <p:spPr>
              <a:xfrm>
                <a:off x="418450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6" name="Rectangle 65"/>
              <p:cNvSpPr/>
              <p:nvPr/>
            </p:nvSpPr>
            <p:spPr>
              <a:xfrm>
                <a:off x="4571842"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7" name="Rectangle 66"/>
              <p:cNvSpPr/>
              <p:nvPr/>
            </p:nvSpPr>
            <p:spPr>
              <a:xfrm>
                <a:off x="4959177"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8" name="Rectangle 67"/>
              <p:cNvSpPr/>
              <p:nvPr/>
            </p:nvSpPr>
            <p:spPr>
              <a:xfrm>
                <a:off x="534810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9" name="Rectangle 68"/>
              <p:cNvSpPr/>
              <p:nvPr/>
            </p:nvSpPr>
            <p:spPr>
              <a:xfrm>
                <a:off x="5735437"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0" name="Rectangle 69"/>
              <p:cNvSpPr/>
              <p:nvPr/>
            </p:nvSpPr>
            <p:spPr>
              <a:xfrm>
                <a:off x="6124359"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1" name="Rectangle 70"/>
              <p:cNvSpPr/>
              <p:nvPr/>
            </p:nvSpPr>
            <p:spPr>
              <a:xfrm>
                <a:off x="6511695"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2" name="Rectangle 71"/>
              <p:cNvSpPr/>
              <p:nvPr/>
            </p:nvSpPr>
            <p:spPr>
              <a:xfrm>
                <a:off x="6899031"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3" name="Rectangle 72"/>
              <p:cNvSpPr/>
              <p:nvPr/>
            </p:nvSpPr>
            <p:spPr>
              <a:xfrm>
                <a:off x="728795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4" name="Rectangle 73"/>
              <p:cNvSpPr/>
              <p:nvPr/>
            </p:nvSpPr>
            <p:spPr>
              <a:xfrm>
                <a:off x="7675290"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5" name="Rectangle 74"/>
              <p:cNvSpPr/>
              <p:nvPr/>
            </p:nvSpPr>
            <p:spPr>
              <a:xfrm>
                <a:off x="806262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6" name="Rectangle 75"/>
              <p:cNvSpPr/>
              <p:nvPr/>
            </p:nvSpPr>
            <p:spPr>
              <a:xfrm>
                <a:off x="8451548"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7" name="Rectangle 76"/>
              <p:cNvSpPr/>
              <p:nvPr/>
            </p:nvSpPr>
            <p:spPr>
              <a:xfrm>
                <a:off x="8838884"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nvGrpSpPr>
            <p:cNvPr id="7" name="Group 8"/>
            <p:cNvGrpSpPr>
              <a:grpSpLocks/>
            </p:cNvGrpSpPr>
            <p:nvPr/>
          </p:nvGrpSpPr>
          <p:grpSpPr bwMode="auto">
            <a:xfrm>
              <a:off x="304800" y="6172200"/>
              <a:ext cx="8580120" cy="45720"/>
              <a:chOff x="304800" y="6553200"/>
              <a:chExt cx="8580120" cy="45720"/>
            </a:xfrm>
          </p:grpSpPr>
          <p:sp>
            <p:nvSpPr>
              <p:cNvPr id="32" name="Rectangle 31"/>
              <p:cNvSpPr/>
              <p:nvPr/>
            </p:nvSpPr>
            <p:spPr>
              <a:xfrm>
                <a:off x="304800"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3" name="Rectangle 32"/>
              <p:cNvSpPr/>
              <p:nvPr/>
            </p:nvSpPr>
            <p:spPr>
              <a:xfrm>
                <a:off x="69213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4" name="Rectangle 33"/>
              <p:cNvSpPr/>
              <p:nvPr/>
            </p:nvSpPr>
            <p:spPr>
              <a:xfrm>
                <a:off x="1081059"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5" name="Rectangle 34"/>
              <p:cNvSpPr/>
              <p:nvPr/>
            </p:nvSpPr>
            <p:spPr>
              <a:xfrm>
                <a:off x="146839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6" name="Rectangle 35"/>
              <p:cNvSpPr/>
              <p:nvPr/>
            </p:nvSpPr>
            <p:spPr>
              <a:xfrm>
                <a:off x="185573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7" name="Rectangle 36"/>
              <p:cNvSpPr/>
              <p:nvPr/>
            </p:nvSpPr>
            <p:spPr>
              <a:xfrm>
                <a:off x="2244653"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8" name="Rectangle 37"/>
              <p:cNvSpPr/>
              <p:nvPr/>
            </p:nvSpPr>
            <p:spPr>
              <a:xfrm>
                <a:off x="2631989"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9" name="Rectangle 38"/>
              <p:cNvSpPr/>
              <p:nvPr/>
            </p:nvSpPr>
            <p:spPr>
              <a:xfrm>
                <a:off x="3020912"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0" name="Rectangle 39"/>
              <p:cNvSpPr/>
              <p:nvPr/>
            </p:nvSpPr>
            <p:spPr>
              <a:xfrm>
                <a:off x="3408248"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1" name="Rectangle 40"/>
              <p:cNvSpPr/>
              <p:nvPr/>
            </p:nvSpPr>
            <p:spPr>
              <a:xfrm>
                <a:off x="379558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2" name="Rectangle 41"/>
              <p:cNvSpPr/>
              <p:nvPr/>
            </p:nvSpPr>
            <p:spPr>
              <a:xfrm>
                <a:off x="418450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3" name="Rectangle 42"/>
              <p:cNvSpPr/>
              <p:nvPr/>
            </p:nvSpPr>
            <p:spPr>
              <a:xfrm>
                <a:off x="4571842"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4" name="Rectangle 43"/>
              <p:cNvSpPr/>
              <p:nvPr/>
            </p:nvSpPr>
            <p:spPr>
              <a:xfrm>
                <a:off x="4959177"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5" name="Rectangle 44"/>
              <p:cNvSpPr/>
              <p:nvPr/>
            </p:nvSpPr>
            <p:spPr>
              <a:xfrm>
                <a:off x="534810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6" name="Rectangle 45"/>
              <p:cNvSpPr/>
              <p:nvPr/>
            </p:nvSpPr>
            <p:spPr>
              <a:xfrm>
                <a:off x="5735437"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7" name="Rectangle 46"/>
              <p:cNvSpPr/>
              <p:nvPr/>
            </p:nvSpPr>
            <p:spPr>
              <a:xfrm>
                <a:off x="6124359"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8" name="Rectangle 47"/>
              <p:cNvSpPr/>
              <p:nvPr/>
            </p:nvSpPr>
            <p:spPr>
              <a:xfrm>
                <a:off x="6511695"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9" name="Rectangle 48"/>
              <p:cNvSpPr/>
              <p:nvPr/>
            </p:nvSpPr>
            <p:spPr>
              <a:xfrm>
                <a:off x="6899031"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0" name="Rectangle 49"/>
              <p:cNvSpPr/>
              <p:nvPr/>
            </p:nvSpPr>
            <p:spPr>
              <a:xfrm>
                <a:off x="728795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1" name="Rectangle 50"/>
              <p:cNvSpPr/>
              <p:nvPr/>
            </p:nvSpPr>
            <p:spPr>
              <a:xfrm>
                <a:off x="7675290"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2" name="Rectangle 51"/>
              <p:cNvSpPr/>
              <p:nvPr/>
            </p:nvSpPr>
            <p:spPr>
              <a:xfrm>
                <a:off x="806262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3" name="Rectangle 52"/>
              <p:cNvSpPr/>
              <p:nvPr/>
            </p:nvSpPr>
            <p:spPr>
              <a:xfrm>
                <a:off x="8451548"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4" name="Rectangle 53"/>
              <p:cNvSpPr/>
              <p:nvPr/>
            </p:nvSpPr>
            <p:spPr>
              <a:xfrm>
                <a:off x="8838884"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nvGrpSpPr>
            <p:cNvPr id="8" name="Group 9"/>
            <p:cNvGrpSpPr>
              <a:grpSpLocks/>
            </p:cNvGrpSpPr>
            <p:nvPr/>
          </p:nvGrpSpPr>
          <p:grpSpPr bwMode="auto">
            <a:xfrm>
              <a:off x="304800" y="5715000"/>
              <a:ext cx="8580120" cy="45720"/>
              <a:chOff x="304800" y="6553200"/>
              <a:chExt cx="8580120" cy="45720"/>
            </a:xfrm>
          </p:grpSpPr>
          <p:sp>
            <p:nvSpPr>
              <p:cNvPr id="9" name="Rectangle 8"/>
              <p:cNvSpPr/>
              <p:nvPr/>
            </p:nvSpPr>
            <p:spPr>
              <a:xfrm>
                <a:off x="304800"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0" name="Rectangle 9"/>
              <p:cNvSpPr/>
              <p:nvPr/>
            </p:nvSpPr>
            <p:spPr>
              <a:xfrm>
                <a:off x="69213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1" name="Rectangle 10"/>
              <p:cNvSpPr/>
              <p:nvPr/>
            </p:nvSpPr>
            <p:spPr>
              <a:xfrm>
                <a:off x="1081059"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2" name="Rectangle 11"/>
              <p:cNvSpPr/>
              <p:nvPr/>
            </p:nvSpPr>
            <p:spPr>
              <a:xfrm>
                <a:off x="146839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3" name="Rectangle 12"/>
              <p:cNvSpPr/>
              <p:nvPr/>
            </p:nvSpPr>
            <p:spPr>
              <a:xfrm>
                <a:off x="185573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4" name="Rectangle 13"/>
              <p:cNvSpPr/>
              <p:nvPr/>
            </p:nvSpPr>
            <p:spPr>
              <a:xfrm>
                <a:off x="2244653"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5" name="Rectangle 14"/>
              <p:cNvSpPr/>
              <p:nvPr/>
            </p:nvSpPr>
            <p:spPr>
              <a:xfrm>
                <a:off x="2631989"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6" name="Rectangle 15"/>
              <p:cNvSpPr/>
              <p:nvPr/>
            </p:nvSpPr>
            <p:spPr>
              <a:xfrm>
                <a:off x="3020912"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7" name="Rectangle 16"/>
              <p:cNvSpPr/>
              <p:nvPr/>
            </p:nvSpPr>
            <p:spPr>
              <a:xfrm>
                <a:off x="3408248"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8" name="Rectangle 17"/>
              <p:cNvSpPr/>
              <p:nvPr/>
            </p:nvSpPr>
            <p:spPr>
              <a:xfrm>
                <a:off x="379558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9" name="Rectangle 18"/>
              <p:cNvSpPr/>
              <p:nvPr/>
            </p:nvSpPr>
            <p:spPr>
              <a:xfrm>
                <a:off x="418450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0" name="Rectangle 19"/>
              <p:cNvSpPr/>
              <p:nvPr/>
            </p:nvSpPr>
            <p:spPr>
              <a:xfrm>
                <a:off x="4571842"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1" name="Rectangle 20"/>
              <p:cNvSpPr/>
              <p:nvPr/>
            </p:nvSpPr>
            <p:spPr>
              <a:xfrm>
                <a:off x="4959177"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2" name="Rectangle 21"/>
              <p:cNvSpPr/>
              <p:nvPr/>
            </p:nvSpPr>
            <p:spPr>
              <a:xfrm>
                <a:off x="534810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3" name="Rectangle 22"/>
              <p:cNvSpPr/>
              <p:nvPr/>
            </p:nvSpPr>
            <p:spPr>
              <a:xfrm>
                <a:off x="5735437"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4" name="Rectangle 23"/>
              <p:cNvSpPr/>
              <p:nvPr/>
            </p:nvSpPr>
            <p:spPr>
              <a:xfrm>
                <a:off x="6124359"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5" name="Rectangle 24"/>
              <p:cNvSpPr/>
              <p:nvPr/>
            </p:nvSpPr>
            <p:spPr>
              <a:xfrm>
                <a:off x="6511695"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6" name="Rectangle 25"/>
              <p:cNvSpPr/>
              <p:nvPr/>
            </p:nvSpPr>
            <p:spPr>
              <a:xfrm>
                <a:off x="6899031"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7" name="Rectangle 26"/>
              <p:cNvSpPr/>
              <p:nvPr/>
            </p:nvSpPr>
            <p:spPr>
              <a:xfrm>
                <a:off x="728795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8" name="Rectangle 27"/>
              <p:cNvSpPr/>
              <p:nvPr/>
            </p:nvSpPr>
            <p:spPr>
              <a:xfrm>
                <a:off x="7675290"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9" name="Rectangle 28"/>
              <p:cNvSpPr/>
              <p:nvPr/>
            </p:nvSpPr>
            <p:spPr>
              <a:xfrm>
                <a:off x="806262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0" name="Rectangle 29"/>
              <p:cNvSpPr/>
              <p:nvPr/>
            </p:nvSpPr>
            <p:spPr>
              <a:xfrm>
                <a:off x="8451548"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1" name="Rectangle 30"/>
              <p:cNvSpPr/>
              <p:nvPr/>
            </p:nvSpPr>
            <p:spPr>
              <a:xfrm>
                <a:off x="8838884"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pic>
        <p:nvPicPr>
          <p:cNvPr id="78" name="Picture 79" descr="UI New Logo Comple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54102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Rectangle 3"/>
          <p:cNvSpPr>
            <a:spLocks noGrp="1" noChangeArrowheads="1"/>
          </p:cNvSpPr>
          <p:nvPr>
            <p:ph type="subTitle" idx="1"/>
          </p:nvPr>
        </p:nvSpPr>
        <p:spPr>
          <a:xfrm>
            <a:off x="762001" y="3886200"/>
            <a:ext cx="7620000" cy="1752600"/>
          </a:xfrm>
        </p:spPr>
        <p:txBody>
          <a:bodyPr/>
          <a:lstStyle>
            <a:lvl1pPr marL="0" indent="0" algn="ctr">
              <a:buFontTx/>
              <a:buNone/>
              <a:defRPr>
                <a:solidFill>
                  <a:srgbClr val="FFFFFF"/>
                </a:solidFill>
              </a:defRPr>
            </a:lvl1pPr>
          </a:lstStyle>
          <a:p>
            <a:r>
              <a:rPr lang="en-US"/>
              <a:t>Click to edit Master subtitle style</a:t>
            </a:r>
            <a:endParaRPr lang="en-US" dirty="0"/>
          </a:p>
        </p:txBody>
      </p:sp>
      <p:sp>
        <p:nvSpPr>
          <p:cNvPr id="81" name="Rectangle 2"/>
          <p:cNvSpPr>
            <a:spLocks noGrp="1" noChangeArrowheads="1"/>
          </p:cNvSpPr>
          <p:nvPr>
            <p:ph type="ctrTitle"/>
          </p:nvPr>
        </p:nvSpPr>
        <p:spPr>
          <a:xfrm>
            <a:off x="762000" y="1524000"/>
            <a:ext cx="7620000" cy="2133600"/>
          </a:xfrm>
        </p:spPr>
        <p:txBody>
          <a:bodyPr anchor="b"/>
          <a:lstStyle>
            <a:lvl1pPr algn="ctr">
              <a:lnSpc>
                <a:spcPct val="100000"/>
              </a:lnSpc>
              <a:defRPr sz="4400" b="0">
                <a:solidFill>
                  <a:schemeClr val="bg1"/>
                </a:solidFill>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206619523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title blu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96D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0" name="Rectangle 3"/>
          <p:cNvSpPr>
            <a:spLocks noGrp="1" noChangeArrowheads="1"/>
          </p:cNvSpPr>
          <p:nvPr>
            <p:ph type="subTitle" idx="1"/>
          </p:nvPr>
        </p:nvSpPr>
        <p:spPr>
          <a:xfrm>
            <a:off x="762001" y="3886200"/>
            <a:ext cx="7620000" cy="1752600"/>
          </a:xfrm>
        </p:spPr>
        <p:txBody>
          <a:bodyPr/>
          <a:lstStyle>
            <a:lvl1pPr marL="0" indent="0" algn="ctr">
              <a:lnSpc>
                <a:spcPct val="100000"/>
              </a:lnSpc>
              <a:buFontTx/>
              <a:buNone/>
              <a:defRPr>
                <a:solidFill>
                  <a:srgbClr val="FFFFFF"/>
                </a:solidFill>
              </a:defRPr>
            </a:lvl1pPr>
          </a:lstStyle>
          <a:p>
            <a:r>
              <a:rPr lang="en-US"/>
              <a:t>Click to edit Master subtitle style</a:t>
            </a:r>
            <a:endParaRPr lang="en-US" dirty="0"/>
          </a:p>
        </p:txBody>
      </p:sp>
      <p:sp>
        <p:nvSpPr>
          <p:cNvPr id="5" name="Rectangle 2"/>
          <p:cNvSpPr>
            <a:spLocks noGrp="1" noChangeArrowheads="1"/>
          </p:cNvSpPr>
          <p:nvPr>
            <p:ph type="ctrTitle"/>
          </p:nvPr>
        </p:nvSpPr>
        <p:spPr>
          <a:xfrm>
            <a:off x="762000" y="1524000"/>
            <a:ext cx="7620000" cy="2133600"/>
          </a:xfrm>
        </p:spPr>
        <p:txBody>
          <a:bodyPr anchor="b"/>
          <a:lstStyle>
            <a:lvl1pPr algn="ctr">
              <a:lnSpc>
                <a:spcPct val="100000"/>
              </a:lnSpc>
              <a:defRPr sz="4400" b="0">
                <a:solidFill>
                  <a:schemeClr val="bg1"/>
                </a:solidFill>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173265862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title black">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8" name="Rectangle 3"/>
          <p:cNvSpPr>
            <a:spLocks noGrp="1" noChangeArrowheads="1"/>
          </p:cNvSpPr>
          <p:nvPr>
            <p:ph type="subTitle" idx="1"/>
          </p:nvPr>
        </p:nvSpPr>
        <p:spPr>
          <a:xfrm>
            <a:off x="762001" y="3886200"/>
            <a:ext cx="7620000" cy="1752600"/>
          </a:xfrm>
        </p:spPr>
        <p:txBody>
          <a:bodyPr/>
          <a:lstStyle>
            <a:lvl1pPr marL="0" indent="0" algn="ctr">
              <a:lnSpc>
                <a:spcPct val="100000"/>
              </a:lnSpc>
              <a:buFontTx/>
              <a:buNone/>
              <a:defRPr>
                <a:solidFill>
                  <a:srgbClr val="FFFFFF"/>
                </a:solidFill>
              </a:defRPr>
            </a:lvl1pPr>
          </a:lstStyle>
          <a:p>
            <a:r>
              <a:rPr lang="en-US"/>
              <a:t>Click to edit Master subtitle style</a:t>
            </a:r>
            <a:endParaRPr lang="en-US" dirty="0"/>
          </a:p>
        </p:txBody>
      </p:sp>
      <p:sp>
        <p:nvSpPr>
          <p:cNvPr id="5" name="Rectangle 2"/>
          <p:cNvSpPr>
            <a:spLocks noGrp="1" noChangeArrowheads="1"/>
          </p:cNvSpPr>
          <p:nvPr>
            <p:ph type="ctrTitle"/>
          </p:nvPr>
        </p:nvSpPr>
        <p:spPr>
          <a:xfrm>
            <a:off x="762000" y="1524000"/>
            <a:ext cx="7620000" cy="2133600"/>
          </a:xfrm>
        </p:spPr>
        <p:txBody>
          <a:bodyPr anchor="b"/>
          <a:lstStyle>
            <a:lvl1pPr algn="ctr">
              <a:lnSpc>
                <a:spcPct val="100000"/>
              </a:lnSpc>
              <a:defRPr sz="4400" b="0">
                <a:solidFill>
                  <a:schemeClr val="bg1"/>
                </a:solidFill>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91517302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grey">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 name="Rectangle 3"/>
          <p:cNvSpPr>
            <a:spLocks noGrp="1" noChangeArrowheads="1"/>
          </p:cNvSpPr>
          <p:nvPr>
            <p:ph type="subTitle" idx="1"/>
          </p:nvPr>
        </p:nvSpPr>
        <p:spPr>
          <a:xfrm>
            <a:off x="762001" y="3886200"/>
            <a:ext cx="7620000" cy="1752600"/>
          </a:xfrm>
        </p:spPr>
        <p:txBody>
          <a:bodyPr/>
          <a:lstStyle>
            <a:lvl1pPr marL="0" indent="0" algn="ctr">
              <a:buFontTx/>
              <a:buNone/>
              <a:defRPr>
                <a:solidFill>
                  <a:srgbClr val="FFFFFF"/>
                </a:solidFill>
              </a:defRPr>
            </a:lvl1pPr>
          </a:lstStyle>
          <a:p>
            <a:r>
              <a:rPr lang="en-US"/>
              <a:t>Click to edit Master subtitle style</a:t>
            </a:r>
            <a:endParaRPr lang="en-US" dirty="0"/>
          </a:p>
        </p:txBody>
      </p:sp>
      <p:sp>
        <p:nvSpPr>
          <p:cNvPr id="5" name="Rectangle 2"/>
          <p:cNvSpPr>
            <a:spLocks noGrp="1" noChangeArrowheads="1"/>
          </p:cNvSpPr>
          <p:nvPr>
            <p:ph type="ctrTitle"/>
          </p:nvPr>
        </p:nvSpPr>
        <p:spPr>
          <a:xfrm>
            <a:off x="762000" y="1524000"/>
            <a:ext cx="7620000" cy="2133600"/>
          </a:xfrm>
        </p:spPr>
        <p:txBody>
          <a:bodyPr anchor="b"/>
          <a:lstStyle>
            <a:lvl1pPr algn="ctr">
              <a:lnSpc>
                <a:spcPct val="100000"/>
              </a:lnSpc>
              <a:defRPr sz="4400" b="0">
                <a:solidFill>
                  <a:schemeClr val="bg1"/>
                </a:solidFill>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103506732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6425" cy="568325"/>
          </a:xfrm>
        </p:spPr>
        <p:txBody>
          <a:bodyPr/>
          <a:lstStyle>
            <a:lvl1pPr>
              <a:defRPr sz="3600">
                <a:latin typeface="Lato Regular"/>
                <a:cs typeface="Lato Regular"/>
              </a:defRPr>
            </a:lvl1pPr>
          </a:lstStyle>
          <a:p>
            <a:r>
              <a:rPr lang="en-US"/>
              <a:t>Click to edit Master title style</a:t>
            </a:r>
            <a:endParaRPr lang="en-US" dirty="0"/>
          </a:p>
        </p:txBody>
      </p:sp>
      <p:sp>
        <p:nvSpPr>
          <p:cNvPr id="3" name="Content Placeholder 2"/>
          <p:cNvSpPr>
            <a:spLocks noGrp="1"/>
          </p:cNvSpPr>
          <p:nvPr>
            <p:ph idx="1"/>
          </p:nvPr>
        </p:nvSpPr>
        <p:spPr>
          <a:xfrm>
            <a:off x="455613" y="1219200"/>
            <a:ext cx="7910512" cy="4273550"/>
          </a:xfrm>
        </p:spPr>
        <p:txBody>
          <a:bodyPr/>
          <a:lstStyle>
            <a:lvl1pPr>
              <a:defRPr sz="18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3380552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838200"/>
            <a:ext cx="8226425" cy="56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455613" y="1784350"/>
            <a:ext cx="7910512"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p>
            <a:pPr lvl="0"/>
            <a:r>
              <a:rPr lang="en-US" altLang="x-none"/>
              <a:t>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3" name="Rectangle 2"/>
          <p:cNvSpPr/>
          <p:nvPr/>
        </p:nvSpPr>
        <p:spPr>
          <a:xfrm>
            <a:off x="0" y="0"/>
            <a:ext cx="9144000" cy="76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tx2">
                  <a:lumMod val="60000"/>
                  <a:lumOff val="40000"/>
                </a:schemeClr>
              </a:solidFill>
              <a:latin typeface="Lato Regular"/>
              <a:cs typeface="Lato Regular"/>
            </a:endParaRPr>
          </a:p>
        </p:txBody>
      </p:sp>
      <p:pic>
        <p:nvPicPr>
          <p:cNvPr id="1029" name="Picture 3" descr="UI New Logo String for PPT.png"/>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152400" y="6629400"/>
            <a:ext cx="4114800"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35" r:id="rId9"/>
    <p:sldLayoutId id="2147483836" r:id="rId10"/>
    <p:sldLayoutId id="2147483852" r:id="rId11"/>
    <p:sldLayoutId id="2147483837" r:id="rId12"/>
    <p:sldLayoutId id="2147483853" r:id="rId13"/>
    <p:sldLayoutId id="2147483854" r:id="rId14"/>
    <p:sldLayoutId id="2147483855" r:id="rId15"/>
    <p:sldLayoutId id="2147483838" r:id="rId16"/>
    <p:sldLayoutId id="2147483839" r:id="rId17"/>
    <p:sldLayoutId id="2147483840" r:id="rId18"/>
    <p:sldLayoutId id="2147483841" r:id="rId19"/>
    <p:sldLayoutId id="2147483842" r:id="rId20"/>
    <p:sldLayoutId id="2147483843" r:id="rId21"/>
  </p:sldLayoutIdLst>
  <p:transition/>
  <p:hf hdr="0" ftr="0"/>
  <p:txStyles>
    <p:titleStyle>
      <a:lvl1pPr algn="l" rtl="0" eaLnBrk="1" fontAlgn="base" hangingPunct="1">
        <a:spcBef>
          <a:spcPct val="0"/>
        </a:spcBef>
        <a:spcAft>
          <a:spcPct val="0"/>
        </a:spcAft>
        <a:defRPr sz="3200" kern="1200" spc="-40">
          <a:solidFill>
            <a:schemeClr val="tx1"/>
          </a:solidFill>
          <a:latin typeface="Lato Black"/>
          <a:ea typeface="MS PGothic" pitchFamily="34" charset="-128"/>
          <a:cs typeface="Lato Black"/>
        </a:defRPr>
      </a:lvl1pPr>
      <a:lvl2pPr algn="l" rtl="0" eaLnBrk="1" fontAlgn="base" hangingPunct="1">
        <a:spcBef>
          <a:spcPct val="0"/>
        </a:spcBef>
        <a:spcAft>
          <a:spcPct val="0"/>
        </a:spcAft>
        <a:defRPr sz="3200">
          <a:solidFill>
            <a:schemeClr val="tx1"/>
          </a:solidFill>
          <a:latin typeface="Lato Black" charset="0"/>
          <a:ea typeface="MS PGothic" pitchFamily="34" charset="-128"/>
          <a:cs typeface="Lato Black" charset="0"/>
        </a:defRPr>
      </a:lvl2pPr>
      <a:lvl3pPr algn="l" rtl="0" eaLnBrk="1" fontAlgn="base" hangingPunct="1">
        <a:spcBef>
          <a:spcPct val="0"/>
        </a:spcBef>
        <a:spcAft>
          <a:spcPct val="0"/>
        </a:spcAft>
        <a:defRPr sz="3200">
          <a:solidFill>
            <a:schemeClr val="tx1"/>
          </a:solidFill>
          <a:latin typeface="Lato Black" charset="0"/>
          <a:ea typeface="MS PGothic" pitchFamily="34" charset="-128"/>
          <a:cs typeface="Lato Black" charset="0"/>
        </a:defRPr>
      </a:lvl3pPr>
      <a:lvl4pPr algn="l" rtl="0" eaLnBrk="1" fontAlgn="base" hangingPunct="1">
        <a:spcBef>
          <a:spcPct val="0"/>
        </a:spcBef>
        <a:spcAft>
          <a:spcPct val="0"/>
        </a:spcAft>
        <a:defRPr sz="3200">
          <a:solidFill>
            <a:schemeClr val="tx1"/>
          </a:solidFill>
          <a:latin typeface="Lato Black" charset="0"/>
          <a:ea typeface="MS PGothic" pitchFamily="34" charset="-128"/>
          <a:cs typeface="Lato Black" charset="0"/>
        </a:defRPr>
      </a:lvl4pPr>
      <a:lvl5pPr algn="l" rtl="0" eaLnBrk="1" fontAlgn="base" hangingPunct="1">
        <a:spcBef>
          <a:spcPct val="0"/>
        </a:spcBef>
        <a:spcAft>
          <a:spcPct val="0"/>
        </a:spcAft>
        <a:defRPr sz="3200">
          <a:solidFill>
            <a:schemeClr val="tx1"/>
          </a:solidFill>
          <a:latin typeface="Lato Black" charset="0"/>
          <a:ea typeface="MS PGothic" pitchFamily="34" charset="-128"/>
          <a:cs typeface="Lato Black" charset="0"/>
        </a:defRPr>
      </a:lvl5pPr>
      <a:lvl6pPr marL="457200" algn="l" rtl="0" eaLnBrk="1" fontAlgn="base" hangingPunct="1">
        <a:lnSpc>
          <a:spcPct val="75000"/>
        </a:lnSpc>
        <a:spcBef>
          <a:spcPct val="0"/>
        </a:spcBef>
        <a:spcAft>
          <a:spcPct val="0"/>
        </a:spcAft>
        <a:defRPr sz="3200">
          <a:solidFill>
            <a:srgbClr val="FF0000"/>
          </a:solidFill>
          <a:latin typeface="Arial Black" pitchFamily="34" charset="0"/>
        </a:defRPr>
      </a:lvl6pPr>
      <a:lvl7pPr marL="914400" algn="l" rtl="0" eaLnBrk="1" fontAlgn="base" hangingPunct="1">
        <a:lnSpc>
          <a:spcPct val="75000"/>
        </a:lnSpc>
        <a:spcBef>
          <a:spcPct val="0"/>
        </a:spcBef>
        <a:spcAft>
          <a:spcPct val="0"/>
        </a:spcAft>
        <a:defRPr sz="3200">
          <a:solidFill>
            <a:srgbClr val="FF0000"/>
          </a:solidFill>
          <a:latin typeface="Arial Black" pitchFamily="34" charset="0"/>
        </a:defRPr>
      </a:lvl7pPr>
      <a:lvl8pPr marL="1371600" algn="l" rtl="0" eaLnBrk="1" fontAlgn="base" hangingPunct="1">
        <a:lnSpc>
          <a:spcPct val="75000"/>
        </a:lnSpc>
        <a:spcBef>
          <a:spcPct val="0"/>
        </a:spcBef>
        <a:spcAft>
          <a:spcPct val="0"/>
        </a:spcAft>
        <a:defRPr sz="3200">
          <a:solidFill>
            <a:srgbClr val="FF0000"/>
          </a:solidFill>
          <a:latin typeface="Arial Black" pitchFamily="34" charset="0"/>
        </a:defRPr>
      </a:lvl8pPr>
      <a:lvl9pPr marL="1828800" algn="l" rtl="0" eaLnBrk="1" fontAlgn="base" hangingPunct="1">
        <a:lnSpc>
          <a:spcPct val="75000"/>
        </a:lnSpc>
        <a:spcBef>
          <a:spcPct val="0"/>
        </a:spcBef>
        <a:spcAft>
          <a:spcPct val="0"/>
        </a:spcAft>
        <a:defRPr sz="3200">
          <a:solidFill>
            <a:srgbClr val="FF0000"/>
          </a:solidFill>
          <a:latin typeface="Arial Black" pitchFamily="34" charset="0"/>
        </a:defRPr>
      </a:lvl9pPr>
    </p:titleStyle>
    <p:bodyStyle>
      <a:lvl1pPr marL="342900" indent="-685800" algn="l" rtl="0" eaLnBrk="1" fontAlgn="base" hangingPunct="1">
        <a:lnSpc>
          <a:spcPts val="2700"/>
        </a:lnSpc>
        <a:spcBef>
          <a:spcPct val="20000"/>
        </a:spcBef>
        <a:spcAft>
          <a:spcPct val="0"/>
        </a:spcAft>
        <a:defRPr sz="2000">
          <a:solidFill>
            <a:srgbClr val="000000"/>
          </a:solidFill>
          <a:latin typeface="Lato Regular"/>
          <a:ea typeface="MS PGothic" pitchFamily="34" charset="-128"/>
          <a:cs typeface="Lato Regular"/>
        </a:defRPr>
      </a:lvl1pPr>
      <a:lvl2pPr marL="465138" indent="-190500" algn="l" rtl="0" eaLnBrk="1" fontAlgn="base" hangingPunct="1">
        <a:lnSpc>
          <a:spcPts val="2125"/>
        </a:lnSpc>
        <a:spcBef>
          <a:spcPts val="988"/>
        </a:spcBef>
        <a:spcAft>
          <a:spcPts val="1200"/>
        </a:spcAft>
        <a:buClr>
          <a:schemeClr val="tx2"/>
        </a:buClr>
        <a:buFont typeface="Wingdings" charset="2"/>
        <a:buChar char="§"/>
        <a:defRPr sz="1600">
          <a:solidFill>
            <a:schemeClr val="tx1"/>
          </a:solidFill>
          <a:latin typeface="Lato Regular"/>
          <a:ea typeface="MS PGothic" pitchFamily="34" charset="-128"/>
          <a:cs typeface="Lato Regular"/>
        </a:defRPr>
      </a:lvl2pPr>
      <a:lvl3pPr marL="885825" indent="-136525" algn="l" rtl="0" eaLnBrk="1" fontAlgn="base" hangingPunct="1">
        <a:lnSpc>
          <a:spcPct val="85000"/>
        </a:lnSpc>
        <a:spcBef>
          <a:spcPts val="600"/>
        </a:spcBef>
        <a:spcAft>
          <a:spcPct val="0"/>
        </a:spcAft>
        <a:buClr>
          <a:schemeClr val="tx2"/>
        </a:buClr>
        <a:buFont typeface="Wingdings" charset="2"/>
        <a:buChar char="§"/>
        <a:defRPr sz="1600">
          <a:solidFill>
            <a:schemeClr val="tx1"/>
          </a:solidFill>
          <a:latin typeface="Lato Regular"/>
          <a:ea typeface="MS PGothic" pitchFamily="34" charset="-128"/>
          <a:cs typeface="Lato Regular"/>
        </a:defRPr>
      </a:lvl3pPr>
      <a:lvl4pPr marL="1141413" indent="-209550" algn="l" rtl="0" eaLnBrk="1" fontAlgn="base" hangingPunct="1">
        <a:lnSpc>
          <a:spcPct val="85000"/>
        </a:lnSpc>
        <a:spcBef>
          <a:spcPts val="600"/>
        </a:spcBef>
        <a:spcAft>
          <a:spcPct val="0"/>
        </a:spcAft>
        <a:buClr>
          <a:schemeClr val="tx2"/>
        </a:buClr>
        <a:buFont typeface="Wingdings" charset="2"/>
        <a:buChar char="§"/>
        <a:defRPr sz="1400">
          <a:solidFill>
            <a:schemeClr val="tx1"/>
          </a:solidFill>
          <a:latin typeface="Lato Regular"/>
          <a:ea typeface="MS PGothic" pitchFamily="34" charset="-128"/>
          <a:cs typeface="Lato Regular"/>
        </a:defRPr>
      </a:lvl4pPr>
      <a:lvl5pPr marL="1370013" indent="-171450" algn="l" rtl="0" eaLnBrk="1" fontAlgn="base" hangingPunct="1">
        <a:lnSpc>
          <a:spcPct val="85000"/>
        </a:lnSpc>
        <a:spcBef>
          <a:spcPct val="20000"/>
        </a:spcBef>
        <a:spcAft>
          <a:spcPct val="0"/>
        </a:spcAft>
        <a:buClr>
          <a:schemeClr val="tx2"/>
        </a:buClr>
        <a:buFont typeface="Wingdings" charset="2"/>
        <a:buChar char="§"/>
        <a:defRPr sz="1400">
          <a:solidFill>
            <a:schemeClr val="tx1"/>
          </a:solidFill>
          <a:latin typeface="Lato Regular"/>
          <a:ea typeface="MS PGothic" pitchFamily="34" charset="-128"/>
          <a:cs typeface="Lato Regular"/>
        </a:defRPr>
      </a:lvl5pPr>
      <a:lvl6pPr marL="2514600" indent="-228600" algn="l" rtl="0" eaLnBrk="1" fontAlgn="base" hangingPunct="1">
        <a:lnSpc>
          <a:spcPct val="85000"/>
        </a:lnSpc>
        <a:spcBef>
          <a:spcPct val="20000"/>
        </a:spcBef>
        <a:spcAft>
          <a:spcPct val="0"/>
        </a:spcAft>
        <a:buChar char="»"/>
        <a:defRPr sz="2000">
          <a:solidFill>
            <a:schemeClr val="tx1"/>
          </a:solidFill>
          <a:latin typeface="+mn-lt"/>
          <a:ea typeface="+mn-ea"/>
        </a:defRPr>
      </a:lvl6pPr>
      <a:lvl7pPr marL="2971800" indent="-228600" algn="l" rtl="0" eaLnBrk="1" fontAlgn="base" hangingPunct="1">
        <a:lnSpc>
          <a:spcPct val="85000"/>
        </a:lnSpc>
        <a:spcBef>
          <a:spcPct val="20000"/>
        </a:spcBef>
        <a:spcAft>
          <a:spcPct val="0"/>
        </a:spcAft>
        <a:buChar char="»"/>
        <a:defRPr sz="2000">
          <a:solidFill>
            <a:schemeClr val="tx1"/>
          </a:solidFill>
          <a:latin typeface="+mn-lt"/>
          <a:ea typeface="+mn-ea"/>
        </a:defRPr>
      </a:lvl7pPr>
      <a:lvl8pPr marL="3429000" indent="-228600" algn="l" rtl="0" eaLnBrk="1" fontAlgn="base" hangingPunct="1">
        <a:lnSpc>
          <a:spcPct val="85000"/>
        </a:lnSpc>
        <a:spcBef>
          <a:spcPct val="20000"/>
        </a:spcBef>
        <a:spcAft>
          <a:spcPct val="0"/>
        </a:spcAft>
        <a:buChar char="»"/>
        <a:defRPr sz="2000">
          <a:solidFill>
            <a:schemeClr val="tx1"/>
          </a:solidFill>
          <a:latin typeface="+mn-lt"/>
          <a:ea typeface="+mn-ea"/>
        </a:defRPr>
      </a:lvl8pPr>
      <a:lvl9pPr marL="3886200" indent="-228600" algn="l" rtl="0" eaLnBrk="1" fontAlgn="base" hangingPunct="1">
        <a:lnSpc>
          <a:spcPct val="85000"/>
        </a:lnSpc>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ensus.gov/fieldjobs"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www.census.gov/partners/join.html"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www.census.gov/roam"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hyperlink" Target="https://www.censushardtocountmaps2020.us/" TargetMode="External"/><Relationship Id="rId4" Type="http://schemas.openxmlformats.org/officeDocument/2006/relationships/hyperlink" Target="https://www.census.gov/library/visualizations/interactive/engagement.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hyperlink" Target="http://www.neighborhoodindicators.org/2020census"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hyperlink" Target="http://www.neighborhoodindicators.org/APPAM2020censu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thecensusproject.org/"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hyperlink" Target="https://www.census.gov/programs-surveys/decennial-census/2020-census/complete_count.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E654BAC4-CC58-4C5D-8566-ADB14708F09F}"/>
              </a:ext>
            </a:extLst>
          </p:cNvPr>
          <p:cNvSpPr txBox="1">
            <a:spLocks/>
          </p:cNvSpPr>
          <p:nvPr/>
        </p:nvSpPr>
        <p:spPr bwMode="auto">
          <a:xfrm>
            <a:off x="0" y="1447800"/>
            <a:ext cx="9144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ctr" rtl="0" eaLnBrk="0" fontAlgn="base" hangingPunct="0">
              <a:lnSpc>
                <a:spcPct val="100000"/>
              </a:lnSpc>
              <a:spcBef>
                <a:spcPct val="0"/>
              </a:spcBef>
              <a:spcAft>
                <a:spcPct val="0"/>
              </a:spcAft>
              <a:defRPr sz="4400" b="0" kern="1200" spc="-40">
                <a:solidFill>
                  <a:schemeClr val="tx2"/>
                </a:solidFill>
                <a:latin typeface="Lato Regular"/>
                <a:ea typeface="MS PGothic" pitchFamily="34" charset="-128"/>
                <a:cs typeface="Lato Regular"/>
              </a:defRPr>
            </a:lvl1pPr>
            <a:lvl2pPr algn="l" rtl="0" eaLnBrk="0" fontAlgn="base" hangingPunct="0">
              <a:spcBef>
                <a:spcPct val="0"/>
              </a:spcBef>
              <a:spcAft>
                <a:spcPct val="0"/>
              </a:spcAft>
              <a:defRPr sz="3200">
                <a:solidFill>
                  <a:schemeClr val="tx1"/>
                </a:solidFill>
                <a:latin typeface="Lato Black" charset="0"/>
                <a:ea typeface="MS PGothic" pitchFamily="34" charset="-128"/>
                <a:cs typeface="Lato Black" charset="0"/>
              </a:defRPr>
            </a:lvl2pPr>
            <a:lvl3pPr algn="l" rtl="0" eaLnBrk="0" fontAlgn="base" hangingPunct="0">
              <a:spcBef>
                <a:spcPct val="0"/>
              </a:spcBef>
              <a:spcAft>
                <a:spcPct val="0"/>
              </a:spcAft>
              <a:defRPr sz="3200">
                <a:solidFill>
                  <a:schemeClr val="tx1"/>
                </a:solidFill>
                <a:latin typeface="Lato Black" charset="0"/>
                <a:ea typeface="MS PGothic" pitchFamily="34" charset="-128"/>
                <a:cs typeface="Lato Black" charset="0"/>
              </a:defRPr>
            </a:lvl3pPr>
            <a:lvl4pPr algn="l" rtl="0" eaLnBrk="0" fontAlgn="base" hangingPunct="0">
              <a:spcBef>
                <a:spcPct val="0"/>
              </a:spcBef>
              <a:spcAft>
                <a:spcPct val="0"/>
              </a:spcAft>
              <a:defRPr sz="3200">
                <a:solidFill>
                  <a:schemeClr val="tx1"/>
                </a:solidFill>
                <a:latin typeface="Lato Black" charset="0"/>
                <a:ea typeface="MS PGothic" pitchFamily="34" charset="-128"/>
                <a:cs typeface="Lato Black" charset="0"/>
              </a:defRPr>
            </a:lvl4pPr>
            <a:lvl5pPr algn="l" rtl="0" eaLnBrk="0" fontAlgn="base" hangingPunct="0">
              <a:spcBef>
                <a:spcPct val="0"/>
              </a:spcBef>
              <a:spcAft>
                <a:spcPct val="0"/>
              </a:spcAft>
              <a:defRPr sz="3200">
                <a:solidFill>
                  <a:schemeClr val="tx1"/>
                </a:solidFill>
                <a:latin typeface="Lato Black" charset="0"/>
                <a:ea typeface="MS PGothic" pitchFamily="34" charset="-128"/>
                <a:cs typeface="Lato Black" charset="0"/>
              </a:defRPr>
            </a:lvl5pPr>
            <a:lvl6pPr marL="457200" algn="l" rtl="0" fontAlgn="base">
              <a:lnSpc>
                <a:spcPct val="75000"/>
              </a:lnSpc>
              <a:spcBef>
                <a:spcPct val="0"/>
              </a:spcBef>
              <a:spcAft>
                <a:spcPct val="0"/>
              </a:spcAft>
              <a:defRPr sz="3200">
                <a:solidFill>
                  <a:srgbClr val="FF0000"/>
                </a:solidFill>
                <a:latin typeface="Arial Black" pitchFamily="34" charset="0"/>
              </a:defRPr>
            </a:lvl6pPr>
            <a:lvl7pPr marL="914400" algn="l" rtl="0" fontAlgn="base">
              <a:lnSpc>
                <a:spcPct val="75000"/>
              </a:lnSpc>
              <a:spcBef>
                <a:spcPct val="0"/>
              </a:spcBef>
              <a:spcAft>
                <a:spcPct val="0"/>
              </a:spcAft>
              <a:defRPr sz="3200">
                <a:solidFill>
                  <a:srgbClr val="FF0000"/>
                </a:solidFill>
                <a:latin typeface="Arial Black" pitchFamily="34" charset="0"/>
              </a:defRPr>
            </a:lvl7pPr>
            <a:lvl8pPr marL="1371600" algn="l" rtl="0" fontAlgn="base">
              <a:lnSpc>
                <a:spcPct val="75000"/>
              </a:lnSpc>
              <a:spcBef>
                <a:spcPct val="0"/>
              </a:spcBef>
              <a:spcAft>
                <a:spcPct val="0"/>
              </a:spcAft>
              <a:defRPr sz="3200">
                <a:solidFill>
                  <a:srgbClr val="FF0000"/>
                </a:solidFill>
                <a:latin typeface="Arial Black" pitchFamily="34" charset="0"/>
              </a:defRPr>
            </a:lvl8pPr>
            <a:lvl9pPr marL="1828800" algn="l" rtl="0" fontAlgn="base">
              <a:lnSpc>
                <a:spcPct val="75000"/>
              </a:lnSpc>
              <a:spcBef>
                <a:spcPct val="0"/>
              </a:spcBef>
              <a:spcAft>
                <a:spcPct val="0"/>
              </a:spcAft>
              <a:defRPr sz="3200">
                <a:solidFill>
                  <a:srgbClr val="FF0000"/>
                </a:solidFill>
                <a:latin typeface="Arial Black" pitchFamily="34" charset="0"/>
              </a:defRPr>
            </a:lvl9pPr>
          </a:lstStyle>
          <a:p>
            <a:pPr>
              <a:defRPr/>
            </a:pPr>
            <a:r>
              <a:rPr lang="en-US" sz="5400" b="1" dirty="0">
                <a:latin typeface="Century Gothic" panose="020B0502020202020204" pitchFamily="34" charset="0"/>
                <a:ea typeface="ＭＳ Ｐゴシック" charset="0"/>
              </a:rPr>
              <a:t>2020 Census Update</a:t>
            </a:r>
          </a:p>
          <a:p>
            <a:pPr>
              <a:defRPr/>
            </a:pPr>
            <a:r>
              <a:rPr lang="en-US" sz="3200" dirty="0">
                <a:latin typeface="Century Gothic" panose="020B0502020202020204" pitchFamily="34" charset="0"/>
                <a:ea typeface="ＭＳ Ｐゴシック" charset="0"/>
              </a:rPr>
              <a:t>Mobilizing Data-Driven Local Outreach</a:t>
            </a:r>
          </a:p>
        </p:txBody>
      </p:sp>
      <p:sp>
        <p:nvSpPr>
          <p:cNvPr id="2" name="Rectangle 1"/>
          <p:cNvSpPr/>
          <p:nvPr/>
        </p:nvSpPr>
        <p:spPr>
          <a:xfrm>
            <a:off x="0" y="4191000"/>
            <a:ext cx="9144000" cy="1569660"/>
          </a:xfrm>
          <a:prstGeom prst="rect">
            <a:avLst/>
          </a:prstGeom>
        </p:spPr>
        <p:txBody>
          <a:bodyPr wrap="square">
            <a:spAutoFit/>
          </a:bodyPr>
          <a:lstStyle/>
          <a:p>
            <a:pPr algn="ctr">
              <a:defRPr/>
            </a:pPr>
            <a:r>
              <a:rPr lang="en-US" sz="3200" dirty="0">
                <a:latin typeface="Century Gothic" panose="020B0502020202020204" pitchFamily="34" charset="0"/>
                <a:ea typeface="ＭＳ Ｐゴシック" charset="0"/>
              </a:rPr>
              <a:t>APPAM		November 10, 2018</a:t>
            </a:r>
          </a:p>
          <a:p>
            <a:pPr algn="ctr">
              <a:defRPr/>
            </a:pPr>
            <a:endParaRPr lang="en-US" sz="3200" dirty="0">
              <a:latin typeface="Century Gothic" panose="020B0502020202020204" pitchFamily="34" charset="0"/>
              <a:ea typeface="ＭＳ Ｐゴシック" charset="0"/>
            </a:endParaRPr>
          </a:p>
          <a:p>
            <a:pPr algn="ctr">
              <a:defRPr/>
            </a:pPr>
            <a:r>
              <a:rPr lang="en-US" sz="3200" dirty="0">
                <a:latin typeface="Century Gothic" panose="020B0502020202020204" pitchFamily="34" charset="0"/>
                <a:ea typeface="ＭＳ Ｐゴシック" charset="0"/>
              </a:rPr>
              <a:t>Kathy Pettit, Urban Institute</a:t>
            </a:r>
          </a:p>
        </p:txBody>
      </p:sp>
    </p:spTree>
    <p:extLst>
      <p:ext uri="{BB962C8B-B14F-4D97-AF65-F5344CB8AC3E}">
        <p14:creationId xmlns:p14="http://schemas.microsoft.com/office/powerpoint/2010/main" val="383291967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44ADA-3FA7-4937-B3FE-263E2CB91165}"/>
              </a:ext>
            </a:extLst>
          </p:cNvPr>
          <p:cNvSpPr>
            <a:spLocks noGrp="1"/>
          </p:cNvSpPr>
          <p:nvPr>
            <p:ph type="title"/>
          </p:nvPr>
        </p:nvSpPr>
        <p:spPr/>
        <p:txBody>
          <a:bodyPr/>
          <a:lstStyle/>
          <a:p>
            <a:r>
              <a:rPr lang="en-US" dirty="0">
                <a:latin typeface="Lato Black" panose="020F0A02020204030203" pitchFamily="34" charset="0"/>
              </a:rPr>
              <a:t>Local Activism: Educate and Connect</a:t>
            </a:r>
          </a:p>
        </p:txBody>
      </p:sp>
      <p:grpSp>
        <p:nvGrpSpPr>
          <p:cNvPr id="12" name="Group 11"/>
          <p:cNvGrpSpPr/>
          <p:nvPr/>
        </p:nvGrpSpPr>
        <p:grpSpPr>
          <a:xfrm>
            <a:off x="531810" y="1524000"/>
            <a:ext cx="8226426" cy="1524000"/>
            <a:chOff x="457197" y="3088712"/>
            <a:chExt cx="8226426" cy="1524000"/>
          </a:xfrm>
        </p:grpSpPr>
        <p:grpSp>
          <p:nvGrpSpPr>
            <p:cNvPr id="15" name="Group 14">
              <a:extLst>
                <a:ext uri="{FF2B5EF4-FFF2-40B4-BE49-F238E27FC236}">
                  <a16:creationId xmlns:a16="http://schemas.microsoft.com/office/drawing/2014/main" id="{04E01909-24AB-4ADD-AC8A-C475B6D27B06}"/>
                </a:ext>
              </a:extLst>
            </p:cNvPr>
            <p:cNvGrpSpPr/>
            <p:nvPr/>
          </p:nvGrpSpPr>
          <p:grpSpPr>
            <a:xfrm>
              <a:off x="457197" y="3088712"/>
              <a:ext cx="8226426" cy="1524000"/>
              <a:chOff x="457198" y="1417799"/>
              <a:chExt cx="8226426" cy="1524000"/>
            </a:xfrm>
          </p:grpSpPr>
          <p:sp>
            <p:nvSpPr>
              <p:cNvPr id="16" name="Rectangle 15">
                <a:extLst>
                  <a:ext uri="{FF2B5EF4-FFF2-40B4-BE49-F238E27FC236}">
                    <a16:creationId xmlns:a16="http://schemas.microsoft.com/office/drawing/2014/main" id="{2DF4DCA0-B46F-4712-92E9-85D2C9A4DDD1}"/>
                  </a:ext>
                </a:extLst>
              </p:cNvPr>
              <p:cNvSpPr/>
              <p:nvPr/>
            </p:nvSpPr>
            <p:spPr>
              <a:xfrm>
                <a:off x="457199" y="1417799"/>
                <a:ext cx="8226425" cy="1524000"/>
              </a:xfrm>
              <a:prstGeom prst="roundRect">
                <a:avLst/>
              </a:prstGeom>
              <a:solidFill>
                <a:srgbClr val="127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E4217F5-C2CF-42F2-9936-C0E4B2CCE108}"/>
                  </a:ext>
                </a:extLst>
              </p:cNvPr>
              <p:cNvSpPr/>
              <p:nvPr/>
            </p:nvSpPr>
            <p:spPr>
              <a:xfrm>
                <a:off x="2653937" y="1493999"/>
                <a:ext cx="5956663" cy="1371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z</a:t>
                </a:r>
              </a:p>
            </p:txBody>
          </p:sp>
          <p:sp>
            <p:nvSpPr>
              <p:cNvPr id="18" name="TextBox 17">
                <a:extLst>
                  <a:ext uri="{FF2B5EF4-FFF2-40B4-BE49-F238E27FC236}">
                    <a16:creationId xmlns:a16="http://schemas.microsoft.com/office/drawing/2014/main" id="{77E50A26-2379-4097-8DAC-0793E8B7E706}"/>
                  </a:ext>
                </a:extLst>
              </p:cNvPr>
              <p:cNvSpPr txBox="1"/>
              <p:nvPr/>
            </p:nvSpPr>
            <p:spPr>
              <a:xfrm>
                <a:off x="457198" y="1493019"/>
                <a:ext cx="2196738" cy="1280160"/>
              </a:xfrm>
              <a:prstGeom prst="roundRect">
                <a:avLst/>
              </a:prstGeom>
              <a:noFill/>
            </p:spPr>
            <p:txBody>
              <a:bodyPr wrap="square" rtlCol="0" anchor="ctr">
                <a:spAutoFit/>
              </a:bodyPr>
              <a:lstStyle/>
              <a:p>
                <a:pPr algn="ctr"/>
                <a:r>
                  <a:rPr lang="en-US" dirty="0">
                    <a:solidFill>
                      <a:schemeClr val="bg1"/>
                    </a:solidFill>
                    <a:latin typeface="Lato" panose="020F0502020204030203" pitchFamily="34" charset="0"/>
                  </a:rPr>
                  <a:t>How can you educate key stakeholders?</a:t>
                </a:r>
              </a:p>
            </p:txBody>
          </p:sp>
        </p:grpSp>
        <p:sp>
          <p:nvSpPr>
            <p:cNvPr id="24" name="TextBox 23">
              <a:extLst>
                <a:ext uri="{FF2B5EF4-FFF2-40B4-BE49-F238E27FC236}">
                  <a16:creationId xmlns:a16="http://schemas.microsoft.com/office/drawing/2014/main" id="{C2E097CB-C8E0-475E-9369-DB9818074A3E}"/>
                </a:ext>
              </a:extLst>
            </p:cNvPr>
            <p:cNvSpPr txBox="1"/>
            <p:nvPr/>
          </p:nvSpPr>
          <p:spPr>
            <a:xfrm>
              <a:off x="2816223" y="3344311"/>
              <a:ext cx="5867400" cy="919401"/>
            </a:xfrm>
            <a:prstGeom prst="roundRect">
              <a:avLst/>
            </a:prstGeom>
            <a:noFill/>
          </p:spPr>
          <p:txBody>
            <a:bodyPr wrap="square" rtlCol="0">
              <a:spAutoFit/>
            </a:bodyPr>
            <a:lstStyle/>
            <a:p>
              <a:pPr marL="342900" indent="-342900">
                <a:buClr>
                  <a:srgbClr val="12719E"/>
                </a:buClr>
                <a:buFont typeface="Wingdings" panose="05000000000000000000" pitchFamily="2" charset="2"/>
                <a:buChar char="§"/>
              </a:pPr>
              <a:r>
                <a:rPr lang="en-US" dirty="0">
                  <a:latin typeface="Lato" panose="020F0502020204030203" pitchFamily="34" charset="0"/>
                </a:rPr>
                <a:t>University officials, local governments, business leaders</a:t>
              </a:r>
            </a:p>
          </p:txBody>
        </p:sp>
      </p:grpSp>
      <p:sp>
        <p:nvSpPr>
          <p:cNvPr id="27" name="Rectangle 16">
            <a:extLst>
              <a:ext uri="{FF2B5EF4-FFF2-40B4-BE49-F238E27FC236}">
                <a16:creationId xmlns:a16="http://schemas.microsoft.com/office/drawing/2014/main" id="{EB419490-0A81-4E05-A018-297B37410BB7}"/>
              </a:ext>
            </a:extLst>
          </p:cNvPr>
          <p:cNvSpPr/>
          <p:nvPr/>
        </p:nvSpPr>
        <p:spPr>
          <a:xfrm>
            <a:off x="2890836" y="3124201"/>
            <a:ext cx="5956663" cy="1371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z</a:t>
            </a:r>
          </a:p>
        </p:txBody>
      </p:sp>
      <p:grpSp>
        <p:nvGrpSpPr>
          <p:cNvPr id="29" name="Group 28">
            <a:extLst>
              <a:ext uri="{FF2B5EF4-FFF2-40B4-BE49-F238E27FC236}">
                <a16:creationId xmlns:a16="http://schemas.microsoft.com/office/drawing/2014/main" id="{0CD526F6-6FE2-409F-BE3A-35D9D6E76B4E}"/>
              </a:ext>
            </a:extLst>
          </p:cNvPr>
          <p:cNvGrpSpPr/>
          <p:nvPr/>
        </p:nvGrpSpPr>
        <p:grpSpPr>
          <a:xfrm>
            <a:off x="531810" y="3113204"/>
            <a:ext cx="8151815" cy="1524000"/>
            <a:chOff x="457197" y="3088712"/>
            <a:chExt cx="8226426" cy="1524000"/>
          </a:xfrm>
        </p:grpSpPr>
        <p:grpSp>
          <p:nvGrpSpPr>
            <p:cNvPr id="30" name="Group 29">
              <a:extLst>
                <a:ext uri="{FF2B5EF4-FFF2-40B4-BE49-F238E27FC236}">
                  <a16:creationId xmlns:a16="http://schemas.microsoft.com/office/drawing/2014/main" id="{D5F841BD-4710-43D6-AA0D-3AFD65AE40F8}"/>
                </a:ext>
              </a:extLst>
            </p:cNvPr>
            <p:cNvGrpSpPr/>
            <p:nvPr/>
          </p:nvGrpSpPr>
          <p:grpSpPr>
            <a:xfrm>
              <a:off x="457197" y="3088712"/>
              <a:ext cx="8226426" cy="1524000"/>
              <a:chOff x="457198" y="1417799"/>
              <a:chExt cx="8226426" cy="1524000"/>
            </a:xfrm>
          </p:grpSpPr>
          <p:sp>
            <p:nvSpPr>
              <p:cNvPr id="32" name="Rectangle 15">
                <a:extLst>
                  <a:ext uri="{FF2B5EF4-FFF2-40B4-BE49-F238E27FC236}">
                    <a16:creationId xmlns:a16="http://schemas.microsoft.com/office/drawing/2014/main" id="{FF2C54EA-F93D-4BA6-9D65-3ED243A70081}"/>
                  </a:ext>
                </a:extLst>
              </p:cNvPr>
              <p:cNvSpPr/>
              <p:nvPr/>
            </p:nvSpPr>
            <p:spPr>
              <a:xfrm>
                <a:off x="457199" y="1417799"/>
                <a:ext cx="8226425" cy="1524000"/>
              </a:xfrm>
              <a:prstGeom prst="roundRect">
                <a:avLst/>
              </a:prstGeom>
              <a:solidFill>
                <a:srgbClr val="127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16">
                <a:extLst>
                  <a:ext uri="{FF2B5EF4-FFF2-40B4-BE49-F238E27FC236}">
                    <a16:creationId xmlns:a16="http://schemas.microsoft.com/office/drawing/2014/main" id="{ECEFC91F-0161-4BFB-B395-B45F2507D346}"/>
                  </a:ext>
                </a:extLst>
              </p:cNvPr>
              <p:cNvSpPr/>
              <p:nvPr/>
            </p:nvSpPr>
            <p:spPr>
              <a:xfrm>
                <a:off x="2653937" y="1493999"/>
                <a:ext cx="5956663" cy="1371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z</a:t>
                </a:r>
              </a:p>
            </p:txBody>
          </p:sp>
          <p:sp>
            <p:nvSpPr>
              <p:cNvPr id="34" name="TextBox 33">
                <a:extLst>
                  <a:ext uri="{FF2B5EF4-FFF2-40B4-BE49-F238E27FC236}">
                    <a16:creationId xmlns:a16="http://schemas.microsoft.com/office/drawing/2014/main" id="{A4F1677E-EB40-4324-B958-D6751C55EA30}"/>
                  </a:ext>
                </a:extLst>
              </p:cNvPr>
              <p:cNvSpPr txBox="1"/>
              <p:nvPr/>
            </p:nvSpPr>
            <p:spPr>
              <a:xfrm>
                <a:off x="457198" y="1469087"/>
                <a:ext cx="2196738" cy="1328023"/>
              </a:xfrm>
              <a:prstGeom prst="roundRect">
                <a:avLst/>
              </a:prstGeom>
              <a:noFill/>
            </p:spPr>
            <p:txBody>
              <a:bodyPr wrap="square" rtlCol="0" anchor="ctr">
                <a:spAutoFit/>
              </a:bodyPr>
              <a:lstStyle/>
              <a:p>
                <a:pPr>
                  <a:buClr>
                    <a:srgbClr val="12719E"/>
                  </a:buClr>
                </a:pPr>
                <a:r>
                  <a:rPr lang="en-US" dirty="0">
                    <a:solidFill>
                      <a:schemeClr val="bg1"/>
                    </a:solidFill>
                    <a:latin typeface="Lato" panose="020F0502020204030203" pitchFamily="34" charset="0"/>
                  </a:rPr>
                  <a:t>How can you spread the word?</a:t>
                </a:r>
              </a:p>
            </p:txBody>
          </p:sp>
        </p:grpSp>
        <p:sp>
          <p:nvSpPr>
            <p:cNvPr id="31" name="TextBox 30">
              <a:extLst>
                <a:ext uri="{FF2B5EF4-FFF2-40B4-BE49-F238E27FC236}">
                  <a16:creationId xmlns:a16="http://schemas.microsoft.com/office/drawing/2014/main" id="{E0C1E1AF-9DCC-40C4-B81F-046418B44DA9}"/>
                </a:ext>
              </a:extLst>
            </p:cNvPr>
            <p:cNvSpPr txBox="1"/>
            <p:nvPr/>
          </p:nvSpPr>
          <p:spPr>
            <a:xfrm>
              <a:off x="2782778" y="3213308"/>
              <a:ext cx="5867400" cy="919401"/>
            </a:xfrm>
            <a:prstGeom prst="roundRect">
              <a:avLst/>
            </a:prstGeom>
            <a:noFill/>
          </p:spPr>
          <p:txBody>
            <a:bodyPr wrap="square" rtlCol="0">
              <a:spAutoFit/>
            </a:bodyPr>
            <a:lstStyle/>
            <a:p>
              <a:pPr marL="342900" indent="-342900">
                <a:buClr>
                  <a:srgbClr val="12719E"/>
                </a:buClr>
                <a:buFont typeface="Wingdings" panose="05000000000000000000" pitchFamily="2" charset="2"/>
                <a:buChar char="§"/>
              </a:pPr>
              <a:r>
                <a:rPr lang="en-US" dirty="0">
                  <a:latin typeface="Lato" panose="020F0502020204030203" pitchFamily="34" charset="0"/>
                </a:rPr>
                <a:t>Newsletters, blogs, media</a:t>
              </a:r>
            </a:p>
            <a:p>
              <a:pPr marL="342900" indent="-342900">
                <a:buClr>
                  <a:srgbClr val="12719E"/>
                </a:buClr>
                <a:buFont typeface="Wingdings" panose="05000000000000000000" pitchFamily="2" charset="2"/>
                <a:buChar char="§"/>
              </a:pPr>
              <a:r>
                <a:rPr lang="en-US" dirty="0">
                  <a:latin typeface="Lato" panose="020F0502020204030203" pitchFamily="34" charset="0"/>
                </a:rPr>
                <a:t>Presentations, Events</a:t>
              </a:r>
            </a:p>
          </p:txBody>
        </p:sp>
      </p:grpSp>
      <p:grpSp>
        <p:nvGrpSpPr>
          <p:cNvPr id="35" name="Group 34">
            <a:extLst>
              <a:ext uri="{FF2B5EF4-FFF2-40B4-BE49-F238E27FC236}">
                <a16:creationId xmlns:a16="http://schemas.microsoft.com/office/drawing/2014/main" id="{E0433C9F-2AE6-4F26-97E6-255113740FDA}"/>
              </a:ext>
            </a:extLst>
          </p:cNvPr>
          <p:cNvGrpSpPr/>
          <p:nvPr/>
        </p:nvGrpSpPr>
        <p:grpSpPr>
          <a:xfrm>
            <a:off x="531810" y="4753696"/>
            <a:ext cx="8226426" cy="1524000"/>
            <a:chOff x="457197" y="3088712"/>
            <a:chExt cx="8226426" cy="1524000"/>
          </a:xfrm>
        </p:grpSpPr>
        <p:grpSp>
          <p:nvGrpSpPr>
            <p:cNvPr id="36" name="Group 35">
              <a:extLst>
                <a:ext uri="{FF2B5EF4-FFF2-40B4-BE49-F238E27FC236}">
                  <a16:creationId xmlns:a16="http://schemas.microsoft.com/office/drawing/2014/main" id="{4DE50AD2-B636-425C-A92A-BA5F69E59F20}"/>
                </a:ext>
              </a:extLst>
            </p:cNvPr>
            <p:cNvGrpSpPr/>
            <p:nvPr/>
          </p:nvGrpSpPr>
          <p:grpSpPr>
            <a:xfrm>
              <a:off x="457197" y="3088712"/>
              <a:ext cx="8226426" cy="1524000"/>
              <a:chOff x="457198" y="1417799"/>
              <a:chExt cx="8226426" cy="1524000"/>
            </a:xfrm>
          </p:grpSpPr>
          <p:sp>
            <p:nvSpPr>
              <p:cNvPr id="38" name="Rectangle 15">
                <a:extLst>
                  <a:ext uri="{FF2B5EF4-FFF2-40B4-BE49-F238E27FC236}">
                    <a16:creationId xmlns:a16="http://schemas.microsoft.com/office/drawing/2014/main" id="{661F3AAF-C660-42B3-8A7F-21F8DF7212C1}"/>
                  </a:ext>
                </a:extLst>
              </p:cNvPr>
              <p:cNvSpPr/>
              <p:nvPr/>
            </p:nvSpPr>
            <p:spPr>
              <a:xfrm>
                <a:off x="457199" y="1417799"/>
                <a:ext cx="8226425" cy="1524000"/>
              </a:xfrm>
              <a:prstGeom prst="roundRect">
                <a:avLst/>
              </a:prstGeom>
              <a:solidFill>
                <a:srgbClr val="127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16">
                <a:extLst>
                  <a:ext uri="{FF2B5EF4-FFF2-40B4-BE49-F238E27FC236}">
                    <a16:creationId xmlns:a16="http://schemas.microsoft.com/office/drawing/2014/main" id="{65B6418E-F9D1-4981-B6A2-1D01D3A04682}"/>
                  </a:ext>
                </a:extLst>
              </p:cNvPr>
              <p:cNvSpPr/>
              <p:nvPr/>
            </p:nvSpPr>
            <p:spPr>
              <a:xfrm>
                <a:off x="2653937" y="1493999"/>
                <a:ext cx="5956663" cy="1371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z</a:t>
                </a:r>
              </a:p>
            </p:txBody>
          </p:sp>
          <p:sp>
            <p:nvSpPr>
              <p:cNvPr id="40" name="TextBox 39">
                <a:extLst>
                  <a:ext uri="{FF2B5EF4-FFF2-40B4-BE49-F238E27FC236}">
                    <a16:creationId xmlns:a16="http://schemas.microsoft.com/office/drawing/2014/main" id="{AE9AC557-FDBA-4313-8755-980C0FEFDB0F}"/>
                  </a:ext>
                </a:extLst>
              </p:cNvPr>
              <p:cNvSpPr txBox="1"/>
              <p:nvPr/>
            </p:nvSpPr>
            <p:spPr>
              <a:xfrm>
                <a:off x="457198" y="1469087"/>
                <a:ext cx="2196738" cy="1328023"/>
              </a:xfrm>
              <a:prstGeom prst="roundRect">
                <a:avLst/>
              </a:prstGeom>
              <a:noFill/>
            </p:spPr>
            <p:txBody>
              <a:bodyPr wrap="square" rtlCol="0" anchor="ctr">
                <a:spAutoFit/>
              </a:bodyPr>
              <a:lstStyle/>
              <a:p>
                <a:pPr>
                  <a:buClr>
                    <a:srgbClr val="12719E"/>
                  </a:buClr>
                </a:pPr>
                <a:r>
                  <a:rPr lang="en-US" dirty="0">
                    <a:solidFill>
                      <a:schemeClr val="bg1"/>
                    </a:solidFill>
                    <a:latin typeface="Lato" panose="020F0502020204030203" pitchFamily="34" charset="0"/>
                  </a:rPr>
                  <a:t>How can you link residents to jobs?</a:t>
                </a:r>
              </a:p>
            </p:txBody>
          </p:sp>
        </p:grpSp>
        <p:sp>
          <p:nvSpPr>
            <p:cNvPr id="37" name="TextBox 36">
              <a:extLst>
                <a:ext uri="{FF2B5EF4-FFF2-40B4-BE49-F238E27FC236}">
                  <a16:creationId xmlns:a16="http://schemas.microsoft.com/office/drawing/2014/main" id="{BA22D79A-E0C4-4608-88EA-D36AC010722D}"/>
                </a:ext>
              </a:extLst>
            </p:cNvPr>
            <p:cNvSpPr txBox="1"/>
            <p:nvPr/>
          </p:nvSpPr>
          <p:spPr>
            <a:xfrm>
              <a:off x="2816223" y="3344311"/>
              <a:ext cx="5867400" cy="919401"/>
            </a:xfrm>
            <a:prstGeom prst="roundRect">
              <a:avLst/>
            </a:prstGeom>
            <a:noFill/>
          </p:spPr>
          <p:txBody>
            <a:bodyPr wrap="square" rtlCol="0">
              <a:spAutoFit/>
            </a:bodyPr>
            <a:lstStyle/>
            <a:p>
              <a:pPr marL="342900" indent="-342900">
                <a:buClr>
                  <a:srgbClr val="12719E"/>
                </a:buClr>
                <a:buFont typeface="Wingdings" panose="05000000000000000000" pitchFamily="2" charset="2"/>
                <a:buChar char="§"/>
              </a:pPr>
              <a:r>
                <a:rPr lang="en-US" dirty="0">
                  <a:latin typeface="Lato" panose="020F0502020204030203" pitchFamily="34" charset="0"/>
                </a:rPr>
                <a:t>More than 500,000 </a:t>
              </a:r>
              <a:r>
                <a:rPr lang="en-US" dirty="0">
                  <a:latin typeface="Lato" panose="020F0502020204030203" pitchFamily="34" charset="0"/>
                  <a:hlinkClick r:id="rId3"/>
                </a:rPr>
                <a:t>field postings </a:t>
              </a:r>
              <a:r>
                <a:rPr lang="en-US" dirty="0">
                  <a:latin typeface="Lato" panose="020F0502020204030203" pitchFamily="34" charset="0"/>
                </a:rPr>
                <a:t>now and throughout 2019</a:t>
              </a:r>
            </a:p>
          </p:txBody>
        </p:sp>
      </p:grpSp>
    </p:spTree>
    <p:extLst>
      <p:ext uri="{BB962C8B-B14F-4D97-AF65-F5344CB8AC3E}">
        <p14:creationId xmlns:p14="http://schemas.microsoft.com/office/powerpoint/2010/main" val="254592982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4027B-D89C-4DCF-9505-3E64B85638AD}"/>
              </a:ext>
            </a:extLst>
          </p:cNvPr>
          <p:cNvSpPr>
            <a:spLocks noGrp="1"/>
          </p:cNvSpPr>
          <p:nvPr>
            <p:ph type="title"/>
          </p:nvPr>
        </p:nvSpPr>
        <p:spPr/>
        <p:txBody>
          <a:bodyPr/>
          <a:lstStyle/>
          <a:p>
            <a:r>
              <a:rPr lang="en-US" dirty="0">
                <a:latin typeface="Lato Black" panose="020F0A02020204030203" pitchFamily="34" charset="0"/>
              </a:rPr>
              <a:t>Local Activism: Access Resources</a:t>
            </a:r>
          </a:p>
        </p:txBody>
      </p:sp>
      <p:sp>
        <p:nvSpPr>
          <p:cNvPr id="4" name="Rectangle: Rounded Corners 3">
            <a:extLst>
              <a:ext uri="{FF2B5EF4-FFF2-40B4-BE49-F238E27FC236}">
                <a16:creationId xmlns:a16="http://schemas.microsoft.com/office/drawing/2014/main" id="{59C9861F-CFA1-4BC8-81EE-0CEA9749E360}"/>
              </a:ext>
            </a:extLst>
          </p:cNvPr>
          <p:cNvSpPr/>
          <p:nvPr/>
        </p:nvSpPr>
        <p:spPr>
          <a:xfrm>
            <a:off x="457198" y="1390427"/>
            <a:ext cx="8226425" cy="1066800"/>
          </a:xfrm>
          <a:prstGeom prst="roundRect">
            <a:avLst/>
          </a:prstGeom>
          <a:solidFill>
            <a:srgbClr val="CFE8F3"/>
          </a:solidFill>
          <a:ln w="38100">
            <a:solidFill>
              <a:srgbClr val="9D9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dirty="0">
                <a:solidFill>
                  <a:schemeClr val="tx1"/>
                </a:solidFill>
                <a:latin typeface="Lato" panose="020F0502020204030203" pitchFamily="34" charset="0"/>
              </a:rPr>
              <a:t>Sign up to be a </a:t>
            </a:r>
            <a:r>
              <a:rPr lang="en-US" u="sng" dirty="0">
                <a:solidFill>
                  <a:schemeClr val="tx2"/>
                </a:solidFill>
                <a:latin typeface="Lato" panose="020F0502020204030203" pitchFamily="34" charset="0"/>
                <a:hlinkClick r:id="rId3"/>
              </a:rPr>
              <a:t>Census partner organization </a:t>
            </a:r>
            <a:endParaRPr lang="en-US" u="sng" dirty="0">
              <a:solidFill>
                <a:schemeClr val="tx2"/>
              </a:solidFill>
              <a:latin typeface="Lato" panose="020F0502020204030203" pitchFamily="34" charset="0"/>
            </a:endParaRPr>
          </a:p>
        </p:txBody>
      </p:sp>
      <p:sp>
        <p:nvSpPr>
          <p:cNvPr id="6" name="Rectangle: Rounded Corners 5">
            <a:extLst>
              <a:ext uri="{FF2B5EF4-FFF2-40B4-BE49-F238E27FC236}">
                <a16:creationId xmlns:a16="http://schemas.microsoft.com/office/drawing/2014/main" id="{9440379F-CC11-4B70-A251-C0B4B79D5D32}"/>
              </a:ext>
            </a:extLst>
          </p:cNvPr>
          <p:cNvSpPr/>
          <p:nvPr/>
        </p:nvSpPr>
        <p:spPr>
          <a:xfrm>
            <a:off x="457202" y="2647727"/>
            <a:ext cx="8226425" cy="1924273"/>
          </a:xfrm>
          <a:prstGeom prst="roundRect">
            <a:avLst>
              <a:gd name="adj" fmla="val 9163"/>
            </a:avLst>
          </a:prstGeom>
          <a:solidFill>
            <a:srgbClr val="0A4C6A"/>
          </a:solidFill>
          <a:ln w="38100">
            <a:solidFill>
              <a:srgbClr val="9D9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dirty="0">
                <a:latin typeface="Lato" panose="020F0502020204030203" pitchFamily="34" charset="0"/>
              </a:rPr>
              <a:t>Website includes: </a:t>
            </a:r>
          </a:p>
          <a:p>
            <a:pPr marL="1188720" lvl="3" indent="-365760">
              <a:buFont typeface="Arial" panose="020B0604020202020204" pitchFamily="34" charset="0"/>
              <a:buChar char="•"/>
            </a:pPr>
            <a:r>
              <a:rPr lang="en-US" sz="2200" dirty="0">
                <a:latin typeface="Lato" panose="020F0502020204030203" pitchFamily="34" charset="0"/>
              </a:rPr>
              <a:t>Census 101 Fact Sheets </a:t>
            </a:r>
          </a:p>
          <a:p>
            <a:pPr marL="1188720" lvl="3" indent="-365760">
              <a:buFont typeface="Arial" panose="020B0604020202020204" pitchFamily="34" charset="0"/>
              <a:buChar char="•"/>
            </a:pPr>
            <a:r>
              <a:rPr lang="en-US" sz="2200" dirty="0">
                <a:latin typeface="Lato" panose="020F0502020204030203" pitchFamily="34" charset="0"/>
              </a:rPr>
              <a:t>Audience Outreach Toolkit </a:t>
            </a:r>
          </a:p>
          <a:p>
            <a:pPr marL="1188720" lvl="3" indent="-365760">
              <a:buFont typeface="Arial" panose="020B0604020202020204" pitchFamily="34" charset="0"/>
              <a:buChar char="•"/>
            </a:pPr>
            <a:r>
              <a:rPr lang="en-US" sz="2200" dirty="0">
                <a:latin typeface="Lato" panose="020F0502020204030203" pitchFamily="34" charset="0"/>
              </a:rPr>
              <a:t>Mapping Tools</a:t>
            </a:r>
          </a:p>
          <a:p>
            <a:pPr marL="1188720" lvl="3" indent="-365760">
              <a:buFont typeface="Arial" panose="020B0604020202020204" pitchFamily="34" charset="0"/>
              <a:buChar char="•"/>
            </a:pPr>
            <a:r>
              <a:rPr lang="en-US" sz="2200" dirty="0">
                <a:latin typeface="Lato" panose="020F0502020204030203" pitchFamily="34" charset="0"/>
              </a:rPr>
              <a:t>Census Solutions Workshop </a:t>
            </a:r>
          </a:p>
        </p:txBody>
      </p:sp>
      <p:sp>
        <p:nvSpPr>
          <p:cNvPr id="7" name="Rectangle: Rounded Corners 3">
            <a:extLst>
              <a:ext uri="{FF2B5EF4-FFF2-40B4-BE49-F238E27FC236}">
                <a16:creationId xmlns:a16="http://schemas.microsoft.com/office/drawing/2014/main" id="{59C9861F-CFA1-4BC8-81EE-0CEA9749E360}"/>
              </a:ext>
            </a:extLst>
          </p:cNvPr>
          <p:cNvSpPr/>
          <p:nvPr/>
        </p:nvSpPr>
        <p:spPr>
          <a:xfrm>
            <a:off x="457200" y="4735516"/>
            <a:ext cx="8226425" cy="1066800"/>
          </a:xfrm>
          <a:prstGeom prst="roundRect">
            <a:avLst/>
          </a:prstGeom>
          <a:solidFill>
            <a:schemeClr val="accent1">
              <a:lumMod val="20000"/>
              <a:lumOff val="80000"/>
            </a:schemeClr>
          </a:solidFill>
          <a:ln w="38100">
            <a:solidFill>
              <a:srgbClr val="9D9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dirty="0">
                <a:solidFill>
                  <a:schemeClr val="bg1"/>
                </a:solidFill>
                <a:latin typeface="Lato" panose="020F0502020204030203" pitchFamily="34" charset="0"/>
              </a:rPr>
              <a:t> </a:t>
            </a:r>
            <a:r>
              <a:rPr lang="en-US" dirty="0">
                <a:solidFill>
                  <a:schemeClr val="tx1"/>
                </a:solidFill>
                <a:latin typeface="Lato" panose="020F0502020204030203" pitchFamily="34" charset="0"/>
              </a:rPr>
              <a:t>Resource: </a:t>
            </a:r>
            <a:r>
              <a:rPr lang="en-US" u="sng" dirty="0">
                <a:solidFill>
                  <a:srgbClr val="CFE8F3"/>
                </a:solidFill>
                <a:latin typeface="Lato" panose="020F0502020204030203" pitchFamily="34" charset="0"/>
                <a:hlinkClick r:id="rId3"/>
              </a:rPr>
              <a:t>Census Partnership Website </a:t>
            </a:r>
            <a:endParaRPr lang="en-US" u="sng" dirty="0">
              <a:solidFill>
                <a:srgbClr val="CFE8F3"/>
              </a:solidFill>
              <a:latin typeface="Lato" panose="020F0502020204030203" pitchFamily="34" charset="0"/>
            </a:endParaRPr>
          </a:p>
        </p:txBody>
      </p:sp>
    </p:spTree>
    <p:extLst>
      <p:ext uri="{BB962C8B-B14F-4D97-AF65-F5344CB8AC3E}">
        <p14:creationId xmlns:p14="http://schemas.microsoft.com/office/powerpoint/2010/main" val="38287024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772" y="435646"/>
            <a:ext cx="8226425" cy="568325"/>
          </a:xfrm>
        </p:spPr>
        <p:txBody>
          <a:bodyPr/>
          <a:lstStyle/>
          <a:p>
            <a:r>
              <a:rPr lang="en-US" dirty="0">
                <a:latin typeface="Lato Black" panose="020F0A02020204030203" pitchFamily="34" charset="0"/>
              </a:rPr>
              <a:t>Census Solutions Workshop </a:t>
            </a:r>
          </a:p>
        </p:txBody>
      </p:sp>
      <p:sp>
        <p:nvSpPr>
          <p:cNvPr id="9" name="Rectangle 8"/>
          <p:cNvSpPr/>
          <p:nvPr/>
        </p:nvSpPr>
        <p:spPr>
          <a:xfrm>
            <a:off x="444136" y="1150203"/>
            <a:ext cx="8686801" cy="830997"/>
          </a:xfrm>
          <a:prstGeom prst="rect">
            <a:avLst/>
          </a:prstGeom>
        </p:spPr>
        <p:txBody>
          <a:bodyPr wrap="square">
            <a:spAutoFit/>
          </a:bodyPr>
          <a:lstStyle/>
          <a:p>
            <a:pPr marL="342900" indent="-342900">
              <a:buClr>
                <a:srgbClr val="1696D2"/>
              </a:buClr>
              <a:buFont typeface="Arial" panose="020B0604020202020204" pitchFamily="34" charset="0"/>
              <a:buChar char="•"/>
            </a:pPr>
            <a:r>
              <a:rPr lang="en-US" kern="0" dirty="0">
                <a:solidFill>
                  <a:srgbClr val="000000"/>
                </a:solidFill>
                <a:latin typeface="Lato" panose="020F0502020204030203" pitchFamily="34" charset="0"/>
              </a:rPr>
              <a:t>Event with structured process to brainstorm, prioritize and propose action steps</a:t>
            </a:r>
          </a:p>
        </p:txBody>
      </p:sp>
      <p:grpSp>
        <p:nvGrpSpPr>
          <p:cNvPr id="22" name="Group 21">
            <a:extLst>
              <a:ext uri="{FF2B5EF4-FFF2-40B4-BE49-F238E27FC236}">
                <a16:creationId xmlns:a16="http://schemas.microsoft.com/office/drawing/2014/main" id="{F4309BE3-13ED-4759-9ADA-AF2B31B15E8F}"/>
              </a:ext>
            </a:extLst>
          </p:cNvPr>
          <p:cNvGrpSpPr/>
          <p:nvPr/>
        </p:nvGrpSpPr>
        <p:grpSpPr>
          <a:xfrm>
            <a:off x="1066800" y="2438400"/>
            <a:ext cx="7185206" cy="3886200"/>
            <a:chOff x="608013" y="2323799"/>
            <a:chExt cx="6859587" cy="3802681"/>
          </a:xfrm>
        </p:grpSpPr>
        <p:sp>
          <p:nvSpPr>
            <p:cNvPr id="5" name="TextBox 4"/>
            <p:cNvSpPr txBox="1"/>
            <p:nvPr/>
          </p:nvSpPr>
          <p:spPr>
            <a:xfrm>
              <a:off x="1872933" y="2395385"/>
              <a:ext cx="5594667" cy="954107"/>
            </a:xfrm>
            <a:prstGeom prst="rect">
              <a:avLst/>
            </a:prstGeom>
            <a:noFill/>
          </p:spPr>
          <p:txBody>
            <a:bodyPr wrap="square" rtlCol="0">
              <a:spAutoFit/>
            </a:bodyPr>
            <a:lstStyle/>
            <a:p>
              <a:pPr>
                <a:buClr>
                  <a:srgbClr val="1696D2"/>
                </a:buClr>
              </a:pPr>
              <a:r>
                <a:rPr lang="en-US" dirty="0">
                  <a:latin typeface="Lato" panose="020F0502020204030203" pitchFamily="34" charset="0"/>
                </a:rPr>
                <a:t>Communicating the importance of Census data </a:t>
              </a:r>
            </a:p>
          </p:txBody>
        </p:sp>
        <p:sp>
          <p:nvSpPr>
            <p:cNvPr id="10" name="TextBox 9"/>
            <p:cNvSpPr txBox="1"/>
            <p:nvPr/>
          </p:nvSpPr>
          <p:spPr>
            <a:xfrm>
              <a:off x="1872932" y="3741906"/>
              <a:ext cx="5594666" cy="530850"/>
            </a:xfrm>
            <a:prstGeom prst="rect">
              <a:avLst/>
            </a:prstGeom>
            <a:noFill/>
          </p:spPr>
          <p:txBody>
            <a:bodyPr wrap="square" rtlCol="0">
              <a:spAutoFit/>
            </a:bodyPr>
            <a:lstStyle/>
            <a:p>
              <a:pPr>
                <a:buClr>
                  <a:srgbClr val="1696D2"/>
                </a:buClr>
              </a:pPr>
              <a:r>
                <a:rPr lang="en-US" dirty="0">
                  <a:latin typeface="Lato" panose="020F0502020204030203" pitchFamily="34" charset="0"/>
                </a:rPr>
                <a:t>Reaching hard to count populations </a:t>
              </a:r>
            </a:p>
          </p:txBody>
        </p:sp>
        <p:sp>
          <p:nvSpPr>
            <p:cNvPr id="11" name="TextBox 10"/>
            <p:cNvSpPr txBox="1"/>
            <p:nvPr/>
          </p:nvSpPr>
          <p:spPr>
            <a:xfrm>
              <a:off x="1872932" y="5101490"/>
              <a:ext cx="5181600" cy="954107"/>
            </a:xfrm>
            <a:prstGeom prst="rect">
              <a:avLst/>
            </a:prstGeom>
            <a:noFill/>
          </p:spPr>
          <p:txBody>
            <a:bodyPr wrap="square" rtlCol="0">
              <a:spAutoFit/>
            </a:bodyPr>
            <a:lstStyle/>
            <a:p>
              <a:pPr>
                <a:buClr>
                  <a:srgbClr val="1696D2"/>
                </a:buClr>
              </a:pPr>
              <a:r>
                <a:rPr lang="en-US" dirty="0">
                  <a:latin typeface="Lato" panose="020F0502020204030203" pitchFamily="34" charset="0"/>
                </a:rPr>
                <a:t>Encouraging participation in Census Bureau surveys </a:t>
              </a:r>
            </a:p>
          </p:txBody>
        </p:sp>
        <p:grpSp>
          <p:nvGrpSpPr>
            <p:cNvPr id="7" name="Group 6">
              <a:extLst>
                <a:ext uri="{FF2B5EF4-FFF2-40B4-BE49-F238E27FC236}">
                  <a16:creationId xmlns:a16="http://schemas.microsoft.com/office/drawing/2014/main" id="{82707BF2-DC23-4378-BD5A-B37A5279666D}"/>
                </a:ext>
              </a:extLst>
            </p:cNvPr>
            <p:cNvGrpSpPr/>
            <p:nvPr/>
          </p:nvGrpSpPr>
          <p:grpSpPr>
            <a:xfrm>
              <a:off x="608013" y="2323799"/>
              <a:ext cx="1097280" cy="1097280"/>
              <a:chOff x="2438400" y="2209800"/>
              <a:chExt cx="1097280" cy="1097280"/>
            </a:xfrm>
          </p:grpSpPr>
          <p:sp>
            <p:nvSpPr>
              <p:cNvPr id="3" name="Oval 2">
                <a:extLst>
                  <a:ext uri="{FF2B5EF4-FFF2-40B4-BE49-F238E27FC236}">
                    <a16:creationId xmlns:a16="http://schemas.microsoft.com/office/drawing/2014/main" id="{B80B8E51-FC2F-4F68-A177-7EA1B8CE8F02}"/>
                  </a:ext>
                </a:extLst>
              </p:cNvPr>
              <p:cNvSpPr/>
              <p:nvPr/>
            </p:nvSpPr>
            <p:spPr>
              <a:xfrm>
                <a:off x="2438400" y="2209800"/>
                <a:ext cx="1097280" cy="1097280"/>
              </a:xfrm>
              <a:prstGeom prst="ellipse">
                <a:avLst/>
              </a:prstGeom>
              <a:solidFill>
                <a:srgbClr val="0A4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6" name="Graphic 5" descr="Megaphone">
                <a:extLst>
                  <a:ext uri="{FF2B5EF4-FFF2-40B4-BE49-F238E27FC236}">
                    <a16:creationId xmlns:a16="http://schemas.microsoft.com/office/drawing/2014/main" id="{EDA117BE-F16A-4269-B52C-3908BA34237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29840" y="2301240"/>
                <a:ext cx="914400" cy="914400"/>
              </a:xfrm>
              <a:prstGeom prst="rect">
                <a:avLst/>
              </a:prstGeom>
            </p:spPr>
          </p:pic>
        </p:grpSp>
        <p:grpSp>
          <p:nvGrpSpPr>
            <p:cNvPr id="16" name="Group 15">
              <a:extLst>
                <a:ext uri="{FF2B5EF4-FFF2-40B4-BE49-F238E27FC236}">
                  <a16:creationId xmlns:a16="http://schemas.microsoft.com/office/drawing/2014/main" id="{44AD99C7-B491-468F-9BD9-D71465830B51}"/>
                </a:ext>
              </a:extLst>
            </p:cNvPr>
            <p:cNvGrpSpPr/>
            <p:nvPr/>
          </p:nvGrpSpPr>
          <p:grpSpPr>
            <a:xfrm>
              <a:off x="608013" y="3676499"/>
              <a:ext cx="1097280" cy="1097280"/>
              <a:chOff x="2346960" y="3592983"/>
              <a:chExt cx="1097280" cy="1097280"/>
            </a:xfrm>
          </p:grpSpPr>
          <p:sp>
            <p:nvSpPr>
              <p:cNvPr id="12" name="Oval 11">
                <a:extLst>
                  <a:ext uri="{FF2B5EF4-FFF2-40B4-BE49-F238E27FC236}">
                    <a16:creationId xmlns:a16="http://schemas.microsoft.com/office/drawing/2014/main" id="{BAB3300D-4B2C-4009-9819-19E9DA0F9C21}"/>
                  </a:ext>
                </a:extLst>
              </p:cNvPr>
              <p:cNvSpPr/>
              <p:nvPr/>
            </p:nvSpPr>
            <p:spPr>
              <a:xfrm>
                <a:off x="2346960" y="3592983"/>
                <a:ext cx="1097280" cy="1097280"/>
              </a:xfrm>
              <a:prstGeom prst="ellipse">
                <a:avLst/>
              </a:prstGeom>
              <a:solidFill>
                <a:srgbClr val="46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descr="Users">
                <a:extLst>
                  <a:ext uri="{FF2B5EF4-FFF2-40B4-BE49-F238E27FC236}">
                    <a16:creationId xmlns:a16="http://schemas.microsoft.com/office/drawing/2014/main" id="{A8070842-65CF-4E73-884C-A20623AE8BD9}"/>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92680" y="3642360"/>
                <a:ext cx="1005840" cy="1005840"/>
              </a:xfrm>
              <a:prstGeom prst="rect">
                <a:avLst/>
              </a:prstGeom>
            </p:spPr>
          </p:pic>
        </p:grpSp>
        <p:grpSp>
          <p:nvGrpSpPr>
            <p:cNvPr id="19" name="Group 18">
              <a:extLst>
                <a:ext uri="{FF2B5EF4-FFF2-40B4-BE49-F238E27FC236}">
                  <a16:creationId xmlns:a16="http://schemas.microsoft.com/office/drawing/2014/main" id="{B5B9487A-62CD-44B8-8BFE-727090EE043E}"/>
                </a:ext>
              </a:extLst>
            </p:cNvPr>
            <p:cNvGrpSpPr/>
            <p:nvPr/>
          </p:nvGrpSpPr>
          <p:grpSpPr>
            <a:xfrm>
              <a:off x="608013" y="5029200"/>
              <a:ext cx="1097280" cy="1097280"/>
              <a:chOff x="2346960" y="5003345"/>
              <a:chExt cx="1097280" cy="1097280"/>
            </a:xfrm>
          </p:grpSpPr>
          <p:sp>
            <p:nvSpPr>
              <p:cNvPr id="14" name="Oval 13">
                <a:extLst>
                  <a:ext uri="{FF2B5EF4-FFF2-40B4-BE49-F238E27FC236}">
                    <a16:creationId xmlns:a16="http://schemas.microsoft.com/office/drawing/2014/main" id="{C6D2EF76-1E9C-44AD-BFFC-1D2FBC95AF00}"/>
                  </a:ext>
                </a:extLst>
              </p:cNvPr>
              <p:cNvSpPr/>
              <p:nvPr/>
            </p:nvSpPr>
            <p:spPr>
              <a:xfrm>
                <a:off x="2346960" y="5003345"/>
                <a:ext cx="1097280" cy="10972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descr="Checklist">
                <a:extLst>
                  <a:ext uri="{FF2B5EF4-FFF2-40B4-BE49-F238E27FC236}">
                    <a16:creationId xmlns:a16="http://schemas.microsoft.com/office/drawing/2014/main" id="{61A67F14-1548-4DA5-B88B-67171F795DB4}"/>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38400" y="5094785"/>
                <a:ext cx="914400" cy="914400"/>
              </a:xfrm>
              <a:prstGeom prst="rect">
                <a:avLst/>
              </a:prstGeom>
            </p:spPr>
          </p:pic>
        </p:grpSp>
      </p:grpSp>
    </p:spTree>
    <p:extLst>
      <p:ext uri="{BB962C8B-B14F-4D97-AF65-F5344CB8AC3E}">
        <p14:creationId xmlns:p14="http://schemas.microsoft.com/office/powerpoint/2010/main" val="423154534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59" y="304800"/>
            <a:ext cx="8226425" cy="568325"/>
          </a:xfrm>
        </p:spPr>
        <p:txBody>
          <a:bodyPr/>
          <a:lstStyle/>
          <a:p>
            <a:r>
              <a:rPr lang="en-US" dirty="0">
                <a:latin typeface="Lato Black" panose="020F0A02020204030203" pitchFamily="34" charset="0"/>
              </a:rPr>
              <a:t>Census Solutions Workshop </a:t>
            </a:r>
          </a:p>
        </p:txBody>
      </p:sp>
      <p:graphicFrame>
        <p:nvGraphicFramePr>
          <p:cNvPr id="8" name="Diagram 7"/>
          <p:cNvGraphicFramePr/>
          <p:nvPr>
            <p:extLst/>
          </p:nvPr>
        </p:nvGraphicFramePr>
        <p:xfrm>
          <a:off x="521667" y="1066800"/>
          <a:ext cx="7884717" cy="5172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p:cNvSpPr txBox="1"/>
          <p:nvPr/>
        </p:nvSpPr>
        <p:spPr>
          <a:xfrm>
            <a:off x="3282925" y="2895600"/>
            <a:ext cx="2362200" cy="1754326"/>
          </a:xfrm>
          <a:prstGeom prst="rect">
            <a:avLst/>
          </a:prstGeom>
          <a:noFill/>
        </p:spPr>
        <p:txBody>
          <a:bodyPr wrap="square" rtlCol="0">
            <a:spAutoFit/>
          </a:bodyPr>
          <a:lstStyle/>
          <a:p>
            <a:pPr algn="ctr"/>
            <a:r>
              <a:rPr lang="en-US" sz="3600" dirty="0">
                <a:latin typeface="Lato Black" panose="020F0A02020204030203" pitchFamily="34" charset="0"/>
              </a:rPr>
              <a:t>Design </a:t>
            </a:r>
          </a:p>
          <a:p>
            <a:pPr algn="ctr"/>
            <a:r>
              <a:rPr lang="en-US" sz="3600" dirty="0">
                <a:latin typeface="Lato Black" panose="020F0A02020204030203" pitchFamily="34" charset="0"/>
              </a:rPr>
              <a:t>Thinking </a:t>
            </a:r>
          </a:p>
          <a:p>
            <a:pPr algn="ctr"/>
            <a:r>
              <a:rPr lang="en-US" sz="3600" dirty="0">
                <a:latin typeface="Lato Black" panose="020F0A02020204030203" pitchFamily="34" charset="0"/>
              </a:rPr>
              <a:t>Approach</a:t>
            </a:r>
          </a:p>
        </p:txBody>
      </p:sp>
    </p:spTree>
    <p:extLst>
      <p:ext uri="{BB962C8B-B14F-4D97-AF65-F5344CB8AC3E}">
        <p14:creationId xmlns:p14="http://schemas.microsoft.com/office/powerpoint/2010/main" val="245059206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9276A-EDCF-4C55-9EC4-6559E5F0ED3C}"/>
              </a:ext>
            </a:extLst>
          </p:cNvPr>
          <p:cNvSpPr>
            <a:spLocks noGrp="1"/>
          </p:cNvSpPr>
          <p:nvPr>
            <p:ph type="title"/>
          </p:nvPr>
        </p:nvSpPr>
        <p:spPr/>
        <p:txBody>
          <a:bodyPr/>
          <a:lstStyle/>
          <a:p>
            <a:r>
              <a:rPr lang="en-US" dirty="0">
                <a:latin typeface="Lato Black" panose="020F0A02020204030203" pitchFamily="34" charset="0"/>
              </a:rPr>
              <a:t>Census Solutions Workshop Toolkit</a:t>
            </a:r>
          </a:p>
        </p:txBody>
      </p:sp>
      <p:sp>
        <p:nvSpPr>
          <p:cNvPr id="6" name="Content Placeholder 2">
            <a:extLst>
              <a:ext uri="{FF2B5EF4-FFF2-40B4-BE49-F238E27FC236}">
                <a16:creationId xmlns:a16="http://schemas.microsoft.com/office/drawing/2014/main" id="{A569F9AA-113B-4AA0-9603-2BE270D6EA30}"/>
              </a:ext>
            </a:extLst>
          </p:cNvPr>
          <p:cNvSpPr>
            <a:spLocks noGrp="1"/>
          </p:cNvSpPr>
          <p:nvPr>
            <p:ph idx="1"/>
          </p:nvPr>
        </p:nvSpPr>
        <p:spPr>
          <a:xfrm>
            <a:off x="152399" y="1295400"/>
            <a:ext cx="8531225" cy="914400"/>
          </a:xfrm>
        </p:spPr>
        <p:txBody>
          <a:bodyPr anchor="t"/>
          <a:lstStyle/>
          <a:p>
            <a:pPr marL="122238" lvl="1" indent="0">
              <a:buNone/>
            </a:pPr>
            <a:endParaRPr lang="en-US" sz="2000" dirty="0"/>
          </a:p>
          <a:p>
            <a:pPr marL="407988" lvl="1" indent="-285750">
              <a:buFont typeface="Arial" panose="020B0604020202020204" pitchFamily="34" charset="0"/>
              <a:buChar char="•"/>
            </a:pPr>
            <a:endParaRPr lang="en-US" sz="1800" dirty="0"/>
          </a:p>
          <a:p>
            <a:pPr marL="122238" lvl="1" indent="0">
              <a:buNone/>
            </a:pPr>
            <a:endParaRPr lang="en-US" dirty="0"/>
          </a:p>
        </p:txBody>
      </p:sp>
      <p:graphicFrame>
        <p:nvGraphicFramePr>
          <p:cNvPr id="3" name="Table 2"/>
          <p:cNvGraphicFramePr>
            <a:graphicFrameLocks noGrp="1"/>
          </p:cNvGraphicFramePr>
          <p:nvPr>
            <p:extLst/>
          </p:nvPr>
        </p:nvGraphicFramePr>
        <p:xfrm>
          <a:off x="457197" y="1295400"/>
          <a:ext cx="8226423" cy="7620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904041293"/>
                    </a:ext>
                  </a:extLst>
                </a:gridCol>
                <a:gridCol w="3276603">
                  <a:extLst>
                    <a:ext uri="{9D8B030D-6E8A-4147-A177-3AD203B41FA5}">
                      <a16:colId xmlns:a16="http://schemas.microsoft.com/office/drawing/2014/main" val="4084602154"/>
                    </a:ext>
                  </a:extLst>
                </a:gridCol>
                <a:gridCol w="4340220">
                  <a:extLst>
                    <a:ext uri="{9D8B030D-6E8A-4147-A177-3AD203B41FA5}">
                      <a16:colId xmlns:a16="http://schemas.microsoft.com/office/drawing/2014/main" val="2454515533"/>
                    </a:ext>
                  </a:extLst>
                </a:gridCol>
              </a:tblGrid>
              <a:tr h="660400">
                <a:tc>
                  <a:txBody>
                    <a:bodyPr/>
                    <a:lstStyle/>
                    <a:p>
                      <a:pPr algn="ctr"/>
                      <a:r>
                        <a:rPr lang="en-US" sz="4400" dirty="0">
                          <a:solidFill>
                            <a:schemeClr val="bg1"/>
                          </a:solidFill>
                          <a:latin typeface="Lato" panose="020F0502020204030203" pitchFamily="34" charset="0"/>
                        </a:rPr>
                        <a:t>1</a:t>
                      </a:r>
                      <a:endParaRPr lang="en-US" sz="4400" b="0" dirty="0">
                        <a:solidFill>
                          <a:schemeClr val="bg1"/>
                        </a:solidFill>
                        <a:latin typeface="Lato" panose="020F0502020204030203" pitchFamily="34" charset="0"/>
                      </a:endParaRPr>
                    </a:p>
                  </a:txBody>
                  <a:tcPr anchor="ctr">
                    <a:solidFill>
                      <a:schemeClr val="tx2">
                        <a:lumMod val="50000"/>
                      </a:schemeClr>
                    </a:solidFill>
                  </a:tcPr>
                </a:tc>
                <a:tc>
                  <a:txBody>
                    <a:bodyPr/>
                    <a:lstStyle/>
                    <a:p>
                      <a:pPr algn="l"/>
                      <a:r>
                        <a:rPr lang="en-US" sz="3400" dirty="0">
                          <a:solidFill>
                            <a:schemeClr val="bg1"/>
                          </a:solidFill>
                          <a:latin typeface="Lato Black" panose="020F0A02020204030203" pitchFamily="34" charset="0"/>
                        </a:rPr>
                        <a:t>OVERVIEW</a:t>
                      </a:r>
                      <a:endParaRPr lang="en-US" sz="3400" b="0" dirty="0">
                        <a:solidFill>
                          <a:schemeClr val="bg1"/>
                        </a:solidFill>
                        <a:latin typeface="Lato Black" panose="020F0A02020204030203" pitchFamily="34" charset="0"/>
                      </a:endParaRPr>
                    </a:p>
                  </a:txBody>
                  <a:tcPr anchor="ctr">
                    <a:solidFill>
                      <a:schemeClr val="tx2">
                        <a:lumMod val="50000"/>
                      </a:schemeClr>
                    </a:solidFill>
                  </a:tcPr>
                </a:tc>
                <a:tc>
                  <a:txBody>
                    <a:bodyPr/>
                    <a:lstStyle/>
                    <a:p>
                      <a:pPr marL="0" indent="0" algn="l"/>
                      <a:r>
                        <a:rPr lang="en-US" sz="1600" dirty="0">
                          <a:solidFill>
                            <a:schemeClr val="bg1"/>
                          </a:solidFill>
                          <a:latin typeface="Lato" panose="020F0502020204030203" pitchFamily="34" charset="0"/>
                        </a:rPr>
                        <a:t>Why host a Workshop? </a:t>
                      </a:r>
                      <a:r>
                        <a:rPr lang="en-US" sz="1600" baseline="0" dirty="0">
                          <a:solidFill>
                            <a:schemeClr val="bg1"/>
                          </a:solidFill>
                          <a:latin typeface="Lato" panose="020F0502020204030203" pitchFamily="34" charset="0"/>
                        </a:rPr>
                        <a:t> What it looks like and who benefits from it</a:t>
                      </a:r>
                      <a:endParaRPr lang="en-US" sz="1600" b="0" dirty="0">
                        <a:solidFill>
                          <a:schemeClr val="bg1"/>
                        </a:solidFill>
                        <a:latin typeface="Lato" panose="020F0502020204030203" pitchFamily="34" charset="0"/>
                      </a:endParaRPr>
                    </a:p>
                  </a:txBody>
                  <a:tcPr>
                    <a:solidFill>
                      <a:schemeClr val="tx2">
                        <a:lumMod val="50000"/>
                      </a:schemeClr>
                    </a:solidFill>
                  </a:tcPr>
                </a:tc>
                <a:extLst>
                  <a:ext uri="{0D108BD9-81ED-4DB2-BD59-A6C34878D82A}">
                    <a16:rowId xmlns:a16="http://schemas.microsoft.com/office/drawing/2014/main" val="1082342378"/>
                  </a:ext>
                </a:extLst>
              </a:tr>
            </a:tbl>
          </a:graphicData>
        </a:graphic>
      </p:graphicFrame>
      <p:graphicFrame>
        <p:nvGraphicFramePr>
          <p:cNvPr id="7" name="Table 6"/>
          <p:cNvGraphicFramePr>
            <a:graphicFrameLocks noGrp="1"/>
          </p:cNvGraphicFramePr>
          <p:nvPr>
            <p:extLst/>
          </p:nvPr>
        </p:nvGraphicFramePr>
        <p:xfrm>
          <a:off x="457197" y="2324354"/>
          <a:ext cx="8226423" cy="7620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904041293"/>
                    </a:ext>
                  </a:extLst>
                </a:gridCol>
                <a:gridCol w="3276601">
                  <a:extLst>
                    <a:ext uri="{9D8B030D-6E8A-4147-A177-3AD203B41FA5}">
                      <a16:colId xmlns:a16="http://schemas.microsoft.com/office/drawing/2014/main" val="4084602154"/>
                    </a:ext>
                  </a:extLst>
                </a:gridCol>
                <a:gridCol w="4340222">
                  <a:extLst>
                    <a:ext uri="{9D8B030D-6E8A-4147-A177-3AD203B41FA5}">
                      <a16:colId xmlns:a16="http://schemas.microsoft.com/office/drawing/2014/main" val="2454515533"/>
                    </a:ext>
                  </a:extLst>
                </a:gridCol>
              </a:tblGrid>
              <a:tr h="660400">
                <a:tc>
                  <a:txBody>
                    <a:bodyPr/>
                    <a:lstStyle/>
                    <a:p>
                      <a:pPr algn="ctr"/>
                      <a:r>
                        <a:rPr lang="en-US" sz="4400" b="0" dirty="0">
                          <a:solidFill>
                            <a:schemeClr val="bg1"/>
                          </a:solidFill>
                          <a:latin typeface="Lato" panose="020F0502020204030203" pitchFamily="34" charset="0"/>
                        </a:rPr>
                        <a:t>2</a:t>
                      </a:r>
                    </a:p>
                  </a:txBody>
                  <a:tcPr anchor="ctr">
                    <a:solidFill>
                      <a:schemeClr val="tx2">
                        <a:lumMod val="50000"/>
                      </a:schemeClr>
                    </a:solidFill>
                  </a:tcPr>
                </a:tc>
                <a:tc>
                  <a:txBody>
                    <a:bodyPr/>
                    <a:lstStyle/>
                    <a:p>
                      <a:pPr algn="l"/>
                      <a:r>
                        <a:rPr lang="en-US" sz="3400" b="0" dirty="0">
                          <a:solidFill>
                            <a:schemeClr val="bg1"/>
                          </a:solidFill>
                          <a:latin typeface="Lato Black" panose="020F0A02020204030203" pitchFamily="34" charset="0"/>
                        </a:rPr>
                        <a:t>LOGISTICS</a:t>
                      </a:r>
                    </a:p>
                  </a:txBody>
                  <a:tcPr anchor="ctr">
                    <a:solidFill>
                      <a:schemeClr val="tx2">
                        <a:lumMod val="50000"/>
                      </a:schemeClr>
                    </a:solidFill>
                  </a:tcPr>
                </a:tc>
                <a:tc>
                  <a:txBody>
                    <a:bodyPr/>
                    <a:lstStyle/>
                    <a:p>
                      <a:r>
                        <a:rPr lang="en-US" sz="1600" dirty="0">
                          <a:solidFill>
                            <a:schemeClr val="bg1"/>
                          </a:solidFill>
                          <a:latin typeface="Lato" panose="020F0502020204030203" pitchFamily="34" charset="0"/>
                        </a:rPr>
                        <a:t>How to host a Workshop: Roles and responsibilities</a:t>
                      </a:r>
                      <a:r>
                        <a:rPr lang="en-US" sz="1600" baseline="0" dirty="0">
                          <a:solidFill>
                            <a:schemeClr val="bg1"/>
                          </a:solidFill>
                          <a:latin typeface="Lato" panose="020F0502020204030203" pitchFamily="34" charset="0"/>
                        </a:rPr>
                        <a:t>, planning timeline</a:t>
                      </a:r>
                      <a:endParaRPr lang="en-US" sz="1600" b="0" dirty="0">
                        <a:solidFill>
                          <a:schemeClr val="bg1"/>
                        </a:solidFill>
                        <a:latin typeface="Lato" panose="020F0502020204030203" pitchFamily="34" charset="0"/>
                      </a:endParaRPr>
                    </a:p>
                  </a:txBody>
                  <a:tcPr>
                    <a:solidFill>
                      <a:schemeClr val="tx2">
                        <a:lumMod val="50000"/>
                      </a:schemeClr>
                    </a:solidFill>
                  </a:tcPr>
                </a:tc>
                <a:extLst>
                  <a:ext uri="{0D108BD9-81ED-4DB2-BD59-A6C34878D82A}">
                    <a16:rowId xmlns:a16="http://schemas.microsoft.com/office/drawing/2014/main" val="1082342378"/>
                  </a:ext>
                </a:extLst>
              </a:tr>
            </a:tbl>
          </a:graphicData>
        </a:graphic>
      </p:graphicFrame>
      <p:graphicFrame>
        <p:nvGraphicFramePr>
          <p:cNvPr id="8" name="Table 7"/>
          <p:cNvGraphicFramePr>
            <a:graphicFrameLocks noGrp="1"/>
          </p:cNvGraphicFramePr>
          <p:nvPr>
            <p:extLst/>
          </p:nvPr>
        </p:nvGraphicFramePr>
        <p:xfrm>
          <a:off x="457197" y="3353308"/>
          <a:ext cx="8226423" cy="7620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904041293"/>
                    </a:ext>
                  </a:extLst>
                </a:gridCol>
                <a:gridCol w="3276601">
                  <a:extLst>
                    <a:ext uri="{9D8B030D-6E8A-4147-A177-3AD203B41FA5}">
                      <a16:colId xmlns:a16="http://schemas.microsoft.com/office/drawing/2014/main" val="4084602154"/>
                    </a:ext>
                  </a:extLst>
                </a:gridCol>
                <a:gridCol w="4340222">
                  <a:extLst>
                    <a:ext uri="{9D8B030D-6E8A-4147-A177-3AD203B41FA5}">
                      <a16:colId xmlns:a16="http://schemas.microsoft.com/office/drawing/2014/main" val="2454515533"/>
                    </a:ext>
                  </a:extLst>
                </a:gridCol>
              </a:tblGrid>
              <a:tr h="660400">
                <a:tc>
                  <a:txBody>
                    <a:bodyPr/>
                    <a:lstStyle/>
                    <a:p>
                      <a:pPr algn="ctr"/>
                      <a:r>
                        <a:rPr lang="en-US" sz="4400" b="0" dirty="0">
                          <a:solidFill>
                            <a:schemeClr val="bg1"/>
                          </a:solidFill>
                          <a:latin typeface="Lato" panose="020F0502020204030203" pitchFamily="34" charset="0"/>
                        </a:rPr>
                        <a:t>3</a:t>
                      </a:r>
                    </a:p>
                  </a:txBody>
                  <a:tcPr anchor="ctr">
                    <a:solidFill>
                      <a:schemeClr val="tx2">
                        <a:lumMod val="50000"/>
                      </a:schemeClr>
                    </a:solidFill>
                  </a:tcPr>
                </a:tc>
                <a:tc>
                  <a:txBody>
                    <a:bodyPr/>
                    <a:lstStyle/>
                    <a:p>
                      <a:pPr algn="l"/>
                      <a:r>
                        <a:rPr lang="en-US" sz="3400" b="0" dirty="0">
                          <a:solidFill>
                            <a:schemeClr val="bg1"/>
                          </a:solidFill>
                          <a:latin typeface="Lato Black" panose="020F0A02020204030203" pitchFamily="34" charset="0"/>
                        </a:rPr>
                        <a:t>ACTIVITIES</a:t>
                      </a:r>
                    </a:p>
                  </a:txBody>
                  <a:tcPr anchor="ctr">
                    <a:solidFill>
                      <a:schemeClr val="tx2">
                        <a:lumMod val="50000"/>
                      </a:schemeClr>
                    </a:solidFill>
                  </a:tcPr>
                </a:tc>
                <a:tc>
                  <a:txBody>
                    <a:bodyPr/>
                    <a:lstStyle/>
                    <a:p>
                      <a:r>
                        <a:rPr lang="en-US" sz="1600" dirty="0">
                          <a:solidFill>
                            <a:schemeClr val="bg1"/>
                          </a:solidFill>
                          <a:latin typeface="Lato" panose="020F0502020204030203" pitchFamily="34" charset="0"/>
                        </a:rPr>
                        <a:t>What to do at a Workshop:</a:t>
                      </a:r>
                      <a:r>
                        <a:rPr lang="en-US" sz="1600" baseline="0" dirty="0">
                          <a:solidFill>
                            <a:schemeClr val="bg1"/>
                          </a:solidFill>
                          <a:latin typeface="Lato" panose="020F0502020204030203" pitchFamily="34" charset="0"/>
                        </a:rPr>
                        <a:t> Sample agendas, step by step guide to the activities suggested</a:t>
                      </a:r>
                      <a:endParaRPr lang="en-US" sz="1600" b="0" dirty="0">
                        <a:solidFill>
                          <a:schemeClr val="bg1"/>
                        </a:solidFill>
                        <a:latin typeface="Lato" panose="020F0502020204030203" pitchFamily="34" charset="0"/>
                      </a:endParaRPr>
                    </a:p>
                  </a:txBody>
                  <a:tcPr>
                    <a:solidFill>
                      <a:schemeClr val="tx2">
                        <a:lumMod val="50000"/>
                      </a:schemeClr>
                    </a:solidFill>
                  </a:tcPr>
                </a:tc>
                <a:extLst>
                  <a:ext uri="{0D108BD9-81ED-4DB2-BD59-A6C34878D82A}">
                    <a16:rowId xmlns:a16="http://schemas.microsoft.com/office/drawing/2014/main" val="1082342378"/>
                  </a:ext>
                </a:extLst>
              </a:tr>
            </a:tbl>
          </a:graphicData>
        </a:graphic>
      </p:graphicFrame>
      <p:graphicFrame>
        <p:nvGraphicFramePr>
          <p:cNvPr id="9" name="Table 8"/>
          <p:cNvGraphicFramePr>
            <a:graphicFrameLocks noGrp="1"/>
          </p:cNvGraphicFramePr>
          <p:nvPr>
            <p:extLst/>
          </p:nvPr>
        </p:nvGraphicFramePr>
        <p:xfrm>
          <a:off x="457197" y="4353433"/>
          <a:ext cx="8226423" cy="7620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904041293"/>
                    </a:ext>
                  </a:extLst>
                </a:gridCol>
                <a:gridCol w="3276602">
                  <a:extLst>
                    <a:ext uri="{9D8B030D-6E8A-4147-A177-3AD203B41FA5}">
                      <a16:colId xmlns:a16="http://schemas.microsoft.com/office/drawing/2014/main" val="4084602154"/>
                    </a:ext>
                  </a:extLst>
                </a:gridCol>
                <a:gridCol w="4340221">
                  <a:extLst>
                    <a:ext uri="{9D8B030D-6E8A-4147-A177-3AD203B41FA5}">
                      <a16:colId xmlns:a16="http://schemas.microsoft.com/office/drawing/2014/main" val="2454515533"/>
                    </a:ext>
                  </a:extLst>
                </a:gridCol>
              </a:tblGrid>
              <a:tr h="660400">
                <a:tc>
                  <a:txBody>
                    <a:bodyPr/>
                    <a:lstStyle/>
                    <a:p>
                      <a:pPr algn="ctr"/>
                      <a:r>
                        <a:rPr lang="en-US" sz="4400" b="0" dirty="0">
                          <a:solidFill>
                            <a:schemeClr val="bg1"/>
                          </a:solidFill>
                          <a:latin typeface="Lato" panose="020F0502020204030203" pitchFamily="34" charset="0"/>
                        </a:rPr>
                        <a:t>4</a:t>
                      </a:r>
                    </a:p>
                  </a:txBody>
                  <a:tcPr anchor="ctr">
                    <a:solidFill>
                      <a:schemeClr val="tx2">
                        <a:lumMod val="50000"/>
                      </a:schemeClr>
                    </a:solidFill>
                  </a:tcPr>
                </a:tc>
                <a:tc>
                  <a:txBody>
                    <a:bodyPr/>
                    <a:lstStyle/>
                    <a:p>
                      <a:pPr algn="l"/>
                      <a:r>
                        <a:rPr lang="en-US" sz="3400" b="0" dirty="0">
                          <a:solidFill>
                            <a:schemeClr val="bg1"/>
                          </a:solidFill>
                          <a:latin typeface="Lato Black" panose="020F0A02020204030203" pitchFamily="34" charset="0"/>
                        </a:rPr>
                        <a:t>CASE STUDIES</a:t>
                      </a:r>
                    </a:p>
                  </a:txBody>
                  <a:tcPr anchor="ctr">
                    <a:solidFill>
                      <a:schemeClr val="tx2">
                        <a:lumMod val="50000"/>
                      </a:schemeClr>
                    </a:solidFill>
                  </a:tcPr>
                </a:tc>
                <a:tc>
                  <a:txBody>
                    <a:bodyPr/>
                    <a:lstStyle/>
                    <a:p>
                      <a:r>
                        <a:rPr lang="en-US" sz="1600" baseline="0" dirty="0">
                          <a:solidFill>
                            <a:schemeClr val="bg1"/>
                          </a:solidFill>
                          <a:latin typeface="Lato" panose="020F0502020204030203" pitchFamily="34" charset="0"/>
                        </a:rPr>
                        <a:t>Lessons from pilot workshops</a:t>
                      </a:r>
                      <a:endParaRPr lang="en-US" sz="1600" b="0" dirty="0">
                        <a:solidFill>
                          <a:schemeClr val="bg1"/>
                        </a:solidFill>
                        <a:latin typeface="Lato" panose="020F0502020204030203" pitchFamily="34" charset="0"/>
                      </a:endParaRPr>
                    </a:p>
                  </a:txBody>
                  <a:tcPr>
                    <a:solidFill>
                      <a:schemeClr val="tx2">
                        <a:lumMod val="50000"/>
                      </a:schemeClr>
                    </a:solidFill>
                  </a:tcPr>
                </a:tc>
                <a:extLst>
                  <a:ext uri="{0D108BD9-81ED-4DB2-BD59-A6C34878D82A}">
                    <a16:rowId xmlns:a16="http://schemas.microsoft.com/office/drawing/2014/main" val="1082342378"/>
                  </a:ext>
                </a:extLst>
              </a:tr>
            </a:tbl>
          </a:graphicData>
        </a:graphic>
      </p:graphicFrame>
      <p:graphicFrame>
        <p:nvGraphicFramePr>
          <p:cNvPr id="10" name="Table 9"/>
          <p:cNvGraphicFramePr>
            <a:graphicFrameLocks noGrp="1"/>
          </p:cNvGraphicFramePr>
          <p:nvPr>
            <p:extLst/>
          </p:nvPr>
        </p:nvGraphicFramePr>
        <p:xfrm>
          <a:off x="457197" y="5364099"/>
          <a:ext cx="8226423" cy="7620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904041293"/>
                    </a:ext>
                  </a:extLst>
                </a:gridCol>
                <a:gridCol w="3276602">
                  <a:extLst>
                    <a:ext uri="{9D8B030D-6E8A-4147-A177-3AD203B41FA5}">
                      <a16:colId xmlns:a16="http://schemas.microsoft.com/office/drawing/2014/main" val="4084602154"/>
                    </a:ext>
                  </a:extLst>
                </a:gridCol>
                <a:gridCol w="4340221">
                  <a:extLst>
                    <a:ext uri="{9D8B030D-6E8A-4147-A177-3AD203B41FA5}">
                      <a16:colId xmlns:a16="http://schemas.microsoft.com/office/drawing/2014/main" val="2454515533"/>
                    </a:ext>
                  </a:extLst>
                </a:gridCol>
              </a:tblGrid>
              <a:tr h="660400">
                <a:tc>
                  <a:txBody>
                    <a:bodyPr/>
                    <a:lstStyle/>
                    <a:p>
                      <a:pPr algn="ctr"/>
                      <a:r>
                        <a:rPr lang="en-US" sz="4400" b="0" dirty="0">
                          <a:solidFill>
                            <a:schemeClr val="bg1"/>
                          </a:solidFill>
                          <a:latin typeface="Lato" panose="020F0502020204030203" pitchFamily="34" charset="0"/>
                        </a:rPr>
                        <a:t>5</a:t>
                      </a:r>
                    </a:p>
                  </a:txBody>
                  <a:tcPr anchor="ctr">
                    <a:solidFill>
                      <a:schemeClr val="tx2">
                        <a:lumMod val="50000"/>
                      </a:schemeClr>
                    </a:solidFill>
                  </a:tcPr>
                </a:tc>
                <a:tc>
                  <a:txBody>
                    <a:bodyPr/>
                    <a:lstStyle/>
                    <a:p>
                      <a:pPr algn="l"/>
                      <a:r>
                        <a:rPr lang="en-US" sz="3400" b="0" dirty="0">
                          <a:solidFill>
                            <a:schemeClr val="bg1"/>
                          </a:solidFill>
                          <a:latin typeface="Lato Black" panose="020F0A02020204030203" pitchFamily="34" charset="0"/>
                        </a:rPr>
                        <a:t>RESOURCES</a:t>
                      </a:r>
                    </a:p>
                  </a:txBody>
                  <a:tcPr anchor="ctr">
                    <a:solidFill>
                      <a:schemeClr val="tx2">
                        <a:lumMod val="50000"/>
                      </a:schemeClr>
                    </a:solidFill>
                  </a:tcPr>
                </a:tc>
                <a:tc>
                  <a:txBody>
                    <a:bodyPr/>
                    <a:lstStyle/>
                    <a:p>
                      <a:r>
                        <a:rPr lang="en-US" sz="1600" dirty="0">
                          <a:solidFill>
                            <a:schemeClr val="bg1"/>
                          </a:solidFill>
                          <a:latin typeface="Lato" panose="020F0502020204030203" pitchFamily="34" charset="0"/>
                        </a:rPr>
                        <a:t>Tools and Materials</a:t>
                      </a:r>
                      <a:r>
                        <a:rPr lang="en-US" sz="1600" baseline="0" dirty="0">
                          <a:solidFill>
                            <a:schemeClr val="bg1"/>
                          </a:solidFill>
                          <a:latin typeface="Lato" panose="020F0502020204030203" pitchFamily="34" charset="0"/>
                        </a:rPr>
                        <a:t>  worksheets, checklists, and printable handouts</a:t>
                      </a:r>
                      <a:endParaRPr lang="en-US" sz="1600" b="0" dirty="0">
                        <a:solidFill>
                          <a:schemeClr val="bg1"/>
                        </a:solidFill>
                        <a:latin typeface="Lato" panose="020F0502020204030203" pitchFamily="34" charset="0"/>
                      </a:endParaRPr>
                    </a:p>
                  </a:txBody>
                  <a:tcPr>
                    <a:solidFill>
                      <a:schemeClr val="tx2">
                        <a:lumMod val="50000"/>
                      </a:schemeClr>
                    </a:solidFill>
                  </a:tcPr>
                </a:tc>
                <a:extLst>
                  <a:ext uri="{0D108BD9-81ED-4DB2-BD59-A6C34878D82A}">
                    <a16:rowId xmlns:a16="http://schemas.microsoft.com/office/drawing/2014/main" val="1082342378"/>
                  </a:ext>
                </a:extLst>
              </a:tr>
            </a:tbl>
          </a:graphicData>
        </a:graphic>
      </p:graphicFrame>
    </p:spTree>
    <p:extLst>
      <p:ext uri="{BB962C8B-B14F-4D97-AF65-F5344CB8AC3E}">
        <p14:creationId xmlns:p14="http://schemas.microsoft.com/office/powerpoint/2010/main" val="343546796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CFE52-9860-4877-A408-47B3B7599FD6}"/>
              </a:ext>
            </a:extLst>
          </p:cNvPr>
          <p:cNvSpPr>
            <a:spLocks noGrp="1"/>
          </p:cNvSpPr>
          <p:nvPr>
            <p:ph type="title"/>
          </p:nvPr>
        </p:nvSpPr>
        <p:spPr/>
        <p:txBody>
          <a:bodyPr/>
          <a:lstStyle/>
          <a:p>
            <a:r>
              <a:rPr lang="en-US" b="1" dirty="0"/>
              <a:t>Mapping and Data Tools</a:t>
            </a:r>
          </a:p>
        </p:txBody>
      </p:sp>
      <p:sp>
        <p:nvSpPr>
          <p:cNvPr id="3" name="Content Placeholder 2">
            <a:extLst>
              <a:ext uri="{FF2B5EF4-FFF2-40B4-BE49-F238E27FC236}">
                <a16:creationId xmlns:a16="http://schemas.microsoft.com/office/drawing/2014/main" id="{0D7930E3-5FD4-47B7-AAA6-B405B8DDAA75}"/>
              </a:ext>
            </a:extLst>
          </p:cNvPr>
          <p:cNvSpPr>
            <a:spLocks noGrp="1"/>
          </p:cNvSpPr>
          <p:nvPr>
            <p:ph idx="1"/>
          </p:nvPr>
        </p:nvSpPr>
        <p:spPr>
          <a:xfrm>
            <a:off x="457200" y="1676400"/>
            <a:ext cx="7910512" cy="4273550"/>
          </a:xfrm>
        </p:spPr>
        <p:txBody>
          <a:bodyPr/>
          <a:lstStyle/>
          <a:p>
            <a:pPr>
              <a:lnSpc>
                <a:spcPct val="150000"/>
              </a:lnSpc>
              <a:buFont typeface="Arial" panose="020B0604020202020204" pitchFamily="34" charset="0"/>
              <a:buChar char="•"/>
            </a:pPr>
            <a:r>
              <a:rPr lang="en-US" sz="2800" dirty="0">
                <a:latin typeface="Lato" panose="020F0502020204030203" pitchFamily="34" charset="0"/>
                <a:hlinkClick r:id="rId3"/>
              </a:rPr>
              <a:t>Response Outreach Area Mapper (ROAM)</a:t>
            </a:r>
            <a:endParaRPr lang="en-US" sz="2800" dirty="0">
              <a:latin typeface="Lato" panose="020F0502020204030203" pitchFamily="34" charset="0"/>
            </a:endParaRPr>
          </a:p>
          <a:p>
            <a:pPr>
              <a:lnSpc>
                <a:spcPct val="150000"/>
              </a:lnSpc>
              <a:buFont typeface="Arial" panose="020B0604020202020204" pitchFamily="34" charset="0"/>
              <a:buChar char="•"/>
            </a:pPr>
            <a:r>
              <a:rPr lang="en-US" sz="2800" dirty="0">
                <a:latin typeface="Lato" panose="020F0502020204030203" pitchFamily="34" charset="0"/>
                <a:hlinkClick r:id="rId4"/>
              </a:rPr>
              <a:t>Engagement Navigator</a:t>
            </a:r>
            <a:endParaRPr lang="en-US" sz="2800" dirty="0">
              <a:latin typeface="Lato" panose="020F0502020204030203" pitchFamily="34" charset="0"/>
            </a:endParaRPr>
          </a:p>
          <a:p>
            <a:pPr>
              <a:lnSpc>
                <a:spcPct val="150000"/>
              </a:lnSpc>
              <a:buFont typeface="Arial" panose="020B0604020202020204" pitchFamily="34" charset="0"/>
              <a:buChar char="•"/>
            </a:pPr>
            <a:r>
              <a:rPr lang="en-US" sz="2800" dirty="0">
                <a:latin typeface="Lato" panose="020F0502020204030203" pitchFamily="34" charset="0"/>
                <a:hlinkClick r:id="rId5"/>
              </a:rPr>
              <a:t>Hard-to-Count Map</a:t>
            </a:r>
            <a:endParaRPr lang="en-US" sz="2800" u="sng" dirty="0">
              <a:latin typeface="Lato" panose="020F0502020204030203" pitchFamily="34" charset="0"/>
            </a:endParaRPr>
          </a:p>
          <a:p>
            <a:endParaRPr lang="en-US" u="sng" dirty="0">
              <a:solidFill>
                <a:srgbClr val="CFE8F3"/>
              </a:solidFill>
              <a:latin typeface="Lato" panose="020F0502020204030203" pitchFamily="34" charset="0"/>
            </a:endParaRPr>
          </a:p>
          <a:p>
            <a:endParaRPr lang="en-US" dirty="0"/>
          </a:p>
        </p:txBody>
      </p:sp>
    </p:spTree>
    <p:extLst>
      <p:ext uri="{BB962C8B-B14F-4D97-AF65-F5344CB8AC3E}">
        <p14:creationId xmlns:p14="http://schemas.microsoft.com/office/powerpoint/2010/main" val="50738699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9276A-EDCF-4C55-9EC4-6559E5F0ED3C}"/>
              </a:ext>
            </a:extLst>
          </p:cNvPr>
          <p:cNvSpPr>
            <a:spLocks noGrp="1"/>
          </p:cNvSpPr>
          <p:nvPr>
            <p:ph type="title"/>
          </p:nvPr>
        </p:nvSpPr>
        <p:spPr/>
        <p:txBody>
          <a:bodyPr/>
          <a:lstStyle/>
          <a:p>
            <a:r>
              <a:rPr lang="en-US" dirty="0">
                <a:latin typeface="Lato Black" panose="020F0A02020204030203" pitchFamily="34" charset="0"/>
              </a:rPr>
              <a:t>INSERT MAPPING SLIDES</a:t>
            </a:r>
          </a:p>
        </p:txBody>
      </p:sp>
      <p:pic>
        <p:nvPicPr>
          <p:cNvPr id="4" name="Content Placeholder 3" descr="A close up of a map&#10;&#10;Description generated with high confidence">
            <a:extLst>
              <a:ext uri="{FF2B5EF4-FFF2-40B4-BE49-F238E27FC236}">
                <a16:creationId xmlns:a16="http://schemas.microsoft.com/office/drawing/2014/main" id="{58B3D097-C0D0-489B-8360-FD4F8276C54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099"/>
          <a:stretch/>
        </p:blipFill>
        <p:spPr>
          <a:xfrm>
            <a:off x="0" y="0"/>
            <a:ext cx="9156378" cy="6858000"/>
          </a:xfrm>
        </p:spPr>
      </p:pic>
    </p:spTree>
    <p:extLst>
      <p:ext uri="{BB962C8B-B14F-4D97-AF65-F5344CB8AC3E}">
        <p14:creationId xmlns:p14="http://schemas.microsoft.com/office/powerpoint/2010/main" val="378336022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1F3FD-D8E0-491F-952E-3E5E1F8BBC23}"/>
              </a:ext>
            </a:extLst>
          </p:cNvPr>
          <p:cNvSpPr>
            <a:spLocks noGrp="1"/>
          </p:cNvSpPr>
          <p:nvPr>
            <p:ph type="title"/>
          </p:nvPr>
        </p:nvSpPr>
        <p:spPr/>
        <p:txBody>
          <a:bodyPr/>
          <a:lstStyle/>
          <a:p>
            <a:endParaRPr lang="en-US" dirty="0"/>
          </a:p>
        </p:txBody>
      </p:sp>
      <p:pic>
        <p:nvPicPr>
          <p:cNvPr id="5" name="Content Placeholder 4" descr="A screenshot of a cell phone&#10;&#10;Description generated with very high confidence">
            <a:extLst>
              <a:ext uri="{FF2B5EF4-FFF2-40B4-BE49-F238E27FC236}">
                <a16:creationId xmlns:a16="http://schemas.microsoft.com/office/drawing/2014/main" id="{0449BAC4-421C-46B6-A63F-1D1C1EE704B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610" t="1140"/>
          <a:stretch/>
        </p:blipFill>
        <p:spPr>
          <a:xfrm>
            <a:off x="-4354" y="0"/>
            <a:ext cx="9148354" cy="6858000"/>
          </a:xfrm>
        </p:spPr>
      </p:pic>
    </p:spTree>
    <p:extLst>
      <p:ext uri="{BB962C8B-B14F-4D97-AF65-F5344CB8AC3E}">
        <p14:creationId xmlns:p14="http://schemas.microsoft.com/office/powerpoint/2010/main" val="2933078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9276A-EDCF-4C55-9EC4-6559E5F0ED3C}"/>
              </a:ext>
            </a:extLst>
          </p:cNvPr>
          <p:cNvSpPr>
            <a:spLocks noGrp="1"/>
          </p:cNvSpPr>
          <p:nvPr>
            <p:ph type="title"/>
          </p:nvPr>
        </p:nvSpPr>
        <p:spPr/>
        <p:txBody>
          <a:bodyPr/>
          <a:lstStyle/>
          <a:p>
            <a:r>
              <a:rPr lang="en-US" dirty="0">
                <a:latin typeface="Lato Black" panose="020F0A02020204030203" pitchFamily="34" charset="0"/>
              </a:rPr>
              <a:t>Mapping Resources</a:t>
            </a:r>
          </a:p>
        </p:txBody>
      </p:sp>
      <p:sp>
        <p:nvSpPr>
          <p:cNvPr id="6" name="Content Placeholder 2">
            <a:extLst>
              <a:ext uri="{FF2B5EF4-FFF2-40B4-BE49-F238E27FC236}">
                <a16:creationId xmlns:a16="http://schemas.microsoft.com/office/drawing/2014/main" id="{A569F9AA-113B-4AA0-9603-2BE270D6EA30}"/>
              </a:ext>
            </a:extLst>
          </p:cNvPr>
          <p:cNvSpPr>
            <a:spLocks noGrp="1"/>
          </p:cNvSpPr>
          <p:nvPr>
            <p:ph idx="1"/>
          </p:nvPr>
        </p:nvSpPr>
        <p:spPr>
          <a:xfrm>
            <a:off x="152399" y="1295400"/>
            <a:ext cx="8531225" cy="914400"/>
          </a:xfrm>
        </p:spPr>
        <p:txBody>
          <a:bodyPr anchor="t"/>
          <a:lstStyle/>
          <a:p>
            <a:pPr marL="122238" lvl="1" indent="0">
              <a:buNone/>
            </a:pPr>
            <a:endParaRPr lang="en-US" sz="2000" dirty="0"/>
          </a:p>
          <a:p>
            <a:pPr marL="407988" lvl="1" indent="-285750">
              <a:buFont typeface="Arial" panose="020B0604020202020204" pitchFamily="34" charset="0"/>
              <a:buChar char="•"/>
            </a:pPr>
            <a:endParaRPr lang="en-US" sz="1800" dirty="0"/>
          </a:p>
          <a:p>
            <a:pPr marL="122238" lvl="1" indent="0">
              <a:buNone/>
            </a:pPr>
            <a:endParaRPr lang="en-US" dirty="0"/>
          </a:p>
        </p:txBody>
      </p:sp>
      <p:pic>
        <p:nvPicPr>
          <p:cNvPr id="5" name="Picture 4" descr="A screenshot of a cell phone&#10;&#10;Description generated with very high confidence">
            <a:extLst>
              <a:ext uri="{FF2B5EF4-FFF2-40B4-BE49-F238E27FC236}">
                <a16:creationId xmlns:a16="http://schemas.microsoft.com/office/drawing/2014/main" id="{2FBAA311-6233-4145-A5D6-1555819B76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62586"/>
          </a:xfrm>
          <a:prstGeom prst="rect">
            <a:avLst/>
          </a:prstGeom>
        </p:spPr>
      </p:pic>
      <p:cxnSp>
        <p:nvCxnSpPr>
          <p:cNvPr id="8" name="Straight Arrow Connector 7">
            <a:extLst>
              <a:ext uri="{FF2B5EF4-FFF2-40B4-BE49-F238E27FC236}">
                <a16:creationId xmlns:a16="http://schemas.microsoft.com/office/drawing/2014/main" id="{E8A36C18-BD9A-43A2-97A3-EFF68AE0DB42}"/>
              </a:ext>
            </a:extLst>
          </p:cNvPr>
          <p:cNvCxnSpPr>
            <a:cxnSpLocks/>
          </p:cNvCxnSpPr>
          <p:nvPr/>
        </p:nvCxnSpPr>
        <p:spPr>
          <a:xfrm flipH="1">
            <a:off x="4724400" y="525416"/>
            <a:ext cx="457200" cy="457200"/>
          </a:xfrm>
          <a:prstGeom prst="straightConnector1">
            <a:avLst/>
          </a:prstGeom>
          <a:ln w="44450"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09089024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map&#10;&#10;Description generated with high confidence">
            <a:extLst>
              <a:ext uri="{FF2B5EF4-FFF2-40B4-BE49-F238E27FC236}">
                <a16:creationId xmlns:a16="http://schemas.microsoft.com/office/drawing/2014/main" id="{1D055EB8-6372-4AEB-B368-81E2950501A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5443510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B75E9F-E124-4356-AF50-48102E49401A}"/>
              </a:ext>
            </a:extLst>
          </p:cNvPr>
          <p:cNvSpPr>
            <a:spLocks noGrp="1"/>
          </p:cNvSpPr>
          <p:nvPr>
            <p:ph type="title"/>
          </p:nvPr>
        </p:nvSpPr>
        <p:spPr>
          <a:xfrm>
            <a:off x="1549873" y="562155"/>
            <a:ext cx="8226425" cy="568325"/>
          </a:xfrm>
        </p:spPr>
        <p:txBody>
          <a:bodyPr/>
          <a:lstStyle/>
          <a:p>
            <a:r>
              <a:rPr lang="en-US" b="1" dirty="0"/>
              <a:t>National Neighborhood Indicators Partnership (NNIP)</a:t>
            </a:r>
          </a:p>
        </p:txBody>
      </p:sp>
      <p:pic>
        <p:nvPicPr>
          <p:cNvPr id="3" name="Picture 2">
            <a:extLst>
              <a:ext uri="{FF2B5EF4-FFF2-40B4-BE49-F238E27FC236}">
                <a16:creationId xmlns:a16="http://schemas.microsoft.com/office/drawing/2014/main" id="{CEB809A0-6FE4-4801-8C4A-2FE9A8D607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0495"/>
            <a:ext cx="9389437" cy="5517505"/>
          </a:xfrm>
          <a:prstGeom prst="rect">
            <a:avLst/>
          </a:prstGeom>
        </p:spPr>
      </p:pic>
      <p:pic>
        <p:nvPicPr>
          <p:cNvPr id="6" name="Picture 5">
            <a:extLst>
              <a:ext uri="{FF2B5EF4-FFF2-40B4-BE49-F238E27FC236}">
                <a16:creationId xmlns:a16="http://schemas.microsoft.com/office/drawing/2014/main" id="{BA83DA0F-BB87-47AB-A4EE-887B139631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858" y="584461"/>
            <a:ext cx="914400" cy="1021080"/>
          </a:xfrm>
          <a:prstGeom prst="rect">
            <a:avLst/>
          </a:prstGeom>
        </p:spPr>
      </p:pic>
    </p:spTree>
    <p:extLst>
      <p:ext uri="{BB962C8B-B14F-4D97-AF65-F5344CB8AC3E}">
        <p14:creationId xmlns:p14="http://schemas.microsoft.com/office/powerpoint/2010/main" val="357408766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9276A-EDCF-4C55-9EC4-6559E5F0ED3C}"/>
              </a:ext>
            </a:extLst>
          </p:cNvPr>
          <p:cNvSpPr>
            <a:spLocks noGrp="1"/>
          </p:cNvSpPr>
          <p:nvPr>
            <p:ph type="title"/>
          </p:nvPr>
        </p:nvSpPr>
        <p:spPr>
          <a:xfrm>
            <a:off x="457199" y="304800"/>
            <a:ext cx="8226425" cy="568325"/>
          </a:xfrm>
        </p:spPr>
        <p:txBody>
          <a:bodyPr/>
          <a:lstStyle/>
          <a:p>
            <a:r>
              <a:rPr lang="en-US" dirty="0">
                <a:latin typeface="Lato Black" panose="020F0A02020204030203" pitchFamily="34" charset="0"/>
              </a:rPr>
              <a:t>2020 Census Timeline</a:t>
            </a:r>
            <a:br>
              <a:rPr lang="en-US" dirty="0">
                <a:latin typeface="Lato Black" panose="020F0A02020204030203" pitchFamily="34" charset="0"/>
              </a:rPr>
            </a:br>
            <a:endParaRPr lang="en-US" dirty="0">
              <a:latin typeface="Lato Black" panose="020F0A02020204030203" pitchFamily="34" charset="0"/>
            </a:endParaRPr>
          </a:p>
        </p:txBody>
      </p:sp>
      <p:graphicFrame>
        <p:nvGraphicFramePr>
          <p:cNvPr id="3" name="Table 2">
            <a:extLst>
              <a:ext uri="{FF2B5EF4-FFF2-40B4-BE49-F238E27FC236}">
                <a16:creationId xmlns:a16="http://schemas.microsoft.com/office/drawing/2014/main" id="{CD44724B-4C71-4F17-840D-5D6FEB17EB51}"/>
              </a:ext>
            </a:extLst>
          </p:cNvPr>
          <p:cNvGraphicFramePr>
            <a:graphicFrameLocks noGrp="1"/>
          </p:cNvGraphicFramePr>
          <p:nvPr>
            <p:extLst>
              <p:ext uri="{D42A27DB-BD31-4B8C-83A1-F6EECF244321}">
                <p14:modId xmlns:p14="http://schemas.microsoft.com/office/powerpoint/2010/main" val="2286869453"/>
              </p:ext>
            </p:extLst>
          </p:nvPr>
        </p:nvGraphicFramePr>
        <p:xfrm>
          <a:off x="246855" y="990600"/>
          <a:ext cx="8647112" cy="4583092"/>
        </p:xfrm>
        <a:graphic>
          <a:graphicData uri="http://schemas.openxmlformats.org/drawingml/2006/table">
            <a:tbl>
              <a:tblPr firstRow="1" bandRow="1">
                <a:tableStyleId>{5C22544A-7EE6-4342-B048-85BDC9FD1C3A}</a:tableStyleId>
              </a:tblPr>
              <a:tblGrid>
                <a:gridCol w="3258036">
                  <a:extLst>
                    <a:ext uri="{9D8B030D-6E8A-4147-A177-3AD203B41FA5}">
                      <a16:colId xmlns:a16="http://schemas.microsoft.com/office/drawing/2014/main" val="4110159731"/>
                    </a:ext>
                  </a:extLst>
                </a:gridCol>
                <a:gridCol w="5389076">
                  <a:extLst>
                    <a:ext uri="{9D8B030D-6E8A-4147-A177-3AD203B41FA5}">
                      <a16:colId xmlns:a16="http://schemas.microsoft.com/office/drawing/2014/main" val="695170876"/>
                    </a:ext>
                  </a:extLst>
                </a:gridCol>
              </a:tblGrid>
              <a:tr h="290552">
                <a:tc>
                  <a:txBody>
                    <a:bodyPr/>
                    <a:lstStyle/>
                    <a:p>
                      <a:r>
                        <a:rPr lang="en-US" dirty="0">
                          <a:latin typeface="Lato" panose="020F0502020204030203" pitchFamily="34" charset="0"/>
                        </a:rPr>
                        <a:t>Date </a:t>
                      </a:r>
                    </a:p>
                  </a:txBody>
                  <a:tcPr/>
                </a:tc>
                <a:tc>
                  <a:txBody>
                    <a:bodyPr/>
                    <a:lstStyle/>
                    <a:p>
                      <a:r>
                        <a:rPr lang="en-US" dirty="0">
                          <a:latin typeface="Lato" panose="020F0502020204030203" pitchFamily="34" charset="0"/>
                        </a:rPr>
                        <a:t>Action </a:t>
                      </a:r>
                    </a:p>
                  </a:txBody>
                  <a:tcPr/>
                </a:tc>
                <a:extLst>
                  <a:ext uri="{0D108BD9-81ED-4DB2-BD59-A6C34878D82A}">
                    <a16:rowId xmlns:a16="http://schemas.microsoft.com/office/drawing/2014/main" val="1249042757"/>
                  </a:ext>
                </a:extLst>
              </a:tr>
              <a:tr h="290552">
                <a:tc>
                  <a:txBody>
                    <a:bodyPr/>
                    <a:lstStyle/>
                    <a:p>
                      <a:r>
                        <a:rPr lang="en-US" dirty="0">
                          <a:latin typeface="Lato" panose="020F0502020204030203" pitchFamily="34" charset="0"/>
                        </a:rPr>
                        <a:t>Summer/Fall 2018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Lato" panose="020F0502020204030203" pitchFamily="34" charset="0"/>
                        </a:rPr>
                        <a:t>Launch of Complete Count Committees</a:t>
                      </a:r>
                    </a:p>
                  </a:txBody>
                  <a:tcPr/>
                </a:tc>
                <a:extLst>
                  <a:ext uri="{0D108BD9-81ED-4DB2-BD59-A6C34878D82A}">
                    <a16:rowId xmlns:a16="http://schemas.microsoft.com/office/drawing/2014/main" val="2598562161"/>
                  </a:ext>
                </a:extLst>
              </a:tr>
              <a:tr h="508466">
                <a:tc>
                  <a:txBody>
                    <a:bodyPr/>
                    <a:lstStyle/>
                    <a:p>
                      <a:r>
                        <a:rPr lang="en-US" dirty="0">
                          <a:latin typeface="Lato" panose="020F0502020204030203" pitchFamily="34" charset="0"/>
                        </a:rPr>
                        <a:t>Fall 2018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Lato" panose="020F0502020204030203" pitchFamily="34" charset="0"/>
                        </a:rPr>
                        <a:t>Barriers, Attitudes, and Motivators Survey results</a:t>
                      </a:r>
                    </a:p>
                  </a:txBody>
                  <a:tcPr/>
                </a:tc>
                <a:extLst>
                  <a:ext uri="{0D108BD9-81ED-4DB2-BD59-A6C34878D82A}">
                    <a16:rowId xmlns:a16="http://schemas.microsoft.com/office/drawing/2014/main" val="1670127391"/>
                  </a:ext>
                </a:extLst>
              </a:tr>
              <a:tr h="290552">
                <a:tc>
                  <a:txBody>
                    <a:bodyPr/>
                    <a:lstStyle/>
                    <a:p>
                      <a:r>
                        <a:rPr lang="en-US" dirty="0">
                          <a:latin typeface="Lato" panose="020F0502020204030203" pitchFamily="34" charset="0"/>
                        </a:rPr>
                        <a:t>Spring/Summer 2019</a:t>
                      </a:r>
                    </a:p>
                  </a:txBody>
                  <a:tcPr/>
                </a:tc>
                <a:tc>
                  <a:txBody>
                    <a:bodyPr/>
                    <a:lstStyle/>
                    <a:p>
                      <a:r>
                        <a:rPr lang="en-US" dirty="0">
                          <a:latin typeface="Lato" panose="020F0502020204030203" pitchFamily="34" charset="0"/>
                        </a:rPr>
                        <a:t>Hire ~76,000 people for address canvassing</a:t>
                      </a:r>
                    </a:p>
                  </a:txBody>
                  <a:tcPr/>
                </a:tc>
                <a:extLst>
                  <a:ext uri="{0D108BD9-81ED-4DB2-BD59-A6C34878D82A}">
                    <a16:rowId xmlns:a16="http://schemas.microsoft.com/office/drawing/2014/main" val="2138298718"/>
                  </a:ext>
                </a:extLst>
              </a:tr>
              <a:tr h="508466">
                <a:tc>
                  <a:txBody>
                    <a:bodyPr/>
                    <a:lstStyle/>
                    <a:p>
                      <a:r>
                        <a:rPr lang="en-US" dirty="0">
                          <a:latin typeface="Lato" panose="020F0502020204030203" pitchFamily="34" charset="0"/>
                        </a:rPr>
                        <a:t>Spring/Summer 2019</a:t>
                      </a:r>
                    </a:p>
                  </a:txBody>
                  <a:tcPr/>
                </a:tc>
                <a:tc>
                  <a:txBody>
                    <a:bodyPr/>
                    <a:lstStyle/>
                    <a:p>
                      <a:r>
                        <a:rPr lang="en-US" dirty="0">
                          <a:latin typeface="Lato" panose="020F0502020204030203" pitchFamily="34" charset="0"/>
                        </a:rPr>
                        <a:t>Finalize electronic/paper versions of questionnaire</a:t>
                      </a:r>
                    </a:p>
                  </a:txBody>
                  <a:tcPr/>
                </a:tc>
                <a:extLst>
                  <a:ext uri="{0D108BD9-81ED-4DB2-BD59-A6C34878D82A}">
                    <a16:rowId xmlns:a16="http://schemas.microsoft.com/office/drawing/2014/main" val="527949807"/>
                  </a:ext>
                </a:extLst>
              </a:tr>
              <a:tr h="290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Lato" panose="020F0502020204030203" pitchFamily="34" charset="0"/>
                        </a:rPr>
                        <a:t>Fall 2019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Lato" panose="020F0502020204030203" pitchFamily="34" charset="0"/>
                        </a:rPr>
                        <a:t>Open and staff 248 Area Census offices</a:t>
                      </a:r>
                    </a:p>
                  </a:txBody>
                  <a:tcPr/>
                </a:tc>
                <a:extLst>
                  <a:ext uri="{0D108BD9-81ED-4DB2-BD59-A6C34878D82A}">
                    <a16:rowId xmlns:a16="http://schemas.microsoft.com/office/drawing/2014/main" val="3595291637"/>
                  </a:ext>
                </a:extLst>
              </a:tr>
              <a:tr h="290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Lato" panose="020F0502020204030203" pitchFamily="34" charset="0"/>
                        </a:rPr>
                        <a:t>Fall 2019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Lato" panose="020F0502020204030203" pitchFamily="34" charset="0"/>
                        </a:rPr>
                        <a:t>Recruitment starts for ~450,000 staff</a:t>
                      </a:r>
                    </a:p>
                  </a:txBody>
                  <a:tcPr/>
                </a:tc>
                <a:extLst>
                  <a:ext uri="{0D108BD9-81ED-4DB2-BD59-A6C34878D82A}">
                    <a16:rowId xmlns:a16="http://schemas.microsoft.com/office/drawing/2014/main" val="3096723509"/>
                  </a:ext>
                </a:extLst>
              </a:tr>
              <a:tr h="290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Lato" panose="020F0502020204030203" pitchFamily="34" charset="0"/>
                        </a:rPr>
                        <a:t>January – April 2020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Lato" panose="020F0502020204030203" pitchFamily="34" charset="0"/>
                        </a:rPr>
                        <a:t>National advertising campaign</a:t>
                      </a:r>
                    </a:p>
                  </a:txBody>
                  <a:tcPr/>
                </a:tc>
                <a:extLst>
                  <a:ext uri="{0D108BD9-81ED-4DB2-BD59-A6C34878D82A}">
                    <a16:rowId xmlns:a16="http://schemas.microsoft.com/office/drawing/2014/main" val="3187598446"/>
                  </a:ext>
                </a:extLst>
              </a:tr>
              <a:tr h="290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0000"/>
                          </a:solidFill>
                          <a:latin typeface="Lato" panose="020F0502020204030203" pitchFamily="34" charset="0"/>
                          <a:ea typeface="+mn-ea"/>
                          <a:cs typeface="+mn-cs"/>
                        </a:rPr>
                        <a:t>April 1, 2020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0000"/>
                          </a:solidFill>
                          <a:latin typeface="Lato" panose="020F0502020204030203" pitchFamily="34" charset="0"/>
                          <a:ea typeface="+mn-ea"/>
                          <a:cs typeface="+mn-cs"/>
                        </a:rPr>
                        <a:t>Census Day!</a:t>
                      </a:r>
                    </a:p>
                  </a:txBody>
                  <a:tcPr/>
                </a:tc>
                <a:extLst>
                  <a:ext uri="{0D108BD9-81ED-4DB2-BD59-A6C34878D82A}">
                    <a16:rowId xmlns:a16="http://schemas.microsoft.com/office/drawing/2014/main" val="2614912832"/>
                  </a:ext>
                </a:extLst>
              </a:tr>
              <a:tr h="290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Lato" panose="020F0502020204030203" pitchFamily="34" charset="0"/>
                        </a:rPr>
                        <a:t>May – July 2020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Lato" panose="020F0502020204030203" pitchFamily="34" charset="0"/>
                        </a:rPr>
                        <a:t>Non-response follow-up efforts</a:t>
                      </a:r>
                    </a:p>
                  </a:txBody>
                  <a:tcPr/>
                </a:tc>
                <a:extLst>
                  <a:ext uri="{0D108BD9-81ED-4DB2-BD59-A6C34878D82A}">
                    <a16:rowId xmlns:a16="http://schemas.microsoft.com/office/drawing/2014/main" val="2876634744"/>
                  </a:ext>
                </a:extLst>
              </a:tr>
              <a:tr h="5084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Lato" panose="020F0502020204030203" pitchFamily="34" charset="0"/>
                        </a:rPr>
                        <a:t>December 31, 2020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Lato" panose="020F0502020204030203" pitchFamily="34" charset="0"/>
                        </a:rPr>
                        <a:t>Publish state population totals and congressional apportionment </a:t>
                      </a:r>
                    </a:p>
                  </a:txBody>
                  <a:tcPr/>
                </a:tc>
                <a:extLst>
                  <a:ext uri="{0D108BD9-81ED-4DB2-BD59-A6C34878D82A}">
                    <a16:rowId xmlns:a16="http://schemas.microsoft.com/office/drawing/2014/main" val="910686534"/>
                  </a:ext>
                </a:extLst>
              </a:tr>
            </a:tbl>
          </a:graphicData>
        </a:graphic>
      </p:graphicFrame>
    </p:spTree>
    <p:extLst>
      <p:ext uri="{BB962C8B-B14F-4D97-AF65-F5344CB8AC3E}">
        <p14:creationId xmlns:p14="http://schemas.microsoft.com/office/powerpoint/2010/main" val="8188715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9276A-EDCF-4C55-9EC4-6559E5F0ED3C}"/>
              </a:ext>
            </a:extLst>
          </p:cNvPr>
          <p:cNvSpPr>
            <a:spLocks noGrp="1"/>
          </p:cNvSpPr>
          <p:nvPr>
            <p:ph type="title"/>
          </p:nvPr>
        </p:nvSpPr>
        <p:spPr>
          <a:xfrm>
            <a:off x="457199" y="304800"/>
            <a:ext cx="8226425" cy="568325"/>
          </a:xfrm>
        </p:spPr>
        <p:txBody>
          <a:bodyPr/>
          <a:lstStyle/>
          <a:p>
            <a:r>
              <a:rPr lang="en-US" dirty="0">
                <a:latin typeface="Lato Black" panose="020F0A02020204030203" pitchFamily="34" charset="0"/>
              </a:rPr>
              <a:t>Additional Resources</a:t>
            </a:r>
          </a:p>
        </p:txBody>
      </p:sp>
      <p:sp>
        <p:nvSpPr>
          <p:cNvPr id="4" name="Title 2">
            <a:extLst>
              <a:ext uri="{FF2B5EF4-FFF2-40B4-BE49-F238E27FC236}">
                <a16:creationId xmlns:a16="http://schemas.microsoft.com/office/drawing/2014/main" id="{92A9A543-E502-4B9D-B302-6A056D9C185C}"/>
              </a:ext>
            </a:extLst>
          </p:cNvPr>
          <p:cNvSpPr txBox="1">
            <a:spLocks/>
          </p:cNvSpPr>
          <p:nvPr/>
        </p:nvSpPr>
        <p:spPr bwMode="auto">
          <a:xfrm>
            <a:off x="457199" y="2057400"/>
            <a:ext cx="9144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ctr" rtl="0" eaLnBrk="0" fontAlgn="base" hangingPunct="0">
              <a:lnSpc>
                <a:spcPct val="100000"/>
              </a:lnSpc>
              <a:spcBef>
                <a:spcPct val="0"/>
              </a:spcBef>
              <a:spcAft>
                <a:spcPct val="0"/>
              </a:spcAft>
              <a:defRPr sz="4400" b="0" kern="1200" spc="-40">
                <a:solidFill>
                  <a:schemeClr val="tx2"/>
                </a:solidFill>
                <a:latin typeface="Lato Regular"/>
                <a:ea typeface="MS PGothic" pitchFamily="34" charset="-128"/>
                <a:cs typeface="Lato Regular"/>
              </a:defRPr>
            </a:lvl1pPr>
            <a:lvl2pPr algn="l" rtl="0" eaLnBrk="0" fontAlgn="base" hangingPunct="0">
              <a:spcBef>
                <a:spcPct val="0"/>
              </a:spcBef>
              <a:spcAft>
                <a:spcPct val="0"/>
              </a:spcAft>
              <a:defRPr sz="3200">
                <a:solidFill>
                  <a:schemeClr val="tx1"/>
                </a:solidFill>
                <a:latin typeface="Lato Black" charset="0"/>
                <a:ea typeface="MS PGothic" pitchFamily="34" charset="-128"/>
                <a:cs typeface="Lato Black" charset="0"/>
              </a:defRPr>
            </a:lvl2pPr>
            <a:lvl3pPr algn="l" rtl="0" eaLnBrk="0" fontAlgn="base" hangingPunct="0">
              <a:spcBef>
                <a:spcPct val="0"/>
              </a:spcBef>
              <a:spcAft>
                <a:spcPct val="0"/>
              </a:spcAft>
              <a:defRPr sz="3200">
                <a:solidFill>
                  <a:schemeClr val="tx1"/>
                </a:solidFill>
                <a:latin typeface="Lato Black" charset="0"/>
                <a:ea typeface="MS PGothic" pitchFamily="34" charset="-128"/>
                <a:cs typeface="Lato Black" charset="0"/>
              </a:defRPr>
            </a:lvl3pPr>
            <a:lvl4pPr algn="l" rtl="0" eaLnBrk="0" fontAlgn="base" hangingPunct="0">
              <a:spcBef>
                <a:spcPct val="0"/>
              </a:spcBef>
              <a:spcAft>
                <a:spcPct val="0"/>
              </a:spcAft>
              <a:defRPr sz="3200">
                <a:solidFill>
                  <a:schemeClr val="tx1"/>
                </a:solidFill>
                <a:latin typeface="Lato Black" charset="0"/>
                <a:ea typeface="MS PGothic" pitchFamily="34" charset="-128"/>
                <a:cs typeface="Lato Black" charset="0"/>
              </a:defRPr>
            </a:lvl4pPr>
            <a:lvl5pPr algn="l" rtl="0" eaLnBrk="0" fontAlgn="base" hangingPunct="0">
              <a:spcBef>
                <a:spcPct val="0"/>
              </a:spcBef>
              <a:spcAft>
                <a:spcPct val="0"/>
              </a:spcAft>
              <a:defRPr sz="3200">
                <a:solidFill>
                  <a:schemeClr val="tx1"/>
                </a:solidFill>
                <a:latin typeface="Lato Black" charset="0"/>
                <a:ea typeface="MS PGothic" pitchFamily="34" charset="-128"/>
                <a:cs typeface="Lato Black" charset="0"/>
              </a:defRPr>
            </a:lvl5pPr>
            <a:lvl6pPr marL="457200" algn="l" rtl="0" fontAlgn="base">
              <a:lnSpc>
                <a:spcPct val="75000"/>
              </a:lnSpc>
              <a:spcBef>
                <a:spcPct val="0"/>
              </a:spcBef>
              <a:spcAft>
                <a:spcPct val="0"/>
              </a:spcAft>
              <a:defRPr sz="3200">
                <a:solidFill>
                  <a:srgbClr val="FF0000"/>
                </a:solidFill>
                <a:latin typeface="Arial Black" pitchFamily="34" charset="0"/>
              </a:defRPr>
            </a:lvl6pPr>
            <a:lvl7pPr marL="914400" algn="l" rtl="0" fontAlgn="base">
              <a:lnSpc>
                <a:spcPct val="75000"/>
              </a:lnSpc>
              <a:spcBef>
                <a:spcPct val="0"/>
              </a:spcBef>
              <a:spcAft>
                <a:spcPct val="0"/>
              </a:spcAft>
              <a:defRPr sz="3200">
                <a:solidFill>
                  <a:srgbClr val="FF0000"/>
                </a:solidFill>
                <a:latin typeface="Arial Black" pitchFamily="34" charset="0"/>
              </a:defRPr>
            </a:lvl7pPr>
            <a:lvl8pPr marL="1371600" algn="l" rtl="0" fontAlgn="base">
              <a:lnSpc>
                <a:spcPct val="75000"/>
              </a:lnSpc>
              <a:spcBef>
                <a:spcPct val="0"/>
              </a:spcBef>
              <a:spcAft>
                <a:spcPct val="0"/>
              </a:spcAft>
              <a:defRPr sz="3200">
                <a:solidFill>
                  <a:srgbClr val="FF0000"/>
                </a:solidFill>
                <a:latin typeface="Arial Black" pitchFamily="34" charset="0"/>
              </a:defRPr>
            </a:lvl8pPr>
            <a:lvl9pPr marL="1828800" algn="l" rtl="0" fontAlgn="base">
              <a:lnSpc>
                <a:spcPct val="75000"/>
              </a:lnSpc>
              <a:spcBef>
                <a:spcPct val="0"/>
              </a:spcBef>
              <a:spcAft>
                <a:spcPct val="0"/>
              </a:spcAft>
              <a:defRPr sz="3200">
                <a:solidFill>
                  <a:srgbClr val="FF0000"/>
                </a:solidFill>
                <a:latin typeface="Arial Black" pitchFamily="34" charset="0"/>
              </a:defRPr>
            </a:lvl9pPr>
          </a:lstStyle>
          <a:p>
            <a:pPr algn="l">
              <a:lnSpc>
                <a:spcPct val="150000"/>
              </a:lnSpc>
              <a:defRPr/>
            </a:pPr>
            <a:r>
              <a:rPr lang="en-US" sz="2800" b="1" dirty="0">
                <a:latin typeface="Lato" panose="020F0502020204030203" pitchFamily="34" charset="0"/>
                <a:ea typeface="ＭＳ Ｐゴシック" charset="0"/>
              </a:rPr>
              <a:t>NNIP’s 2020 Census Resource List</a:t>
            </a:r>
          </a:p>
          <a:p>
            <a:pPr algn="l">
              <a:lnSpc>
                <a:spcPct val="150000"/>
              </a:lnSpc>
              <a:defRPr/>
            </a:pPr>
            <a:r>
              <a:rPr lang="en-US" sz="2800" b="1" dirty="0">
                <a:latin typeface="Lato" panose="020F0502020204030203" pitchFamily="34" charset="0"/>
                <a:ea typeface="ＭＳ Ｐゴシック" charset="0"/>
                <a:hlinkClick r:id="rId3"/>
              </a:rPr>
              <a:t>www.neighborhoodindicators.org/2020census</a:t>
            </a:r>
            <a:endParaRPr lang="en-US" sz="2800" b="1" dirty="0">
              <a:latin typeface="Lato" panose="020F0502020204030203" pitchFamily="34" charset="0"/>
              <a:ea typeface="ＭＳ Ｐゴシック" charset="0"/>
            </a:endParaRPr>
          </a:p>
          <a:p>
            <a:pPr algn="l">
              <a:lnSpc>
                <a:spcPct val="150000"/>
              </a:lnSpc>
              <a:defRPr/>
            </a:pPr>
            <a:endParaRPr lang="en-US" sz="2800" b="1" dirty="0">
              <a:latin typeface="Lato" panose="020F0502020204030203" pitchFamily="34" charset="0"/>
              <a:ea typeface="ＭＳ Ｐゴシック" charset="0"/>
            </a:endParaRPr>
          </a:p>
          <a:p>
            <a:pPr algn="l">
              <a:lnSpc>
                <a:spcPct val="150000"/>
              </a:lnSpc>
              <a:defRPr/>
            </a:pPr>
            <a:r>
              <a:rPr lang="en-US" sz="2800" b="1" dirty="0">
                <a:latin typeface="Lato" panose="020F0502020204030203" pitchFamily="34" charset="0"/>
                <a:ea typeface="ＭＳ Ｐゴシック" charset="0"/>
              </a:rPr>
              <a:t>APPAM 2020 Census Session Presentations</a:t>
            </a:r>
          </a:p>
          <a:p>
            <a:pPr algn="l">
              <a:lnSpc>
                <a:spcPct val="150000"/>
              </a:lnSpc>
              <a:defRPr/>
            </a:pPr>
            <a:r>
              <a:rPr lang="en-US" sz="2800" b="1" dirty="0">
                <a:latin typeface="Lato" panose="020F0502020204030203" pitchFamily="34" charset="0"/>
                <a:ea typeface="ＭＳ Ｐゴシック" charset="0"/>
                <a:hlinkClick r:id="rId4"/>
              </a:rPr>
              <a:t>www.neighborhoodindicators.org/APPAM2020census</a:t>
            </a:r>
            <a:endParaRPr lang="en-US" sz="2800" b="1" dirty="0">
              <a:latin typeface="Lato" panose="020F0502020204030203" pitchFamily="34" charset="0"/>
              <a:ea typeface="ＭＳ Ｐゴシック" charset="0"/>
            </a:endParaRPr>
          </a:p>
          <a:p>
            <a:pPr algn="l">
              <a:lnSpc>
                <a:spcPct val="150000"/>
              </a:lnSpc>
              <a:defRPr/>
            </a:pPr>
            <a:endParaRPr lang="en-US" sz="2800" b="1" dirty="0">
              <a:latin typeface="Lato" panose="020F0502020204030203" pitchFamily="34" charset="0"/>
              <a:ea typeface="ＭＳ Ｐゴシック" charset="0"/>
            </a:endParaRPr>
          </a:p>
          <a:p>
            <a:pPr algn="l">
              <a:lnSpc>
                <a:spcPct val="150000"/>
              </a:lnSpc>
              <a:defRPr/>
            </a:pPr>
            <a:r>
              <a:rPr lang="en-US" sz="2800" b="1" dirty="0">
                <a:latin typeface="Lato" panose="020F0502020204030203" pitchFamily="34" charset="0"/>
                <a:ea typeface="ＭＳ Ｐゴシック" charset="0"/>
              </a:rPr>
              <a:t>Contact:  kpettit@urban.org</a:t>
            </a:r>
          </a:p>
          <a:p>
            <a:pPr algn="l">
              <a:lnSpc>
                <a:spcPct val="150000"/>
              </a:lnSpc>
              <a:defRPr/>
            </a:pPr>
            <a:endParaRPr lang="en-US" sz="2800" b="1" dirty="0">
              <a:latin typeface="Lato" panose="020F0502020204030203" pitchFamily="34" charset="0"/>
              <a:ea typeface="ＭＳ Ｐゴシック" charset="0"/>
            </a:endParaRPr>
          </a:p>
          <a:p>
            <a:pPr algn="l">
              <a:lnSpc>
                <a:spcPct val="150000"/>
              </a:lnSpc>
              <a:defRPr/>
            </a:pPr>
            <a:endParaRPr lang="en-US" sz="2800" b="1" dirty="0">
              <a:latin typeface="Lato" panose="020F0502020204030203" pitchFamily="34" charset="0"/>
              <a:ea typeface="ＭＳ Ｐゴシック" charset="0"/>
            </a:endParaRPr>
          </a:p>
          <a:p>
            <a:pPr>
              <a:lnSpc>
                <a:spcPct val="150000"/>
              </a:lnSpc>
              <a:defRPr/>
            </a:pPr>
            <a:endParaRPr lang="en-US" sz="2800" dirty="0">
              <a:latin typeface="Lato" panose="020F0502020204030203" pitchFamily="34" charset="0"/>
              <a:ea typeface="ＭＳ Ｐゴシック" charset="0"/>
            </a:endParaRPr>
          </a:p>
        </p:txBody>
      </p:sp>
    </p:spTree>
    <p:extLst>
      <p:ext uri="{BB962C8B-B14F-4D97-AF65-F5344CB8AC3E}">
        <p14:creationId xmlns:p14="http://schemas.microsoft.com/office/powerpoint/2010/main" val="191367453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9B61FEC-DF12-4021-BE5E-AAE4F5D32E9F}"/>
              </a:ext>
            </a:extLst>
          </p:cNvPr>
          <p:cNvSpPr>
            <a:spLocks noGrp="1"/>
          </p:cNvSpPr>
          <p:nvPr>
            <p:ph type="body" idx="1"/>
          </p:nvPr>
        </p:nvSpPr>
        <p:spPr>
          <a:xfrm>
            <a:off x="3305175" y="1676400"/>
            <a:ext cx="4924425" cy="3581400"/>
          </a:xfrm>
        </p:spPr>
        <p:txBody>
          <a:bodyPr/>
          <a:lstStyle/>
          <a:p>
            <a:pPr marL="457200" indent="-457200">
              <a:buClr>
                <a:srgbClr val="12719E"/>
              </a:buClr>
              <a:buFont typeface="Arial" panose="020B0604020202020204" pitchFamily="34" charset="0"/>
              <a:buChar char="•"/>
            </a:pPr>
            <a:r>
              <a:rPr lang="en-US" sz="2800" dirty="0">
                <a:latin typeface="Lato" panose="020F0502020204030203" pitchFamily="34" charset="0"/>
              </a:rPr>
              <a:t>Encourage local organizations with data and technology skills to support Get Out the Count efforts</a:t>
            </a:r>
          </a:p>
          <a:p>
            <a:pPr marL="457200" indent="-457200">
              <a:buClr>
                <a:srgbClr val="12719E"/>
              </a:buClr>
              <a:buFont typeface="Arial" panose="020B0604020202020204" pitchFamily="34" charset="0"/>
              <a:buChar char="•"/>
            </a:pPr>
            <a:r>
              <a:rPr lang="en-US" sz="2800" dirty="0">
                <a:latin typeface="Lato" panose="020F0502020204030203" pitchFamily="34" charset="0"/>
              </a:rPr>
              <a:t>Offer examples of using neighborhood data to improve Complete Count strategies</a:t>
            </a:r>
          </a:p>
        </p:txBody>
      </p:sp>
      <p:sp>
        <p:nvSpPr>
          <p:cNvPr id="2" name="Title 1">
            <a:extLst>
              <a:ext uri="{FF2B5EF4-FFF2-40B4-BE49-F238E27FC236}">
                <a16:creationId xmlns:a16="http://schemas.microsoft.com/office/drawing/2014/main" id="{C644027B-D89C-4DCF-9505-3E64B85638AD}"/>
              </a:ext>
            </a:extLst>
          </p:cNvPr>
          <p:cNvSpPr>
            <a:spLocks noGrp="1"/>
          </p:cNvSpPr>
          <p:nvPr>
            <p:ph type="title"/>
          </p:nvPr>
        </p:nvSpPr>
        <p:spPr/>
        <p:txBody>
          <a:bodyPr/>
          <a:lstStyle/>
          <a:p>
            <a:r>
              <a:rPr lang="en-US" dirty="0">
                <a:latin typeface="Lato Black" panose="020F0A02020204030203" pitchFamily="34" charset="0"/>
              </a:rPr>
              <a:t>NNIP 2020 Census Project Goals</a:t>
            </a:r>
          </a:p>
        </p:txBody>
      </p:sp>
      <p:pic>
        <p:nvPicPr>
          <p:cNvPr id="7" name="Picture 6">
            <a:extLst>
              <a:ext uri="{FF2B5EF4-FFF2-40B4-BE49-F238E27FC236}">
                <a16:creationId xmlns:a16="http://schemas.microsoft.com/office/drawing/2014/main" id="{F8A62753-38D5-4B04-A43B-3A8A7D49729C}"/>
              </a:ext>
            </a:extLst>
          </p:cNvPr>
          <p:cNvPicPr>
            <a:picLocks noChangeAspect="1"/>
          </p:cNvPicPr>
          <p:nvPr/>
        </p:nvPicPr>
        <p:blipFill rotWithShape="1">
          <a:blip r:embed="rId3">
            <a:extLst>
              <a:ext uri="{28A0092B-C50C-407E-A947-70E740481C1C}">
                <a14:useLocalDpi xmlns:a14="http://schemas.microsoft.com/office/drawing/2010/main" val="0"/>
              </a:ext>
            </a:extLst>
          </a:blip>
          <a:srcRect l="17187" t="29333" r="17187" b="20666"/>
          <a:stretch/>
        </p:blipFill>
        <p:spPr>
          <a:xfrm>
            <a:off x="304800" y="2362200"/>
            <a:ext cx="3000375" cy="2286000"/>
          </a:xfrm>
          <a:prstGeom prst="rect">
            <a:avLst/>
          </a:prstGeom>
        </p:spPr>
      </p:pic>
    </p:spTree>
    <p:extLst>
      <p:ext uri="{BB962C8B-B14F-4D97-AF65-F5344CB8AC3E}">
        <p14:creationId xmlns:p14="http://schemas.microsoft.com/office/powerpoint/2010/main" val="339849103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B4F26-62B8-476D-B530-B96D9EBD7FB3}"/>
              </a:ext>
            </a:extLst>
          </p:cNvPr>
          <p:cNvSpPr>
            <a:spLocks noGrp="1"/>
          </p:cNvSpPr>
          <p:nvPr>
            <p:ph type="title"/>
          </p:nvPr>
        </p:nvSpPr>
        <p:spPr/>
        <p:txBody>
          <a:bodyPr/>
          <a:lstStyle/>
          <a:p>
            <a:r>
              <a:rPr lang="en-US" dirty="0">
                <a:latin typeface="Lato Black" panose="020F0A02020204030203" pitchFamily="34" charset="0"/>
              </a:rPr>
              <a:t>We need you!</a:t>
            </a:r>
          </a:p>
        </p:txBody>
      </p:sp>
      <p:sp>
        <p:nvSpPr>
          <p:cNvPr id="3" name="Rectangle 2"/>
          <p:cNvSpPr/>
          <p:nvPr/>
        </p:nvSpPr>
        <p:spPr>
          <a:xfrm>
            <a:off x="429004" y="1383177"/>
            <a:ext cx="8176258" cy="461665"/>
          </a:xfrm>
          <a:prstGeom prst="rect">
            <a:avLst/>
          </a:prstGeom>
        </p:spPr>
        <p:txBody>
          <a:bodyPr wrap="square">
            <a:spAutoFit/>
          </a:bodyPr>
          <a:lstStyle/>
          <a:p>
            <a:r>
              <a:rPr lang="en-US" dirty="0">
                <a:latin typeface="Lato Regular" panose="020F0502020204030203" pitchFamily="34" charset="0"/>
              </a:rPr>
              <a:t>Your organizations can be </a:t>
            </a:r>
            <a:r>
              <a:rPr lang="en-US" b="1" dirty="0">
                <a:latin typeface="Lato Regular" panose="020F0502020204030203" pitchFamily="34" charset="0"/>
              </a:rPr>
              <a:t>trusted messengers </a:t>
            </a:r>
            <a:r>
              <a:rPr lang="en-US" dirty="0">
                <a:latin typeface="Lato Regular" panose="020F0502020204030203" pitchFamily="34" charset="0"/>
              </a:rPr>
              <a:t>that:</a:t>
            </a:r>
          </a:p>
        </p:txBody>
      </p:sp>
      <p:sp>
        <p:nvSpPr>
          <p:cNvPr id="8" name="Rectangle: Rounded Corners 7">
            <a:extLst>
              <a:ext uri="{FF2B5EF4-FFF2-40B4-BE49-F238E27FC236}">
                <a16:creationId xmlns:a16="http://schemas.microsoft.com/office/drawing/2014/main" id="{5548911F-3567-4649-828C-BDFEF5B196E7}"/>
              </a:ext>
            </a:extLst>
          </p:cNvPr>
          <p:cNvSpPr/>
          <p:nvPr/>
        </p:nvSpPr>
        <p:spPr>
          <a:xfrm>
            <a:off x="443789" y="3268259"/>
            <a:ext cx="8229600" cy="510778"/>
          </a:xfrm>
          <a:prstGeom prst="roundRect">
            <a:avLst/>
          </a:prstGeom>
          <a:solidFill>
            <a:schemeClr val="accent2">
              <a:lumMod val="60000"/>
              <a:lumOff val="40000"/>
            </a:schemeClr>
          </a:solidFill>
          <a:ln w="22225">
            <a:solidFill>
              <a:schemeClr val="accent5"/>
            </a:solidFill>
          </a:ln>
        </p:spPr>
        <p:txBody>
          <a:bodyPr wrap="square" anchor="ctr" anchorCtr="0">
            <a:spAutoFit/>
          </a:bodyPr>
          <a:lstStyle/>
          <a:p>
            <a:r>
              <a:rPr lang="en-US" dirty="0">
                <a:latin typeface="Lato" panose="020F0502020204030203" pitchFamily="34" charset="0"/>
              </a:rPr>
              <a:t>Know local priority issues and concerns</a:t>
            </a:r>
          </a:p>
        </p:txBody>
      </p:sp>
      <p:sp>
        <p:nvSpPr>
          <p:cNvPr id="9" name="Rectangle: Rounded Corners 8">
            <a:extLst>
              <a:ext uri="{FF2B5EF4-FFF2-40B4-BE49-F238E27FC236}">
                <a16:creationId xmlns:a16="http://schemas.microsoft.com/office/drawing/2014/main" id="{5C965DC8-389E-42AC-93F3-478AC7215C2F}"/>
              </a:ext>
            </a:extLst>
          </p:cNvPr>
          <p:cNvSpPr/>
          <p:nvPr/>
        </p:nvSpPr>
        <p:spPr>
          <a:xfrm>
            <a:off x="443789" y="2133600"/>
            <a:ext cx="8229600" cy="510778"/>
          </a:xfrm>
          <a:prstGeom prst="roundRect">
            <a:avLst/>
          </a:prstGeom>
          <a:solidFill>
            <a:schemeClr val="bg1">
              <a:lumMod val="95000"/>
            </a:schemeClr>
          </a:solidFill>
          <a:ln w="22225">
            <a:solidFill>
              <a:schemeClr val="accent5"/>
            </a:solidFill>
          </a:ln>
        </p:spPr>
        <p:txBody>
          <a:bodyPr wrap="square" anchor="ctr" anchorCtr="0">
            <a:spAutoFit/>
          </a:bodyPr>
          <a:lstStyle/>
          <a:p>
            <a:r>
              <a:rPr lang="en-US" dirty="0">
                <a:latin typeface="Lato" panose="020F0502020204030203" pitchFamily="34" charset="0"/>
              </a:rPr>
              <a:t>Know the people and neighborhoods</a:t>
            </a:r>
          </a:p>
        </p:txBody>
      </p:sp>
      <p:sp>
        <p:nvSpPr>
          <p:cNvPr id="11" name="Rectangle: Rounded Corners 1">
            <a:extLst>
              <a:ext uri="{FF2B5EF4-FFF2-40B4-BE49-F238E27FC236}">
                <a16:creationId xmlns:a16="http://schemas.microsoft.com/office/drawing/2014/main" id="{141CF1F4-A193-4715-BDC6-D2BBD89D1F37}"/>
              </a:ext>
            </a:extLst>
          </p:cNvPr>
          <p:cNvSpPr/>
          <p:nvPr/>
        </p:nvSpPr>
        <p:spPr>
          <a:xfrm>
            <a:off x="402333" y="4572000"/>
            <a:ext cx="8229600" cy="510778"/>
          </a:xfrm>
          <a:prstGeom prst="roundRect">
            <a:avLst/>
          </a:prstGeom>
          <a:solidFill>
            <a:schemeClr val="tx2">
              <a:lumMod val="20000"/>
              <a:lumOff val="80000"/>
            </a:schemeClr>
          </a:solidFill>
          <a:ln w="22225">
            <a:solidFill>
              <a:schemeClr val="accent5"/>
            </a:solidFill>
          </a:ln>
        </p:spPr>
        <p:txBody>
          <a:bodyPr wrap="square" anchor="ctr" anchorCtr="0">
            <a:spAutoFit/>
          </a:bodyPr>
          <a:lstStyle/>
          <a:p>
            <a:r>
              <a:rPr lang="en-US" dirty="0">
                <a:latin typeface="Lato" panose="020F0502020204030203" pitchFamily="34" charset="0"/>
              </a:rPr>
              <a:t>Collaborate with key players in public and nonprofit sectors</a:t>
            </a:r>
          </a:p>
        </p:txBody>
      </p:sp>
    </p:spTree>
    <p:extLst>
      <p:ext uri="{BB962C8B-B14F-4D97-AF65-F5344CB8AC3E}">
        <p14:creationId xmlns:p14="http://schemas.microsoft.com/office/powerpoint/2010/main" val="346622758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180CE3B-2D2B-47B3-9B6D-7EDA499AC312}"/>
              </a:ext>
            </a:extLst>
          </p:cNvPr>
          <p:cNvSpPr>
            <a:spLocks noGrp="1"/>
          </p:cNvSpPr>
          <p:nvPr>
            <p:ph type="body" idx="1"/>
          </p:nvPr>
        </p:nvSpPr>
        <p:spPr>
          <a:xfrm>
            <a:off x="457200" y="2362200"/>
            <a:ext cx="7772400" cy="3621426"/>
          </a:xfrm>
        </p:spPr>
        <p:txBody>
          <a:bodyPr/>
          <a:lstStyle/>
          <a:p>
            <a:pPr marL="7938" algn="ctr">
              <a:lnSpc>
                <a:spcPct val="120000"/>
              </a:lnSpc>
              <a:buClr>
                <a:srgbClr val="0A4C6A"/>
              </a:buClr>
            </a:pPr>
            <a:r>
              <a:rPr lang="en-US" sz="2800" dirty="0">
                <a:latin typeface="Lato" panose="020F0502020204030203" pitchFamily="34" charset="0"/>
              </a:rPr>
              <a:t>A successful Census requires </a:t>
            </a:r>
          </a:p>
          <a:p>
            <a:pPr marL="7938" algn="ctr">
              <a:lnSpc>
                <a:spcPct val="120000"/>
              </a:lnSpc>
              <a:buClr>
                <a:srgbClr val="0A4C6A"/>
              </a:buClr>
            </a:pPr>
            <a:r>
              <a:rPr lang="en-US" sz="2800" dirty="0">
                <a:latin typeface="Lato" panose="020F0502020204030203" pitchFamily="34" charset="0"/>
              </a:rPr>
              <a:t>adequate Congressional appropriations </a:t>
            </a:r>
          </a:p>
          <a:p>
            <a:pPr marL="7938" algn="ctr">
              <a:lnSpc>
                <a:spcPct val="120000"/>
              </a:lnSpc>
              <a:buClr>
                <a:srgbClr val="0A4C6A"/>
              </a:buClr>
            </a:pPr>
            <a:r>
              <a:rPr lang="en-US" sz="2800" dirty="0">
                <a:latin typeface="Lato" panose="020F0502020204030203" pitchFamily="34" charset="0"/>
              </a:rPr>
              <a:t>for operations and communications.</a:t>
            </a:r>
          </a:p>
          <a:p>
            <a:pPr marL="350838" indent="-342900">
              <a:buClr>
                <a:srgbClr val="0A4C6A"/>
              </a:buClr>
              <a:buFont typeface="Wingdings" panose="05000000000000000000" pitchFamily="2" charset="2"/>
              <a:buChar char="§"/>
            </a:pPr>
            <a:endParaRPr lang="en-US" sz="2800" dirty="0">
              <a:latin typeface="Lato" panose="020F0502020204030203" pitchFamily="34" charset="0"/>
            </a:endParaRPr>
          </a:p>
          <a:p>
            <a:pPr marL="7938">
              <a:buClr>
                <a:srgbClr val="0A4C6A"/>
              </a:buClr>
            </a:pPr>
            <a:endParaRPr lang="en-US" sz="2800" i="1" dirty="0">
              <a:latin typeface="Lato" panose="020F0502020204030203" pitchFamily="34" charset="0"/>
            </a:endParaRPr>
          </a:p>
          <a:p>
            <a:pPr marL="7938">
              <a:buClr>
                <a:srgbClr val="0A4C6A"/>
              </a:buClr>
            </a:pPr>
            <a:r>
              <a:rPr lang="en-US" sz="2800" dirty="0">
                <a:latin typeface="Lato" panose="020F0502020204030203" pitchFamily="34" charset="0"/>
              </a:rPr>
              <a:t>Resource</a:t>
            </a:r>
            <a:r>
              <a:rPr lang="en-US" sz="2800" i="1" dirty="0">
                <a:latin typeface="Lato" panose="020F0502020204030203" pitchFamily="34" charset="0"/>
              </a:rPr>
              <a:t>: </a:t>
            </a:r>
            <a:r>
              <a:rPr lang="en-US" sz="2800" dirty="0">
                <a:latin typeface="Lato" panose="020F0502020204030203" pitchFamily="34" charset="0"/>
                <a:hlinkClick r:id="rId3"/>
              </a:rPr>
              <a:t>Census Project</a:t>
            </a:r>
            <a:endParaRPr lang="en-US" sz="2800" dirty="0">
              <a:latin typeface="Lato" panose="020F0502020204030203" pitchFamily="34" charset="0"/>
            </a:endParaRPr>
          </a:p>
          <a:p>
            <a:endParaRPr lang="en-US" dirty="0"/>
          </a:p>
        </p:txBody>
      </p:sp>
      <p:sp>
        <p:nvSpPr>
          <p:cNvPr id="2" name="Title 1">
            <a:extLst>
              <a:ext uri="{FF2B5EF4-FFF2-40B4-BE49-F238E27FC236}">
                <a16:creationId xmlns:a16="http://schemas.microsoft.com/office/drawing/2014/main" id="{2EA44ADA-3FA7-4937-B3FE-263E2CB91165}"/>
              </a:ext>
            </a:extLst>
          </p:cNvPr>
          <p:cNvSpPr>
            <a:spLocks noGrp="1"/>
          </p:cNvSpPr>
          <p:nvPr>
            <p:ph type="title"/>
          </p:nvPr>
        </p:nvSpPr>
        <p:spPr/>
        <p:txBody>
          <a:bodyPr/>
          <a:lstStyle/>
          <a:p>
            <a:r>
              <a:rPr lang="en-US" dirty="0">
                <a:latin typeface="Lato Black" panose="020F0A02020204030203" pitchFamily="34" charset="0"/>
              </a:rPr>
              <a:t>National Activism</a:t>
            </a:r>
          </a:p>
        </p:txBody>
      </p:sp>
      <p:pic>
        <p:nvPicPr>
          <p:cNvPr id="6" name="Picture 5">
            <a:extLst>
              <a:ext uri="{FF2B5EF4-FFF2-40B4-BE49-F238E27FC236}">
                <a16:creationId xmlns:a16="http://schemas.microsoft.com/office/drawing/2014/main" id="{CA803C93-9C7F-4BE4-AD02-ACF756924C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48491"/>
            <a:ext cx="2438400" cy="2438400"/>
          </a:xfrm>
          <a:prstGeom prst="rect">
            <a:avLst/>
          </a:prstGeom>
        </p:spPr>
      </p:pic>
    </p:spTree>
    <p:extLst>
      <p:ext uri="{BB962C8B-B14F-4D97-AF65-F5344CB8AC3E}">
        <p14:creationId xmlns:p14="http://schemas.microsoft.com/office/powerpoint/2010/main" val="210268474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44ADA-3FA7-4937-B3FE-263E2CB91165}"/>
              </a:ext>
            </a:extLst>
          </p:cNvPr>
          <p:cNvSpPr>
            <a:spLocks noGrp="1"/>
          </p:cNvSpPr>
          <p:nvPr>
            <p:ph type="title"/>
          </p:nvPr>
        </p:nvSpPr>
        <p:spPr/>
        <p:txBody>
          <a:bodyPr/>
          <a:lstStyle/>
          <a:p>
            <a:r>
              <a:rPr lang="en-US" dirty="0">
                <a:latin typeface="Lato Black" panose="020F0A02020204030203" pitchFamily="34" charset="0"/>
              </a:rPr>
              <a:t>Local Activism: Get Started </a:t>
            </a:r>
          </a:p>
        </p:txBody>
      </p:sp>
      <p:grpSp>
        <p:nvGrpSpPr>
          <p:cNvPr id="7" name="Group 6"/>
          <p:cNvGrpSpPr/>
          <p:nvPr/>
        </p:nvGrpSpPr>
        <p:grpSpPr>
          <a:xfrm>
            <a:off x="457198" y="1371600"/>
            <a:ext cx="8226426" cy="4114800"/>
            <a:chOff x="457198" y="1371600"/>
            <a:chExt cx="8226426" cy="1524000"/>
          </a:xfrm>
        </p:grpSpPr>
        <p:sp>
          <p:nvSpPr>
            <p:cNvPr id="4" name="Rectangle 3">
              <a:extLst>
                <a:ext uri="{FF2B5EF4-FFF2-40B4-BE49-F238E27FC236}">
                  <a16:creationId xmlns:a16="http://schemas.microsoft.com/office/drawing/2014/main" id="{558AB4EB-69DC-4CCD-B423-8C9A27A4A1A2}"/>
                </a:ext>
              </a:extLst>
            </p:cNvPr>
            <p:cNvSpPr/>
            <p:nvPr/>
          </p:nvSpPr>
          <p:spPr>
            <a:xfrm>
              <a:off x="457199" y="1371600"/>
              <a:ext cx="8226425" cy="1524000"/>
            </a:xfrm>
            <a:prstGeom prst="roundRect">
              <a:avLst/>
            </a:prstGeom>
            <a:solidFill>
              <a:srgbClr val="0A4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5136D79-5502-4478-9782-BEB615460479}"/>
                </a:ext>
              </a:extLst>
            </p:cNvPr>
            <p:cNvSpPr/>
            <p:nvPr/>
          </p:nvSpPr>
          <p:spPr>
            <a:xfrm>
              <a:off x="2653937" y="1447800"/>
              <a:ext cx="5956663" cy="1371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r>
                <a:rPr lang="en-US" dirty="0"/>
                <a:t>z</a:t>
              </a:r>
            </a:p>
          </p:txBody>
        </p:sp>
        <p:sp>
          <p:nvSpPr>
            <p:cNvPr id="10" name="TextBox 9">
              <a:extLst>
                <a:ext uri="{FF2B5EF4-FFF2-40B4-BE49-F238E27FC236}">
                  <a16:creationId xmlns:a16="http://schemas.microsoft.com/office/drawing/2014/main" id="{0F42E56B-A9A3-46E8-A2E5-D8A337E7C64B}"/>
                </a:ext>
              </a:extLst>
            </p:cNvPr>
            <p:cNvSpPr txBox="1"/>
            <p:nvPr/>
          </p:nvSpPr>
          <p:spPr>
            <a:xfrm>
              <a:off x="457198" y="1431488"/>
              <a:ext cx="2196739" cy="1328023"/>
            </a:xfrm>
            <a:prstGeom prst="roundRect">
              <a:avLst/>
            </a:prstGeom>
            <a:noFill/>
          </p:spPr>
          <p:txBody>
            <a:bodyPr wrap="square" rtlCol="0" anchor="ctr">
              <a:spAutoFit/>
            </a:bodyPr>
            <a:lstStyle/>
            <a:p>
              <a:pPr algn="ctr"/>
              <a:r>
                <a:rPr lang="en-US" dirty="0">
                  <a:solidFill>
                    <a:schemeClr val="bg1"/>
                  </a:solidFill>
                  <a:latin typeface="Lato" panose="020F0502020204030203" pitchFamily="34" charset="0"/>
                </a:rPr>
                <a:t>What’s happening locally?</a:t>
              </a:r>
            </a:p>
          </p:txBody>
        </p:sp>
      </p:grpSp>
      <p:sp>
        <p:nvSpPr>
          <p:cNvPr id="23" name="TextBox 22">
            <a:extLst>
              <a:ext uri="{FF2B5EF4-FFF2-40B4-BE49-F238E27FC236}">
                <a16:creationId xmlns:a16="http://schemas.microsoft.com/office/drawing/2014/main" id="{B580D0F5-0F92-4F7C-9DD5-4754E08E8A62}"/>
              </a:ext>
            </a:extLst>
          </p:cNvPr>
          <p:cNvSpPr txBox="1"/>
          <p:nvPr/>
        </p:nvSpPr>
        <p:spPr>
          <a:xfrm>
            <a:off x="2779712" y="2395478"/>
            <a:ext cx="5867400" cy="1992035"/>
          </a:xfrm>
          <a:prstGeom prst="roundRect">
            <a:avLst/>
          </a:prstGeom>
          <a:noFill/>
        </p:spPr>
        <p:txBody>
          <a:bodyPr wrap="square" rtlCol="0">
            <a:spAutoFit/>
          </a:bodyPr>
          <a:lstStyle/>
          <a:p>
            <a:pPr marL="342900" indent="-342900">
              <a:spcBef>
                <a:spcPts val="600"/>
              </a:spcBef>
              <a:buClr>
                <a:srgbClr val="12719E"/>
              </a:buClr>
              <a:buFont typeface="Wingdings" panose="05000000000000000000" pitchFamily="2" charset="2"/>
              <a:buChar char="§"/>
            </a:pPr>
            <a:r>
              <a:rPr lang="en-US" dirty="0">
                <a:latin typeface="Lato" panose="020F0502020204030203" pitchFamily="34" charset="0"/>
              </a:rPr>
              <a:t>Civil rights and other advocacy groups</a:t>
            </a:r>
          </a:p>
          <a:p>
            <a:pPr marL="342900" indent="-342900">
              <a:spcBef>
                <a:spcPts val="600"/>
              </a:spcBef>
              <a:buClr>
                <a:srgbClr val="12719E"/>
              </a:buClr>
              <a:buFont typeface="Wingdings" panose="05000000000000000000" pitchFamily="2" charset="2"/>
              <a:buChar char="§"/>
            </a:pPr>
            <a:r>
              <a:rPr lang="en-US" dirty="0">
                <a:latin typeface="Lato" panose="020F0502020204030203" pitchFamily="34" charset="0"/>
              </a:rPr>
              <a:t>State and local funders’ collaboratives</a:t>
            </a:r>
          </a:p>
          <a:p>
            <a:pPr marL="342900" indent="-342900">
              <a:spcBef>
                <a:spcPts val="600"/>
              </a:spcBef>
              <a:buClr>
                <a:srgbClr val="12719E"/>
              </a:buClr>
              <a:buFont typeface="Wingdings" panose="05000000000000000000" pitchFamily="2" charset="2"/>
              <a:buChar char="§"/>
            </a:pPr>
            <a:r>
              <a:rPr lang="en-US" dirty="0">
                <a:latin typeface="Lato" panose="020F0502020204030203" pitchFamily="34" charset="0"/>
              </a:rPr>
              <a:t>University offices</a:t>
            </a:r>
          </a:p>
          <a:p>
            <a:pPr marL="342900" indent="-342900">
              <a:spcBef>
                <a:spcPts val="600"/>
              </a:spcBef>
              <a:buClr>
                <a:srgbClr val="12719E"/>
              </a:buClr>
              <a:buFont typeface="Wingdings" panose="05000000000000000000" pitchFamily="2" charset="2"/>
              <a:buChar char="§"/>
            </a:pPr>
            <a:r>
              <a:rPr lang="en-US" dirty="0">
                <a:latin typeface="Lato" panose="020F0502020204030203" pitchFamily="34" charset="0"/>
              </a:rPr>
              <a:t>Complete count committees</a:t>
            </a:r>
          </a:p>
        </p:txBody>
      </p:sp>
    </p:spTree>
    <p:extLst>
      <p:ext uri="{BB962C8B-B14F-4D97-AF65-F5344CB8AC3E}">
        <p14:creationId xmlns:p14="http://schemas.microsoft.com/office/powerpoint/2010/main" val="181727982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Lato Black" panose="020F0A02020204030203" pitchFamily="34" charset="0"/>
              </a:rPr>
              <a:t>Complete Count Committees</a:t>
            </a:r>
          </a:p>
        </p:txBody>
      </p:sp>
      <p:sp>
        <p:nvSpPr>
          <p:cNvPr id="12" name="TextBox 11"/>
          <p:cNvSpPr txBox="1"/>
          <p:nvPr/>
        </p:nvSpPr>
        <p:spPr>
          <a:xfrm>
            <a:off x="457199" y="1284221"/>
            <a:ext cx="8686801" cy="1954381"/>
          </a:xfrm>
          <a:prstGeom prst="rect">
            <a:avLst/>
          </a:prstGeom>
          <a:noFill/>
        </p:spPr>
        <p:txBody>
          <a:bodyPr wrap="square" rtlCol="0">
            <a:spAutoFit/>
          </a:bodyPr>
          <a:lstStyle/>
          <a:p>
            <a:endParaRPr lang="en-US" b="1" dirty="0">
              <a:solidFill>
                <a:srgbClr val="0A4C6A"/>
              </a:solidFill>
              <a:latin typeface="Lato" panose="020F0502020204030203" pitchFamily="34" charset="0"/>
            </a:endParaRPr>
          </a:p>
          <a:p>
            <a:pPr marL="342900" indent="-342900">
              <a:spcBef>
                <a:spcPts val="600"/>
              </a:spcBef>
              <a:spcAft>
                <a:spcPts val="600"/>
              </a:spcAft>
              <a:buClr>
                <a:srgbClr val="12719E"/>
              </a:buClr>
              <a:buFont typeface="Wingdings" panose="05000000000000000000" pitchFamily="2" charset="2"/>
              <a:buChar char="§"/>
            </a:pPr>
            <a:endParaRPr lang="en-US" dirty="0">
              <a:latin typeface="Lato" panose="020F0502020204030203" pitchFamily="34" charset="0"/>
            </a:endParaRPr>
          </a:p>
          <a:p>
            <a:pPr marL="342900" indent="-342900">
              <a:spcBef>
                <a:spcPts val="600"/>
              </a:spcBef>
              <a:spcAft>
                <a:spcPts val="600"/>
              </a:spcAft>
              <a:buClr>
                <a:srgbClr val="12719E"/>
              </a:buClr>
              <a:buFont typeface="Wingdings" panose="05000000000000000000" pitchFamily="2" charset="2"/>
              <a:buChar char="§"/>
            </a:pPr>
            <a:endParaRPr lang="en-US" dirty="0">
              <a:latin typeface="Lato" panose="020F0502020204030203" pitchFamily="34" charset="0"/>
            </a:endParaRPr>
          </a:p>
          <a:p>
            <a:pPr marL="342900" indent="-342900">
              <a:spcBef>
                <a:spcPts val="600"/>
              </a:spcBef>
              <a:spcAft>
                <a:spcPts val="600"/>
              </a:spcAft>
              <a:buClr>
                <a:srgbClr val="12719E"/>
              </a:buClr>
              <a:buFont typeface="Wingdings" panose="05000000000000000000" pitchFamily="2" charset="2"/>
              <a:buChar char="§"/>
            </a:pPr>
            <a:endParaRPr lang="en-US" dirty="0">
              <a:latin typeface="Lato" panose="020F0502020204030203" pitchFamily="34" charset="0"/>
            </a:endParaRPr>
          </a:p>
        </p:txBody>
      </p:sp>
      <p:pic>
        <p:nvPicPr>
          <p:cNvPr id="4" name="Picture 3">
            <a:extLst>
              <a:ext uri="{FF2B5EF4-FFF2-40B4-BE49-F238E27FC236}">
                <a16:creationId xmlns:a16="http://schemas.microsoft.com/office/drawing/2014/main" id="{E79D4FB5-CEC5-4791-B26C-382D157007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403407"/>
            <a:ext cx="2514600" cy="2514600"/>
          </a:xfrm>
          <a:prstGeom prst="rect">
            <a:avLst/>
          </a:prstGeom>
        </p:spPr>
      </p:pic>
      <p:sp>
        <p:nvSpPr>
          <p:cNvPr id="6" name="Text Placeholder 4">
            <a:extLst>
              <a:ext uri="{FF2B5EF4-FFF2-40B4-BE49-F238E27FC236}">
                <a16:creationId xmlns:a16="http://schemas.microsoft.com/office/drawing/2014/main" id="{B3C93D44-7A88-4B3C-9B5C-1E5159716EDC}"/>
              </a:ext>
            </a:extLst>
          </p:cNvPr>
          <p:cNvSpPr txBox="1">
            <a:spLocks/>
          </p:cNvSpPr>
          <p:nvPr/>
        </p:nvSpPr>
        <p:spPr bwMode="auto">
          <a:xfrm>
            <a:off x="2286000" y="1833167"/>
            <a:ext cx="6172200" cy="362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0" bIns="45720" numCol="1" anchor="t" anchorCtr="0" compatLnSpc="1">
            <a:prstTxWarp prst="textNoShape">
              <a:avLst/>
            </a:prstTxWarp>
          </a:bodyPr>
          <a:lstStyle>
            <a:lvl1pPr marL="342900" indent="-685800" algn="l" rtl="0" eaLnBrk="1" fontAlgn="base" hangingPunct="1">
              <a:lnSpc>
                <a:spcPts val="2700"/>
              </a:lnSpc>
              <a:spcBef>
                <a:spcPct val="20000"/>
              </a:spcBef>
              <a:spcAft>
                <a:spcPct val="0"/>
              </a:spcAft>
              <a:defRPr sz="1800">
                <a:solidFill>
                  <a:srgbClr val="000000"/>
                </a:solidFill>
                <a:latin typeface="Lato Regular"/>
                <a:ea typeface="MS PGothic" pitchFamily="34" charset="-128"/>
                <a:cs typeface="Lato Regular"/>
              </a:defRPr>
            </a:lvl1pPr>
            <a:lvl2pPr marL="465138" indent="-190500" algn="l" rtl="0" eaLnBrk="1" fontAlgn="base" hangingPunct="1">
              <a:lnSpc>
                <a:spcPts val="2125"/>
              </a:lnSpc>
              <a:spcBef>
                <a:spcPts val="988"/>
              </a:spcBef>
              <a:spcAft>
                <a:spcPts val="1200"/>
              </a:spcAft>
              <a:buClr>
                <a:schemeClr val="tx2"/>
              </a:buClr>
              <a:buFont typeface="Wingdings" charset="2"/>
              <a:buChar char="§"/>
              <a:defRPr sz="1600">
                <a:solidFill>
                  <a:schemeClr val="tx1"/>
                </a:solidFill>
                <a:latin typeface="Lato Regular"/>
                <a:ea typeface="MS PGothic" pitchFamily="34" charset="-128"/>
                <a:cs typeface="Lato Regular"/>
              </a:defRPr>
            </a:lvl2pPr>
            <a:lvl3pPr marL="885825" indent="-136525" algn="l" rtl="0" eaLnBrk="1" fontAlgn="base" hangingPunct="1">
              <a:lnSpc>
                <a:spcPct val="85000"/>
              </a:lnSpc>
              <a:spcBef>
                <a:spcPts val="600"/>
              </a:spcBef>
              <a:spcAft>
                <a:spcPct val="0"/>
              </a:spcAft>
              <a:buClr>
                <a:schemeClr val="tx2"/>
              </a:buClr>
              <a:buFont typeface="Wingdings" charset="2"/>
              <a:buChar char="§"/>
              <a:defRPr sz="1600">
                <a:solidFill>
                  <a:schemeClr val="tx1"/>
                </a:solidFill>
                <a:latin typeface="Lato Regular"/>
                <a:ea typeface="MS PGothic" pitchFamily="34" charset="-128"/>
                <a:cs typeface="Lato Regular"/>
              </a:defRPr>
            </a:lvl3pPr>
            <a:lvl4pPr marL="1141413" indent="-209550" algn="l" rtl="0" eaLnBrk="1" fontAlgn="base" hangingPunct="1">
              <a:lnSpc>
                <a:spcPct val="85000"/>
              </a:lnSpc>
              <a:spcBef>
                <a:spcPts val="600"/>
              </a:spcBef>
              <a:spcAft>
                <a:spcPct val="0"/>
              </a:spcAft>
              <a:buClr>
                <a:schemeClr val="tx2"/>
              </a:buClr>
              <a:buFont typeface="Wingdings" charset="2"/>
              <a:buChar char="§"/>
              <a:defRPr sz="1400">
                <a:solidFill>
                  <a:schemeClr val="tx1"/>
                </a:solidFill>
                <a:latin typeface="Lato Regular"/>
                <a:ea typeface="MS PGothic" pitchFamily="34" charset="-128"/>
                <a:cs typeface="Lato Regular"/>
              </a:defRPr>
            </a:lvl4pPr>
            <a:lvl5pPr marL="1370013" indent="-171450" algn="l" rtl="0" eaLnBrk="1" fontAlgn="base" hangingPunct="1">
              <a:lnSpc>
                <a:spcPct val="85000"/>
              </a:lnSpc>
              <a:spcBef>
                <a:spcPct val="20000"/>
              </a:spcBef>
              <a:spcAft>
                <a:spcPct val="0"/>
              </a:spcAft>
              <a:buClr>
                <a:schemeClr val="tx2"/>
              </a:buClr>
              <a:buFont typeface="Wingdings" charset="2"/>
              <a:buChar char="§"/>
              <a:defRPr sz="1400">
                <a:solidFill>
                  <a:schemeClr val="tx1"/>
                </a:solidFill>
                <a:latin typeface="Lato Regular"/>
                <a:ea typeface="MS PGothic" pitchFamily="34" charset="-128"/>
                <a:cs typeface="Lato Regular"/>
              </a:defRPr>
            </a:lvl5pPr>
            <a:lvl6pPr marL="2514600" indent="-228600" algn="l" rtl="0" eaLnBrk="1" fontAlgn="base" hangingPunct="1">
              <a:lnSpc>
                <a:spcPct val="85000"/>
              </a:lnSpc>
              <a:spcBef>
                <a:spcPct val="20000"/>
              </a:spcBef>
              <a:spcAft>
                <a:spcPct val="0"/>
              </a:spcAft>
              <a:buChar char="»"/>
              <a:defRPr sz="2000">
                <a:solidFill>
                  <a:schemeClr val="tx1"/>
                </a:solidFill>
                <a:latin typeface="+mn-lt"/>
                <a:ea typeface="+mn-ea"/>
              </a:defRPr>
            </a:lvl6pPr>
            <a:lvl7pPr marL="2971800" indent="-228600" algn="l" rtl="0" eaLnBrk="1" fontAlgn="base" hangingPunct="1">
              <a:lnSpc>
                <a:spcPct val="85000"/>
              </a:lnSpc>
              <a:spcBef>
                <a:spcPct val="20000"/>
              </a:spcBef>
              <a:spcAft>
                <a:spcPct val="0"/>
              </a:spcAft>
              <a:buChar char="»"/>
              <a:defRPr sz="2000">
                <a:solidFill>
                  <a:schemeClr val="tx1"/>
                </a:solidFill>
                <a:latin typeface="+mn-lt"/>
                <a:ea typeface="+mn-ea"/>
              </a:defRPr>
            </a:lvl7pPr>
            <a:lvl8pPr marL="3429000" indent="-228600" algn="l" rtl="0" eaLnBrk="1" fontAlgn="base" hangingPunct="1">
              <a:lnSpc>
                <a:spcPct val="85000"/>
              </a:lnSpc>
              <a:spcBef>
                <a:spcPct val="20000"/>
              </a:spcBef>
              <a:spcAft>
                <a:spcPct val="0"/>
              </a:spcAft>
              <a:buChar char="»"/>
              <a:defRPr sz="2000">
                <a:solidFill>
                  <a:schemeClr val="tx1"/>
                </a:solidFill>
                <a:latin typeface="+mn-lt"/>
                <a:ea typeface="+mn-ea"/>
              </a:defRPr>
            </a:lvl8pPr>
            <a:lvl9pPr marL="3886200" indent="-228600" algn="l" rtl="0" eaLnBrk="1" fontAlgn="base" hangingPunct="1">
              <a:lnSpc>
                <a:spcPct val="85000"/>
              </a:lnSpc>
              <a:spcBef>
                <a:spcPct val="20000"/>
              </a:spcBef>
              <a:spcAft>
                <a:spcPct val="0"/>
              </a:spcAft>
              <a:buChar char="»"/>
              <a:defRPr sz="2000">
                <a:solidFill>
                  <a:schemeClr val="tx1"/>
                </a:solidFill>
                <a:latin typeface="+mn-lt"/>
                <a:ea typeface="+mn-ea"/>
              </a:defRPr>
            </a:lvl9pPr>
          </a:lstStyle>
          <a:p>
            <a:pPr marL="7938" algn="ctr">
              <a:lnSpc>
                <a:spcPct val="120000"/>
              </a:lnSpc>
              <a:buClr>
                <a:srgbClr val="0A4C6A"/>
              </a:buClr>
            </a:pPr>
            <a:r>
              <a:rPr lang="en-US" sz="2800" dirty="0">
                <a:latin typeface="Lato" panose="020F0502020204030203" pitchFamily="34" charset="0"/>
              </a:rPr>
              <a:t>Volunteer committees established </a:t>
            </a:r>
          </a:p>
          <a:p>
            <a:pPr marL="7938" algn="ctr">
              <a:lnSpc>
                <a:spcPct val="120000"/>
              </a:lnSpc>
              <a:buClr>
                <a:srgbClr val="0A4C6A"/>
              </a:buClr>
            </a:pPr>
            <a:r>
              <a:rPr lang="en-US" sz="2800" dirty="0">
                <a:latin typeface="Lato" panose="020F0502020204030203" pitchFamily="34" charset="0"/>
              </a:rPr>
              <a:t>to increase awareness and motivate residents  to respond to the Census. </a:t>
            </a:r>
            <a:endParaRPr lang="en-US" sz="2800" i="1" kern="0" dirty="0">
              <a:latin typeface="Lato" panose="020F0502020204030203" pitchFamily="34" charset="0"/>
            </a:endParaRPr>
          </a:p>
          <a:p>
            <a:endParaRPr lang="en-US" kern="0" dirty="0"/>
          </a:p>
        </p:txBody>
      </p:sp>
      <p:sp>
        <p:nvSpPr>
          <p:cNvPr id="3" name="Rectangle 2">
            <a:extLst>
              <a:ext uri="{FF2B5EF4-FFF2-40B4-BE49-F238E27FC236}">
                <a16:creationId xmlns:a16="http://schemas.microsoft.com/office/drawing/2014/main" id="{D4FEAFCB-E4C8-4A3E-87CD-672FFB07A6DE}"/>
              </a:ext>
            </a:extLst>
          </p:cNvPr>
          <p:cNvSpPr/>
          <p:nvPr/>
        </p:nvSpPr>
        <p:spPr>
          <a:xfrm>
            <a:off x="952500" y="4931373"/>
            <a:ext cx="7744980" cy="523220"/>
          </a:xfrm>
          <a:prstGeom prst="rect">
            <a:avLst/>
          </a:prstGeom>
        </p:spPr>
        <p:txBody>
          <a:bodyPr wrap="square">
            <a:spAutoFit/>
          </a:bodyPr>
          <a:lstStyle/>
          <a:p>
            <a:pPr marL="7938">
              <a:buClr>
                <a:srgbClr val="0A4C6A"/>
              </a:buClr>
            </a:pPr>
            <a:r>
              <a:rPr lang="en-US" sz="2800" kern="0" dirty="0">
                <a:latin typeface="Lato" panose="020F0502020204030203" pitchFamily="34" charset="0"/>
              </a:rPr>
              <a:t>Resource: </a:t>
            </a:r>
            <a:r>
              <a:rPr lang="en-US" sz="2800" kern="0" dirty="0">
                <a:latin typeface="Lato" panose="020F0502020204030203" pitchFamily="34" charset="0"/>
                <a:hlinkClick r:id="rId4"/>
              </a:rPr>
              <a:t>Complete Count Committee website</a:t>
            </a:r>
            <a:endParaRPr lang="en-US" sz="2800" kern="0" dirty="0">
              <a:latin typeface="Lato" panose="020F0502020204030203" pitchFamily="34" charset="0"/>
            </a:endParaRPr>
          </a:p>
        </p:txBody>
      </p:sp>
    </p:spTree>
    <p:extLst>
      <p:ext uri="{BB962C8B-B14F-4D97-AF65-F5344CB8AC3E}">
        <p14:creationId xmlns:p14="http://schemas.microsoft.com/office/powerpoint/2010/main" val="54546669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4027B-D89C-4DCF-9505-3E64B85638AD}"/>
              </a:ext>
            </a:extLst>
          </p:cNvPr>
          <p:cNvSpPr>
            <a:spLocks noGrp="1"/>
          </p:cNvSpPr>
          <p:nvPr>
            <p:ph type="title"/>
          </p:nvPr>
        </p:nvSpPr>
        <p:spPr/>
        <p:txBody>
          <a:bodyPr/>
          <a:lstStyle/>
          <a:p>
            <a:r>
              <a:rPr lang="en-US" dirty="0">
                <a:latin typeface="Lato Black" panose="020F0A02020204030203" pitchFamily="34" charset="0"/>
              </a:rPr>
              <a:t>Local Activism: Think Strategically </a:t>
            </a:r>
          </a:p>
        </p:txBody>
      </p:sp>
      <p:sp>
        <p:nvSpPr>
          <p:cNvPr id="4" name="Rectangle: Rounded Corners 3">
            <a:extLst>
              <a:ext uri="{FF2B5EF4-FFF2-40B4-BE49-F238E27FC236}">
                <a16:creationId xmlns:a16="http://schemas.microsoft.com/office/drawing/2014/main" id="{59C9861F-CFA1-4BC8-81EE-0CEA9749E360}"/>
              </a:ext>
            </a:extLst>
          </p:cNvPr>
          <p:cNvSpPr/>
          <p:nvPr/>
        </p:nvSpPr>
        <p:spPr>
          <a:xfrm>
            <a:off x="457200" y="2074862"/>
            <a:ext cx="8226425" cy="1066800"/>
          </a:xfrm>
          <a:prstGeom prst="roundRect">
            <a:avLst/>
          </a:prstGeom>
          <a:solidFill>
            <a:srgbClr val="CFE8F3"/>
          </a:solidFill>
          <a:ln w="38100">
            <a:solidFill>
              <a:srgbClr val="9D9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dirty="0">
                <a:solidFill>
                  <a:schemeClr val="tx1"/>
                </a:solidFill>
                <a:latin typeface="Lato" panose="020F0502020204030203" pitchFamily="34" charset="0"/>
              </a:rPr>
              <a:t>What neighborhoods and groups should be prioritized?  </a:t>
            </a:r>
          </a:p>
        </p:txBody>
      </p:sp>
      <p:sp>
        <p:nvSpPr>
          <p:cNvPr id="7" name="Rectangle: Rounded Corners 3">
            <a:extLst>
              <a:ext uri="{FF2B5EF4-FFF2-40B4-BE49-F238E27FC236}">
                <a16:creationId xmlns:a16="http://schemas.microsoft.com/office/drawing/2014/main" id="{59C9861F-CFA1-4BC8-81EE-0CEA9749E360}"/>
              </a:ext>
            </a:extLst>
          </p:cNvPr>
          <p:cNvSpPr/>
          <p:nvPr/>
        </p:nvSpPr>
        <p:spPr>
          <a:xfrm>
            <a:off x="429491" y="4114800"/>
            <a:ext cx="8226425" cy="1066800"/>
          </a:xfrm>
          <a:prstGeom prst="roundRect">
            <a:avLst/>
          </a:prstGeom>
          <a:solidFill>
            <a:schemeClr val="accent1">
              <a:lumMod val="20000"/>
              <a:lumOff val="80000"/>
            </a:schemeClr>
          </a:solidFill>
          <a:ln w="38100">
            <a:solidFill>
              <a:srgbClr val="9D9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dirty="0">
                <a:solidFill>
                  <a:schemeClr val="tx1"/>
                </a:solidFill>
                <a:latin typeface="Lato" panose="020F0502020204030203" pitchFamily="34" charset="0"/>
              </a:rPr>
              <a:t>Who are the trusted organizations and voices?</a:t>
            </a:r>
          </a:p>
        </p:txBody>
      </p:sp>
    </p:spTree>
    <p:extLst>
      <p:ext uri="{BB962C8B-B14F-4D97-AF65-F5344CB8AC3E}">
        <p14:creationId xmlns:p14="http://schemas.microsoft.com/office/powerpoint/2010/main" val="136506331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8D4C461-44DF-408E-8716-32D7DBB52E9B}"/>
              </a:ext>
            </a:extLst>
          </p:cNvPr>
          <p:cNvSpPr>
            <a:spLocks noGrp="1"/>
          </p:cNvSpPr>
          <p:nvPr>
            <p:ph type="body" idx="1"/>
          </p:nvPr>
        </p:nvSpPr>
        <p:spPr>
          <a:xfrm>
            <a:off x="457200" y="2133600"/>
            <a:ext cx="5029200" cy="3276600"/>
          </a:xfrm>
        </p:spPr>
        <p:txBody>
          <a:bodyPr/>
          <a:lstStyle/>
          <a:p>
            <a:pPr>
              <a:lnSpc>
                <a:spcPct val="120000"/>
              </a:lnSpc>
            </a:pPr>
            <a:r>
              <a:rPr lang="en-US" sz="2800" dirty="0"/>
              <a:t>Only 54% of people age 18-34 said they were likely to respond to the 2020 Census, compared to 67% of all respondents.</a:t>
            </a:r>
          </a:p>
          <a:p>
            <a:endParaRPr lang="en-US" sz="3200" dirty="0"/>
          </a:p>
        </p:txBody>
      </p:sp>
      <p:sp>
        <p:nvSpPr>
          <p:cNvPr id="2" name="Title 1"/>
          <p:cNvSpPr>
            <a:spLocks noGrp="1"/>
          </p:cNvSpPr>
          <p:nvPr>
            <p:ph type="title"/>
          </p:nvPr>
        </p:nvSpPr>
        <p:spPr/>
        <p:txBody>
          <a:bodyPr/>
          <a:lstStyle/>
          <a:p>
            <a:r>
              <a:rPr lang="en-US" dirty="0">
                <a:latin typeface="Lato Black" panose="020F0A02020204030203" pitchFamily="34" charset="0"/>
              </a:rPr>
              <a:t>Reaching College Students</a:t>
            </a:r>
          </a:p>
        </p:txBody>
      </p:sp>
      <p:pic>
        <p:nvPicPr>
          <p:cNvPr id="4" name="Picture 3">
            <a:extLst>
              <a:ext uri="{FF2B5EF4-FFF2-40B4-BE49-F238E27FC236}">
                <a16:creationId xmlns:a16="http://schemas.microsoft.com/office/drawing/2014/main" id="{F75EFD47-525B-468C-9701-66CABFAB95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5656" y="1752600"/>
            <a:ext cx="3352800" cy="3352800"/>
          </a:xfrm>
          <a:prstGeom prst="rect">
            <a:avLst/>
          </a:prstGeom>
        </p:spPr>
      </p:pic>
      <p:sp>
        <p:nvSpPr>
          <p:cNvPr id="6" name="Rectangle 5">
            <a:extLst>
              <a:ext uri="{FF2B5EF4-FFF2-40B4-BE49-F238E27FC236}">
                <a16:creationId xmlns:a16="http://schemas.microsoft.com/office/drawing/2014/main" id="{1BF25604-4EDD-42E1-A622-C12B284D3C38}"/>
              </a:ext>
            </a:extLst>
          </p:cNvPr>
          <p:cNvSpPr/>
          <p:nvPr/>
        </p:nvSpPr>
        <p:spPr>
          <a:xfrm>
            <a:off x="457200" y="5386943"/>
            <a:ext cx="7315199" cy="415498"/>
          </a:xfrm>
          <a:prstGeom prst="rect">
            <a:avLst/>
          </a:prstGeom>
        </p:spPr>
        <p:txBody>
          <a:bodyPr wrap="square">
            <a:spAutoFit/>
          </a:bodyPr>
          <a:lstStyle/>
          <a:p>
            <a:r>
              <a:rPr lang="en-US" sz="2100" dirty="0">
                <a:latin typeface="Lato" panose="020F0502020204030203" pitchFamily="34" charset="0"/>
              </a:rPr>
              <a:t>Source: Census Barriers, Attitudes, and Motivators Survey </a:t>
            </a:r>
          </a:p>
        </p:txBody>
      </p:sp>
    </p:spTree>
    <p:extLst>
      <p:ext uri="{BB962C8B-B14F-4D97-AF65-F5344CB8AC3E}">
        <p14:creationId xmlns:p14="http://schemas.microsoft.com/office/powerpoint/2010/main" val="2356704434"/>
      </p:ext>
    </p:extLst>
  </p:cSld>
  <p:clrMapOvr>
    <a:masterClrMapping/>
  </p:clrMapOvr>
  <p:transition/>
</p:sld>
</file>

<file path=ppt/theme/theme1.xml><?xml version="1.0" encoding="utf-8"?>
<a:theme xmlns:a="http://schemas.openxmlformats.org/drawingml/2006/main" name="UI New Brand Basic 1">
  <a:themeElements>
    <a:clrScheme name="Custom 6">
      <a:dk1>
        <a:sysClr val="windowText" lastClr="000000"/>
      </a:dk1>
      <a:lt1>
        <a:sysClr val="window" lastClr="FFFFFF"/>
      </a:lt1>
      <a:dk2>
        <a:srgbClr val="0096D2"/>
      </a:dk2>
      <a:lt2>
        <a:srgbClr val="CECFCE"/>
      </a:lt2>
      <a:accent1>
        <a:srgbClr val="0096D2"/>
      </a:accent1>
      <a:accent2>
        <a:srgbClr val="9FC7DE"/>
      </a:accent2>
      <a:accent3>
        <a:srgbClr val="153D66"/>
      </a:accent3>
      <a:accent4>
        <a:srgbClr val="828381"/>
      </a:accent4>
      <a:accent5>
        <a:srgbClr val="B1B3B1"/>
      </a:accent5>
      <a:accent6>
        <a:srgbClr val="F0BA1B"/>
      </a:accent6>
      <a:hlink>
        <a:srgbClr val="3091C4"/>
      </a:hlink>
      <a:folHlink>
        <a:srgbClr val="FAB156"/>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rban-PPT-Template" id="{F7B0968A-F309-BD45-B1FE-409242697644}" vid="{00342698-FDE2-F848-A0D9-C5EC201F84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7759</TotalTime>
  <Words>1832</Words>
  <Application>Microsoft Office PowerPoint</Application>
  <PresentationFormat>On-screen Show (4:3)</PresentationFormat>
  <Paragraphs>265</Paragraphs>
  <Slides>21</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ＭＳ Ｐゴシック</vt:lpstr>
      <vt:lpstr>ＭＳ Ｐゴシック</vt:lpstr>
      <vt:lpstr>Arial</vt:lpstr>
      <vt:lpstr>Arial Black</vt:lpstr>
      <vt:lpstr>Calibri</vt:lpstr>
      <vt:lpstr>Century Gothic</vt:lpstr>
      <vt:lpstr>Gill Sans MT</vt:lpstr>
      <vt:lpstr>Lato</vt:lpstr>
      <vt:lpstr>Lato Black</vt:lpstr>
      <vt:lpstr>Lato Regular</vt:lpstr>
      <vt:lpstr>Wingdings</vt:lpstr>
      <vt:lpstr>UI New Brand Basic 1</vt:lpstr>
      <vt:lpstr>PowerPoint Presentation</vt:lpstr>
      <vt:lpstr>National Neighborhood Indicators Partnership (NNIP)</vt:lpstr>
      <vt:lpstr>NNIP 2020 Census Project Goals</vt:lpstr>
      <vt:lpstr>We need you!</vt:lpstr>
      <vt:lpstr>National Activism</vt:lpstr>
      <vt:lpstr>Local Activism: Get Started </vt:lpstr>
      <vt:lpstr>Complete Count Committees</vt:lpstr>
      <vt:lpstr>Local Activism: Think Strategically </vt:lpstr>
      <vt:lpstr>Reaching College Students</vt:lpstr>
      <vt:lpstr>Local Activism: Educate and Connect</vt:lpstr>
      <vt:lpstr>Local Activism: Access Resources</vt:lpstr>
      <vt:lpstr>Census Solutions Workshop </vt:lpstr>
      <vt:lpstr>Census Solutions Workshop </vt:lpstr>
      <vt:lpstr>Census Solutions Workshop Toolkit</vt:lpstr>
      <vt:lpstr>Mapping and Data Tools</vt:lpstr>
      <vt:lpstr>INSERT MAPPING SLIDES</vt:lpstr>
      <vt:lpstr>PowerPoint Presentation</vt:lpstr>
      <vt:lpstr>Mapping Resources</vt:lpstr>
      <vt:lpstr>PowerPoint Presentation</vt:lpstr>
      <vt:lpstr>2020 Census Timeline </vt:lpstr>
      <vt:lpstr>Additional Resources</vt:lpstr>
    </vt:vector>
  </TitlesOfParts>
  <Manager/>
  <Company>The Urban Institute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Carter, Jill</dc:creator>
  <cp:keywords/>
  <dc:description/>
  <cp:lastModifiedBy>Kathy Pettit</cp:lastModifiedBy>
  <cp:revision>308</cp:revision>
  <cp:lastPrinted>2018-07-11T15:10:56Z</cp:lastPrinted>
  <dcterms:created xsi:type="dcterms:W3CDTF">2018-06-15T13:43:44Z</dcterms:created>
  <dcterms:modified xsi:type="dcterms:W3CDTF">2018-11-09T12:02:26Z</dcterms:modified>
  <cp:category/>
</cp:coreProperties>
</file>